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71" r:id="rId2"/>
    <p:sldId id="260" r:id="rId3"/>
    <p:sldId id="288" r:id="rId4"/>
    <p:sldId id="272" r:id="rId5"/>
    <p:sldId id="290" r:id="rId6"/>
    <p:sldId id="291" r:id="rId7"/>
    <p:sldId id="289" r:id="rId8"/>
    <p:sldId id="292" r:id="rId9"/>
  </p:sldIdLst>
  <p:sldSz cx="24384000" cy="13716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A168"/>
    <a:srgbClr val="0065B0"/>
    <a:srgbClr val="126A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0" autoAdjust="0"/>
    <p:restoredTop sz="94660"/>
  </p:normalViewPr>
  <p:slideViewPr>
    <p:cSldViewPr>
      <p:cViewPr>
        <p:scale>
          <a:sx n="33" d="100"/>
          <a:sy n="33" d="100"/>
        </p:scale>
        <p:origin x="-2160" y="-80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81872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27094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27094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27094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t="65671"/>
          <a:stretch/>
        </p:blipFill>
        <p:spPr>
          <a:xfrm>
            <a:off x="11579932" y="0"/>
            <a:ext cx="6552728" cy="2249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/>
          <p:cNvPicPr>
            <a:picLocks noChangeAspect="1"/>
          </p:cNvPicPr>
          <p:nvPr/>
        </p:nvPicPr>
        <p:blipFill rotWithShape="1">
          <a:blip r:embed="rId3">
            <a:extLst/>
          </a:blip>
          <a:srcRect b="55891"/>
          <a:stretch/>
        </p:blipFill>
        <p:spPr>
          <a:xfrm>
            <a:off x="3764182" y="10346308"/>
            <a:ext cx="7711796" cy="34016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Групувати 7"/>
          <p:cNvGrpSpPr/>
          <p:nvPr/>
        </p:nvGrpSpPr>
        <p:grpSpPr>
          <a:xfrm rot="21278647">
            <a:off x="300624" y="4458326"/>
            <a:ext cx="6696744" cy="6588732"/>
            <a:chOff x="886744" y="3833664"/>
            <a:chExt cx="6696744" cy="6588732"/>
          </a:xfrm>
        </p:grpSpPr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86744" y="3869668"/>
              <a:ext cx="6552728" cy="655272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" name="Овал 2"/>
            <p:cNvSpPr/>
            <p:nvPr/>
          </p:nvSpPr>
          <p:spPr>
            <a:xfrm>
              <a:off x="958752" y="3833664"/>
              <a:ext cx="6624736" cy="6300700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uk-UA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7" name="Групувати 6"/>
          <p:cNvGrpSpPr/>
          <p:nvPr/>
        </p:nvGrpSpPr>
        <p:grpSpPr>
          <a:xfrm>
            <a:off x="12840072" y="2177480"/>
            <a:ext cx="11377264" cy="11102561"/>
            <a:chOff x="14136216" y="1529409"/>
            <a:chExt cx="11377264" cy="11449271"/>
          </a:xfrm>
        </p:grpSpPr>
        <p:pic>
          <p:nvPicPr>
            <p:cNvPr id="1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4280232" y="1529409"/>
              <a:ext cx="11233248" cy="1123324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" name="Овал 3"/>
            <p:cNvSpPr/>
            <p:nvPr/>
          </p:nvSpPr>
          <p:spPr>
            <a:xfrm>
              <a:off x="14136216" y="1662608"/>
              <a:ext cx="11089232" cy="11316072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uk-UA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7" t="7299" r="26153" b="4539"/>
          <a:stretch/>
        </p:blipFill>
        <p:spPr>
          <a:xfrm>
            <a:off x="14352240" y="3603549"/>
            <a:ext cx="8208912" cy="8208912"/>
          </a:xfrm>
          <a:prstGeom prst="ellipse">
            <a:avLst/>
          </a:prstGeom>
          <a:ln>
            <a:solidFill>
              <a:srgbClr val="126AB3"/>
            </a:solidFill>
          </a:ln>
        </p:spPr>
      </p:pic>
      <p:sp>
        <p:nvSpPr>
          <p:cNvPr id="5" name="Ефективність роботи…"/>
          <p:cNvSpPr txBox="1"/>
          <p:nvPr/>
        </p:nvSpPr>
        <p:spPr>
          <a:xfrm>
            <a:off x="540674" y="4723635"/>
            <a:ext cx="13897544" cy="25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9600">
                <a:solidFill>
                  <a:srgbClr val="000000"/>
                </a:solidFill>
                <a:latin typeface="e-Ukraine Regular"/>
                <a:ea typeface="e-Ukraine Regular"/>
                <a:cs typeface="e-Ukraine Regular"/>
                <a:sym typeface="e-Ukraine Regular"/>
              </a:defRPr>
            </a:pPr>
            <a:r>
              <a:rPr lang="uk-UA" sz="6600" b="1" dirty="0">
                <a:solidFill>
                  <a:srgbClr val="000000"/>
                </a:solidFill>
                <a:latin typeface="e-Ukraine Regular"/>
                <a:ea typeface="e-Ukraine Regular"/>
                <a:cs typeface="Arial" panose="020B0604020202020204" pitchFamily="34" charset="0"/>
              </a:rPr>
              <a:t>ОДНОРАЗОВЕ (СПЕЦІАЛЬНЕ) ДОБРОВІЛЬНЕ ДЕКЛАРУВАННЯ</a:t>
            </a:r>
            <a:endParaRPr lang="en-US" sz="6600" b="1" dirty="0">
              <a:solidFill>
                <a:srgbClr val="000000"/>
              </a:solidFill>
              <a:latin typeface="e-Ukraine Regular"/>
              <a:ea typeface="e-Ukraine Regular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8" y="427667"/>
            <a:ext cx="6048672" cy="138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275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t="-1" b="67455"/>
          <a:stretch/>
        </p:blipFill>
        <p:spPr>
          <a:xfrm>
            <a:off x="12391802" y="11977662"/>
            <a:ext cx="5490396" cy="1786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t="64065"/>
          <a:stretch/>
        </p:blipFill>
        <p:spPr>
          <a:xfrm rot="16200000">
            <a:off x="-1799962" y="4045405"/>
            <a:ext cx="5606572" cy="201473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CustomShape 1"/>
          <p:cNvSpPr/>
          <p:nvPr/>
        </p:nvSpPr>
        <p:spPr>
          <a:xfrm>
            <a:off x="6431360" y="89248"/>
            <a:ext cx="17425936" cy="254301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04400" tIns="52200" rIns="104400" bIns="52200">
            <a:spAutoFit/>
          </a:bodyPr>
          <a:lstStyle/>
          <a:p>
            <a:pPr algn="r">
              <a:lnSpc>
                <a:spcPct val="110000"/>
              </a:lnSpc>
            </a:pPr>
            <a:r>
              <a:rPr lang="uk-UA" sz="7400" b="1" dirty="0">
                <a:solidFill>
                  <a:srgbClr val="0065B0"/>
                </a:solidFill>
                <a:latin typeface="e-Ukraine Regular"/>
                <a:ea typeface="e-Ukraine Regular"/>
                <a:cs typeface="Arial" panose="020B0604020202020204" pitchFamily="34" charset="0"/>
              </a:rPr>
              <a:t>Одноразова (спеціальна) добровільна декларація </a:t>
            </a:r>
            <a:r>
              <a:rPr lang="uk-UA" sz="7400" b="1" dirty="0" smtClean="0">
                <a:solidFill>
                  <a:srgbClr val="0065B0"/>
                </a:solidFill>
                <a:latin typeface="e-Ukraine Regular"/>
                <a:ea typeface="e-Ukraine Regular"/>
                <a:cs typeface="Arial" panose="020B0604020202020204" pitchFamily="34" charset="0"/>
              </a:rPr>
              <a:t>подається</a:t>
            </a:r>
            <a:r>
              <a:rPr lang="uk-UA" sz="7400" b="1" dirty="0">
                <a:solidFill>
                  <a:srgbClr val="0065B0"/>
                </a:solidFill>
                <a:latin typeface="e-Ukraine Regular"/>
                <a:ea typeface="e-Ukraine Regular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39204" y="11962729"/>
            <a:ext cx="1380733" cy="1380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/>
          <p:cNvPicPr>
            <a:picLocks noChangeAspect="1"/>
          </p:cNvPicPr>
          <p:nvPr/>
        </p:nvPicPr>
        <p:blipFill rotWithShape="1">
          <a:blip r:embed="rId3">
            <a:extLst/>
          </a:blip>
          <a:srcRect r="45085" b="61159"/>
          <a:stretch/>
        </p:blipFill>
        <p:spPr>
          <a:xfrm>
            <a:off x="21625049" y="11764605"/>
            <a:ext cx="2758952" cy="1951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Групувати 3"/>
          <p:cNvGrpSpPr/>
          <p:nvPr/>
        </p:nvGrpSpPr>
        <p:grpSpPr>
          <a:xfrm>
            <a:off x="310680" y="5633864"/>
            <a:ext cx="8143073" cy="8113816"/>
            <a:chOff x="310680" y="5633864"/>
            <a:chExt cx="8143073" cy="8113816"/>
          </a:xfrm>
        </p:grpSpPr>
        <p:pic>
          <p:nvPicPr>
            <p:cNvPr id="1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10680" y="5633864"/>
              <a:ext cx="8078153" cy="807815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Овал 13"/>
            <p:cNvSpPr>
              <a:spLocks/>
            </p:cNvSpPr>
            <p:nvPr/>
          </p:nvSpPr>
          <p:spPr>
            <a:xfrm>
              <a:off x="375601" y="5669528"/>
              <a:ext cx="8078152" cy="8078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9" name="Овал 8"/>
          <p:cNvSpPr/>
          <p:nvPr/>
        </p:nvSpPr>
        <p:spPr>
          <a:xfrm>
            <a:off x="767728" y="6144548"/>
            <a:ext cx="7164059" cy="705678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2" name="Групувати 1"/>
          <p:cNvGrpSpPr/>
          <p:nvPr/>
        </p:nvGrpSpPr>
        <p:grpSpPr>
          <a:xfrm rot="7161130">
            <a:off x="17181269" y="6197042"/>
            <a:ext cx="6970810" cy="7037774"/>
            <a:chOff x="17365566" y="5940906"/>
            <a:chExt cx="6970810" cy="7037774"/>
          </a:xfrm>
        </p:grpSpPr>
        <p:pic>
          <p:nvPicPr>
            <p:cNvPr id="27" name="Image" descr="Image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t="1" b="-2184"/>
            <a:stretch/>
          </p:blipFill>
          <p:spPr>
            <a:xfrm>
              <a:off x="17448947" y="5940906"/>
              <a:ext cx="6887429" cy="703777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8" name="Овал 27"/>
            <p:cNvSpPr>
              <a:spLocks/>
            </p:cNvSpPr>
            <p:nvPr/>
          </p:nvSpPr>
          <p:spPr>
            <a:xfrm>
              <a:off x="17365566" y="6044762"/>
              <a:ext cx="6889873" cy="68898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68117" y="12871115"/>
            <a:ext cx="422356" cy="422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76976" y="12764982"/>
            <a:ext cx="648073" cy="648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t="1" b="-2184"/>
          <a:stretch/>
        </p:blipFill>
        <p:spPr>
          <a:xfrm>
            <a:off x="20723450" y="12851142"/>
            <a:ext cx="577562" cy="590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8" y="427667"/>
            <a:ext cx="6048672" cy="1389773"/>
          </a:xfrm>
          <a:prstGeom prst="rect">
            <a:avLst/>
          </a:prstGeom>
        </p:spPr>
      </p:pic>
      <p:grpSp>
        <p:nvGrpSpPr>
          <p:cNvPr id="3" name="Групувати 2"/>
          <p:cNvGrpSpPr/>
          <p:nvPr/>
        </p:nvGrpSpPr>
        <p:grpSpPr>
          <a:xfrm>
            <a:off x="7655496" y="3041576"/>
            <a:ext cx="16777864" cy="7200800"/>
            <a:chOff x="8113626" y="3761656"/>
            <a:chExt cx="16103710" cy="7200800"/>
          </a:xfrm>
        </p:grpSpPr>
        <p:sp>
          <p:nvSpPr>
            <p:cNvPr id="20" name="CustomShape 1"/>
            <p:cNvSpPr/>
            <p:nvPr/>
          </p:nvSpPr>
          <p:spPr>
            <a:xfrm>
              <a:off x="8939899" y="3761656"/>
              <a:ext cx="15277437" cy="720080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4400" tIns="52200" rIns="104400" bIns="5220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uk-UA" sz="6000" b="1" dirty="0" smtClean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особисто</a:t>
              </a:r>
              <a:r>
                <a:rPr lang="uk-UA" sz="6000" dirty="0" smtClean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 декларантом</a:t>
              </a:r>
              <a:endParaRPr lang="uk-UA" sz="6000" dirty="0">
                <a:solidFill>
                  <a:schemeClr val="tx1">
                    <a:lumMod val="75000"/>
                  </a:schemeClr>
                </a:solidFill>
                <a:latin typeface="e-Ukraine Regular"/>
                <a:ea typeface="e-Ukraine Regular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uk-UA" sz="6000" b="1" dirty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протягом </a:t>
              </a:r>
              <a:r>
                <a:rPr lang="uk-UA" sz="6000" b="1" dirty="0" smtClean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року</a:t>
              </a:r>
              <a:r>
                <a:rPr lang="uk-UA" sz="6000" dirty="0" smtClean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, </a:t>
              </a:r>
              <a:r>
                <a:rPr lang="uk-UA" sz="6000" dirty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починаючи </a:t>
              </a:r>
              <a:r>
                <a:rPr lang="uk-UA" sz="6600" dirty="0">
                  <a:solidFill>
                    <a:srgbClr val="0065B0"/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з </a:t>
              </a:r>
              <a:r>
                <a:rPr lang="uk-UA" sz="6600" dirty="0" smtClean="0">
                  <a:solidFill>
                    <a:srgbClr val="0065B0"/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01.09.2021</a:t>
              </a:r>
              <a:endParaRPr lang="uk-UA" sz="6000" dirty="0">
                <a:solidFill>
                  <a:srgbClr val="0065B0"/>
                </a:solidFill>
                <a:latin typeface="e-Ukraine Regular"/>
                <a:ea typeface="e-Ukraine Regular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uk-UA" sz="6000" dirty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в </a:t>
              </a:r>
              <a:r>
                <a:rPr lang="uk-UA" sz="6000" b="1" dirty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електронній</a:t>
              </a:r>
              <a:r>
                <a:rPr lang="uk-UA" sz="6000" dirty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 формі </a:t>
              </a:r>
            </a:p>
            <a:p>
              <a:pPr algn="just">
                <a:lnSpc>
                  <a:spcPct val="150000"/>
                </a:lnSpc>
              </a:pPr>
              <a:r>
                <a:rPr lang="uk-UA" sz="6000" spc="-30" dirty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через </a:t>
              </a:r>
              <a:r>
                <a:rPr lang="uk-UA" sz="6000" b="1" spc="-30" dirty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Електронний кабінет </a:t>
              </a:r>
              <a:r>
                <a:rPr lang="uk-UA" sz="6000" spc="-30" dirty="0">
                  <a:solidFill>
                    <a:srgbClr val="24A168"/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(новий режим)</a:t>
              </a:r>
              <a:r>
                <a:rPr lang="uk-UA" sz="6000" spc="-30" dirty="0">
                  <a:solidFill>
                    <a:schemeClr val="tx1"/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uk-UA" sz="6000" dirty="0" smtClean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з накладанням </a:t>
              </a:r>
              <a:r>
                <a:rPr lang="uk-UA" sz="6000" b="1" dirty="0" smtClean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КЕП</a:t>
              </a:r>
              <a:endParaRPr lang="uk-UA" sz="6000" b="1" dirty="0">
                <a:solidFill>
                  <a:schemeClr val="tx1">
                    <a:lumMod val="75000"/>
                  </a:schemeClr>
                </a:solidFill>
                <a:latin typeface="e-Ukraine Regular"/>
                <a:ea typeface="e-Ukraine Regular"/>
                <a:cs typeface="Arial" panose="020B0604020202020204" pitchFamily="34" charset="0"/>
              </a:endParaRPr>
            </a:p>
          </p:txBody>
        </p:sp>
        <p:pic>
          <p:nvPicPr>
            <p:cNvPr id="1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113626" y="4231218"/>
              <a:ext cx="550411" cy="5504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113627" y="5682412"/>
              <a:ext cx="550411" cy="5504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113627" y="7086850"/>
              <a:ext cx="550411" cy="5504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113627" y="8442176"/>
              <a:ext cx="550411" cy="5504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113627" y="9882336"/>
              <a:ext cx="550411" cy="550411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stomShape 1"/>
          <p:cNvSpPr/>
          <p:nvPr/>
        </p:nvSpPr>
        <p:spPr>
          <a:xfrm>
            <a:off x="9398737" y="9383279"/>
            <a:ext cx="6840760" cy="338437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noAutofit/>
          </a:bodyPr>
          <a:lstStyle/>
          <a:p>
            <a:pPr algn="l"/>
            <a:r>
              <a:rPr lang="uk-UA" sz="6600" dirty="0">
                <a:solidFill>
                  <a:srgbClr val="0065B0"/>
                </a:solidFill>
                <a:latin typeface="e-Ukraine Regular"/>
                <a:ea typeface="e-Ukraine Regular"/>
                <a:cs typeface="Arial" panose="020B0604020202020204" pitchFamily="34" charset="0"/>
              </a:rPr>
              <a:t>відображення результатів звірки з ДРФО</a:t>
            </a:r>
          </a:p>
        </p:txBody>
      </p:sp>
      <p:pic>
        <p:nvPicPr>
          <p:cNvPr id="10" name="Image" descr="Image"/>
          <p:cNvPicPr>
            <a:picLocks noChangeAspect="1"/>
          </p:cNvPicPr>
          <p:nvPr/>
        </p:nvPicPr>
        <p:blipFill rotWithShape="1">
          <a:blip r:embed="rId3">
            <a:extLst/>
          </a:blip>
          <a:srcRect t="58112"/>
          <a:stretch/>
        </p:blipFill>
        <p:spPr>
          <a:xfrm rot="5400000">
            <a:off x="19793086" y="9067242"/>
            <a:ext cx="6552728" cy="2744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8" y="427667"/>
            <a:ext cx="6048672" cy="1389773"/>
          </a:xfrm>
          <a:prstGeom prst="rect">
            <a:avLst/>
          </a:prstGeom>
        </p:spPr>
      </p:pic>
      <p:sp>
        <p:nvSpPr>
          <p:cNvPr id="11" name="CustomShape 1"/>
          <p:cNvSpPr/>
          <p:nvPr/>
        </p:nvSpPr>
        <p:spPr>
          <a:xfrm>
            <a:off x="7277454" y="196752"/>
            <a:ext cx="16003778" cy="201622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4400" tIns="52200" rIns="104400" bIns="52200">
            <a:noAutofit/>
          </a:bodyPr>
          <a:lstStyle/>
          <a:p>
            <a:pPr algn="l">
              <a:lnSpc>
                <a:spcPct val="150000"/>
              </a:lnSpc>
            </a:pPr>
            <a:r>
              <a:rPr lang="uk-UA" sz="7400" b="1" dirty="0">
                <a:solidFill>
                  <a:srgbClr val="24A168"/>
                </a:solidFill>
                <a:latin typeface="e-Ukraine Regular"/>
                <a:ea typeface="e-Ukraine Regular"/>
                <a:cs typeface="Arial" panose="020B0604020202020204" pitchFamily="34" charset="0"/>
              </a:rPr>
              <a:t>Електронний кабінет забезпечує</a:t>
            </a:r>
            <a:r>
              <a:rPr lang="uk-UA" sz="7400" b="1" dirty="0" smtClean="0">
                <a:solidFill>
                  <a:srgbClr val="24A168"/>
                </a:solidFill>
                <a:latin typeface="e-Ukraine Regular"/>
                <a:ea typeface="e-Ukraine Regular"/>
                <a:cs typeface="Arial" panose="020B0604020202020204" pitchFamily="34" charset="0"/>
              </a:rPr>
              <a:t>:</a:t>
            </a:r>
            <a:endParaRPr lang="uk-UA" sz="7400" b="1" dirty="0">
              <a:solidFill>
                <a:srgbClr val="24A168"/>
              </a:solidFill>
              <a:latin typeface="e-Ukraine Regular"/>
              <a:ea typeface="e-Ukraine Regular"/>
              <a:cs typeface="Arial" panose="020B0604020202020204" pitchFamily="34" charset="0"/>
            </a:endParaRPr>
          </a:p>
          <a:p>
            <a:pPr marL="857250" indent="-8572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uk-UA" sz="7400" spc="-1" dirty="0">
              <a:solidFill>
                <a:srgbClr val="24A168"/>
              </a:solidFill>
              <a:latin typeface="+mj-lt"/>
              <a:ea typeface="Calibri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9086664"/>
            <a:ext cx="23929304" cy="0"/>
          </a:xfrm>
          <a:prstGeom prst="line">
            <a:avLst/>
          </a:prstGeom>
          <a:noFill/>
          <a:ln w="9525" cap="flat">
            <a:solidFill>
              <a:srgbClr val="0065B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Овал 35"/>
          <p:cNvSpPr/>
          <p:nvPr/>
        </p:nvSpPr>
        <p:spPr>
          <a:xfrm>
            <a:off x="20191890" y="8684034"/>
            <a:ext cx="499565" cy="510642"/>
          </a:xfrm>
          <a:prstGeom prst="ellipse">
            <a:avLst/>
          </a:prstGeom>
          <a:solidFill>
            <a:srgbClr val="24A16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Овал 36"/>
          <p:cNvSpPr/>
          <p:nvPr/>
        </p:nvSpPr>
        <p:spPr>
          <a:xfrm>
            <a:off x="18018753" y="8939355"/>
            <a:ext cx="420607" cy="429934"/>
          </a:xfrm>
          <a:prstGeom prst="ellipse">
            <a:avLst/>
          </a:prstGeom>
          <a:solidFill>
            <a:srgbClr val="126AB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Image" descr="Image"/>
          <p:cNvPicPr>
            <a:picLocks noChangeAspect="1"/>
          </p:cNvPicPr>
          <p:nvPr/>
        </p:nvPicPr>
        <p:blipFill rotWithShape="1">
          <a:blip r:embed="rId5">
            <a:extLst/>
          </a:blip>
          <a:srcRect r="74380"/>
          <a:stretch/>
        </p:blipFill>
        <p:spPr>
          <a:xfrm>
            <a:off x="23092628" y="6136569"/>
            <a:ext cx="1291372" cy="504056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Овал 33"/>
          <p:cNvSpPr/>
          <p:nvPr/>
        </p:nvSpPr>
        <p:spPr>
          <a:xfrm>
            <a:off x="22368559" y="8684034"/>
            <a:ext cx="1056689" cy="1080120"/>
          </a:xfrm>
          <a:prstGeom prst="ellipse">
            <a:avLst/>
          </a:prstGeom>
          <a:solidFill>
            <a:srgbClr val="126AB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2" name="Групувати 41"/>
          <p:cNvGrpSpPr/>
          <p:nvPr/>
        </p:nvGrpSpPr>
        <p:grpSpPr>
          <a:xfrm>
            <a:off x="254390" y="5909605"/>
            <a:ext cx="7634199" cy="7596845"/>
            <a:chOff x="254390" y="6119155"/>
            <a:chExt cx="7634199" cy="7596845"/>
          </a:xfrm>
        </p:grpSpPr>
        <p:sp>
          <p:nvSpPr>
            <p:cNvPr id="41" name="Овал 40"/>
            <p:cNvSpPr/>
            <p:nvPr/>
          </p:nvSpPr>
          <p:spPr>
            <a:xfrm>
              <a:off x="254390" y="6119155"/>
              <a:ext cx="7634199" cy="759684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4A1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75767" y="6412235"/>
              <a:ext cx="7164059" cy="7056784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382689" y="6220139"/>
              <a:ext cx="7377602" cy="7341503"/>
            </a:xfrm>
            <a:prstGeom prst="ellipse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9" name="Групувати 38"/>
          <p:cNvGrpSpPr/>
          <p:nvPr/>
        </p:nvGrpSpPr>
        <p:grpSpPr>
          <a:xfrm>
            <a:off x="1968641" y="2321496"/>
            <a:ext cx="20880543" cy="6696744"/>
            <a:chOff x="1215259" y="2321496"/>
            <a:chExt cx="20880543" cy="6696744"/>
          </a:xfrm>
        </p:grpSpPr>
        <p:pic>
          <p:nvPicPr>
            <p:cNvPr id="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22450" y="2820486"/>
              <a:ext cx="536215" cy="5508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CustomShape 1"/>
            <p:cNvSpPr/>
            <p:nvPr/>
          </p:nvSpPr>
          <p:spPr>
            <a:xfrm>
              <a:off x="2035669" y="2321496"/>
              <a:ext cx="20060133" cy="6696744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4400" tIns="52200" rIns="104400" bIns="52200">
              <a:noAutofit/>
            </a:bodyPr>
            <a:lstStyle/>
            <a:p>
              <a:pPr algn="l">
                <a:lnSpc>
                  <a:spcPct val="150000"/>
                </a:lnSpc>
              </a:pPr>
              <a:r>
                <a:rPr lang="uk-UA" sz="5400" dirty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допомогу при заповненні Декларації</a:t>
              </a:r>
            </a:p>
            <a:p>
              <a:pPr algn="l">
                <a:lnSpc>
                  <a:spcPct val="150000"/>
                </a:lnSpc>
              </a:pPr>
              <a:r>
                <a:rPr lang="uk-UA" sz="5400" dirty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отримання інформації щодо заповнення розділів Декларації</a:t>
              </a:r>
            </a:p>
            <a:p>
              <a:pPr algn="l">
                <a:lnSpc>
                  <a:spcPct val="150000"/>
                </a:lnSpc>
              </a:pPr>
              <a:r>
                <a:rPr lang="uk-UA" sz="5400" dirty="0" smtClean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заповнення та надсилання Декларації</a:t>
              </a:r>
              <a:endParaRPr lang="uk-UA" sz="5400" dirty="0">
                <a:solidFill>
                  <a:schemeClr val="tx1">
                    <a:lumMod val="75000"/>
                  </a:schemeClr>
                </a:solidFill>
                <a:latin typeface="e-Ukraine Regular"/>
                <a:ea typeface="e-Ukraine Regular"/>
                <a:cs typeface="Arial" panose="020B0604020202020204" pitchFamily="34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uk-UA" sz="5400" dirty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відображення реквізитів для сплати та </a:t>
              </a:r>
              <a:r>
                <a:rPr lang="en-US" sz="5400" dirty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QR</a:t>
              </a:r>
              <a:r>
                <a:rPr lang="uk-UA" sz="5400" dirty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-коду </a:t>
              </a:r>
              <a:r>
                <a:rPr lang="uk-UA" sz="5400" dirty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  <a:sym typeface="Wingdings"/>
                </a:rPr>
                <a:t> </a:t>
              </a:r>
            </a:p>
            <a:p>
              <a:pPr algn="l">
                <a:lnSpc>
                  <a:spcPct val="150000"/>
                </a:lnSpc>
              </a:pPr>
              <a:r>
                <a:rPr lang="uk-UA" sz="5400" dirty="0">
                  <a:solidFill>
                    <a:schemeClr val="tx1">
                      <a:lumMod val="75000"/>
                    </a:schemeClr>
                  </a:solidFill>
                  <a:latin typeface="e-Ukraine Regular"/>
                  <a:ea typeface="e-Ukraine Regular"/>
                  <a:cs typeface="Arial" panose="020B0604020202020204" pitchFamily="34" charset="0"/>
                </a:rPr>
                <a:t>можливість сплати, скориставшись платіжними системами</a:t>
              </a:r>
            </a:p>
          </p:txBody>
        </p:sp>
        <p:pic>
          <p:nvPicPr>
            <p:cNvPr id="2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15259" y="4046848"/>
              <a:ext cx="536215" cy="550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15259" y="5394468"/>
              <a:ext cx="536215" cy="550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15259" y="6552270"/>
              <a:ext cx="536215" cy="550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15259" y="7719256"/>
              <a:ext cx="536215" cy="55080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51" name="Овал 50"/>
          <p:cNvSpPr/>
          <p:nvPr/>
        </p:nvSpPr>
        <p:spPr>
          <a:xfrm>
            <a:off x="8770992" y="9732230"/>
            <a:ext cx="550800" cy="550800"/>
          </a:xfrm>
          <a:prstGeom prst="ellipse">
            <a:avLst/>
          </a:prstGeom>
          <a:solidFill>
            <a:srgbClr val="24A16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5414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Групувати 57"/>
          <p:cNvGrpSpPr/>
          <p:nvPr/>
        </p:nvGrpSpPr>
        <p:grpSpPr>
          <a:xfrm rot="10297414">
            <a:off x="511263" y="5379471"/>
            <a:ext cx="7156822" cy="7543256"/>
            <a:chOff x="310680" y="5633864"/>
            <a:chExt cx="8143073" cy="8113816"/>
          </a:xfrm>
        </p:grpSpPr>
        <p:pic>
          <p:nvPicPr>
            <p:cNvPr id="5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10680" y="5633864"/>
              <a:ext cx="8078153" cy="807815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0" name="Овал 59"/>
            <p:cNvSpPr>
              <a:spLocks/>
            </p:cNvSpPr>
            <p:nvPr/>
          </p:nvSpPr>
          <p:spPr>
            <a:xfrm>
              <a:off x="375601" y="5669528"/>
              <a:ext cx="8078152" cy="8078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3" name="Групувати 52"/>
          <p:cNvGrpSpPr/>
          <p:nvPr/>
        </p:nvGrpSpPr>
        <p:grpSpPr>
          <a:xfrm rot="15225800">
            <a:off x="4925944" y="7994902"/>
            <a:ext cx="5685973" cy="5665544"/>
            <a:chOff x="310680" y="5633864"/>
            <a:chExt cx="8143073" cy="8113816"/>
          </a:xfrm>
        </p:grpSpPr>
        <p:pic>
          <p:nvPicPr>
            <p:cNvPr id="5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10680" y="5633864"/>
              <a:ext cx="8078153" cy="807815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5" name="Овал 54"/>
            <p:cNvSpPr>
              <a:spLocks/>
            </p:cNvSpPr>
            <p:nvPr/>
          </p:nvSpPr>
          <p:spPr>
            <a:xfrm>
              <a:off x="375601" y="5669528"/>
              <a:ext cx="8078152" cy="8078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026060" y="2511996"/>
            <a:ext cx="8164659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l">
              <a:lnSpc>
                <a:spcPct val="150000"/>
              </a:lnSpc>
              <a:spcBef>
                <a:spcPts val="400"/>
              </a:spcBef>
            </a:pPr>
            <a:r>
              <a:rPr lang="uk-UA" sz="5600" spc="-1" dirty="0" smtClean="0">
                <a:solidFill>
                  <a:srgbClr val="0065B0"/>
                </a:solidFill>
                <a:latin typeface="e-Ukraine Regular"/>
                <a:ea typeface="Calibri"/>
              </a:rPr>
              <a:t>ЗВІТНА / ЗВІТНА НОВА</a:t>
            </a:r>
            <a:endParaRPr lang="en-US" sz="5600" spc="-1" dirty="0">
              <a:solidFill>
                <a:srgbClr val="0065B0"/>
              </a:solidFill>
              <a:latin typeface="e-Ukraine Regular"/>
              <a:ea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1376" y="3689648"/>
            <a:ext cx="771127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sz="5000" spc="-1" dirty="0" smtClean="0">
                <a:solidFill>
                  <a:schemeClr val="tx1">
                    <a:lumMod val="75000"/>
                  </a:schemeClr>
                </a:solidFill>
                <a:latin typeface="e-Ukraine Regular"/>
                <a:ea typeface="Calibri"/>
              </a:rPr>
              <a:t>подається</a:t>
            </a:r>
            <a:r>
              <a:rPr lang="uk-UA" sz="5000" dirty="0" smtClean="0">
                <a:solidFill>
                  <a:schemeClr val="tx1">
                    <a:lumMod val="75000"/>
                  </a:schemeClr>
                </a:solidFill>
                <a:latin typeface="e-Ukraine Regular"/>
              </a:rPr>
              <a:t> </a:t>
            </a:r>
            <a:r>
              <a:rPr lang="uk-UA" sz="5000" spc="-1" dirty="0" smtClean="0">
                <a:solidFill>
                  <a:schemeClr val="tx1">
                    <a:lumMod val="75000"/>
                  </a:schemeClr>
                </a:solidFill>
                <a:latin typeface="e-Ukraine Regular"/>
                <a:ea typeface="Calibri"/>
              </a:rPr>
              <a:t>вперше/при уточненні </a:t>
            </a:r>
            <a:r>
              <a:rPr lang="uk-UA" sz="5000" dirty="0" smtClean="0">
                <a:solidFill>
                  <a:schemeClr val="tx1">
                    <a:lumMod val="75000"/>
                  </a:schemeClr>
                </a:solidFill>
                <a:latin typeface="e-Ukraine Regular"/>
              </a:rPr>
              <a:t>даних звітної Декларації</a:t>
            </a:r>
            <a:endParaRPr lang="uk-UA" sz="5000" dirty="0">
              <a:solidFill>
                <a:schemeClr val="tx1">
                  <a:lumMod val="75000"/>
                </a:schemeClr>
              </a:solidFill>
              <a:latin typeface="e-Ukraine Regular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69376" y="6137310"/>
            <a:ext cx="96395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sz="5000" spc="-1" dirty="0" smtClean="0">
                <a:solidFill>
                  <a:schemeClr val="tx1">
                    <a:lumMod val="75000"/>
                  </a:schemeClr>
                </a:solidFill>
                <a:latin typeface="e-Ukraine Regular"/>
                <a:ea typeface="Calibri"/>
              </a:rPr>
              <a:t>контроль відсутності/наявності </a:t>
            </a:r>
            <a:r>
              <a:rPr lang="uk-UA" sz="5000" spc="-1" dirty="0">
                <a:solidFill>
                  <a:schemeClr val="tx1">
                    <a:lumMod val="75000"/>
                  </a:schemeClr>
                </a:solidFill>
                <a:latin typeface="e-Ukraine Regular"/>
                <a:ea typeface="Calibri"/>
              </a:rPr>
              <a:t>чинної звітної </a:t>
            </a:r>
            <a:r>
              <a:rPr lang="uk-UA" sz="5000" spc="-1" dirty="0" smtClean="0">
                <a:solidFill>
                  <a:schemeClr val="tx1">
                    <a:lumMod val="75000"/>
                  </a:schemeClr>
                </a:solidFill>
                <a:latin typeface="e-Ukraine Regular"/>
                <a:ea typeface="Calibri"/>
              </a:rPr>
              <a:t>Декларації  </a:t>
            </a:r>
            <a:endParaRPr lang="uk-UA" sz="5000" spc="-1" dirty="0">
              <a:solidFill>
                <a:schemeClr val="tx1">
                  <a:lumMod val="75000"/>
                </a:schemeClr>
              </a:solidFill>
              <a:latin typeface="e-Ukraine Regular"/>
              <a:ea typeface="Calibri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8" y="427667"/>
            <a:ext cx="6048672" cy="1389773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1037550" y="11010071"/>
            <a:ext cx="1334644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sz="5000" dirty="0" smtClean="0">
                <a:solidFill>
                  <a:srgbClr val="0065B0"/>
                </a:solidFill>
                <a:latin typeface="e-Ukraine Regular"/>
              </a:rPr>
              <a:t>при поданні декларації «Звітна </a:t>
            </a:r>
            <a:r>
              <a:rPr lang="uk-UA" sz="5000" dirty="0">
                <a:solidFill>
                  <a:srgbClr val="0065B0"/>
                </a:solidFill>
                <a:latin typeface="e-Ukraine Regular"/>
              </a:rPr>
              <a:t>нова» </a:t>
            </a:r>
            <a:r>
              <a:rPr lang="uk-UA" sz="5000" dirty="0" smtClean="0">
                <a:solidFill>
                  <a:srgbClr val="0065B0"/>
                </a:solidFill>
                <a:latin typeface="e-Ukraine Regular"/>
              </a:rPr>
              <a:t>- попередньо </a:t>
            </a:r>
            <a:r>
              <a:rPr lang="uk-UA" sz="5000" dirty="0">
                <a:solidFill>
                  <a:srgbClr val="0065B0"/>
                </a:solidFill>
                <a:latin typeface="e-Ukraine Regular"/>
              </a:rPr>
              <a:t>подані декларації отримують статус «</a:t>
            </a:r>
            <a:r>
              <a:rPr lang="uk-UA" sz="5000" b="1" dirty="0">
                <a:solidFill>
                  <a:srgbClr val="0065B0"/>
                </a:solidFill>
                <a:latin typeface="e-Ukraine Regular"/>
              </a:rPr>
              <a:t>анульована</a:t>
            </a:r>
            <a:r>
              <a:rPr lang="uk-UA" sz="5000" dirty="0">
                <a:solidFill>
                  <a:srgbClr val="0065B0"/>
                </a:solidFill>
                <a:latin typeface="e-Ukraine Regular"/>
              </a:rPr>
              <a:t>»</a:t>
            </a:r>
          </a:p>
        </p:txBody>
      </p:sp>
      <p:sp>
        <p:nvSpPr>
          <p:cNvPr id="26" name="CustomShape 1"/>
          <p:cNvSpPr/>
          <p:nvPr/>
        </p:nvSpPr>
        <p:spPr>
          <a:xfrm>
            <a:off x="7583488" y="496988"/>
            <a:ext cx="16273808" cy="126092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04400" tIns="52200" rIns="104400" bIns="52200">
            <a:spAutoFit/>
          </a:bodyPr>
          <a:lstStyle/>
          <a:p>
            <a:pPr algn="l">
              <a:lnSpc>
                <a:spcPct val="110000"/>
              </a:lnSpc>
            </a:pPr>
            <a:r>
              <a:rPr lang="uk-UA" sz="7400" b="1" dirty="0" smtClean="0">
                <a:solidFill>
                  <a:srgbClr val="0065B0"/>
                </a:solidFill>
                <a:latin typeface="e-Ukraine Regular"/>
                <a:ea typeface="e-Ukraine Regular"/>
                <a:cs typeface="Arial" panose="020B0604020202020204" pitchFamily="34" charset="0"/>
              </a:rPr>
              <a:t>Прийняття та обробка Декларації</a:t>
            </a:r>
            <a:endParaRPr lang="uk-UA" sz="7400" b="1" dirty="0">
              <a:solidFill>
                <a:srgbClr val="0065B0"/>
              </a:solidFill>
              <a:latin typeface="e-Ukraine Regular"/>
              <a:ea typeface="e-Ukraine Regular"/>
              <a:cs typeface="Arial" panose="020B0604020202020204" pitchFamily="34" charset="0"/>
            </a:endParaRPr>
          </a:p>
        </p:txBody>
      </p:sp>
      <p:pic>
        <p:nvPicPr>
          <p:cNvPr id="4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32462" y="3848889"/>
            <a:ext cx="550411" cy="550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32461" y="5044784"/>
            <a:ext cx="550411" cy="550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33671" y="6858000"/>
            <a:ext cx="550411" cy="55041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Прямокутник 8"/>
          <p:cNvSpPr/>
          <p:nvPr/>
        </p:nvSpPr>
        <p:spPr>
          <a:xfrm>
            <a:off x="11089232" y="2769553"/>
            <a:ext cx="11975976" cy="95410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lvl="0" algn="l"/>
            <a:r>
              <a:rPr lang="uk-UA" sz="5600" spc="-1" dirty="0" smtClean="0">
                <a:solidFill>
                  <a:srgbClr val="24A168"/>
                </a:solidFill>
                <a:latin typeface="e-Ukraine Regular"/>
                <a:ea typeface="Calibri"/>
              </a:rPr>
              <a:t>ЗА РЕЗУЛЬТАТАМИ ПРИЙНЯТТЯ:</a:t>
            </a:r>
            <a:endParaRPr lang="uk-UA" sz="5600" spc="-1" dirty="0">
              <a:solidFill>
                <a:srgbClr val="24A168"/>
              </a:solidFill>
              <a:latin typeface="e-Ukraine Regular"/>
              <a:ea typeface="Calibri"/>
            </a:endParaRPr>
          </a:p>
        </p:txBody>
      </p:sp>
      <p:pic>
        <p:nvPicPr>
          <p:cNvPr id="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672" y="3886989"/>
            <a:ext cx="536215" cy="55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673" y="6404207"/>
            <a:ext cx="536215" cy="55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673" y="8183438"/>
            <a:ext cx="536215" cy="5508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Прямокутник 10"/>
          <p:cNvSpPr/>
          <p:nvPr/>
        </p:nvSpPr>
        <p:spPr>
          <a:xfrm>
            <a:off x="11039872" y="3660389"/>
            <a:ext cx="1334644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uk-UA" sz="5000" dirty="0">
                <a:solidFill>
                  <a:srgbClr val="5E5E5E">
                    <a:lumMod val="75000"/>
                  </a:srgbClr>
                </a:solidFill>
                <a:latin typeface="e-Ukraine Regular"/>
              </a:rPr>
              <a:t>формуються відповідні </a:t>
            </a:r>
            <a:r>
              <a:rPr lang="uk-UA" sz="5000" dirty="0" smtClean="0">
                <a:solidFill>
                  <a:srgbClr val="5E5E5E">
                    <a:lumMod val="75000"/>
                  </a:srgbClr>
                </a:solidFill>
                <a:latin typeface="e-Ukraine Regular"/>
              </a:rPr>
              <a:t>квитанції (1-а </a:t>
            </a:r>
            <a:r>
              <a:rPr lang="uk-UA" sz="5000" dirty="0">
                <a:solidFill>
                  <a:srgbClr val="5E5E5E">
                    <a:lumMod val="75000"/>
                  </a:srgbClr>
                </a:solidFill>
                <a:latin typeface="e-Ukraine Regular"/>
              </a:rPr>
              <a:t>та </a:t>
            </a:r>
            <a:r>
              <a:rPr lang="uk-UA" sz="5000" dirty="0" smtClean="0">
                <a:solidFill>
                  <a:srgbClr val="5E5E5E">
                    <a:lumMod val="75000"/>
                  </a:srgbClr>
                </a:solidFill>
                <a:latin typeface="e-Ukraine Regular"/>
              </a:rPr>
              <a:t>2-а)</a:t>
            </a:r>
            <a:endParaRPr lang="uk-UA" sz="5000" dirty="0">
              <a:solidFill>
                <a:srgbClr val="5E5E5E">
                  <a:lumMod val="75000"/>
                </a:srgbClr>
              </a:solidFill>
              <a:latin typeface="e-Ukraine Regular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11037550" y="4841776"/>
            <a:ext cx="133464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uk-UA" sz="5000" dirty="0">
                <a:solidFill>
                  <a:srgbClr val="5E5E5E">
                    <a:lumMod val="75000"/>
                  </a:srgbClr>
                </a:solidFill>
                <a:latin typeface="e-Ukraine Regular"/>
              </a:rPr>
              <a:t>Декларація зберігається у базі даних, та отримує статус «прийнята, узгоджена сума»</a:t>
            </a:r>
          </a:p>
        </p:txBody>
      </p:sp>
      <p:sp>
        <p:nvSpPr>
          <p:cNvPr id="16" name="Прямокутник 15"/>
          <p:cNvSpPr/>
          <p:nvPr/>
        </p:nvSpPr>
        <p:spPr>
          <a:xfrm>
            <a:off x="11037550" y="6641976"/>
            <a:ext cx="1334645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uk-UA" sz="5000" dirty="0">
                <a:solidFill>
                  <a:srgbClr val="5E5E5E">
                    <a:lumMod val="75000"/>
                  </a:srgbClr>
                </a:solidFill>
                <a:latin typeface="e-Ukraine Regular"/>
              </a:rPr>
              <a:t>визначається ГУ за адресою, зазначеною </a:t>
            </a:r>
            <a:r>
              <a:rPr lang="uk-UA" sz="5000" dirty="0" smtClean="0">
                <a:solidFill>
                  <a:srgbClr val="5E5E5E">
                    <a:lumMod val="75000"/>
                  </a:srgbClr>
                </a:solidFill>
                <a:latin typeface="e-Ukraine Regular"/>
              </a:rPr>
              <a:t/>
            </a:r>
            <a:br>
              <a:rPr lang="uk-UA" sz="5000" dirty="0" smtClean="0">
                <a:solidFill>
                  <a:srgbClr val="5E5E5E">
                    <a:lumMod val="75000"/>
                  </a:srgbClr>
                </a:solidFill>
                <a:latin typeface="e-Ukraine Regular"/>
              </a:rPr>
            </a:br>
            <a:r>
              <a:rPr lang="uk-UA" sz="5000" dirty="0" smtClean="0">
                <a:solidFill>
                  <a:srgbClr val="5E5E5E">
                    <a:lumMod val="75000"/>
                  </a:srgbClr>
                </a:solidFill>
                <a:latin typeface="e-Ukraine Regular"/>
              </a:rPr>
              <a:t>у </a:t>
            </a:r>
            <a:r>
              <a:rPr lang="uk-UA" sz="5000" dirty="0">
                <a:solidFill>
                  <a:srgbClr val="5E5E5E">
                    <a:lumMod val="75000"/>
                  </a:srgbClr>
                </a:solidFill>
                <a:latin typeface="e-Ukraine Regular"/>
              </a:rPr>
              <a:t>Декларації</a:t>
            </a:r>
          </a:p>
        </p:txBody>
      </p:sp>
      <p:sp>
        <p:nvSpPr>
          <p:cNvPr id="18" name="Прямокутник 17"/>
          <p:cNvSpPr/>
          <p:nvPr/>
        </p:nvSpPr>
        <p:spPr>
          <a:xfrm>
            <a:off x="11037550" y="8397458"/>
            <a:ext cx="1334644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uk-UA" sz="5000" spc="-20" dirty="0">
                <a:solidFill>
                  <a:srgbClr val="5E5E5E">
                    <a:lumMod val="75000"/>
                  </a:srgbClr>
                </a:solidFill>
                <a:latin typeface="e-Ukraine Regular"/>
              </a:rPr>
              <a:t>автоматично відкривається ІКП та відображаються реквізити на сплату суми збору в </a:t>
            </a:r>
            <a:r>
              <a:rPr lang="uk-UA" sz="5000" spc="-20" dirty="0" smtClean="0">
                <a:solidFill>
                  <a:srgbClr val="5E5E5E">
                    <a:lumMod val="75000"/>
                  </a:srgbClr>
                </a:solidFill>
                <a:latin typeface="e-Ukraine Regular"/>
              </a:rPr>
              <a:t>Електронному кабінеті</a:t>
            </a:r>
            <a:endParaRPr lang="uk-UA" sz="5000" spc="-20" dirty="0">
              <a:solidFill>
                <a:srgbClr val="5E5E5E">
                  <a:lumMod val="75000"/>
                </a:srgbClr>
              </a:solidFill>
              <a:latin typeface="e-Ukraine Regular"/>
            </a:endParaRPr>
          </a:p>
        </p:txBody>
      </p:sp>
      <p:cxnSp>
        <p:nvCxnSpPr>
          <p:cNvPr id="51" name="Прямая соединительная линия 15"/>
          <p:cNvCxnSpPr/>
          <p:nvPr/>
        </p:nvCxnSpPr>
        <p:spPr>
          <a:xfrm>
            <a:off x="0" y="2359596"/>
            <a:ext cx="24384000" cy="0"/>
          </a:xfrm>
          <a:prstGeom prst="line">
            <a:avLst/>
          </a:prstGeom>
          <a:noFill/>
          <a:ln w="9525" cap="flat">
            <a:solidFill>
              <a:srgbClr val="0065B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89610" y="8649338"/>
            <a:ext cx="550411" cy="5504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" name="Групувати 22"/>
          <p:cNvGrpSpPr/>
          <p:nvPr/>
        </p:nvGrpSpPr>
        <p:grpSpPr>
          <a:xfrm>
            <a:off x="4991200" y="8010128"/>
            <a:ext cx="5593569" cy="5469957"/>
            <a:chOff x="4222167" y="8331354"/>
            <a:chExt cx="5119142" cy="5006014"/>
          </a:xfrm>
        </p:grpSpPr>
        <p:sp>
          <p:nvSpPr>
            <p:cNvPr id="56" name="Овал 55"/>
            <p:cNvSpPr/>
            <p:nvPr/>
          </p:nvSpPr>
          <p:spPr>
            <a:xfrm>
              <a:off x="4222167" y="8334747"/>
              <a:ext cx="5112568" cy="500262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222167" y="8331354"/>
              <a:ext cx="5119142" cy="5002621"/>
            </a:xfrm>
            <a:prstGeom prst="ellipse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21" name="Овал 20"/>
          <p:cNvSpPr/>
          <p:nvPr/>
        </p:nvSpPr>
        <p:spPr>
          <a:xfrm>
            <a:off x="5210068" y="8508760"/>
            <a:ext cx="5112568" cy="5002621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Прямоугольник 24"/>
          <p:cNvSpPr/>
          <p:nvPr/>
        </p:nvSpPr>
        <p:spPr>
          <a:xfrm>
            <a:off x="907477" y="7891636"/>
            <a:ext cx="5123454" cy="1154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defTabSz="584200" hangingPunct="1">
              <a:lnSpc>
                <a:spcPct val="115000"/>
              </a:lnSpc>
            </a:pPr>
            <a:r>
              <a:rPr lang="uk-UA" sz="6000" spc="-1" dirty="0">
                <a:solidFill>
                  <a:srgbClr val="126AB3"/>
                </a:solidFill>
                <a:latin typeface="e-Ukraine Regular"/>
                <a:ea typeface="Calibri"/>
              </a:rPr>
              <a:t>до 01.09.2022</a:t>
            </a:r>
          </a:p>
        </p:txBody>
      </p:sp>
      <p:sp>
        <p:nvSpPr>
          <p:cNvPr id="62" name="Овал 61"/>
          <p:cNvSpPr/>
          <p:nvPr/>
        </p:nvSpPr>
        <p:spPr>
          <a:xfrm>
            <a:off x="2987066" y="12362140"/>
            <a:ext cx="709868" cy="725609"/>
          </a:xfrm>
          <a:prstGeom prst="ellipse">
            <a:avLst/>
          </a:prstGeom>
          <a:solidFill>
            <a:srgbClr val="126AB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3" name="Овал 62"/>
          <p:cNvSpPr/>
          <p:nvPr/>
        </p:nvSpPr>
        <p:spPr>
          <a:xfrm>
            <a:off x="5037936" y="11768956"/>
            <a:ext cx="830098" cy="848505"/>
          </a:xfrm>
          <a:prstGeom prst="ellipse">
            <a:avLst/>
          </a:prstGeom>
          <a:solidFill>
            <a:srgbClr val="126AB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1" name="Овал 60"/>
          <p:cNvSpPr/>
          <p:nvPr/>
        </p:nvSpPr>
        <p:spPr>
          <a:xfrm>
            <a:off x="5203202" y="12362140"/>
            <a:ext cx="499565" cy="510642"/>
          </a:xfrm>
          <a:prstGeom prst="ellipse">
            <a:avLst/>
          </a:prstGeom>
          <a:solidFill>
            <a:srgbClr val="24A16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5" name="Овал 64"/>
          <p:cNvSpPr/>
          <p:nvPr/>
        </p:nvSpPr>
        <p:spPr>
          <a:xfrm>
            <a:off x="23139032" y="1506793"/>
            <a:ext cx="1105996" cy="1130520"/>
          </a:xfrm>
          <a:prstGeom prst="ellipse">
            <a:avLst/>
          </a:prstGeom>
          <a:solidFill>
            <a:srgbClr val="24A16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4" name="Овал 63"/>
          <p:cNvSpPr/>
          <p:nvPr/>
        </p:nvSpPr>
        <p:spPr>
          <a:xfrm>
            <a:off x="22723983" y="1821203"/>
            <a:ext cx="830098" cy="848505"/>
          </a:xfrm>
          <a:prstGeom prst="ellipse">
            <a:avLst/>
          </a:prstGeom>
          <a:solidFill>
            <a:srgbClr val="126AB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72" name="Групувати 71"/>
          <p:cNvGrpSpPr/>
          <p:nvPr/>
        </p:nvGrpSpPr>
        <p:grpSpPr>
          <a:xfrm>
            <a:off x="944971" y="1964859"/>
            <a:ext cx="772348" cy="789474"/>
            <a:chOff x="632705" y="1964859"/>
            <a:chExt cx="772348" cy="789474"/>
          </a:xfrm>
        </p:grpSpPr>
        <p:sp>
          <p:nvSpPr>
            <p:cNvPr id="73" name="Овал 72"/>
            <p:cNvSpPr/>
            <p:nvPr/>
          </p:nvSpPr>
          <p:spPr>
            <a:xfrm>
              <a:off x="632705" y="1964859"/>
              <a:ext cx="772348" cy="78947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126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4" name="Овал 73"/>
            <p:cNvSpPr/>
            <p:nvPr/>
          </p:nvSpPr>
          <p:spPr>
            <a:xfrm>
              <a:off x="759572" y="2104275"/>
              <a:ext cx="499565" cy="510642"/>
            </a:xfrm>
            <a:prstGeom prst="ellipse">
              <a:avLst/>
            </a:prstGeom>
            <a:solidFill>
              <a:srgbClr val="126AB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75" name="Групувати 74"/>
          <p:cNvGrpSpPr/>
          <p:nvPr/>
        </p:nvGrpSpPr>
        <p:grpSpPr>
          <a:xfrm>
            <a:off x="10956791" y="1964859"/>
            <a:ext cx="772348" cy="789474"/>
            <a:chOff x="632705" y="1964859"/>
            <a:chExt cx="772348" cy="789474"/>
          </a:xfrm>
        </p:grpSpPr>
        <p:sp>
          <p:nvSpPr>
            <p:cNvPr id="76" name="Овал 75"/>
            <p:cNvSpPr/>
            <p:nvPr/>
          </p:nvSpPr>
          <p:spPr>
            <a:xfrm>
              <a:off x="632705" y="1964859"/>
              <a:ext cx="772348" cy="78947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126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759572" y="2104275"/>
              <a:ext cx="499565" cy="510642"/>
            </a:xfrm>
            <a:prstGeom prst="ellipse">
              <a:avLst/>
            </a:prstGeom>
            <a:solidFill>
              <a:srgbClr val="126AB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78" name="Овал 77"/>
          <p:cNvSpPr/>
          <p:nvPr/>
        </p:nvSpPr>
        <p:spPr>
          <a:xfrm>
            <a:off x="2487502" y="11480867"/>
            <a:ext cx="281840" cy="288089"/>
          </a:xfrm>
          <a:prstGeom prst="ellipse">
            <a:avLst/>
          </a:prstGeom>
          <a:solidFill>
            <a:srgbClr val="24A16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Овал 78"/>
          <p:cNvSpPr/>
          <p:nvPr/>
        </p:nvSpPr>
        <p:spPr>
          <a:xfrm>
            <a:off x="585836" y="12081717"/>
            <a:ext cx="985567" cy="1007420"/>
          </a:xfrm>
          <a:prstGeom prst="ellipse">
            <a:avLst/>
          </a:prstGeom>
          <a:solidFill>
            <a:srgbClr val="24A16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06380" y="11227688"/>
            <a:ext cx="550411" cy="5504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54784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15"/>
          <p:cNvCxnSpPr/>
          <p:nvPr/>
        </p:nvCxnSpPr>
        <p:spPr>
          <a:xfrm>
            <a:off x="0" y="2359596"/>
            <a:ext cx="24384000" cy="0"/>
          </a:xfrm>
          <a:prstGeom prst="line">
            <a:avLst/>
          </a:prstGeom>
          <a:noFill/>
          <a:ln w="9525" cap="flat">
            <a:solidFill>
              <a:srgbClr val="0065B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8" name="Групувати 37"/>
          <p:cNvGrpSpPr/>
          <p:nvPr/>
        </p:nvGrpSpPr>
        <p:grpSpPr>
          <a:xfrm rot="9169443">
            <a:off x="10817447" y="3889160"/>
            <a:ext cx="9056479" cy="9082934"/>
            <a:chOff x="270786" y="5633864"/>
            <a:chExt cx="8118047" cy="8141763"/>
          </a:xfrm>
        </p:grpSpPr>
        <p:pic>
          <p:nvPicPr>
            <p:cNvPr id="3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0680" y="5633864"/>
              <a:ext cx="8078153" cy="807815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0" name="Овал 39"/>
            <p:cNvSpPr>
              <a:spLocks/>
            </p:cNvSpPr>
            <p:nvPr/>
          </p:nvSpPr>
          <p:spPr>
            <a:xfrm>
              <a:off x="270786" y="5687427"/>
              <a:ext cx="8088202" cy="808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5" name="Групувати 34"/>
          <p:cNvGrpSpPr/>
          <p:nvPr/>
        </p:nvGrpSpPr>
        <p:grpSpPr>
          <a:xfrm rot="19364572">
            <a:off x="18553347" y="8267000"/>
            <a:ext cx="5525436" cy="5448254"/>
            <a:chOff x="310680" y="5633864"/>
            <a:chExt cx="8382137" cy="8265050"/>
          </a:xfrm>
        </p:grpSpPr>
        <p:pic>
          <p:nvPicPr>
            <p:cNvPr id="3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0680" y="5633864"/>
              <a:ext cx="8078153" cy="807815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Овал 36"/>
            <p:cNvSpPr>
              <a:spLocks/>
            </p:cNvSpPr>
            <p:nvPr/>
          </p:nvSpPr>
          <p:spPr>
            <a:xfrm>
              <a:off x="440476" y="5646572"/>
              <a:ext cx="8252341" cy="82523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1174776" y="5129808"/>
            <a:ext cx="10297144" cy="1922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584200">
              <a:lnSpc>
                <a:spcPct val="115000"/>
              </a:lnSpc>
              <a:buClr>
                <a:srgbClr val="126AB3"/>
              </a:buClr>
              <a:buSzPct val="150000"/>
            </a:pPr>
            <a:r>
              <a:rPr lang="uk-UA" sz="5400" dirty="0" smtClean="0">
                <a:solidFill>
                  <a:schemeClr val="tx1">
                    <a:lumMod val="75000"/>
                  </a:schemeClr>
                </a:solidFill>
                <a:latin typeface="e-Ukraine Regular"/>
              </a:rPr>
              <a:t>наявність </a:t>
            </a:r>
            <a:r>
              <a:rPr lang="uk-UA" sz="5400" dirty="0">
                <a:solidFill>
                  <a:schemeClr val="tx1">
                    <a:lumMod val="75000"/>
                  </a:schemeClr>
                </a:solidFill>
                <a:latin typeface="e-Ukraine Regular"/>
              </a:rPr>
              <a:t>діючої звітної/звітної нової </a:t>
            </a:r>
            <a:r>
              <a:rPr lang="uk-UA" sz="5400" dirty="0" smtClean="0">
                <a:solidFill>
                  <a:schemeClr val="tx1">
                    <a:lumMod val="75000"/>
                  </a:schemeClr>
                </a:solidFill>
                <a:latin typeface="e-Ukraine Regular"/>
              </a:rPr>
              <a:t>Декларації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96722" y="2833718"/>
            <a:ext cx="22294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400"/>
              </a:spcBef>
            </a:pPr>
            <a:r>
              <a:rPr lang="uk-UA" sz="5400" spc="-1" dirty="0" smtClean="0">
                <a:solidFill>
                  <a:srgbClr val="24A168"/>
                </a:solidFill>
                <a:latin typeface="e-Ukraine Regular"/>
                <a:ea typeface="Calibri"/>
              </a:rPr>
              <a:t>ПРИ ДОДАТКОВОМУ РОЗМІЩЕННІ КОШТІВ НА РАХУНКУ ЗІ СПЕЦІАЛЬНИМ РЕЖИМОМ ВИКОРИСТАННЯ</a:t>
            </a:r>
            <a:endParaRPr lang="en-US" sz="5400" spc="-1" dirty="0">
              <a:solidFill>
                <a:srgbClr val="24A168"/>
              </a:solidFill>
              <a:latin typeface="e-Ukraine Regular"/>
              <a:ea typeface="Calibri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8" y="427667"/>
            <a:ext cx="6048672" cy="1389773"/>
          </a:xfrm>
          <a:prstGeom prst="rect">
            <a:avLst/>
          </a:prstGeom>
        </p:spPr>
      </p:pic>
      <p:sp>
        <p:nvSpPr>
          <p:cNvPr id="22" name="CustomShape 1"/>
          <p:cNvSpPr/>
          <p:nvPr/>
        </p:nvSpPr>
        <p:spPr>
          <a:xfrm>
            <a:off x="6991149" y="496988"/>
            <a:ext cx="16866147" cy="135807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04400" tIns="52200" rIns="104400" bIns="52200">
            <a:spAutoFit/>
          </a:bodyPr>
          <a:lstStyle/>
          <a:p>
            <a:pPr algn="l">
              <a:lnSpc>
                <a:spcPct val="110000"/>
              </a:lnSpc>
            </a:pPr>
            <a:r>
              <a:rPr lang="uk-UA" sz="7400" b="1" dirty="0" smtClean="0">
                <a:solidFill>
                  <a:srgbClr val="0065B0"/>
                </a:solidFill>
                <a:latin typeface="e-Ukraine Regular"/>
                <a:ea typeface="e-Ukraine Regular"/>
                <a:cs typeface="Arial" panose="020B0604020202020204" pitchFamily="34" charset="0"/>
              </a:rPr>
              <a:t>Прийняття уточнюючої Декларації</a:t>
            </a:r>
            <a:endParaRPr lang="uk-UA" sz="7400" b="1" dirty="0">
              <a:solidFill>
                <a:srgbClr val="0065B0"/>
              </a:solidFill>
              <a:latin typeface="e-Ukraine Regular"/>
              <a:ea typeface="e-Ukraine Regular"/>
              <a:cs typeface="Arial" panose="020B0604020202020204" pitchFamily="34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23139032" y="1506793"/>
            <a:ext cx="1105996" cy="1130520"/>
          </a:xfrm>
          <a:prstGeom prst="ellipse">
            <a:avLst/>
          </a:prstGeom>
          <a:solidFill>
            <a:srgbClr val="24A16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Овал 26"/>
          <p:cNvSpPr/>
          <p:nvPr/>
        </p:nvSpPr>
        <p:spPr>
          <a:xfrm>
            <a:off x="22723983" y="1821203"/>
            <a:ext cx="830098" cy="848505"/>
          </a:xfrm>
          <a:prstGeom prst="ellipse">
            <a:avLst/>
          </a:prstGeom>
          <a:solidFill>
            <a:srgbClr val="126AB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5" name="Групувати 54"/>
          <p:cNvGrpSpPr/>
          <p:nvPr/>
        </p:nvGrpSpPr>
        <p:grpSpPr>
          <a:xfrm>
            <a:off x="632705" y="1964859"/>
            <a:ext cx="772348" cy="789474"/>
            <a:chOff x="632705" y="1964859"/>
            <a:chExt cx="772348" cy="789474"/>
          </a:xfrm>
        </p:grpSpPr>
        <p:sp>
          <p:nvSpPr>
            <p:cNvPr id="54" name="Овал 53"/>
            <p:cNvSpPr/>
            <p:nvPr/>
          </p:nvSpPr>
          <p:spPr>
            <a:xfrm>
              <a:off x="632705" y="1964859"/>
              <a:ext cx="772348" cy="78947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126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759572" y="2104275"/>
              <a:ext cx="499565" cy="510642"/>
            </a:xfrm>
            <a:prstGeom prst="ellipse">
              <a:avLst/>
            </a:prstGeom>
            <a:solidFill>
              <a:srgbClr val="126AB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2" name="Прямокутник 1"/>
          <p:cNvSpPr/>
          <p:nvPr/>
        </p:nvSpPr>
        <p:spPr>
          <a:xfrm>
            <a:off x="1178696" y="7599910"/>
            <a:ext cx="9411612" cy="1922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584200">
              <a:lnSpc>
                <a:spcPct val="115000"/>
              </a:lnSpc>
              <a:buClr>
                <a:srgbClr val="126AB3"/>
              </a:buClr>
              <a:buSzPct val="150000"/>
            </a:pPr>
            <a:r>
              <a:rPr lang="uk-UA" sz="5400" dirty="0">
                <a:solidFill>
                  <a:srgbClr val="5E5E5E">
                    <a:lumMod val="75000"/>
                  </a:srgbClr>
                </a:solidFill>
                <a:latin typeface="e-Ukraine Regular"/>
                <a:sym typeface="Wingdings"/>
              </a:rPr>
              <a:t>контроль збільшення с</a:t>
            </a:r>
            <a:r>
              <a:rPr lang="uk-UA" sz="5400" dirty="0">
                <a:solidFill>
                  <a:srgbClr val="5E5E5E">
                    <a:lumMod val="75000"/>
                  </a:srgbClr>
                </a:solidFill>
                <a:latin typeface="e-Ukraine Regular"/>
              </a:rPr>
              <a:t>уми в розділі 3  </a:t>
            </a:r>
            <a:r>
              <a:rPr lang="uk-UA" sz="5400" dirty="0" smtClean="0">
                <a:solidFill>
                  <a:srgbClr val="5E5E5E">
                    <a:lumMod val="75000"/>
                  </a:srgbClr>
                </a:solidFill>
                <a:latin typeface="e-Ukraine Regular"/>
              </a:rPr>
              <a:t>гр.12 </a:t>
            </a:r>
            <a:r>
              <a:rPr lang="uk-UA" sz="5400" dirty="0">
                <a:solidFill>
                  <a:srgbClr val="5E5E5E">
                    <a:lumMod val="75000"/>
                  </a:srgbClr>
                </a:solidFill>
                <a:latin typeface="e-Ukraine Regular"/>
              </a:rPr>
              <a:t>Декларації </a:t>
            </a:r>
          </a:p>
        </p:txBody>
      </p:sp>
      <p:sp>
        <p:nvSpPr>
          <p:cNvPr id="30" name="Прямоугольник 24"/>
          <p:cNvSpPr/>
          <p:nvPr/>
        </p:nvSpPr>
        <p:spPr>
          <a:xfrm>
            <a:off x="12504929" y="8380596"/>
            <a:ext cx="4790029" cy="999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defTabSz="584200" hangingPunct="1">
              <a:lnSpc>
                <a:spcPct val="115000"/>
              </a:lnSpc>
            </a:pPr>
            <a:r>
              <a:rPr lang="uk-UA" sz="5600" spc="-1" dirty="0">
                <a:solidFill>
                  <a:srgbClr val="24A168"/>
                </a:solidFill>
                <a:latin typeface="e-Ukraine Regular"/>
                <a:ea typeface="Calibri"/>
              </a:rPr>
              <a:t>до 01.09.2022</a:t>
            </a:r>
          </a:p>
        </p:txBody>
      </p:sp>
      <p:sp>
        <p:nvSpPr>
          <p:cNvPr id="32" name="Овал 31"/>
          <p:cNvSpPr/>
          <p:nvPr/>
        </p:nvSpPr>
        <p:spPr>
          <a:xfrm>
            <a:off x="18816736" y="8515928"/>
            <a:ext cx="5112568" cy="5002621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rgbClr val="126A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Image" descr="Image"/>
          <p:cNvPicPr>
            <a:picLocks noChangeAspect="1"/>
          </p:cNvPicPr>
          <p:nvPr/>
        </p:nvPicPr>
        <p:blipFill rotWithShape="1">
          <a:blip r:embed="rId6">
            <a:extLst/>
          </a:blip>
          <a:srcRect t="-3264" b="-1"/>
          <a:stretch/>
        </p:blipFill>
        <p:spPr>
          <a:xfrm rot="10800000">
            <a:off x="4514910" y="11691654"/>
            <a:ext cx="1608696" cy="1661146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Овал 43"/>
          <p:cNvSpPr/>
          <p:nvPr/>
        </p:nvSpPr>
        <p:spPr>
          <a:xfrm>
            <a:off x="5946019" y="11732623"/>
            <a:ext cx="1045130" cy="1068305"/>
          </a:xfrm>
          <a:prstGeom prst="ellipse">
            <a:avLst/>
          </a:prstGeom>
          <a:solidFill>
            <a:srgbClr val="126AB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Овал 44"/>
          <p:cNvSpPr/>
          <p:nvPr/>
        </p:nvSpPr>
        <p:spPr>
          <a:xfrm>
            <a:off x="17771606" y="12450244"/>
            <a:ext cx="1045130" cy="1068305"/>
          </a:xfrm>
          <a:prstGeom prst="ellipse">
            <a:avLst/>
          </a:prstGeom>
          <a:solidFill>
            <a:srgbClr val="126AB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Image" descr="Image"/>
          <p:cNvPicPr>
            <a:picLocks noChangeAspect="1"/>
          </p:cNvPicPr>
          <p:nvPr/>
        </p:nvPicPr>
        <p:blipFill rotWithShape="1">
          <a:blip r:embed="rId6">
            <a:extLst/>
          </a:blip>
          <a:srcRect t="-3264" b="-1"/>
          <a:stretch/>
        </p:blipFill>
        <p:spPr>
          <a:xfrm rot="10800000">
            <a:off x="17438031" y="11178559"/>
            <a:ext cx="667149" cy="688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age" descr="Image"/>
          <p:cNvPicPr>
            <a:picLocks noChangeAspect="1"/>
          </p:cNvPicPr>
          <p:nvPr/>
        </p:nvPicPr>
        <p:blipFill rotWithShape="1">
          <a:blip r:embed="rId6">
            <a:extLst/>
          </a:blip>
          <a:srcRect t="-3264" b="-1"/>
          <a:stretch/>
        </p:blipFill>
        <p:spPr>
          <a:xfrm rot="10800000">
            <a:off x="17521223" y="12591315"/>
            <a:ext cx="380669" cy="393081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Овал 47"/>
          <p:cNvSpPr/>
          <p:nvPr/>
        </p:nvSpPr>
        <p:spPr>
          <a:xfrm>
            <a:off x="8913563" y="12807266"/>
            <a:ext cx="533700" cy="545534"/>
          </a:xfrm>
          <a:prstGeom prst="ellipse">
            <a:avLst/>
          </a:prstGeom>
          <a:solidFill>
            <a:srgbClr val="126AB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3254" y="5399383"/>
            <a:ext cx="468000" cy="46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5324" y="7912596"/>
            <a:ext cx="468000" cy="46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964554" y="8710924"/>
            <a:ext cx="468000" cy="46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Прямоугольник 17"/>
          <p:cNvSpPr/>
          <p:nvPr/>
        </p:nvSpPr>
        <p:spPr>
          <a:xfrm>
            <a:off x="12562985" y="5116116"/>
            <a:ext cx="10297144" cy="287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584200">
              <a:lnSpc>
                <a:spcPct val="115000"/>
              </a:lnSpc>
              <a:buClr>
                <a:srgbClr val="126AB3"/>
              </a:buClr>
              <a:buSzPct val="150000"/>
            </a:pPr>
            <a:r>
              <a:rPr lang="uk-UA" sz="5400" dirty="0" smtClean="0">
                <a:solidFill>
                  <a:schemeClr val="tx1">
                    <a:lumMod val="75000"/>
                  </a:schemeClr>
                </a:solidFill>
                <a:latin typeface="e-Ukraine Regular"/>
              </a:rPr>
              <a:t>відсутність </a:t>
            </a:r>
            <a:r>
              <a:rPr lang="uk-UA" sz="5400" dirty="0">
                <a:solidFill>
                  <a:schemeClr val="tx1">
                    <a:lumMod val="75000"/>
                  </a:schemeClr>
                </a:solidFill>
                <a:latin typeface="e-Ukraine Regular"/>
              </a:rPr>
              <a:t>раніше поданого уточнюючого розрахунку з таких же підстав</a:t>
            </a:r>
          </a:p>
        </p:txBody>
      </p:sp>
      <p:pic>
        <p:nvPicPr>
          <p:cNvPr id="4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031463" y="5385691"/>
            <a:ext cx="468000" cy="46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774829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/>
          <p:cNvGrpSpPr/>
          <p:nvPr/>
        </p:nvGrpSpPr>
        <p:grpSpPr>
          <a:xfrm rot="9321092">
            <a:off x="17573926" y="1734641"/>
            <a:ext cx="6735069" cy="6561727"/>
            <a:chOff x="21697055" y="7163272"/>
            <a:chExt cx="6735069" cy="6561727"/>
          </a:xfrm>
        </p:grpSpPr>
        <p:pic>
          <p:nvPicPr>
            <p:cNvPr id="80" name="Image" descr="Image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t="-2783"/>
            <a:stretch/>
          </p:blipFill>
          <p:spPr>
            <a:xfrm rot="5400000">
              <a:off x="21788226" y="7072101"/>
              <a:ext cx="6552728" cy="67350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" name="Овал 2"/>
            <p:cNvSpPr/>
            <p:nvPr/>
          </p:nvSpPr>
          <p:spPr>
            <a:xfrm>
              <a:off x="21757120" y="7181850"/>
              <a:ext cx="6598805" cy="65431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82" name="Групувати 81"/>
          <p:cNvGrpSpPr/>
          <p:nvPr/>
        </p:nvGrpSpPr>
        <p:grpSpPr>
          <a:xfrm rot="5084665">
            <a:off x="17372136" y="1925846"/>
            <a:ext cx="4349448" cy="4237966"/>
            <a:chOff x="21697055" y="7153557"/>
            <a:chExt cx="6735069" cy="6562443"/>
          </a:xfrm>
        </p:grpSpPr>
        <p:pic>
          <p:nvPicPr>
            <p:cNvPr id="83" name="Image" descr="Image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t="-2783"/>
            <a:stretch/>
          </p:blipFill>
          <p:spPr>
            <a:xfrm rot="5400000">
              <a:off x="21788226" y="7072101"/>
              <a:ext cx="6552728" cy="67350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4" name="Овал 83"/>
            <p:cNvSpPr/>
            <p:nvPr/>
          </p:nvSpPr>
          <p:spPr>
            <a:xfrm>
              <a:off x="21710479" y="7153557"/>
              <a:ext cx="6598805" cy="65431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7" name="Групувати 56"/>
          <p:cNvGrpSpPr/>
          <p:nvPr/>
        </p:nvGrpSpPr>
        <p:grpSpPr>
          <a:xfrm rot="18410940">
            <a:off x="522784" y="5731895"/>
            <a:ext cx="7163081" cy="7575182"/>
            <a:chOff x="310680" y="5633864"/>
            <a:chExt cx="8150193" cy="8148157"/>
          </a:xfrm>
        </p:grpSpPr>
        <p:pic>
          <p:nvPicPr>
            <p:cNvPr id="5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0680" y="5633864"/>
              <a:ext cx="8078153" cy="807815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8" name="Овал 67"/>
            <p:cNvSpPr>
              <a:spLocks/>
            </p:cNvSpPr>
            <p:nvPr/>
          </p:nvSpPr>
          <p:spPr>
            <a:xfrm>
              <a:off x="382720" y="5703870"/>
              <a:ext cx="8078153" cy="8078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69" name="Овал 68"/>
          <p:cNvSpPr/>
          <p:nvPr/>
        </p:nvSpPr>
        <p:spPr>
          <a:xfrm>
            <a:off x="23692030" y="3327409"/>
            <a:ext cx="448735" cy="458685"/>
          </a:xfrm>
          <a:prstGeom prst="ellipse">
            <a:avLst/>
          </a:prstGeom>
          <a:solidFill>
            <a:srgbClr val="126AB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Овал 69"/>
          <p:cNvSpPr/>
          <p:nvPr/>
        </p:nvSpPr>
        <p:spPr>
          <a:xfrm>
            <a:off x="5037936" y="11768956"/>
            <a:ext cx="830098" cy="848505"/>
          </a:xfrm>
          <a:prstGeom prst="ellipse">
            <a:avLst/>
          </a:prstGeom>
          <a:solidFill>
            <a:srgbClr val="126AB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1" name="Овал 70"/>
          <p:cNvSpPr/>
          <p:nvPr/>
        </p:nvSpPr>
        <p:spPr>
          <a:xfrm>
            <a:off x="5203202" y="12362140"/>
            <a:ext cx="499565" cy="510642"/>
          </a:xfrm>
          <a:prstGeom prst="ellipse">
            <a:avLst/>
          </a:prstGeom>
          <a:solidFill>
            <a:srgbClr val="24A16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Овал 72"/>
          <p:cNvSpPr/>
          <p:nvPr/>
        </p:nvSpPr>
        <p:spPr>
          <a:xfrm>
            <a:off x="585836" y="12081717"/>
            <a:ext cx="985567" cy="1007420"/>
          </a:xfrm>
          <a:prstGeom prst="ellipse">
            <a:avLst/>
          </a:prstGeom>
          <a:solidFill>
            <a:srgbClr val="24A16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25" name="Прямая соединительная линия 15"/>
          <p:cNvCxnSpPr/>
          <p:nvPr/>
        </p:nvCxnSpPr>
        <p:spPr>
          <a:xfrm>
            <a:off x="0" y="2359596"/>
            <a:ext cx="24384000" cy="0"/>
          </a:xfrm>
          <a:prstGeom prst="line">
            <a:avLst/>
          </a:prstGeom>
          <a:noFill/>
          <a:ln w="9525" cap="flat">
            <a:solidFill>
              <a:srgbClr val="0065B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Прямоугольник 1"/>
          <p:cNvSpPr/>
          <p:nvPr/>
        </p:nvSpPr>
        <p:spPr>
          <a:xfrm>
            <a:off x="632705" y="2969568"/>
            <a:ext cx="211421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400"/>
              </a:spcBef>
            </a:pPr>
            <a:r>
              <a:rPr lang="uk-UA" sz="5400" spc="-1" dirty="0" smtClean="0">
                <a:solidFill>
                  <a:srgbClr val="24A168"/>
                </a:solidFill>
                <a:latin typeface="e-Ukraine Regular"/>
                <a:ea typeface="Calibri"/>
              </a:rPr>
              <a:t>НА ПІДСТАВІ ОТРИМАНОГО ВІД КОНТРОЛЮЮЧОГО ОРГАНУ ПОВІДОМЛЕННЯ</a:t>
            </a:r>
            <a:endParaRPr lang="en-US" sz="5400" spc="-1" dirty="0">
              <a:solidFill>
                <a:srgbClr val="24A168"/>
              </a:solidFill>
              <a:latin typeface="e-Ukraine Regular"/>
              <a:ea typeface="Calibri"/>
            </a:endParaRPr>
          </a:p>
        </p:txBody>
      </p:sp>
      <p:sp>
        <p:nvSpPr>
          <p:cNvPr id="19" name="Прямоугольник 1"/>
          <p:cNvSpPr/>
          <p:nvPr/>
        </p:nvSpPr>
        <p:spPr>
          <a:xfrm>
            <a:off x="12781650" y="4859668"/>
            <a:ext cx="11602350" cy="1862048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l" defTabSz="584200">
              <a:lnSpc>
                <a:spcPct val="115000"/>
              </a:lnSpc>
              <a:buClr>
                <a:srgbClr val="126AB3"/>
              </a:buClr>
              <a:buSzPct val="150000"/>
            </a:pPr>
            <a:r>
              <a:rPr lang="uk-UA" sz="5000" dirty="0">
                <a:solidFill>
                  <a:schemeClr val="tx1">
                    <a:lumMod val="75000"/>
                  </a:schemeClr>
                </a:solidFill>
                <a:latin typeface="e-Ukraine Regular"/>
              </a:rPr>
              <a:t>н</a:t>
            </a:r>
            <a:r>
              <a:rPr lang="uk-UA" sz="5000" dirty="0" smtClean="0">
                <a:solidFill>
                  <a:schemeClr val="tx1">
                    <a:lumMod val="75000"/>
                  </a:schemeClr>
                </a:solidFill>
                <a:latin typeface="e-Ukraine Regular"/>
              </a:rPr>
              <a:t>аявність Повідомлення та його номера у відповідному полі Декларації</a:t>
            </a:r>
            <a:endParaRPr lang="uk-UA" sz="5000" b="1" spc="-1" dirty="0">
              <a:solidFill>
                <a:srgbClr val="24A168"/>
              </a:solidFill>
              <a:ea typeface="Calibri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8" y="427667"/>
            <a:ext cx="6048672" cy="1389773"/>
          </a:xfrm>
          <a:prstGeom prst="rect">
            <a:avLst/>
          </a:prstGeom>
        </p:spPr>
      </p:pic>
      <p:sp>
        <p:nvSpPr>
          <p:cNvPr id="22" name="CustomShape 1"/>
          <p:cNvSpPr/>
          <p:nvPr/>
        </p:nvSpPr>
        <p:spPr>
          <a:xfrm>
            <a:off x="6746912" y="496988"/>
            <a:ext cx="17110384" cy="135807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04400" tIns="52200" rIns="104400" bIns="52200">
            <a:spAutoFit/>
          </a:bodyPr>
          <a:lstStyle/>
          <a:p>
            <a:pPr algn="l">
              <a:lnSpc>
                <a:spcPct val="110000"/>
              </a:lnSpc>
            </a:pPr>
            <a:r>
              <a:rPr lang="uk-UA" sz="7400" b="1" dirty="0" smtClean="0">
                <a:solidFill>
                  <a:srgbClr val="0065B0"/>
                </a:solidFill>
                <a:latin typeface="e-Ukraine Regular"/>
                <a:ea typeface="e-Ukraine Regular"/>
                <a:cs typeface="Arial" panose="020B0604020202020204" pitchFamily="34" charset="0"/>
              </a:rPr>
              <a:t>Прийняття уточнюючої Декларації</a:t>
            </a:r>
            <a:endParaRPr lang="uk-UA" sz="7400" b="1" dirty="0">
              <a:solidFill>
                <a:srgbClr val="0065B0"/>
              </a:solidFill>
              <a:latin typeface="e-Ukraine Regular"/>
              <a:ea typeface="e-Ukraine Regular"/>
              <a:cs typeface="Arial" panose="020B0604020202020204" pitchFamily="34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23139032" y="1506793"/>
            <a:ext cx="1105996" cy="1130520"/>
          </a:xfrm>
          <a:prstGeom prst="ellipse">
            <a:avLst/>
          </a:prstGeom>
          <a:solidFill>
            <a:srgbClr val="24A16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Овал 26"/>
          <p:cNvSpPr/>
          <p:nvPr/>
        </p:nvSpPr>
        <p:spPr>
          <a:xfrm>
            <a:off x="22723983" y="1821203"/>
            <a:ext cx="830098" cy="848505"/>
          </a:xfrm>
          <a:prstGeom prst="ellipse">
            <a:avLst/>
          </a:prstGeom>
          <a:solidFill>
            <a:srgbClr val="126AB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5" name="Групувати 54"/>
          <p:cNvGrpSpPr/>
          <p:nvPr/>
        </p:nvGrpSpPr>
        <p:grpSpPr>
          <a:xfrm>
            <a:off x="632705" y="1964859"/>
            <a:ext cx="772348" cy="789474"/>
            <a:chOff x="632705" y="1964859"/>
            <a:chExt cx="772348" cy="789474"/>
          </a:xfrm>
        </p:grpSpPr>
        <p:sp>
          <p:nvSpPr>
            <p:cNvPr id="54" name="Овал 53"/>
            <p:cNvSpPr/>
            <p:nvPr/>
          </p:nvSpPr>
          <p:spPr>
            <a:xfrm>
              <a:off x="632705" y="1964859"/>
              <a:ext cx="772348" cy="789474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126A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759572" y="2104275"/>
              <a:ext cx="499565" cy="510642"/>
            </a:xfrm>
            <a:prstGeom prst="ellipse">
              <a:avLst/>
            </a:prstGeom>
            <a:solidFill>
              <a:srgbClr val="126AB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4" name="Прямокутник 3"/>
          <p:cNvSpPr/>
          <p:nvPr/>
        </p:nvSpPr>
        <p:spPr>
          <a:xfrm>
            <a:off x="7770915" y="12412885"/>
            <a:ext cx="7085381" cy="999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584200">
              <a:lnSpc>
                <a:spcPct val="115000"/>
              </a:lnSpc>
              <a:buClr>
                <a:srgbClr val="126AB3"/>
              </a:buClr>
              <a:buSzPct val="150000"/>
            </a:pPr>
            <a:r>
              <a:rPr lang="uk-UA" sz="5600" spc="-1" dirty="0">
                <a:solidFill>
                  <a:srgbClr val="24A168"/>
                </a:solidFill>
                <a:ea typeface="Calibri"/>
              </a:rPr>
              <a:t>до/після  01.09.2022</a:t>
            </a:r>
          </a:p>
        </p:txBody>
      </p:sp>
      <p:pic>
        <p:nvPicPr>
          <p:cNvPr id="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92000" y="5129229"/>
            <a:ext cx="468000" cy="46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Прямоугольник 17"/>
          <p:cNvSpPr/>
          <p:nvPr/>
        </p:nvSpPr>
        <p:spPr>
          <a:xfrm>
            <a:off x="770194" y="4841776"/>
            <a:ext cx="10297144" cy="1718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584200">
              <a:lnSpc>
                <a:spcPct val="115000"/>
              </a:lnSpc>
              <a:buClr>
                <a:srgbClr val="126AB3"/>
              </a:buClr>
              <a:buSzPct val="150000"/>
            </a:pPr>
            <a:r>
              <a:rPr lang="uk-UA" sz="4800" dirty="0" smtClean="0">
                <a:solidFill>
                  <a:schemeClr val="tx1">
                    <a:lumMod val="75000"/>
                  </a:schemeClr>
                </a:solidFill>
                <a:latin typeface="e-Ukraine Regular"/>
              </a:rPr>
              <a:t>наявність </a:t>
            </a:r>
            <a:r>
              <a:rPr lang="uk-UA" sz="4800" dirty="0">
                <a:solidFill>
                  <a:schemeClr val="tx1">
                    <a:lumMod val="75000"/>
                  </a:schemeClr>
                </a:solidFill>
                <a:latin typeface="e-Ukraine Regular"/>
              </a:rPr>
              <a:t>діючої звітної/звітної нової </a:t>
            </a:r>
            <a:r>
              <a:rPr lang="uk-UA" sz="4800" dirty="0" smtClean="0">
                <a:solidFill>
                  <a:schemeClr val="tx1">
                    <a:lumMod val="75000"/>
                  </a:schemeClr>
                </a:solidFill>
                <a:latin typeface="e-Ukraine Regular"/>
              </a:rPr>
              <a:t>Декларації</a:t>
            </a:r>
          </a:p>
        </p:txBody>
      </p:sp>
      <p:pic>
        <p:nvPicPr>
          <p:cNvPr id="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5639" y="5129229"/>
            <a:ext cx="468000" cy="46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Прямоугольник 1"/>
          <p:cNvSpPr/>
          <p:nvPr/>
        </p:nvSpPr>
        <p:spPr>
          <a:xfrm>
            <a:off x="12696056" y="7650088"/>
            <a:ext cx="11687944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584200">
              <a:lnSpc>
                <a:spcPct val="115000"/>
              </a:lnSpc>
              <a:buClr>
                <a:srgbClr val="126AB3"/>
              </a:buClr>
              <a:buSzPct val="150000"/>
            </a:pPr>
            <a:r>
              <a:rPr lang="uk-UA" sz="4400" dirty="0" smtClean="0">
                <a:solidFill>
                  <a:schemeClr val="bg2">
                    <a:lumMod val="25000"/>
                  </a:schemeClr>
                </a:solidFill>
              </a:rPr>
              <a:t>при наявності недоплати </a:t>
            </a:r>
            <a:r>
              <a:rPr lang="uk-UA" sz="4400" dirty="0">
                <a:solidFill>
                  <a:schemeClr val="bg2">
                    <a:lumMod val="25000"/>
                  </a:schemeClr>
                </a:solidFill>
              </a:rPr>
              <a:t>суми </a:t>
            </a:r>
            <a:r>
              <a:rPr lang="uk-UA" sz="4400" dirty="0" smtClean="0">
                <a:solidFill>
                  <a:schemeClr val="bg2">
                    <a:lumMod val="25000"/>
                  </a:schemeClr>
                </a:solidFill>
              </a:rPr>
              <a:t>збору:</a:t>
            </a:r>
          </a:p>
          <a:p>
            <a:pPr algn="l" defTabSz="584200">
              <a:lnSpc>
                <a:spcPct val="115000"/>
              </a:lnSpc>
              <a:buClr>
                <a:srgbClr val="126AB3"/>
              </a:buClr>
              <a:buSzPct val="150000"/>
            </a:pPr>
            <a:endParaRPr lang="uk-UA" sz="44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571500" indent="-571500" algn="l" defTabSz="584200">
              <a:lnSpc>
                <a:spcPct val="115000"/>
              </a:lnSpc>
              <a:buClr>
                <a:srgbClr val="126AB3"/>
              </a:buClr>
              <a:buSzPct val="150000"/>
              <a:buFont typeface="Arial" panose="020B0604020202020204" pitchFamily="34" charset="0"/>
              <a:buChar char="•"/>
            </a:pPr>
            <a:r>
              <a:rPr lang="uk-UA" sz="4400" dirty="0" smtClean="0">
                <a:solidFill>
                  <a:schemeClr val="bg2">
                    <a:lumMod val="25000"/>
                  </a:schemeClr>
                </a:solidFill>
              </a:rPr>
              <a:t>перевірка дати </a:t>
            </a:r>
            <a:r>
              <a:rPr lang="uk-UA" sz="4400" dirty="0">
                <a:solidFill>
                  <a:schemeClr val="bg2">
                    <a:lumMod val="25000"/>
                  </a:schemeClr>
                </a:solidFill>
              </a:rPr>
              <a:t>отримання </a:t>
            </a:r>
            <a:r>
              <a:rPr lang="uk-UA" sz="4400" dirty="0" smtClean="0">
                <a:solidFill>
                  <a:schemeClr val="bg2">
                    <a:lumMod val="25000"/>
                  </a:schemeClr>
                </a:solidFill>
              </a:rPr>
              <a:t>платником Повідомлення </a:t>
            </a:r>
          </a:p>
          <a:p>
            <a:pPr marL="571500" indent="-571500" algn="l" defTabSz="584200">
              <a:lnSpc>
                <a:spcPct val="115000"/>
              </a:lnSpc>
              <a:buClr>
                <a:srgbClr val="126AB3"/>
              </a:buClr>
              <a:buSzPct val="150000"/>
              <a:buFont typeface="Arial" panose="020B0604020202020204" pitchFamily="34" charset="0"/>
              <a:buChar char="•"/>
            </a:pPr>
            <a:r>
              <a:rPr lang="uk-UA" sz="4400" dirty="0" smtClean="0">
                <a:solidFill>
                  <a:schemeClr val="bg2">
                    <a:lumMod val="25000"/>
                  </a:schemeClr>
                </a:solidFill>
              </a:rPr>
              <a:t>перевірка сплати </a:t>
            </a:r>
            <a:r>
              <a:rPr lang="uk-UA" sz="4400" dirty="0">
                <a:solidFill>
                  <a:schemeClr val="bg2">
                    <a:lumMod val="25000"/>
                  </a:schemeClr>
                </a:solidFill>
              </a:rPr>
              <a:t>визначеної у </a:t>
            </a:r>
            <a:r>
              <a:rPr lang="uk-UA" sz="4400" dirty="0" smtClean="0">
                <a:solidFill>
                  <a:schemeClr val="bg2">
                    <a:lumMod val="25000"/>
                  </a:schemeClr>
                </a:solidFill>
              </a:rPr>
              <a:t>Повідомленні суми </a:t>
            </a:r>
            <a:r>
              <a:rPr lang="uk-UA" sz="4400" dirty="0">
                <a:solidFill>
                  <a:schemeClr val="bg2">
                    <a:lumMod val="25000"/>
                  </a:schemeClr>
                </a:solidFill>
              </a:rPr>
              <a:t>протягом 10 днів</a:t>
            </a:r>
            <a:endParaRPr lang="uk-UA" sz="4400" b="1" spc="-1" dirty="0">
              <a:solidFill>
                <a:schemeClr val="bg2">
                  <a:lumMod val="25000"/>
                </a:schemeClr>
              </a:solidFill>
              <a:ea typeface="Calibri"/>
            </a:endParaRPr>
          </a:p>
        </p:txBody>
      </p:sp>
      <p:sp>
        <p:nvSpPr>
          <p:cNvPr id="51" name="Прямоугольник 1"/>
          <p:cNvSpPr/>
          <p:nvPr/>
        </p:nvSpPr>
        <p:spPr>
          <a:xfrm>
            <a:off x="8908932" y="6723180"/>
            <a:ext cx="45792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uk-UA" sz="5600" b="1" spc="-1" dirty="0" smtClean="0">
                <a:solidFill>
                  <a:srgbClr val="0065B0"/>
                </a:solidFill>
                <a:latin typeface="e-Ukraine Regular"/>
                <a:ea typeface="Calibri"/>
              </a:rPr>
              <a:t>КОНТРОЛІ</a:t>
            </a:r>
            <a:endParaRPr lang="en-US" sz="5600" b="1" spc="-1" dirty="0">
              <a:solidFill>
                <a:srgbClr val="0065B0"/>
              </a:solidFill>
              <a:latin typeface="e-Ukraine Regular"/>
              <a:ea typeface="Calibri"/>
            </a:endParaRPr>
          </a:p>
        </p:txBody>
      </p:sp>
      <p:pic>
        <p:nvPicPr>
          <p:cNvPr id="5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40448" y="7828368"/>
            <a:ext cx="455608" cy="46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8032" y="7925054"/>
            <a:ext cx="455607" cy="46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" name="Групувати 73"/>
          <p:cNvGrpSpPr/>
          <p:nvPr/>
        </p:nvGrpSpPr>
        <p:grpSpPr>
          <a:xfrm rot="13703809">
            <a:off x="3869854" y="8492288"/>
            <a:ext cx="4042794" cy="4242375"/>
            <a:chOff x="390159" y="5649653"/>
            <a:chExt cx="8189932" cy="8124668"/>
          </a:xfrm>
        </p:grpSpPr>
        <p:pic>
          <p:nvPicPr>
            <p:cNvPr id="7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90159" y="5649653"/>
              <a:ext cx="8078153" cy="80781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6" name="Овал 75"/>
            <p:cNvSpPr>
              <a:spLocks/>
            </p:cNvSpPr>
            <p:nvPr/>
          </p:nvSpPr>
          <p:spPr>
            <a:xfrm>
              <a:off x="501938" y="5696170"/>
              <a:ext cx="8078153" cy="8078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5" name="Прямокутник 4"/>
          <p:cNvSpPr/>
          <p:nvPr/>
        </p:nvSpPr>
        <p:spPr>
          <a:xfrm>
            <a:off x="761399" y="7722096"/>
            <a:ext cx="11183028" cy="3856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sz="4400" spc="-50" dirty="0">
                <a:solidFill>
                  <a:schemeClr val="bg2">
                    <a:lumMod val="25000"/>
                  </a:schemeClr>
                </a:solidFill>
              </a:rPr>
              <a:t>при відсутності недоплати </a:t>
            </a:r>
            <a:r>
              <a:rPr lang="uk-UA" sz="4400" spc="-50" dirty="0" smtClean="0">
                <a:solidFill>
                  <a:schemeClr val="bg2">
                    <a:lumMod val="25000"/>
                  </a:schemeClr>
                </a:solidFill>
              </a:rPr>
              <a:t>у Повідомленні:</a:t>
            </a:r>
          </a:p>
          <a:p>
            <a:pPr algn="l">
              <a:lnSpc>
                <a:spcPct val="114000"/>
              </a:lnSpc>
            </a:pPr>
            <a:endParaRPr lang="ru-RU" sz="44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571500" indent="-571500" algn="l">
              <a:lnSpc>
                <a:spcPct val="114000"/>
              </a:lnSpc>
              <a:buClr>
                <a:srgbClr val="0065B0"/>
              </a:buClr>
              <a:buSzPct val="150000"/>
              <a:buFont typeface="Arial" panose="020B0604020202020204" pitchFamily="34" charset="0"/>
              <a:buChar char="•"/>
            </a:pPr>
            <a:r>
              <a:rPr lang="uk-UA" sz="4400" dirty="0">
                <a:solidFill>
                  <a:schemeClr val="bg2">
                    <a:lumMod val="25000"/>
                  </a:schemeClr>
                </a:solidFill>
              </a:rPr>
              <a:t>контроль терміну подання 20 днів з дати вручення Повідомлення</a:t>
            </a:r>
          </a:p>
          <a:p>
            <a:pPr marL="571500" indent="-571500" algn="l">
              <a:lnSpc>
                <a:spcPct val="114000"/>
              </a:lnSpc>
              <a:buClr>
                <a:srgbClr val="0065B0"/>
              </a:buClr>
              <a:buSzPct val="150000"/>
              <a:buFont typeface="Arial" panose="020B0604020202020204" pitchFamily="34" charset="0"/>
              <a:buChar char="•"/>
            </a:pPr>
            <a:r>
              <a:rPr lang="uk-UA" sz="4400" dirty="0">
                <a:solidFill>
                  <a:schemeClr val="bg2">
                    <a:lumMod val="25000"/>
                  </a:schemeClr>
                </a:solidFill>
              </a:rPr>
              <a:t>звірка відповідності суми збору</a:t>
            </a:r>
          </a:p>
        </p:txBody>
      </p:sp>
      <p:sp>
        <p:nvSpPr>
          <p:cNvPr id="72" name="Овал 71"/>
          <p:cNvSpPr/>
          <p:nvPr/>
        </p:nvSpPr>
        <p:spPr>
          <a:xfrm>
            <a:off x="4897016" y="12133032"/>
            <a:ext cx="281840" cy="288089"/>
          </a:xfrm>
          <a:prstGeom prst="ellipse">
            <a:avLst/>
          </a:prstGeom>
          <a:solidFill>
            <a:srgbClr val="24A16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1" name="Овал 80"/>
          <p:cNvSpPr/>
          <p:nvPr/>
        </p:nvSpPr>
        <p:spPr>
          <a:xfrm>
            <a:off x="21048984" y="2156232"/>
            <a:ext cx="448735" cy="458685"/>
          </a:xfrm>
          <a:prstGeom prst="ellipse">
            <a:avLst/>
          </a:prstGeom>
          <a:solidFill>
            <a:srgbClr val="126AB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5" name="Овал 84"/>
          <p:cNvSpPr/>
          <p:nvPr/>
        </p:nvSpPr>
        <p:spPr>
          <a:xfrm>
            <a:off x="20256896" y="1899431"/>
            <a:ext cx="281840" cy="288089"/>
          </a:xfrm>
          <a:prstGeom prst="ellipse">
            <a:avLst/>
          </a:prstGeom>
          <a:solidFill>
            <a:srgbClr val="24A16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02482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вал 35"/>
          <p:cNvSpPr/>
          <p:nvPr/>
        </p:nvSpPr>
        <p:spPr>
          <a:xfrm>
            <a:off x="23390196" y="5950720"/>
            <a:ext cx="829511" cy="847904"/>
          </a:xfrm>
          <a:prstGeom prst="ellipse">
            <a:avLst/>
          </a:prstGeom>
          <a:solidFill>
            <a:srgbClr val="126AB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5" name="Групувати 34"/>
          <p:cNvGrpSpPr/>
          <p:nvPr/>
        </p:nvGrpSpPr>
        <p:grpSpPr>
          <a:xfrm rot="5400000">
            <a:off x="15676823" y="2912658"/>
            <a:ext cx="8308269" cy="8216421"/>
            <a:chOff x="11078106" y="3242263"/>
            <a:chExt cx="9299613" cy="9196805"/>
          </a:xfrm>
        </p:grpSpPr>
        <p:pic>
          <p:nvPicPr>
            <p:cNvPr id="34" name="Image" descr="Image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t="-808"/>
            <a:stretch/>
          </p:blipFill>
          <p:spPr>
            <a:xfrm rot="16200000">
              <a:off x="11115150" y="3205219"/>
              <a:ext cx="9176709" cy="925079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3" name="Овал 32"/>
            <p:cNvSpPr>
              <a:spLocks/>
            </p:cNvSpPr>
            <p:nvPr/>
          </p:nvSpPr>
          <p:spPr>
            <a:xfrm rot="9169443">
              <a:off x="11200969" y="3262323"/>
              <a:ext cx="9176750" cy="91767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cxnSp>
        <p:nvCxnSpPr>
          <p:cNvPr id="22" name="Прямая соединительная линия 15"/>
          <p:cNvCxnSpPr/>
          <p:nvPr/>
        </p:nvCxnSpPr>
        <p:spPr>
          <a:xfrm>
            <a:off x="74839" y="3689648"/>
            <a:ext cx="24309161" cy="0"/>
          </a:xfrm>
          <a:prstGeom prst="line">
            <a:avLst/>
          </a:prstGeom>
          <a:noFill/>
          <a:ln w="9525" cap="flat">
            <a:solidFill>
              <a:srgbClr val="24A16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Прямоугольник 1"/>
          <p:cNvSpPr/>
          <p:nvPr/>
        </p:nvSpPr>
        <p:spPr>
          <a:xfrm>
            <a:off x="6647384" y="95632"/>
            <a:ext cx="1735675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400"/>
              </a:spcBef>
            </a:pPr>
            <a:r>
              <a:rPr lang="uk-UA" sz="7400" b="1" dirty="0">
                <a:solidFill>
                  <a:srgbClr val="24A168"/>
                </a:solidFill>
                <a:latin typeface="e-Ukraine Regular"/>
                <a:ea typeface="e-Ukraine Regular"/>
                <a:cs typeface="Arial" panose="020B0604020202020204" pitchFamily="34" charset="0"/>
              </a:rPr>
              <a:t>Відображення в Електронному кабінеті результатів декларування</a:t>
            </a:r>
            <a:r>
              <a:rPr lang="ru-RU" sz="7400" b="1" dirty="0">
                <a:solidFill>
                  <a:srgbClr val="24A168"/>
                </a:solidFill>
                <a:latin typeface="e-Ukraine Regular"/>
                <a:ea typeface="e-Ukraine Regular"/>
                <a:cs typeface="Arial" panose="020B0604020202020204" pitchFamily="34" charset="0"/>
              </a:rPr>
              <a:t> </a:t>
            </a:r>
            <a:endParaRPr lang="en-US" sz="7400" b="1" dirty="0">
              <a:solidFill>
                <a:srgbClr val="24A168"/>
              </a:solidFill>
              <a:latin typeface="e-Ukraine Regular"/>
              <a:ea typeface="e-Ukraine Regular"/>
              <a:cs typeface="Arial" panose="020B0604020202020204" pitchFamily="34" charset="0"/>
            </a:endParaRPr>
          </a:p>
        </p:txBody>
      </p:sp>
      <p:sp>
        <p:nvSpPr>
          <p:cNvPr id="9" name="Прямоугольник 1"/>
          <p:cNvSpPr/>
          <p:nvPr/>
        </p:nvSpPr>
        <p:spPr>
          <a:xfrm>
            <a:off x="2038872" y="4769768"/>
            <a:ext cx="21393816" cy="7776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</a:pPr>
            <a:r>
              <a:rPr lang="uk-UA" sz="5400" dirty="0">
                <a:solidFill>
                  <a:schemeClr val="tx1">
                    <a:lumMod val="75000"/>
                  </a:schemeClr>
                </a:solidFill>
                <a:latin typeface="e-Ukraine Regular"/>
                <a:ea typeface="e-Ukraine Regular"/>
                <a:cs typeface="Arial" panose="020B0604020202020204" pitchFamily="34" charset="0"/>
              </a:rPr>
              <a:t>Декларація (звітна, звітна нова, уточнююча)</a:t>
            </a:r>
          </a:p>
          <a:p>
            <a:pPr algn="just">
              <a:lnSpc>
                <a:spcPct val="150000"/>
              </a:lnSpc>
              <a:spcBef>
                <a:spcPts val="400"/>
              </a:spcBef>
            </a:pPr>
            <a:r>
              <a:rPr lang="uk-UA" sz="5400" dirty="0">
                <a:solidFill>
                  <a:schemeClr val="tx1">
                    <a:lumMod val="75000"/>
                  </a:schemeClr>
                </a:solidFill>
                <a:latin typeface="e-Ukraine Regular"/>
                <a:ea typeface="e-Ukraine Regular"/>
                <a:cs typeface="Arial" panose="020B0604020202020204" pitchFamily="34" charset="0"/>
              </a:rPr>
              <a:t>Результати обробки (квитанція 1, квитанція 2)</a:t>
            </a:r>
          </a:p>
          <a:p>
            <a:pPr algn="just">
              <a:lnSpc>
                <a:spcPct val="150000"/>
              </a:lnSpc>
              <a:spcBef>
                <a:spcPts val="400"/>
              </a:spcBef>
            </a:pPr>
            <a:r>
              <a:rPr lang="uk-UA" sz="5400" dirty="0">
                <a:solidFill>
                  <a:schemeClr val="tx1">
                    <a:lumMod val="75000"/>
                  </a:schemeClr>
                </a:solidFill>
                <a:latin typeface="e-Ukraine Regular"/>
                <a:ea typeface="e-Ukraine Regular"/>
                <a:cs typeface="Arial" panose="020B0604020202020204" pitchFamily="34" charset="0"/>
              </a:rPr>
              <a:t>Повідомлення</a:t>
            </a:r>
          </a:p>
          <a:p>
            <a:pPr algn="just">
              <a:lnSpc>
                <a:spcPct val="150000"/>
              </a:lnSpc>
              <a:spcBef>
                <a:spcPts val="400"/>
              </a:spcBef>
            </a:pPr>
            <a:r>
              <a:rPr lang="uk-UA" sz="5400" dirty="0">
                <a:solidFill>
                  <a:schemeClr val="tx1">
                    <a:lumMod val="75000"/>
                  </a:schemeClr>
                </a:solidFill>
                <a:latin typeface="e-Ukraine Regular"/>
                <a:ea typeface="e-Ukraine Regular"/>
                <a:cs typeface="Arial" panose="020B0604020202020204" pitchFamily="34" charset="0"/>
              </a:rPr>
              <a:t>Стан </a:t>
            </a:r>
            <a:r>
              <a:rPr lang="uk-UA" sz="5400" dirty="0" smtClean="0">
                <a:solidFill>
                  <a:schemeClr val="tx1">
                    <a:lumMod val="75000"/>
                  </a:schemeClr>
                </a:solidFill>
                <a:latin typeface="e-Ukraine Regular"/>
                <a:ea typeface="e-Ukraine Regular"/>
                <a:cs typeface="Arial" panose="020B0604020202020204" pitchFamily="34" charset="0"/>
              </a:rPr>
              <a:t>розрахунків </a:t>
            </a:r>
            <a:r>
              <a:rPr lang="uk-UA" sz="5400" dirty="0">
                <a:solidFill>
                  <a:schemeClr val="tx1">
                    <a:lumMod val="75000"/>
                  </a:schemeClr>
                </a:solidFill>
                <a:latin typeface="e-Ukraine Regular"/>
                <a:ea typeface="e-Ukraine Regular"/>
                <a:cs typeface="Arial" panose="020B0604020202020204" pitchFamily="34" charset="0"/>
              </a:rPr>
              <a:t>з бюджетом</a:t>
            </a:r>
          </a:p>
          <a:p>
            <a:pPr algn="l">
              <a:lnSpc>
                <a:spcPct val="150000"/>
              </a:lnSpc>
              <a:spcBef>
                <a:spcPts val="400"/>
              </a:spcBef>
            </a:pPr>
            <a:r>
              <a:rPr lang="uk-UA" sz="5400" dirty="0">
                <a:solidFill>
                  <a:schemeClr val="tx1">
                    <a:lumMod val="75000"/>
                  </a:schemeClr>
                </a:solidFill>
                <a:latin typeface="e-Ukraine Regular"/>
                <a:ea typeface="e-Ukraine Regular"/>
                <a:cs typeface="Arial" panose="020B0604020202020204" pitchFamily="34" charset="0"/>
              </a:rPr>
              <a:t>Інформаційні повідомлення (у разі встановлення невідповідності з даними ДРФО)</a:t>
            </a:r>
            <a:endParaRPr lang="en-US" sz="5400" dirty="0">
              <a:solidFill>
                <a:schemeClr val="tx1">
                  <a:lumMod val="75000"/>
                </a:schemeClr>
              </a:solidFill>
              <a:latin typeface="e-Ukraine Regular"/>
              <a:ea typeface="e-Ukraine Regular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8" y="427667"/>
            <a:ext cx="6048672" cy="1389773"/>
          </a:xfrm>
          <a:prstGeom prst="rect">
            <a:avLst/>
          </a:prstGeom>
        </p:spPr>
      </p:pic>
      <p:pic>
        <p:nvPicPr>
          <p:cNvPr id="1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2768" y="5296862"/>
            <a:ext cx="536215" cy="55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5577" y="6523224"/>
            <a:ext cx="536215" cy="55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5577" y="7870844"/>
            <a:ext cx="536215" cy="55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2768" y="9090248"/>
            <a:ext cx="536215" cy="55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2768" y="10339648"/>
            <a:ext cx="536215" cy="55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t="58112"/>
          <a:stretch/>
        </p:blipFill>
        <p:spPr>
          <a:xfrm rot="16200000">
            <a:off x="-873598" y="2697374"/>
            <a:ext cx="3028392" cy="1268524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Овал 25"/>
          <p:cNvSpPr/>
          <p:nvPr/>
        </p:nvSpPr>
        <p:spPr>
          <a:xfrm>
            <a:off x="18096656" y="3391728"/>
            <a:ext cx="1007720" cy="1030065"/>
          </a:xfrm>
          <a:prstGeom prst="ellipse">
            <a:avLst/>
          </a:prstGeom>
          <a:solidFill>
            <a:srgbClr val="126AB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Овал 26"/>
          <p:cNvSpPr/>
          <p:nvPr/>
        </p:nvSpPr>
        <p:spPr>
          <a:xfrm>
            <a:off x="17821256" y="3500242"/>
            <a:ext cx="550800" cy="550800"/>
          </a:xfrm>
          <a:prstGeom prst="ellipse">
            <a:avLst/>
          </a:prstGeom>
          <a:solidFill>
            <a:srgbClr val="24A16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Image" descr="Image"/>
          <p:cNvPicPr>
            <a:picLocks noChangeAspect="1"/>
          </p:cNvPicPr>
          <p:nvPr/>
        </p:nvPicPr>
        <p:blipFill rotWithShape="1">
          <a:blip r:embed="rId4">
            <a:extLst/>
          </a:blip>
          <a:srcRect t="-1" b="-1127"/>
          <a:stretch/>
        </p:blipFill>
        <p:spPr>
          <a:xfrm>
            <a:off x="293644" y="2509641"/>
            <a:ext cx="1256295" cy="127047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Овал 22"/>
          <p:cNvSpPr/>
          <p:nvPr/>
        </p:nvSpPr>
        <p:spPr>
          <a:xfrm>
            <a:off x="1095577" y="3416601"/>
            <a:ext cx="499565" cy="510642"/>
          </a:xfrm>
          <a:prstGeom prst="ellipse">
            <a:avLst/>
          </a:prstGeom>
          <a:solidFill>
            <a:srgbClr val="24A16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Овал 28"/>
          <p:cNvSpPr/>
          <p:nvPr/>
        </p:nvSpPr>
        <p:spPr>
          <a:xfrm>
            <a:off x="18781934" y="2966866"/>
            <a:ext cx="5112568" cy="5002621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rgbClr val="24A1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Овал 36"/>
          <p:cNvSpPr/>
          <p:nvPr/>
        </p:nvSpPr>
        <p:spPr>
          <a:xfrm>
            <a:off x="23630103" y="6484420"/>
            <a:ext cx="589604" cy="589604"/>
          </a:xfrm>
          <a:prstGeom prst="ellipse">
            <a:avLst/>
          </a:prstGeom>
          <a:solidFill>
            <a:srgbClr val="24A16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Овал 37"/>
          <p:cNvSpPr/>
          <p:nvPr/>
        </p:nvSpPr>
        <p:spPr>
          <a:xfrm>
            <a:off x="23040416" y="7805868"/>
            <a:ext cx="340376" cy="340376"/>
          </a:xfrm>
          <a:prstGeom prst="ellipse">
            <a:avLst/>
          </a:prstGeom>
          <a:solidFill>
            <a:srgbClr val="24A16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Овал 38"/>
          <p:cNvSpPr/>
          <p:nvPr/>
        </p:nvSpPr>
        <p:spPr>
          <a:xfrm>
            <a:off x="23134421" y="2474484"/>
            <a:ext cx="838557" cy="857151"/>
          </a:xfrm>
          <a:prstGeom prst="ellipse">
            <a:avLst/>
          </a:prstGeom>
          <a:solidFill>
            <a:srgbClr val="126AB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1" name="Image" descr="Image"/>
          <p:cNvPicPr>
            <a:picLocks noChangeAspect="1"/>
          </p:cNvPicPr>
          <p:nvPr/>
        </p:nvPicPr>
        <p:blipFill rotWithShape="1">
          <a:blip r:embed="rId4">
            <a:extLst/>
          </a:blip>
          <a:srcRect b="74419"/>
          <a:stretch/>
        </p:blipFill>
        <p:spPr>
          <a:xfrm>
            <a:off x="16890350" y="12695959"/>
            <a:ext cx="3987454" cy="10200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02942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08024" y="1191653"/>
            <a:ext cx="11233248" cy="10893079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Овал 50"/>
          <p:cNvSpPr/>
          <p:nvPr/>
        </p:nvSpPr>
        <p:spPr>
          <a:xfrm>
            <a:off x="12378308" y="1235093"/>
            <a:ext cx="11089232" cy="10973396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uk-UA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8" y="427667"/>
            <a:ext cx="6048672" cy="1389773"/>
          </a:xfrm>
          <a:prstGeom prst="rect">
            <a:avLst/>
          </a:prstGeom>
        </p:spPr>
      </p:pic>
      <p:sp>
        <p:nvSpPr>
          <p:cNvPr id="25" name="Ефективність роботи…"/>
          <p:cNvSpPr txBox="1"/>
          <p:nvPr/>
        </p:nvSpPr>
        <p:spPr>
          <a:xfrm>
            <a:off x="7490520" y="5576169"/>
            <a:ext cx="10441160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9600">
                <a:solidFill>
                  <a:srgbClr val="000000"/>
                </a:solidFill>
                <a:latin typeface="e-Ukraine Regular"/>
                <a:ea typeface="e-Ukraine Regular"/>
                <a:cs typeface="e-Ukraine Regular"/>
                <a:sym typeface="e-Ukraine Regular"/>
              </a:defRPr>
            </a:pPr>
            <a:r>
              <a:rPr lang="uk-UA" sz="6600" b="1" dirty="0" smtClean="0">
                <a:solidFill>
                  <a:srgbClr val="000000"/>
                </a:solidFill>
                <a:latin typeface="e-Ukraine Regular"/>
                <a:ea typeface="e-Ukraine Regular"/>
                <a:cs typeface="Arial" panose="020B0604020202020204" pitchFamily="34" charset="0"/>
              </a:rPr>
              <a:t>ДЯКУЮ ЗА УВАГУ!</a:t>
            </a:r>
            <a:endParaRPr lang="en-US" sz="6600" b="1" dirty="0">
              <a:solidFill>
                <a:srgbClr val="000000"/>
              </a:solidFill>
              <a:latin typeface="e-Ukraine Regular"/>
              <a:ea typeface="e-Ukraine Regular"/>
              <a:cs typeface="Arial" panose="020B0604020202020204" pitchFamily="34" charset="0"/>
            </a:endParaRPr>
          </a:p>
        </p:txBody>
      </p:sp>
      <p:sp>
        <p:nvSpPr>
          <p:cNvPr id="31" name="Овал 30"/>
          <p:cNvSpPr>
            <a:spLocks/>
          </p:cNvSpPr>
          <p:nvPr/>
        </p:nvSpPr>
        <p:spPr>
          <a:xfrm rot="20630394">
            <a:off x="377777" y="2465512"/>
            <a:ext cx="4560164" cy="456016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Овал 31"/>
          <p:cNvSpPr>
            <a:spLocks/>
          </p:cNvSpPr>
          <p:nvPr/>
        </p:nvSpPr>
        <p:spPr>
          <a:xfrm rot="20630394">
            <a:off x="464343" y="2519276"/>
            <a:ext cx="4496634" cy="44966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0" name="Групувати 39"/>
          <p:cNvGrpSpPr/>
          <p:nvPr/>
        </p:nvGrpSpPr>
        <p:grpSpPr>
          <a:xfrm>
            <a:off x="1801965" y="5469550"/>
            <a:ext cx="7829459" cy="7782961"/>
            <a:chOff x="838241" y="2474126"/>
            <a:chExt cx="4088682" cy="4064400"/>
          </a:xfrm>
        </p:grpSpPr>
        <p:sp>
          <p:nvSpPr>
            <p:cNvPr id="46" name="Овал 45"/>
            <p:cNvSpPr>
              <a:spLocks/>
            </p:cNvSpPr>
            <p:nvPr/>
          </p:nvSpPr>
          <p:spPr>
            <a:xfrm rot="19183452">
              <a:off x="838241" y="2474126"/>
              <a:ext cx="4064400" cy="4064400"/>
            </a:xfrm>
            <a:prstGeom prst="ellipse">
              <a:avLst/>
            </a:prstGeom>
            <a:solidFill>
              <a:srgbClr val="27A5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" name="Овал 46"/>
            <p:cNvSpPr>
              <a:spLocks/>
            </p:cNvSpPr>
            <p:nvPr/>
          </p:nvSpPr>
          <p:spPr>
            <a:xfrm rot="19183452">
              <a:off x="919146" y="2500377"/>
              <a:ext cx="4007777" cy="40077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43" name="Овал 42"/>
          <p:cNvSpPr>
            <a:spLocks/>
          </p:cNvSpPr>
          <p:nvPr/>
        </p:nvSpPr>
        <p:spPr>
          <a:xfrm>
            <a:off x="2432901" y="11562580"/>
            <a:ext cx="722603" cy="722603"/>
          </a:xfrm>
          <a:prstGeom prst="ellipse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Овал 43"/>
          <p:cNvSpPr>
            <a:spLocks/>
          </p:cNvSpPr>
          <p:nvPr/>
        </p:nvSpPr>
        <p:spPr>
          <a:xfrm>
            <a:off x="2799232" y="11866428"/>
            <a:ext cx="837510" cy="837509"/>
          </a:xfrm>
          <a:prstGeom prst="ellipse">
            <a:avLst/>
          </a:prstGeom>
          <a:solidFill>
            <a:srgbClr val="27A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Овал 44"/>
          <p:cNvSpPr>
            <a:spLocks/>
          </p:cNvSpPr>
          <p:nvPr/>
        </p:nvSpPr>
        <p:spPr>
          <a:xfrm>
            <a:off x="6505720" y="12837330"/>
            <a:ext cx="527981" cy="527981"/>
          </a:xfrm>
          <a:prstGeom prst="ellipse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Овал 47"/>
          <p:cNvSpPr/>
          <p:nvPr/>
        </p:nvSpPr>
        <p:spPr>
          <a:xfrm>
            <a:off x="3031562" y="6581023"/>
            <a:ext cx="5725390" cy="5639657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" name="Овал 2"/>
          <p:cNvSpPr/>
          <p:nvPr/>
        </p:nvSpPr>
        <p:spPr>
          <a:xfrm>
            <a:off x="2873104" y="6281936"/>
            <a:ext cx="6222552" cy="6146956"/>
          </a:xfrm>
          <a:prstGeom prst="ellipse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" name="Овал 51"/>
          <p:cNvSpPr/>
          <p:nvPr/>
        </p:nvSpPr>
        <p:spPr>
          <a:xfrm>
            <a:off x="21903437" y="1506792"/>
            <a:ext cx="2341591" cy="2393513"/>
          </a:xfrm>
          <a:prstGeom prst="ellipse">
            <a:avLst/>
          </a:prstGeom>
          <a:solidFill>
            <a:srgbClr val="24A16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Овал 52"/>
          <p:cNvSpPr/>
          <p:nvPr/>
        </p:nvSpPr>
        <p:spPr>
          <a:xfrm>
            <a:off x="21796615" y="1821203"/>
            <a:ext cx="1757466" cy="1796437"/>
          </a:xfrm>
          <a:prstGeom prst="ellipse">
            <a:avLst/>
          </a:prstGeom>
          <a:solidFill>
            <a:srgbClr val="126AB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Овал 53"/>
          <p:cNvSpPr/>
          <p:nvPr/>
        </p:nvSpPr>
        <p:spPr>
          <a:xfrm>
            <a:off x="22343327" y="8870643"/>
            <a:ext cx="750914" cy="767565"/>
          </a:xfrm>
          <a:prstGeom prst="ellipse">
            <a:avLst/>
          </a:prstGeom>
          <a:solidFill>
            <a:srgbClr val="126AB3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Овал 55"/>
          <p:cNvSpPr/>
          <p:nvPr/>
        </p:nvSpPr>
        <p:spPr>
          <a:xfrm>
            <a:off x="21694019" y="9486749"/>
            <a:ext cx="460071" cy="470273"/>
          </a:xfrm>
          <a:prstGeom prst="ellipse">
            <a:avLst/>
          </a:prstGeom>
          <a:solidFill>
            <a:srgbClr val="24A16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7" name="Image" descr="Image"/>
          <p:cNvPicPr>
            <a:picLocks noChangeAspect="1"/>
          </p:cNvPicPr>
          <p:nvPr/>
        </p:nvPicPr>
        <p:blipFill rotWithShape="1">
          <a:blip r:embed="rId5">
            <a:extLst/>
          </a:blip>
          <a:srcRect t="75010"/>
          <a:stretch/>
        </p:blipFill>
        <p:spPr>
          <a:xfrm rot="10800000">
            <a:off x="12686616" y="11549852"/>
            <a:ext cx="8668217" cy="2166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r="74380"/>
          <a:stretch/>
        </p:blipFill>
        <p:spPr>
          <a:xfrm>
            <a:off x="23092628" y="8656849"/>
            <a:ext cx="1291372" cy="50405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2860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3205</TotalTime>
  <Words>301</Words>
  <Application>Microsoft Office PowerPoint</Application>
  <PresentationFormat>Произвольный</PresentationFormat>
  <Paragraphs>52</Paragraphs>
  <Slides>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21_BasicWhite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ПАДАЛКА СВІТЛАНА МИКОЛАЇВНА</dc:creator>
  <cp:lastModifiedBy>Олена Ю. Гусак</cp:lastModifiedBy>
  <cp:revision>156</cp:revision>
  <cp:lastPrinted>2021-08-05T14:37:18Z</cp:lastPrinted>
  <dcterms:modified xsi:type="dcterms:W3CDTF">2021-08-11T07:37:14Z</dcterms:modified>
</cp:coreProperties>
</file>