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7" r:id="rId2"/>
    <p:sldId id="261" r:id="rId3"/>
    <p:sldId id="262" r:id="rId4"/>
    <p:sldId id="259" r:id="rId5"/>
    <p:sldId id="312" r:id="rId6"/>
    <p:sldId id="313" r:id="rId7"/>
    <p:sldId id="314" r:id="rId8"/>
    <p:sldId id="267" r:id="rId9"/>
    <p:sldId id="295" r:id="rId10"/>
    <p:sldId id="315" r:id="rId11"/>
    <p:sldId id="316" r:id="rId12"/>
    <p:sldId id="292" r:id="rId13"/>
    <p:sldId id="290" r:id="rId14"/>
    <p:sldId id="276" r:id="rId15"/>
    <p:sldId id="269" r:id="rId16"/>
    <p:sldId id="293" r:id="rId17"/>
    <p:sldId id="294" r:id="rId18"/>
    <p:sldId id="296" r:id="rId19"/>
    <p:sldId id="310" r:id="rId20"/>
    <p:sldId id="311" r:id="rId21"/>
    <p:sldId id="285" r:id="rId22"/>
    <p:sldId id="288" r:id="rId23"/>
    <p:sldId id="283" r:id="rId24"/>
    <p:sldId id="284" r:id="rId25"/>
    <p:sldId id="272" r:id="rId26"/>
    <p:sldId id="275" r:id="rId27"/>
    <p:sldId id="273" r:id="rId28"/>
    <p:sldId id="278" r:id="rId29"/>
    <p:sldId id="279" r:id="rId30"/>
    <p:sldId id="280" r:id="rId31"/>
    <p:sldId id="281" r:id="rId32"/>
    <p:sldId id="277" r:id="rId33"/>
    <p:sldId id="268" r:id="rId34"/>
    <p:sldId id="299" r:id="rId35"/>
    <p:sldId id="297" r:id="rId36"/>
    <p:sldId id="298" r:id="rId37"/>
    <p:sldId id="308" r:id="rId38"/>
    <p:sldId id="301" r:id="rId39"/>
    <p:sldId id="300" r:id="rId40"/>
    <p:sldId id="302" r:id="rId41"/>
    <p:sldId id="304" r:id="rId42"/>
    <p:sldId id="305" r:id="rId43"/>
    <p:sldId id="307" r:id="rId44"/>
    <p:sldId id="306" r:id="rId45"/>
    <p:sldId id="30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66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48" autoAdjust="0"/>
  </p:normalViewPr>
  <p:slideViewPr>
    <p:cSldViewPr>
      <p:cViewPr>
        <p:scale>
          <a:sx n="70" d="100"/>
          <a:sy n="70" d="100"/>
        </p:scale>
        <p:origin x="-840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6133441767800506E-2"/>
                  <c:y val="-4.7495345128945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2,5%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3.6133441767800506E-2"/>
                  <c:y val="-6.23376404817413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2,5%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6.6485532852752882E-2"/>
                  <c:y val="-4.15584269878275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12,5%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8.0938909559873248E-2"/>
                  <c:y val="-5.9369648885051529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latin typeface="Times New Roman" pitchFamily="18" charset="0"/>
                        <a:cs typeface="Times New Roman" pitchFamily="18" charset="0"/>
                      </a:rPr>
                      <a:t>27,5%</a:t>
                    </a:r>
                    <a:endParaRPr lang="en-US" sz="18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3.6133441767800506E-2"/>
                  <c:y val="-5.34322632700639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2,5%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5.6368169157768801E-2"/>
                  <c:y val="-5.0463804199504823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6.0704182169904794E-2"/>
                  <c:y val="-4.74953451289457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15%</a:t>
                    </a:r>
                  </a:p>
                </c:rich>
              </c:tx>
              <c:showVal val="1"/>
            </c:dLbl>
            <c:dLbl>
              <c:idx val="7"/>
              <c:layout>
                <c:manualLayout>
                  <c:x val="0.18681376334746619"/>
                  <c:y val="-5.5310807014164923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uk-UA" sz="1800" dirty="0" smtClean="0">
                        <a:latin typeface="Times New Roman" pitchFamily="18" charset="0"/>
                        <a:cs typeface="Times New Roman" pitchFamily="18" charset="0"/>
                      </a:rPr>
                      <a:t>57,5%</a:t>
                    </a:r>
                    <a:endParaRPr lang="en-US" sz="18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Від авторів проєктів минулого року</c:v>
                </c:pt>
                <c:pt idx="1">
                  <c:v>Ні</c:v>
                </c:pt>
                <c:pt idx="2">
                  <c:v>Так, на марафоні з написання проєктів Громадського бюджету</c:v>
                </c:pt>
                <c:pt idx="3">
                  <c:v>Так, у консультаційному пункті УЖКГ</c:v>
                </c:pt>
                <c:pt idx="4">
                  <c:v>Так, у консультаційному пункті Відділу капітального будівництва</c:v>
                </c:pt>
                <c:pt idx="5">
                  <c:v>Так, у консультаційному пункті Відділу освіти</c:v>
                </c:pt>
                <c:pt idx="6">
                  <c:v>Так, онлайн-консультації в групі "Громадський бюджет Сєвєродонецька" в мережі  Facebook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2.5000000000000005E-2</c:v>
                </c:pt>
                <c:pt idx="1">
                  <c:v>0.125</c:v>
                </c:pt>
                <c:pt idx="2">
                  <c:v>0.27500000000000002</c:v>
                </c:pt>
                <c:pt idx="3">
                  <c:v>2.5000000000000005E-2</c:v>
                </c:pt>
                <c:pt idx="4" formatCode="0%">
                  <c:v>0.15000000000000005</c:v>
                </c:pt>
                <c:pt idx="5" formatCode="0%">
                  <c:v>0.15000000000000005</c:v>
                </c:pt>
                <c:pt idx="6">
                  <c:v>0.57500000000000018</c:v>
                </c:pt>
              </c:numCache>
            </c:numRef>
          </c:val>
        </c:ser>
        <c:overlap val="100"/>
        <c:axId val="104790272"/>
        <c:axId val="107827200"/>
      </c:barChart>
      <c:catAx>
        <c:axId val="104790272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aseline="0">
                <a:solidFill>
                  <a:schemeClr val="tx1"/>
                </a:solidFill>
                <a:latin typeface="Times New Roman" pitchFamily="18" charset="0"/>
              </a:defRPr>
            </a:pPr>
            <a:endParaRPr lang="ru-RU"/>
          </a:p>
        </c:txPr>
        <c:crossAx val="107827200"/>
        <c:crosses val="autoZero"/>
        <c:auto val="1"/>
        <c:lblAlgn val="ctr"/>
        <c:lblOffset val="100"/>
      </c:catAx>
      <c:valAx>
        <c:axId val="107827200"/>
        <c:scaling>
          <c:orientation val="minMax"/>
        </c:scaling>
        <c:delete val="1"/>
        <c:axPos val="b"/>
        <c:majorGridlines/>
        <c:numFmt formatCode="0.00%" sourceLinked="1"/>
        <c:tickLblPos val="nextTo"/>
        <c:crossAx val="1047902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1"/>
              <c:layout>
                <c:manualLayout>
                  <c:x val="0.1"/>
                  <c:y val="-7.5329039617617888E-2"/>
                </c:manualLayout>
              </c:layout>
              <c:showVal val="1"/>
            </c:dLbl>
            <c:dLbl>
              <c:idx val="2"/>
              <c:layout>
                <c:manualLayout>
                  <c:x val="2.7777777777777832E-2"/>
                  <c:y val="-8.1355600043845136E-2"/>
                </c:manualLayout>
              </c:layout>
              <c:showVal val="1"/>
            </c:dLbl>
            <c:dLbl>
              <c:idx val="3"/>
              <c:layout>
                <c:manualLayout>
                  <c:x val="4.0277777777777767E-2"/>
                  <c:y val="-6.9302716448208596E-2"/>
                </c:manualLayout>
              </c:layout>
              <c:showVal val="1"/>
            </c:dLbl>
            <c:dLbl>
              <c:idx val="4"/>
              <c:layout>
                <c:manualLayout>
                  <c:x val="0.20972222222222231"/>
                  <c:y val="-6.0263231694094394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Від авторів проєктів</c:v>
                </c:pt>
                <c:pt idx="1">
                  <c:v>Офлайн-презентації</c:v>
                </c:pt>
                <c:pt idx="2">
                  <c:v>Онлайн-презентації</c:v>
                </c:pt>
                <c:pt idx="3">
                  <c:v>Соціальні мережі (профільні групи Громадського бюджету)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0.36700000000000016</c:v>
                </c:pt>
                <c:pt idx="1">
                  <c:v>3.8000000000000006E-2</c:v>
                </c:pt>
                <c:pt idx="2">
                  <c:v>0.16500000000000004</c:v>
                </c:pt>
                <c:pt idx="3">
                  <c:v>0.81</c:v>
                </c:pt>
              </c:numCache>
            </c:numRef>
          </c:val>
        </c:ser>
        <c:overlap val="100"/>
        <c:axId val="107796736"/>
        <c:axId val="107798528"/>
      </c:barChart>
      <c:catAx>
        <c:axId val="107796736"/>
        <c:scaling>
          <c:orientation val="minMax"/>
        </c:scaling>
        <c:axPos val="l"/>
        <c:tickLblPos val="nextTo"/>
        <c:crossAx val="107798528"/>
        <c:crosses val="autoZero"/>
        <c:auto val="1"/>
        <c:lblAlgn val="ctr"/>
        <c:lblOffset val="100"/>
      </c:catAx>
      <c:valAx>
        <c:axId val="107798528"/>
        <c:scaling>
          <c:orientation val="minMax"/>
        </c:scaling>
        <c:delete val="1"/>
        <c:axPos val="b"/>
        <c:majorGridlines/>
        <c:numFmt formatCode="0.0%" sourceLinked="1"/>
        <c:tickLblPos val="nextTo"/>
        <c:crossAx val="1077967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>
        <c:manualLayout>
          <c:layoutTarget val="inner"/>
          <c:xMode val="edge"/>
          <c:yMode val="edge"/>
          <c:x val="6.6851213910761154E-2"/>
          <c:y val="0.27772440944881888"/>
          <c:w val="0.62133398950131236"/>
          <c:h val="0.693707431102362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змінилось Ваше ставлення до Громадського бюджету?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6.3419774044371685E-2"/>
                  <c:y val="-2.5023055165673391E-2"/>
                </c:manualLayout>
              </c:layout>
              <c:showLegendKey val="1"/>
              <c:showPercent val="1"/>
              <c:separator>, </c:separator>
            </c:dLbl>
            <c:dLbl>
              <c:idx val="1"/>
              <c:layout>
                <c:manualLayout>
                  <c:x val="-1.5026252898253795E-2"/>
                  <c:y val="1.4526112403908952E-2"/>
                </c:manualLayout>
              </c:layout>
              <c:showLegendKey val="1"/>
              <c:showPercent val="1"/>
              <c:separator>, </c:separator>
            </c:dLbl>
            <c:dLbl>
              <c:idx val="2"/>
              <c:layout>
                <c:manualLayout>
                  <c:x val="0"/>
                  <c:y val="-0.13138832838244471"/>
                </c:manualLayout>
              </c:layout>
              <c:showLegendKey val="1"/>
              <c:showPercent val="1"/>
              <c:separator>, </c:separator>
            </c:dLbl>
            <c:txPr>
              <a:bodyPr/>
              <a:lstStyle/>
              <a:p>
                <a:pPr>
                  <a:defRPr sz="2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Percent val="1"/>
            <c:separator>, 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Позитивно</c:v>
                </c:pt>
                <c:pt idx="1">
                  <c:v>Негативно</c:v>
                </c:pt>
                <c:pt idx="2">
                  <c:v>Не змінилося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</c:v>
                </c:pt>
                <c:pt idx="1">
                  <c:v>4</c:v>
                </c:pt>
                <c:pt idx="2">
                  <c:v>43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086975065616852"/>
          <c:y val="0.21947563976377971"/>
          <c:w val="0.22073788078155498"/>
          <c:h val="0.2114666863973959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D0D0B-2559-4056-9F84-0BC263FB1734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E4D3D-0318-4471-AD4C-EA640B5E0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ombyudzhet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85728"/>
            <a:ext cx="3642433" cy="378621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TextBox 2"/>
          <p:cNvSpPr txBox="1"/>
          <p:nvPr/>
        </p:nvSpPr>
        <p:spPr>
          <a:xfrm>
            <a:off x="1464447" y="4286256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Звіт про реалізацію Громадського бюджету</a:t>
            </a:r>
            <a:endParaRPr lang="en-US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року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єкт №27.4.jpg"/>
          <p:cNvPicPr>
            <a:picLocks noChangeAspect="1"/>
          </p:cNvPicPr>
          <p:nvPr/>
        </p:nvPicPr>
        <p:blipFill>
          <a:blip r:embed="rId2"/>
          <a:srcRect t="31250"/>
          <a:stretch>
            <a:fillRect/>
          </a:stretch>
        </p:blipFill>
        <p:spPr>
          <a:xfrm>
            <a:off x="2000232" y="2153709"/>
            <a:ext cx="5072098" cy="4704291"/>
          </a:xfrm>
          <a:prstGeom prst="rect">
            <a:avLst/>
          </a:prstGeom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Проєкт №27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«Облаштування доріжок у Англійському міні-парку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(Новікова, 17-Курчатова, 29)»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Категорія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проєкту: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Анастасія Муранова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 голосів підтримки: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998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проєкту: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592,2 тис. грн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Фактично використано коштів для реалізації: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519,7 тис. грн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 виконання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реалізований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єкт №27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3544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єкт №14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071678"/>
            <a:ext cx="7592108" cy="464347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28794" y="142852"/>
            <a:ext cx="506164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Проєкт №14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 Активної Молоді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Категорія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проєкту: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Валентин Капацій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 голосів підтримки: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1031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проєкту: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229,6 тис. грн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Фактично використано коштів для реалізації: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204,9 тис. грн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 виконання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реалізований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єкт №14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085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єкт №15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297763"/>
            <a:ext cx="7286676" cy="4560237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28794" y="0"/>
            <a:ext cx="510652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Проєкт №15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«Бурхливі оплески»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сцена під відкритим небом у центрі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селища Сиротине біля клубу і селищної ради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Категорія проєкту: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малі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проєкту: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Людмила Попелянська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 голосів підтримки: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597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проєкту: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248,5 тис. грн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Фактично використано коштів для реалізації: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234,9 тис. грн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 виконання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реалізований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єкт №15.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2930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єкт №20.1.JPG"/>
          <p:cNvPicPr>
            <a:picLocks noChangeAspect="1"/>
          </p:cNvPicPr>
          <p:nvPr/>
        </p:nvPicPr>
        <p:blipFill>
          <a:blip r:embed="rId2"/>
          <a:srcRect t="7291" b="12500"/>
          <a:stretch>
            <a:fillRect/>
          </a:stretch>
        </p:blipFill>
        <p:spPr>
          <a:xfrm>
            <a:off x="785786" y="2214554"/>
            <a:ext cx="7500990" cy="4512346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Проєкт №20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Придбання інтерактивного лазерного тиру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учнівської молоді міста Сєвєродонецьк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 базі Центру туризму)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Категорія проєкту: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Вікторія Гуржій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 голосів підтримки: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205,8 тис грн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Фактично використано коштів для реалізації: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201,8 тис грн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 виконання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реалізований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єкт №20.2.JPG"/>
          <p:cNvPicPr>
            <a:picLocks noChangeAspect="1"/>
          </p:cNvPicPr>
          <p:nvPr/>
        </p:nvPicPr>
        <p:blipFill>
          <a:blip r:embed="rId2"/>
          <a:srcRect t="10416" b="9375"/>
          <a:stretch>
            <a:fillRect/>
          </a:stretch>
        </p:blipFill>
        <p:spPr>
          <a:xfrm>
            <a:off x="1" y="0"/>
            <a:ext cx="5857884" cy="3523908"/>
          </a:xfrm>
          <a:prstGeom prst="rect">
            <a:avLst/>
          </a:prstGeom>
        </p:spPr>
      </p:pic>
      <p:pic>
        <p:nvPicPr>
          <p:cNvPr id="3" name="Рисунок 2" descr="Проєкт №20.3.JPG"/>
          <p:cNvPicPr>
            <a:picLocks noChangeAspect="1"/>
          </p:cNvPicPr>
          <p:nvPr/>
        </p:nvPicPr>
        <p:blipFill>
          <a:blip r:embed="rId3"/>
          <a:srcRect l="10156" t="8333" b="9375"/>
          <a:stretch>
            <a:fillRect/>
          </a:stretch>
        </p:blipFill>
        <p:spPr>
          <a:xfrm>
            <a:off x="3857588" y="3226451"/>
            <a:ext cx="5286412" cy="36315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єкт №20.4.JPG"/>
          <p:cNvPicPr>
            <a:picLocks noChangeAspect="1"/>
          </p:cNvPicPr>
          <p:nvPr/>
        </p:nvPicPr>
        <p:blipFill>
          <a:blip r:embed="rId2"/>
          <a:srcRect t="12500" b="13541"/>
          <a:stretch>
            <a:fillRect/>
          </a:stretch>
        </p:blipFill>
        <p:spPr>
          <a:xfrm>
            <a:off x="0" y="1142984"/>
            <a:ext cx="9144000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Проєкт №2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Сучасний комп'ютерний клас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«Інформаційні технології – шлях до майбутнього»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середньої загальноосвітньої школи І-ІІІ ступенів № 6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Категорія проєкту: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освітні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Тетяна Сириця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 голосів підтримки: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1248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500,0 тис грн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Фактично використано коштів для реалізації: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475,1 тис грн.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 виконання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реалізований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роєкт №2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357430"/>
            <a:ext cx="7072362" cy="4318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071678"/>
          <a:ext cx="8143932" cy="38404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687818"/>
                <a:gridCol w="44561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02 січня – 14</a:t>
                      </a:r>
                      <a:r>
                        <a:rPr kumimoji="0" lang="uk-UA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лютого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uk-UA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етап подання проєктів</a:t>
                      </a:r>
                      <a:endParaRPr lang="ru-RU" sz="24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лютого – 24 квітня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uk-UA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етап </a:t>
                      </a:r>
                      <a:r>
                        <a:rPr kumimoji="0" lang="uk-UA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проведення експертизи проєктів</a:t>
                      </a:r>
                      <a:endParaRPr lang="ru-RU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травня – 12 червня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uk-UA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етап презентацій проєктів</a:t>
                      </a:r>
                      <a:endParaRPr lang="ru-RU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kumimoji="0" lang="uk-UA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01 - 15 липня</a:t>
                      </a:r>
                      <a:endParaRPr kumimoji="0" lang="ru-RU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uk-UA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етап голосування за проєкти</a:t>
                      </a:r>
                      <a:endParaRPr lang="ru-RU" sz="24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 липня 2020 року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uk-UA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оголошення підсумків і переможців</a:t>
                      </a:r>
                      <a:endParaRPr kumimoji="0" lang="ru-RU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серпень – грудень</a:t>
                      </a:r>
                      <a:r>
                        <a:rPr kumimoji="0" lang="uk-UA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kumimoji="0" lang="uk-UA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 року</a:t>
                      </a:r>
                      <a:endParaRPr kumimoji="0" lang="uk-UA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uk-UA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реалізація проєктів-переможців</a:t>
                      </a:r>
                      <a:endParaRPr kumimoji="0" lang="ru-RU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85918" y="1000108"/>
            <a:ext cx="5572164" cy="6771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ЕТАПИ ПРОВЕДЕННЯ ГРОМАДСЬКОГО БЮДЖЕТУ </a:t>
            </a: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2020</a:t>
            </a: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РОКУ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єкт №2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00108"/>
            <a:ext cx="8654722" cy="56190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єкт №26.3.JPG"/>
          <p:cNvPicPr>
            <a:picLocks noChangeAspect="1"/>
          </p:cNvPicPr>
          <p:nvPr/>
        </p:nvPicPr>
        <p:blipFill>
          <a:blip r:embed="rId2"/>
          <a:srcRect t="5229" b="8497"/>
          <a:stretch>
            <a:fillRect/>
          </a:stretch>
        </p:blipFill>
        <p:spPr>
          <a:xfrm>
            <a:off x="1071538" y="2000240"/>
            <a:ext cx="7286676" cy="4714908"/>
          </a:xfrm>
          <a:prstGeom prst="rect">
            <a:avLst/>
          </a:prstGeom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928794" y="0"/>
            <a:ext cx="510652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Проєкт №26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Етнокультурно-просвітницький майданчик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території Сєвєродонецького міського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Центру дитячої та юнацької творчості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Категорія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проєкту: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Аліна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Костиря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 голосів підтримки: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463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проєкту: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597,8 тис. грн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Фактично використано коштів для реалізації: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518,3 тис. грн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 виконання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реалізований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єкт №26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14356"/>
            <a:ext cx="8001024" cy="60007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єкт №32.1.JPG"/>
          <p:cNvPicPr>
            <a:picLocks noChangeAspect="1"/>
          </p:cNvPicPr>
          <p:nvPr/>
        </p:nvPicPr>
        <p:blipFill>
          <a:blip r:embed="rId2"/>
          <a:srcRect t="12500" b="8333"/>
          <a:stretch>
            <a:fillRect/>
          </a:stretch>
        </p:blipFill>
        <p:spPr>
          <a:xfrm>
            <a:off x="857224" y="2489089"/>
            <a:ext cx="7358114" cy="4368911"/>
          </a:xfrm>
          <a:prstGeom prst="rect">
            <a:avLst/>
          </a:prstGeom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Проєкт №32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«Сиротине – селище майбутніх чемпіонів»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Облаштування сучасного багатофункціонального стадіону: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футбольного міні поля та майданчика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вуличними тренажерами у центрі селища Сиротине.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Категорія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проєкту: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Владислав Попелянський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 голосів підтримки: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648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проєкту: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597,8 тис. грн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Фактично використано коштів для реалізації: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487,2 тис. грн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 виконання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реалізований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єкт №32.2.JPG"/>
          <p:cNvPicPr>
            <a:picLocks noChangeAspect="1"/>
          </p:cNvPicPr>
          <p:nvPr/>
        </p:nvPicPr>
        <p:blipFill>
          <a:blip r:embed="rId2"/>
          <a:srcRect t="10417" b="14583"/>
          <a:stretch>
            <a:fillRect/>
          </a:stretch>
        </p:blipFill>
        <p:spPr>
          <a:xfrm>
            <a:off x="214282" y="1357298"/>
            <a:ext cx="8715436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єкт №32.3.JPG"/>
          <p:cNvPicPr>
            <a:picLocks noChangeAspect="1"/>
          </p:cNvPicPr>
          <p:nvPr/>
        </p:nvPicPr>
        <p:blipFill>
          <a:blip r:embed="rId2"/>
          <a:srcRect t="10417" b="12499"/>
          <a:stretch>
            <a:fillRect/>
          </a:stretch>
        </p:blipFill>
        <p:spPr>
          <a:xfrm>
            <a:off x="0" y="1428736"/>
            <a:ext cx="9144000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єкт №45.3.JPG"/>
          <p:cNvPicPr>
            <a:picLocks noChangeAspect="1"/>
          </p:cNvPicPr>
          <p:nvPr/>
        </p:nvPicPr>
        <p:blipFill>
          <a:blip r:embed="rId2"/>
          <a:srcRect t="10417" b="13541"/>
          <a:stretch>
            <a:fillRect/>
          </a:stretch>
        </p:blipFill>
        <p:spPr>
          <a:xfrm>
            <a:off x="642910" y="2143116"/>
            <a:ext cx="7858148" cy="4481631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857356" y="142852"/>
            <a:ext cx="497187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Проєкт №45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Створення сучасного вуличного спортивного майданчика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«Спорт для всіх» на території СЗШ №4, вул. Гагаріна, 90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Категорія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освітні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проєкту: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Тетяна Косолапова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 голосів підтримки: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1047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проєкту: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298,5 тис. грн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Фактично використано коштів для реалізації: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271 тис. грн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 виконання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реалізований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єкт №45.1.JPG"/>
          <p:cNvPicPr>
            <a:picLocks noChangeAspect="1"/>
          </p:cNvPicPr>
          <p:nvPr/>
        </p:nvPicPr>
        <p:blipFill>
          <a:blip r:embed="rId2"/>
          <a:srcRect t="8333" b="7291"/>
          <a:stretch>
            <a:fillRect/>
          </a:stretch>
        </p:blipFill>
        <p:spPr>
          <a:xfrm>
            <a:off x="0" y="857232"/>
            <a:ext cx="9144000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єкт №50.1.JPG"/>
          <p:cNvPicPr>
            <a:picLocks noChangeAspect="1"/>
          </p:cNvPicPr>
          <p:nvPr/>
        </p:nvPicPr>
        <p:blipFill>
          <a:blip r:embed="rId2"/>
          <a:srcRect t="5079" b="8571"/>
          <a:stretch>
            <a:fillRect/>
          </a:stretch>
        </p:blipFill>
        <p:spPr>
          <a:xfrm>
            <a:off x="928662" y="2000240"/>
            <a:ext cx="7215238" cy="4672725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14480" y="0"/>
            <a:ext cx="523822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Проєкт №50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Покращення санітарно-гігієнічних та побутових умов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спортивної зали Борівського навчально-виховного комплексу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Категорія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освітні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проєкту: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Алла Бєлкіна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 голосів підтримки: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1308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проєкту: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499,9 тис. грн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Фактично використано коштів для реалізації: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460,7 тис. грн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 виконання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реалізований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єкт №50.2.JPG"/>
          <p:cNvPicPr>
            <a:picLocks noChangeAspect="1"/>
          </p:cNvPicPr>
          <p:nvPr/>
        </p:nvPicPr>
        <p:blipFill>
          <a:blip r:embed="rId2"/>
          <a:srcRect t="5605" b="4719"/>
          <a:stretch>
            <a:fillRect/>
          </a:stretch>
        </p:blipFill>
        <p:spPr>
          <a:xfrm>
            <a:off x="571472" y="1214422"/>
            <a:ext cx="8072494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214422"/>
            <a:ext cx="614366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В </a:t>
            </a:r>
            <a:r>
              <a:rPr lang="uk-UA" sz="2400" dirty="0" smtClean="0">
                <a:latin typeface="Arial Narrow" pitchFamily="34" charset="0"/>
              </a:rPr>
              <a:t>2020</a:t>
            </a:r>
            <a:r>
              <a:rPr lang="uk-UA" sz="2400" dirty="0" smtClean="0"/>
              <a:t> РОЦІ ПОДАНО </a:t>
            </a:r>
            <a:r>
              <a:rPr lang="uk-UA" sz="2400" b="1" dirty="0" smtClean="0">
                <a:latin typeface="BatangChe" pitchFamily="49" charset="-127"/>
                <a:ea typeface="BatangChe" pitchFamily="49" charset="-127"/>
              </a:rPr>
              <a:t>81</a:t>
            </a:r>
            <a:r>
              <a:rPr lang="uk-UA" sz="2400" dirty="0" smtClean="0"/>
              <a:t> ПРОЄКТ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2643182"/>
            <a:ext cx="135732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 Narrow" pitchFamily="34" charset="0"/>
              </a:rPr>
              <a:t>23</a:t>
            </a:r>
            <a:r>
              <a:rPr lang="uk-UA" dirty="0" smtClean="0">
                <a:latin typeface="Arial Narrow" pitchFamily="34" charset="0"/>
              </a:rPr>
              <a:t> великих проєкти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2643182"/>
            <a:ext cx="135732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 Narrow" pitchFamily="34" charset="0"/>
              </a:rPr>
              <a:t>23</a:t>
            </a:r>
            <a:r>
              <a:rPr lang="uk-UA" dirty="0" smtClean="0">
                <a:latin typeface="Arial Narrow" pitchFamily="34" charset="0"/>
              </a:rPr>
              <a:t> малих проєкти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8" name="Рисунок 7" descr="журнальчи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09532">
            <a:off x="7871365" y="2227771"/>
            <a:ext cx="988748" cy="988748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6215074" y="2643182"/>
            <a:ext cx="135732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 Narrow" pitchFamily="34" charset="0"/>
              </a:rPr>
              <a:t>35</a:t>
            </a:r>
            <a:r>
              <a:rPr lang="uk-UA" dirty="0" smtClean="0">
                <a:latin typeface="Arial Narrow" pitchFamily="34" charset="0"/>
              </a:rPr>
              <a:t> освітніх проєкти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1857364"/>
            <a:ext cx="3429024" cy="369332"/>
          </a:xfrm>
          <a:prstGeom prst="rect">
            <a:avLst/>
          </a:prstGeom>
          <a:solidFill>
            <a:srgbClr val="FFFF66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 Narrow" pitchFamily="34" charset="0"/>
              </a:rPr>
              <a:t>Загальною вартістю </a:t>
            </a:r>
            <a:r>
              <a:rPr lang="uk-UA" b="1" dirty="0" smtClean="0">
                <a:latin typeface="Arial Narrow" pitchFamily="34" charset="0"/>
              </a:rPr>
              <a:t>32 308 682</a:t>
            </a:r>
            <a:r>
              <a:rPr lang="uk-UA" dirty="0" smtClean="0">
                <a:latin typeface="Arial Narrow" pitchFamily="34" charset="0"/>
              </a:rPr>
              <a:t> грн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28" y="3786190"/>
            <a:ext cx="1500198" cy="369332"/>
          </a:xfrm>
          <a:prstGeom prst="rect">
            <a:avLst/>
          </a:prstGeom>
          <a:solidFill>
            <a:srgbClr val="FFFF66"/>
          </a:solidFill>
          <a:ln>
            <a:solidFill>
              <a:srgbClr val="FF66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uk-UA" b="1" dirty="0" smtClean="0">
                <a:latin typeface="Arial Narrow" pitchFamily="34" charset="0"/>
              </a:rPr>
              <a:t>13 133 125</a:t>
            </a:r>
            <a:r>
              <a:rPr lang="uk-UA" dirty="0" smtClean="0">
                <a:latin typeface="Arial Narrow" pitchFamily="34" charset="0"/>
              </a:rPr>
              <a:t> грн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2" y="3786190"/>
            <a:ext cx="1500198" cy="369332"/>
          </a:xfrm>
          <a:prstGeom prst="rect">
            <a:avLst/>
          </a:prstGeom>
          <a:solidFill>
            <a:srgbClr val="FFFF66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 Narrow" pitchFamily="34" charset="0"/>
              </a:rPr>
              <a:t>5 197 234 </a:t>
            </a:r>
            <a:r>
              <a:rPr lang="uk-UA" dirty="0" smtClean="0">
                <a:latin typeface="Arial Narrow" pitchFamily="34" charset="0"/>
              </a:rPr>
              <a:t>грн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636" y="3786190"/>
            <a:ext cx="1500198" cy="369332"/>
          </a:xfrm>
          <a:prstGeom prst="rect">
            <a:avLst/>
          </a:prstGeom>
          <a:solidFill>
            <a:srgbClr val="FFFF66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 Narrow" pitchFamily="34" charset="0"/>
              </a:rPr>
              <a:t>13 978 323</a:t>
            </a:r>
            <a:r>
              <a:rPr lang="uk-UA" dirty="0" smtClean="0">
                <a:latin typeface="Arial Narrow" pitchFamily="34" charset="0"/>
              </a:rPr>
              <a:t> грн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357694"/>
            <a:ext cx="621510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Два проєкти було відхилено через те, що проєкти були взаємопов’язані та окремо кожний з них не був націлений на кінцевий результат</a:t>
            </a:r>
            <a:endParaRPr lang="ru-RU" sz="1400" dirty="0"/>
          </a:p>
        </p:txBody>
      </p:sp>
      <p:pic>
        <p:nvPicPr>
          <p:cNvPr id="16" name="Рисунок 15" descr="бюдже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56865">
            <a:off x="-31748" y="3325846"/>
            <a:ext cx="1162661" cy="116266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9" name="TextBox 18"/>
          <p:cNvSpPr txBox="1"/>
          <p:nvPr/>
        </p:nvSpPr>
        <p:spPr>
          <a:xfrm>
            <a:off x="1285852" y="5286388"/>
            <a:ext cx="664373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 результатами експертизи, яку здійснювали головні розпорядники бюджетних коштів </a:t>
            </a:r>
            <a:r>
              <a:rPr lang="uk-UA" sz="2000" b="1" dirty="0" smtClean="0">
                <a:latin typeface="Arial Narrow" pitchFamily="34" charset="0"/>
              </a:rPr>
              <a:t>69</a:t>
            </a:r>
            <a:r>
              <a:rPr lang="uk-UA" dirty="0" smtClean="0"/>
              <a:t> проєктів отримали позитивний висновок та були допущені до етапу голосування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єкт №57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357430"/>
            <a:ext cx="5715040" cy="428628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Проєкт №57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Озеленення прибудинкової території Маяковського 10,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облаштування крапельного поливу та встановлення паркану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навколо дитячого майданчика «Родинне дозвілля»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Категорія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проєкту: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Ірина Александрова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 голосів підтримки: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284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проєкту: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249,7 тис. грн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Фактично використано коштів для реалізації: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249,3 тис. грн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 виконання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реалізований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єкт №57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928670"/>
            <a:ext cx="7524802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єкт №65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643182"/>
            <a:ext cx="5429288" cy="4071965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Проєкт №65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Проєкт благоустрою кварталу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«Улюблений двір: двір нашої мрії»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(пр. Космонавтів, 2, вул. Гагаріна, 78, 78а,80)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Категорія проєкту: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малі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проєкту: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Юрій Драньов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 голосів підтримки: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279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проєкту: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250 тис. грн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Фактично використано коштів для реалізації: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243,3 тис. грн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 виконання проєкту: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реалізований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єкт №65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7715303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2000240"/>
            <a:ext cx="71438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Проєкти-переможці, </a:t>
            </a:r>
          </a:p>
          <a:p>
            <a:pPr algn="ctr"/>
            <a:r>
              <a:rPr lang="uk-UA" sz="5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 будуть реалізовані</a:t>
            </a:r>
          </a:p>
          <a:p>
            <a:pPr algn="ctr"/>
            <a:r>
              <a:rPr lang="uk-UA" sz="5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протягом 2021 року</a:t>
            </a:r>
            <a:endParaRPr lang="ru-RU" sz="55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Проєкт №16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«Сонячний двір»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районі житлових будинків Курчатова,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15, 17, 17а, 19а, 19б, 21а, 21б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Категорія проєкту: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Ганна Гречишкіна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 голосів підтримки: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317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249,9 тис грн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Фактично використано коштів для реалізації: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16,2 тис грн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 виконання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розроблено проєктно-кошторисну документацію, кошти на реалізацію проєкту у</a:t>
            </a:r>
            <a:r>
              <a:rPr kumimoji="0" lang="uk-UA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сумі </a:t>
            </a:r>
            <a:r>
              <a:rPr lang="uk-UA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232,3 тис грн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передбачено в бюджеті громади на 2021 рік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Заплановано встановлення світильників на сонячних батареях та встановлення опор.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світильн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643182"/>
            <a:ext cx="2116281" cy="4017164"/>
          </a:xfrm>
          <a:prstGeom prst="rect">
            <a:avLst/>
          </a:prstGeom>
        </p:spPr>
      </p:pic>
      <p:pic>
        <p:nvPicPr>
          <p:cNvPr id="5" name="Рисунок 4" descr="світильники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643182"/>
            <a:ext cx="3643338" cy="398338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Проєкт №58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Облаштування парковки перед будинком 17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вулиці Новікова (у дворі) у місті Сєвєродонецьк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Категорія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проєкту: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Анастасія Муранова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 голосів підтримки: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713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проєкту: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249,9 тис. грн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Фактично використано коштів для реалізації: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4,9 тис. грн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 виконання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розроблено проєктно-кошторисну документацію, в бюджеті громади на 2021 рік передбачено 245,1 тис грн. на реалізацію проєкту. Заплановано проведення ямкового ремонту асфальтного покриття площею 284 м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улаштування суцільного покриття площею 100 м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парковк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214686"/>
            <a:ext cx="4643438" cy="3482578"/>
          </a:xfrm>
          <a:prstGeom prst="rect">
            <a:avLst/>
          </a:prstGeom>
        </p:spPr>
      </p:pic>
      <p:pic>
        <p:nvPicPr>
          <p:cNvPr id="4" name="Рисунок 3" descr="парковка.jpg"/>
          <p:cNvPicPr>
            <a:picLocks noChangeAspect="1"/>
          </p:cNvPicPr>
          <p:nvPr/>
        </p:nvPicPr>
        <p:blipFill>
          <a:blip r:embed="rId3"/>
          <a:srcRect l="2791" r="6487"/>
          <a:stretch>
            <a:fillRect/>
          </a:stretch>
        </p:blipFill>
        <p:spPr>
          <a:xfrm>
            <a:off x="142844" y="2714620"/>
            <a:ext cx="4786346" cy="309271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285860"/>
            <a:ext cx="7786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 проведеного опитування мешканців міста Сєвєродонецька щодо якості організації та проведення етапів</a:t>
            </a:r>
          </a:p>
          <a:p>
            <a:pPr algn="ctr"/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Громадського бюджету</a:t>
            </a:r>
          </a:p>
          <a:p>
            <a:pPr algn="ctr"/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року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3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9" name="AutoShape 7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1" name="AutoShape 9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3" name="AutoShape 11" descr="Діаграма відповідей у Формах. Назва запитання: Чи змінилось Ваше ставлення до Громадського бюджету 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734" t="40146" r="21230" b="26785"/>
          <a:stretch>
            <a:fillRect/>
          </a:stretch>
        </p:blipFill>
        <p:spPr bwMode="auto">
          <a:xfrm>
            <a:off x="0" y="1142984"/>
            <a:ext cx="9144000" cy="390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8643966" y="1071546"/>
            <a:ext cx="357190" cy="5715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3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9" name="AutoShape 7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1" name="AutoShape 9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3" name="AutoShape 11" descr="Діаграма відповідей у Формах. Назва запитання: Чи змінилось Ваше ставлення до Громадського бюджету 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6" name="AutoShape 2" descr="Діаграма відповідей у Формах. Назва запитання: Чи отримували Ви допомогу консультанта при написанні проєкту?. Кількість відповідей: 40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8" name="AutoShape 4" descr="Діаграма відповідей у Формах. Назва запитання: Чи отримували Ви допомогу консультанта при написанні проєкту?. Кількість відповідей: 40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0" name="AutoShape 6" descr="Діаграма відповідей у Формах. Назва запитання: Чи отримували Ви допомогу консультанта при написанні проєкту?. Кількість відповідей: 40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Діаграма відповідей у Формах. Назва запитання: Чи отримували Ви допомогу консультанта при написанні проєкту?. Кількість відповідей: 40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0" y="1214422"/>
          <a:ext cx="914400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28662" y="785794"/>
            <a:ext cx="775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Чи отримували Ви допомогу консультанта при написанні проєкту?</a:t>
            </a:r>
            <a:endParaRPr lang="uk-UA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1071546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  </a:t>
            </a:r>
            <a:r>
              <a:rPr lang="uk-U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відповідей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 l="18880" t="40799" r="20573" b="21007"/>
          <a:stretch>
            <a:fillRect/>
          </a:stretch>
        </p:blipFill>
        <p:spPr bwMode="auto">
          <a:xfrm>
            <a:off x="1500166" y="3786190"/>
            <a:ext cx="603975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871543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 Narrow" pitchFamily="34" charset="0"/>
              </a:rPr>
              <a:t>За проєкти Громадського бюджету 2020 року проголосувало 12 303 людини, які віддали 19 255 голоси: </a:t>
            </a:r>
          </a:p>
          <a:p>
            <a:pPr algn="r">
              <a:buFontTx/>
              <a:buChar char="-"/>
            </a:pPr>
            <a:r>
              <a:rPr lang="uk-UA" b="1" dirty="0" smtClean="0"/>
              <a:t>онлайн  12 447  голосів		</a:t>
            </a:r>
          </a:p>
          <a:p>
            <a:pPr algn="r">
              <a:buFontTx/>
              <a:buChar char="-"/>
            </a:pPr>
            <a:r>
              <a:rPr lang="uk-UA" b="1" dirty="0" smtClean="0"/>
              <a:t>офлайн 6 808 голосів		</a:t>
            </a:r>
            <a:endParaRPr lang="ru-RU" b="1" dirty="0">
              <a:latin typeface="Arial Narrow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2143116"/>
          <a:ext cx="8143932" cy="40490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4644"/>
                <a:gridCol w="2714644"/>
                <a:gridCol w="2714644"/>
              </a:tblGrid>
              <a:tr h="121444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Всього переможців </a:t>
                      </a:r>
                    </a:p>
                    <a:p>
                      <a:pPr algn="ctr"/>
                      <a:r>
                        <a:rPr lang="uk-UA" sz="2800" dirty="0" smtClean="0">
                          <a:latin typeface="Arial Narrow" pitchFamily="34" charset="0"/>
                        </a:rPr>
                        <a:t>15</a:t>
                      </a:r>
                      <a:r>
                        <a:rPr lang="uk-UA" sz="2000" dirty="0" smtClean="0"/>
                        <a:t> проєктів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Виділено для реалізації проєктів</a:t>
                      </a:r>
                      <a:r>
                        <a:rPr lang="uk-UA" sz="2000" baseline="0" dirty="0" smtClean="0"/>
                        <a:t>  </a:t>
                      </a:r>
                      <a:r>
                        <a:rPr lang="uk-UA" sz="2400" baseline="0" dirty="0" smtClean="0">
                          <a:latin typeface="Arial Narrow" pitchFamily="34" charset="0"/>
                        </a:rPr>
                        <a:t>5 923,9</a:t>
                      </a:r>
                      <a:r>
                        <a:rPr lang="uk-UA" sz="2000" baseline="0" dirty="0" smtClean="0"/>
                        <a:t> тис. грн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Фактичні видатки</a:t>
                      </a:r>
                    </a:p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4 916,0</a:t>
                      </a:r>
                      <a:r>
                        <a:rPr lang="uk-UA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тис. грн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72161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latin typeface="Arial Narrow" pitchFamily="34" charset="0"/>
                        </a:rPr>
                        <a:t>3</a:t>
                      </a:r>
                      <a:r>
                        <a:rPr lang="uk-UA" sz="2800" dirty="0" smtClean="0"/>
                        <a:t> великих проєкти</a:t>
                      </a:r>
                      <a:endParaRPr lang="uk-UA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latin typeface="Arial Narrow" pitchFamily="34" charset="0"/>
                        </a:rPr>
                        <a:t>1 787,8</a:t>
                      </a:r>
                      <a:endParaRPr lang="ru-RU" sz="2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latin typeface="Arial Narrow" pitchFamily="34" charset="0"/>
                          <a:cs typeface="Times New Roman" pitchFamily="18" charset="0"/>
                        </a:rPr>
                        <a:t>1 525,1</a:t>
                      </a:r>
                      <a:endParaRPr lang="ru-RU" sz="2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72161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latin typeface="Arial Narrow" pitchFamily="34" charset="0"/>
                        </a:rPr>
                        <a:t>8</a:t>
                      </a:r>
                      <a:r>
                        <a:rPr lang="uk-UA" sz="2800" dirty="0" smtClean="0"/>
                        <a:t> малих проєктів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latin typeface="Arial Narrow" pitchFamily="34" charset="0"/>
                        </a:rPr>
                        <a:t>1 915,3</a:t>
                      </a:r>
                      <a:endParaRPr lang="ru-RU" sz="2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latin typeface="Arial Narrow" pitchFamily="34" charset="0"/>
                          <a:cs typeface="Times New Roman" pitchFamily="18" charset="0"/>
                        </a:rPr>
                        <a:t>1 355,2</a:t>
                      </a:r>
                      <a:endParaRPr lang="ru-RU" sz="2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72161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latin typeface="Arial Narrow" pitchFamily="34" charset="0"/>
                        </a:rPr>
                        <a:t>4</a:t>
                      </a:r>
                      <a:r>
                        <a:rPr lang="uk-UA" sz="2800" dirty="0" smtClean="0"/>
                        <a:t> освітніх проєкти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latin typeface="Arial Narrow" pitchFamily="34" charset="0"/>
                        </a:rPr>
                        <a:t>2 220,8</a:t>
                      </a:r>
                      <a:endParaRPr lang="ru-RU" sz="2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latin typeface="Arial Narrow" pitchFamily="34" charset="0"/>
                          <a:cs typeface="Times New Roman" pitchFamily="18" charset="0"/>
                        </a:rPr>
                        <a:t>2 035,7</a:t>
                      </a:r>
                      <a:endParaRPr lang="ru-RU" sz="2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472" y="1571612"/>
            <a:ext cx="807249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Загальний обсяг фінансових ресурсів склав </a:t>
            </a:r>
            <a:r>
              <a:rPr lang="uk-UA" b="1" dirty="0" smtClean="0">
                <a:latin typeface="Arial Narrow" pitchFamily="34" charset="0"/>
              </a:rPr>
              <a:t>6 000,0 </a:t>
            </a:r>
            <a:r>
              <a:rPr lang="uk-UA" dirty="0" smtClean="0"/>
              <a:t>тис. грн</a:t>
            </a:r>
            <a:endParaRPr lang="ru-RU" dirty="0"/>
          </a:p>
        </p:txBody>
      </p:sp>
      <p:pic>
        <p:nvPicPr>
          <p:cNvPr id="19458" name="Picture 2" descr="Многоразовые подгузники сэкономят бюджет или как сэкономить на отпус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1285860"/>
            <a:ext cx="585823" cy="720275"/>
          </a:xfrm>
          <a:prstGeom prst="rect">
            <a:avLst/>
          </a:prstGeom>
          <a:noFill/>
        </p:spPr>
      </p:pic>
      <p:pic>
        <p:nvPicPr>
          <p:cNvPr id="19460" name="Picture 4" descr="Зараз відбувається онлайн голосування на тему «Що робити з  сільськогосподарськими землями?» — АГРОПОЛІ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00042"/>
            <a:ext cx="1000132" cy="750099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3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9" name="AutoShape 7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1" name="AutoShape 9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3" name="AutoShape 11" descr="Діаграма відповідей у Формах. Назва запитання: Чи змінилось Ваше ставлення до Громадського бюджету 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504" t="32261" r="10041" b="18727"/>
          <a:stretch>
            <a:fillRect/>
          </a:stretch>
        </p:blipFill>
        <p:spPr bwMode="auto">
          <a:xfrm>
            <a:off x="285720" y="1500174"/>
            <a:ext cx="859951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8429652" y="1428736"/>
            <a:ext cx="357190" cy="6429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3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9" name="AutoShape 7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1" name="AutoShape 9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3" name="AutoShape 11" descr="Діаграма відповідей у Формах. Назва запитання: Чи змінилось Ваше ставлення до Громадського бюджету 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9375" t="34375" r="26611" b="18750"/>
          <a:stretch>
            <a:fillRect/>
          </a:stretch>
        </p:blipFill>
        <p:spPr bwMode="auto">
          <a:xfrm>
            <a:off x="-1" y="1357298"/>
            <a:ext cx="9144001" cy="489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3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9" name="AutoShape 7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1" name="AutoShape 9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3" name="AutoShape 11" descr="Діаграма відповідей у Формах. Назва запитання: Чи змінилось Ваше ставлення до Громадського бюджету 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643050"/>
          <a:ext cx="914400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5786" y="642918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Яким чином Ви дізналися про проєкти Громадського бюджету на етапі презентацій:</a:t>
            </a:r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3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9" name="AutoShape 7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1" name="AutoShape 9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3" name="AutoShape 11" descr="Діаграма відповідей у Формах. Назва запитання: Чи змінилось Ваше ставлення до Громадського бюджету 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358214" y="1571612"/>
            <a:ext cx="571504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642910" y="1071546"/>
          <a:ext cx="785818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3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9" name="AutoShape 7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1" name="AutoShape 9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3" name="AutoShape 11" descr="Діаграма відповідей у Формах. Назва запитання: Чи змінилось Ваше ставлення до Громадського бюджету 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7161" t="32118" r="8203" b="16666"/>
          <a:stretch>
            <a:fillRect/>
          </a:stretch>
        </p:blipFill>
        <p:spPr bwMode="auto">
          <a:xfrm>
            <a:off x="0" y="1428736"/>
            <a:ext cx="9144000" cy="471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8358214" y="1571612"/>
            <a:ext cx="571504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3357562"/>
            <a:ext cx="71438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2,5%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>
            <a:endCxn id="9" idx="1"/>
          </p:cNvCxnSpPr>
          <p:nvPr/>
        </p:nvCxnSpPr>
        <p:spPr>
          <a:xfrm rot="5400000" flipH="1" flipV="1">
            <a:off x="4057110" y="3557052"/>
            <a:ext cx="458276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4000504"/>
            <a:ext cx="714380" cy="369332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4,2%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>
            <a:endCxn id="13" idx="1"/>
          </p:cNvCxnSpPr>
          <p:nvPr/>
        </p:nvCxnSpPr>
        <p:spPr>
          <a:xfrm flipV="1">
            <a:off x="4071934" y="4185170"/>
            <a:ext cx="500066" cy="101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3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9" name="AutoShape 7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1" name="AutoShape 9" descr="Діаграма відповідей у Формах. Назва запитання: Чи вважаєте Ви за доцільне впроваджувати Громадський бюджет в нашому місті в майбутньому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3" name="AutoShape 11" descr="Діаграма відповідей у Формах. Назва запитання: Чи змінилось Ваше ставлення до Громадського бюджету ?. Кількість відповідей: 119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358214" y="1571612"/>
            <a:ext cx="571504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103" t="157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2">
                    <a:lumMod val="90000"/>
                  </a:schemeClr>
                </a:solidFill>
              </a:rPr>
              <a:t>Дякуємо за активну участь у</a:t>
            </a:r>
          </a:p>
          <a:p>
            <a:pPr algn="ctr"/>
            <a:r>
              <a:rPr lang="uk-UA" sz="3200" b="1" dirty="0" smtClean="0">
                <a:solidFill>
                  <a:schemeClr val="bg2">
                    <a:lumMod val="90000"/>
                  </a:schemeClr>
                </a:solidFill>
              </a:rPr>
              <a:t>Громадському бюджеті 2020 року</a:t>
            </a:r>
          </a:p>
          <a:p>
            <a:pPr algn="ctr"/>
            <a:r>
              <a:rPr lang="uk-UA" sz="3200" b="1" dirty="0" smtClean="0">
                <a:solidFill>
                  <a:schemeClr val="bg2">
                    <a:lumMod val="90000"/>
                  </a:schemeClr>
                </a:solidFill>
              </a:rPr>
              <a:t>авторам проєктів, </a:t>
            </a:r>
          </a:p>
          <a:p>
            <a:pPr algn="ctr"/>
            <a:r>
              <a:rPr lang="uk-UA" sz="3200" b="1" dirty="0" smtClean="0">
                <a:solidFill>
                  <a:schemeClr val="bg2">
                    <a:lumMod val="90000"/>
                  </a:schemeClr>
                </a:solidFill>
              </a:rPr>
              <a:t>мешканцям міста та всім небайдужим.</a:t>
            </a:r>
          </a:p>
          <a:p>
            <a:pPr algn="ctr"/>
            <a:endParaRPr lang="uk-UA" sz="32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2">
                    <a:lumMod val="90000"/>
                  </a:schemeClr>
                </a:solidFill>
              </a:rPr>
              <a:t>Сподіваємося на сумісну співпрацю у майбутньому.</a:t>
            </a:r>
          </a:p>
          <a:p>
            <a:pPr algn="ctr"/>
            <a:endParaRPr lang="uk-UA" sz="32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endParaRPr lang="uk-UA" sz="32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2">
                    <a:lumMod val="90000"/>
                  </a:schemeClr>
                </a:solidFill>
              </a:rPr>
              <a:t>Дякуємо за увагу!</a:t>
            </a:r>
            <a:endParaRPr lang="uk-UA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єкт №25.2.JPG"/>
          <p:cNvPicPr>
            <a:picLocks noChangeAspect="1"/>
          </p:cNvPicPr>
          <p:nvPr/>
        </p:nvPicPr>
        <p:blipFill>
          <a:blip r:embed="rId2"/>
          <a:srcRect t="13542" b="10416"/>
          <a:stretch>
            <a:fillRect/>
          </a:stretch>
        </p:blipFill>
        <p:spPr>
          <a:xfrm>
            <a:off x="857224" y="2561075"/>
            <a:ext cx="7534281" cy="4296925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00298" y="0"/>
            <a:ext cx="407196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Проєкт №25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Створення інтерактивного хабу «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TerraN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виховання екосвідомого покоління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базі реконструйованої теплиці СЗШ №16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Категорія проєкту: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освітні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Автор проєкту: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Надія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Коробченко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Кількість голосів підтримки: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1 106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Бюджет проєкту: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500 тис. грн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Фактично використано коштів для реалізації: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828,9 тис. грн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Стан виконання проєкту: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реалізований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єкт №25.4.JPG"/>
          <p:cNvPicPr>
            <a:picLocks noChangeAspect="1"/>
          </p:cNvPicPr>
          <p:nvPr/>
        </p:nvPicPr>
        <p:blipFill>
          <a:blip r:embed="rId2"/>
          <a:srcRect t="9524" b="16191"/>
          <a:stretch>
            <a:fillRect/>
          </a:stretch>
        </p:blipFill>
        <p:spPr>
          <a:xfrm>
            <a:off x="0" y="214290"/>
            <a:ext cx="5000628" cy="2786082"/>
          </a:xfrm>
          <a:prstGeom prst="rect">
            <a:avLst/>
          </a:prstGeom>
        </p:spPr>
      </p:pic>
      <p:pic>
        <p:nvPicPr>
          <p:cNvPr id="3" name="Рисунок 2" descr="Проєкт №25.3.JPG"/>
          <p:cNvPicPr>
            <a:picLocks noChangeAspect="1"/>
          </p:cNvPicPr>
          <p:nvPr/>
        </p:nvPicPr>
        <p:blipFill>
          <a:blip r:embed="rId3"/>
          <a:srcRect t="16207" b="7808"/>
          <a:stretch>
            <a:fillRect/>
          </a:stretch>
        </p:blipFill>
        <p:spPr>
          <a:xfrm>
            <a:off x="1428728" y="2928934"/>
            <a:ext cx="6643702" cy="3786190"/>
          </a:xfrm>
          <a:prstGeom prst="rect">
            <a:avLst/>
          </a:prstGeom>
        </p:spPr>
      </p:pic>
      <p:pic>
        <p:nvPicPr>
          <p:cNvPr id="4" name="Рисунок 3" descr="Проєкт №25.1.JPG"/>
          <p:cNvPicPr>
            <a:picLocks noChangeAspect="1"/>
          </p:cNvPicPr>
          <p:nvPr/>
        </p:nvPicPr>
        <p:blipFill>
          <a:blip r:embed="rId4"/>
          <a:srcRect l="4433" t="12191" r="7706" b="11767"/>
          <a:stretch>
            <a:fillRect/>
          </a:stretch>
        </p:blipFill>
        <p:spPr>
          <a:xfrm>
            <a:off x="4825185" y="214290"/>
            <a:ext cx="4318815" cy="28034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єкт №25.5.JPG"/>
          <p:cNvPicPr>
            <a:picLocks noChangeAspect="1"/>
          </p:cNvPicPr>
          <p:nvPr/>
        </p:nvPicPr>
        <p:blipFill>
          <a:blip r:embed="rId2"/>
          <a:srcRect t="11458" b="19791"/>
          <a:stretch>
            <a:fillRect/>
          </a:stretch>
        </p:blipFill>
        <p:spPr>
          <a:xfrm>
            <a:off x="0" y="1500174"/>
            <a:ext cx="9144000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єкт 10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43092"/>
            <a:ext cx="6286544" cy="4714908"/>
          </a:xfrm>
          <a:prstGeom prst="rect">
            <a:avLst/>
          </a:prstGeom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000232" y="0"/>
            <a:ext cx="501675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Проєкт №10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Створення залу для боулдерингу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базі КДЮСШ-1 у м.Сєвєродонецьк Луганської області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Категорія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 Павлієнко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 голосів підтримки: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274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231,7 тис грн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Фактично використано коштів для реалізації: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199,9 тис грн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 виконання проєкту: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реалізований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єкт 10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4929204" cy="6572272"/>
          </a:xfrm>
          <a:prstGeom prst="rect">
            <a:avLst/>
          </a:prstGeom>
        </p:spPr>
      </p:pic>
      <p:pic>
        <p:nvPicPr>
          <p:cNvPr id="4" name="Рисунок 3" descr="Проєкт 10.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797" y="285728"/>
            <a:ext cx="4929204" cy="65722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1363</TotalTime>
  <Words>1089</Words>
  <PresentationFormat>Экран (4:3)</PresentationFormat>
  <Paragraphs>218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Потанина</dc:creator>
  <cp:lastModifiedBy>Потанина</cp:lastModifiedBy>
  <cp:revision>108</cp:revision>
  <dcterms:created xsi:type="dcterms:W3CDTF">2021-03-29T10:49:43Z</dcterms:created>
  <dcterms:modified xsi:type="dcterms:W3CDTF">2021-04-08T10:21:29Z</dcterms:modified>
</cp:coreProperties>
</file>