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9948" autoAdjust="0"/>
    <p:restoredTop sz="94190" autoAdjust="0"/>
  </p:normalViewPr>
  <p:slideViewPr>
    <p:cSldViewPr snapToGrid="0">
      <p:cViewPr>
        <p:scale>
          <a:sx n="80" d="100"/>
          <a:sy n="80" d="100"/>
        </p:scale>
        <p:origin x="-9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875BC-DD36-41B8-9C95-B035C6EA4C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4E27A-1536-4D7C-98C1-7D45C9318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E27A-1536-4D7C-98C1-7D45C9318B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85728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Громадський бюджет Сєвєродонецької міської територіальної громади на 2021 рік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5" name="Рисунок 4" descr="grombyudzhet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857628"/>
            <a:ext cx="2286016" cy="237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986" y="177421"/>
            <a:ext cx="590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ГОЛОСУВАННЯ</a:t>
            </a:r>
            <a:endParaRPr lang="uk-U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91" y="934677"/>
            <a:ext cx="17742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01.07.2021 – 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15.07.2021 рр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871" y="4935887"/>
            <a:ext cx="3179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Е-сервіс</a:t>
            </a:r>
          </a:p>
          <a:p>
            <a:pPr>
              <a:buFont typeface="Wingdings" pitchFamily="2" charset="2"/>
              <a:buChar char="ü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Пункти для голосування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выборы голосование руки из голосов акции вектор политика и выборы  иллюстрация, голос, демократия, человек PNG и вектор пнг для бесплатной  загру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6539"/>
            <a:ext cx="1741461" cy="17414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06376" y="872822"/>
            <a:ext cx="593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buBlip>
                <a:blip r:embed="rId3"/>
              </a:buBlip>
              <a:tabLst>
                <a:tab pos="180000" algn="l"/>
              </a:tabLs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Тривалість етапу голосування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15 днів</a:t>
            </a:r>
          </a:p>
          <a:p>
            <a:pPr defTabSz="180000">
              <a:buBlip>
                <a:blip r:embed="rId3"/>
              </a:buBlip>
              <a:tabLst>
                <a:tab pos="180000" algn="l"/>
              </a:tabLst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defTabSz="180000">
              <a:buBlip>
                <a:blip r:embed="rId3"/>
              </a:buBlip>
              <a:tabLst>
                <a:tab pos="180000" algn="l"/>
              </a:tabLs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Голосувати можуть мешканці, які зареєстровані в 	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Сєвєродонецькій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міській територіальній громаді та 	ВПО, що мають довідку про взяття на облік в 	УСЗН Сєвєродонецької міської ВЦА</a:t>
            </a:r>
          </a:p>
          <a:p>
            <a:pPr defTabSz="180000">
              <a:buBlip>
                <a:blip r:embed="rId3"/>
              </a:buBlip>
              <a:tabLst>
                <a:tab pos="180000" algn="l"/>
              </a:tabLst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defTabSz="180000">
              <a:buBlip>
                <a:blip r:embed="rId3"/>
              </a:buBlip>
              <a:tabLst>
                <a:tab pos="180000" algn="l"/>
              </a:tabLs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Право голосу за проєкти ГБ надається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після досягнення 16-річного віку</a:t>
            </a:r>
          </a:p>
          <a:p>
            <a:pPr defTabSz="180000">
              <a:buBlip>
                <a:blip r:embed="rId3"/>
              </a:buBlip>
              <a:tabLst>
                <a:tab pos="180000" algn="l"/>
              </a:tabLst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defTabSz="180000">
              <a:buBlip>
                <a:blip r:embed="rId3"/>
              </a:buBlip>
              <a:tabLst>
                <a:tab pos="180000" algn="l"/>
              </a:tabLs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Голосування здійснюється: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97087" y="1043859"/>
            <a:ext cx="174691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16.07.2021 –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20.07.2021 рр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Потанина\Downloads\—Pngtree—team success web banner concept_5335868.png"/>
          <p:cNvPicPr>
            <a:picLocks noChangeAspect="1" noChangeArrowheads="1"/>
          </p:cNvPicPr>
          <p:nvPr/>
        </p:nvPicPr>
        <p:blipFill>
          <a:blip r:embed="rId2" cstate="print"/>
          <a:srcRect r="5405" b="5405"/>
          <a:stretch>
            <a:fillRect/>
          </a:stretch>
        </p:blipFill>
        <p:spPr bwMode="auto">
          <a:xfrm>
            <a:off x="0" y="286603"/>
            <a:ext cx="1433015" cy="14330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91821" y="423081"/>
            <a:ext cx="6876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ВИЗНАЧЕННЯ ПЕРЕМОЖЦІВ</a:t>
            </a:r>
            <a:endParaRPr lang="uk-UA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833" y="1595021"/>
            <a:ext cx="74789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dirty="0" smtClean="0"/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Підсумки голосування затверджуються Координаційною радою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не пізніше 7 робочих днів після останнього дня голосування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фіксуються в протоколі її засідання.</a:t>
            </a:r>
          </a:p>
          <a:p>
            <a:pPr>
              <a:buBlip>
                <a:blip r:embed="rId3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Переможцями голосування визначаються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проєкти, які набрали найбільшу кількість голосів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 рейтинговою системою за кожним з чотирьох типів проєктів.</a:t>
            </a:r>
          </a:p>
          <a:p>
            <a:pPr>
              <a:buBlip>
                <a:blip r:embed="rId3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Інформація про визначення проєктів-переможців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публікується на офіційному сайті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Сєвєродонецької міської військово-цивільної адміністрації та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116" y="286603"/>
            <a:ext cx="784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РЕАЛІЗАЦІЯ ПРОЄКТІВ-ПЕРЕМОЖЦІВ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67" y="1501254"/>
            <a:ext cx="7151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Реалізація проєктів-переможців громадського бюджету фінансується за рахунок бюджету громади.</a:t>
            </a:r>
          </a:p>
          <a:p>
            <a:pPr>
              <a:buBlip>
                <a:blip r:embed="rId2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Відповідно до вимог чинного законодавства процедура закупівлі товарів, робіт та послуг  в межах реалізації проєктів-переможців здійснюється через систему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Prozorro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Blip>
                <a:blip r:embed="rId2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Головний розпорядник бюджетних коштів узгоджує з автором проєкту проєктно-кошторисну та тендерну документацію. Автор засвідчує особистим підписом свою згоду з документацією.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6586" y="961973"/>
            <a:ext cx="16374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30.07.2021 р.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8925" y="272955"/>
            <a:ext cx="612784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ДОЛУЧАЙТЕСЯ ДО </a:t>
            </a: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Громадського бюджету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Сєвєродонецької міської територіальної громади</a:t>
            </a:r>
          </a:p>
          <a:p>
            <a:pPr algn="ctr"/>
            <a:endParaRPr lang="uk-UA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rombyudzhet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2169994"/>
            <a:ext cx="2402006" cy="2496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9116" y="5540991"/>
            <a:ext cx="784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uk-UA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3420" y="3152632"/>
            <a:ext cx="5158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Пишіть проєкти!</a:t>
            </a: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Голосуйте!</a:t>
            </a: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Перемагайте!</a:t>
            </a:r>
          </a:p>
          <a:p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0007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Нормативні документи, що визначають  норми проведення Громадського бюджету</a:t>
            </a:r>
          </a:p>
        </p:txBody>
      </p:sp>
      <p:pic>
        <p:nvPicPr>
          <p:cNvPr id="3" name="Рисунок 2" descr="Н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7210">
            <a:off x="6803951" y="-59652"/>
            <a:ext cx="2522856" cy="2102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714488"/>
            <a:ext cx="7572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Blip>
                <a:blip r:embed="rId4"/>
              </a:buBlip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Положення про громадський бюджет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(Розпорядження керівника Сєвєродонецької міської ВЦА від 31.03.2021 року №263)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4"/>
              </a:buBlip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Положення про роботу Координаційної ради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питань громадського бюджету Сєвєродонецької міської територіальної громади (Розпорядження керівника Сєвєродонецької міської ВЦА від 31.03.2021 року №264)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4"/>
              </a:buBlip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Розпорядження керівника Сєвєродонецької міської ВЦА від 31.03.2021 року №265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початок реалізації громадського бюджету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Сєвєродонецької міської територіальної громади на 2021 рік та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Параметри громадського бюджету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2021 рік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4"/>
              </a:buBlip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Склад Координаційної ради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питань громадського бюджету Сєвєродонецької міської територіальної громади (Розпорядження керівника Сєвєродонецької міської ВЦА від 31.03.2021 року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266)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5"/>
              </a:buBlip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лучшПараметри ГБ Сєв міськ ТГ на 2021 рі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360" y="0"/>
            <a:ext cx="4853532" cy="686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0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ТИПИ ПРОЄТІВ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4" y="3429000"/>
            <a:ext cx="20002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СЕЛИЩНІ</a:t>
            </a:r>
            <a:endParaRPr lang="uk-UA" b="1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571480"/>
            <a:ext cx="24288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ЗАГАЛЬНООСВІТНІ</a:t>
            </a:r>
            <a:endParaRPr lang="uk-UA" b="1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3429000"/>
            <a:ext cx="19288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СОЦІАЛЬНІ</a:t>
            </a:r>
            <a:endParaRPr lang="uk-UA" b="1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571480"/>
            <a:ext cx="221457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ЗАГАЛЬНОМІСЬКІ</a:t>
            </a:r>
            <a:endParaRPr lang="uk-UA" b="1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9286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 500 000 грн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9286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 450 000 грн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378619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 450 000 грн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378619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 350 000 грн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Landscape Park, City, Summer, Park PNG A #2587401 - PNG Images - PNGio"/>
          <p:cNvPicPr>
            <a:picLocks noChangeAspect="1" noChangeArrowheads="1"/>
          </p:cNvPicPr>
          <p:nvPr/>
        </p:nvPicPr>
        <p:blipFill>
          <a:blip r:embed="rId2" cstate="print"/>
          <a:srcRect r="5000" b="5000"/>
          <a:stretch>
            <a:fillRect/>
          </a:stretch>
        </p:blipFill>
        <p:spPr bwMode="auto">
          <a:xfrm>
            <a:off x="142844" y="1571612"/>
            <a:ext cx="1500198" cy="15001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71604" y="1500174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Обсяг коштів 2 000 000 грн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Це проєкти, що стосуються території міста Сєвєродонецьк (окрім території та приміщень бюджетних установ та комунальних закладів)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4" descr="Школа - Png картинки и иконки без ф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1714480" y="4357694"/>
            <a:ext cx="2786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Обсяг коштів 1 800 000 грн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Це проєкти, що стосуються  території та приміщень бюджетних установ та комунальних закладів міста Сєвєродонецьк (окрім загальноосвітніх шкіл)</a:t>
            </a:r>
            <a:endParaRPr lang="uk-UA" dirty="0"/>
          </a:p>
        </p:txBody>
      </p:sp>
      <p:pic>
        <p:nvPicPr>
          <p:cNvPr id="16402" name="Picture 18" descr="Здание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1785949" cy="1785950"/>
          </a:xfrm>
          <a:prstGeom prst="rect">
            <a:avLst/>
          </a:prstGeom>
          <a:noFill/>
        </p:spPr>
      </p:pic>
      <p:sp>
        <p:nvSpPr>
          <p:cNvPr id="16406" name="AutoShape 22" descr="Human Школа | kzsh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08" name="AutoShape 24" descr="Human Школа | kzsh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410" name="Picture 26" descr="Информация! Расписание телевизионного образовательного проекта  Минпросвещения России «МОЯ ШКОЛА в online». | МБОУ &quot;СОШ№15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28736"/>
            <a:ext cx="1979642" cy="15001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43636" y="1571612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Обсяг коштів 1 800 000 грн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Це проєкти, що стосуються території та приміщень загальноосвітніх шкіл міста Сєвєродонецьк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14" name="Picture 30" descr="Деревня – Бесплатные иконки: искусст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071942"/>
            <a:ext cx="1785949" cy="178595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072198" y="4429132"/>
            <a:ext cx="3071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Обсяг коштів 1 400 000 грн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Це проєкти, що стосуються території сіл, селищ, селищ міського типу Сєвєродонецької міської територіальної громади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488" y="6396335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Кожен, хто голосує, має 4 голоси 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36643" y="5445456"/>
            <a:ext cx="7016037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Головне – мати ідею щодо покращення нашої громади та оформити проєкт!</a:t>
            </a:r>
            <a:endParaRPr lang="uk-UA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0" name="Picture 10" descr="До уваги субєктів звернень,яким треба вклеїти фото у паспорт громадянина  України!"/>
          <p:cNvPicPr>
            <a:picLocks noChangeAspect="1" noChangeArrowheads="1"/>
          </p:cNvPicPr>
          <p:nvPr/>
        </p:nvPicPr>
        <p:blipFill>
          <a:blip r:embed="rId2" cstate="print"/>
          <a:srcRect l="645" t="-476" r="1027" b="7"/>
          <a:stretch>
            <a:fillRect/>
          </a:stretch>
        </p:blipFill>
        <p:spPr bwMode="auto">
          <a:xfrm rot="1621561">
            <a:off x="6997273" y="357924"/>
            <a:ext cx="1923046" cy="1446663"/>
          </a:xfrm>
          <a:prstGeom prst="rect">
            <a:avLst/>
          </a:prstGeom>
          <a:noFill/>
        </p:spPr>
      </p:pic>
      <p:pic>
        <p:nvPicPr>
          <p:cNvPr id="12" name="Рисунок 11" descr="—Pngtree—vector business meetings_2352760.png"/>
          <p:cNvPicPr>
            <a:picLocks noChangeAspect="1"/>
          </p:cNvPicPr>
          <p:nvPr/>
        </p:nvPicPr>
        <p:blipFill>
          <a:blip r:embed="rId3"/>
          <a:srcRect t="21653" r="2196" b="12900"/>
          <a:stretch>
            <a:fillRect/>
          </a:stretch>
        </p:blipFill>
        <p:spPr>
          <a:xfrm>
            <a:off x="1620670" y="1897039"/>
            <a:ext cx="4561763" cy="3052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8991" y="0"/>
            <a:ext cx="5882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Подати проєкт може будь-який громадянин  України віком від 16 років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246961" y="2678415"/>
            <a:ext cx="189703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Подання проєктів з 15.04.2021 –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14.05.2021 рр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778674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Консультаційні пункти: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Відділ капітального будівництва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Управління житлово-комунального господарства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Управління освіти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“Сєвєродонецьке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агентство інвестицій 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розвитку”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Онлайн-консультації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групі "Громадський бюджет Сєвєродонецька" в мережі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Facebook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892" y="559557"/>
            <a:ext cx="6291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розрахунку вартості проєкту автори обов’язково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 включити кошти на:</a:t>
            </a:r>
          </a:p>
        </p:txBody>
      </p:sp>
      <p:pic>
        <p:nvPicPr>
          <p:cNvPr id="3" name="Рисунок 2" descr="—Pngtree—financial society calculation disc business_5775142.png"/>
          <p:cNvPicPr>
            <a:picLocks noChangeAspect="1"/>
          </p:cNvPicPr>
          <p:nvPr/>
        </p:nvPicPr>
        <p:blipFill>
          <a:blip r:embed="rId2" cstate="print"/>
          <a:srcRect b="6573"/>
          <a:stretch>
            <a:fillRect/>
          </a:stretch>
        </p:blipFill>
        <p:spPr>
          <a:xfrm>
            <a:off x="0" y="-245659"/>
            <a:ext cx="2906973" cy="2715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093" y="2359104"/>
            <a:ext cx="8488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000">
              <a:buBlip>
                <a:blip r:embed="rId3"/>
              </a:buBlip>
              <a:tabLst>
                <a:tab pos="180000" algn="l"/>
              </a:tabLs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Виготовлення проєктно-кошторисної документації та       				проведення її експертизи</a:t>
            </a:r>
          </a:p>
          <a:p>
            <a:pPr algn="just" defTabSz="360000">
              <a:buBlip>
                <a:blip r:embed="rId3"/>
              </a:buBlip>
              <a:tabLst>
                <a:tab pos="180000" algn="l"/>
              </a:tabLst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360000">
              <a:buBlip>
                <a:blip r:embed="rId3"/>
              </a:buBlip>
              <a:tabLst>
                <a:tab pos="180000" algn="l"/>
              </a:tabLs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Технічний нагляд та утримання служби замовника</a:t>
            </a:r>
          </a:p>
          <a:p>
            <a:pPr algn="just" defTabSz="360000">
              <a:buBlip>
                <a:blip r:embed="rId3"/>
              </a:buBlip>
              <a:tabLst>
                <a:tab pos="180000" algn="l"/>
              </a:tabLst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360000">
              <a:buBlip>
                <a:blip r:embed="rId3"/>
              </a:buBlip>
              <a:tabLst>
                <a:tab pos="180000" algn="l"/>
              </a:tabLs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Резерв коштів  не менше 10% від загальної вартості проєкту 			на випадок інфляційних коливань та неврахованих витрат</a:t>
            </a:r>
          </a:p>
          <a:p>
            <a:pPr algn="just" defTabSz="360000">
              <a:buBlip>
                <a:blip r:embed="rId3"/>
              </a:buBlip>
              <a:tabLst>
                <a:tab pos="180000" algn="l"/>
              </a:tabLst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360000">
              <a:buBlip>
                <a:blip r:embed="rId3"/>
              </a:buBlip>
              <a:tabLst>
                <a:tab pos="180000" algn="l"/>
              </a:tabLs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Робочий проєкт (якщо проєкт передбачає будівельні роботи)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573" y="232014"/>
            <a:ext cx="5813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ЕКСПЕРТИЗА ПРОЄКТІВ</a:t>
            </a:r>
            <a:endParaRPr lang="uk-UA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6" y="1214651"/>
            <a:ext cx="81477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20 робочих днів на кожний проєкт</a:t>
            </a:r>
          </a:p>
          <a:p>
            <a:pPr>
              <a:buBlip>
                <a:blip r:embed="rId2"/>
              </a:buBlip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Щотижня протягом етапу подання проєкту Координаційна рада направляє проєкти на експертизу</a:t>
            </a:r>
          </a:p>
          <a:p>
            <a:pPr>
              <a:buBlip>
                <a:blip r:embed="rId2"/>
              </a:buBlip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Загальна вартість проєкту (його бюджет) на етапі експертизи може бути змінена в межах граничної вартості проєкту, що передбачена для відповідного  типу проєктів</a:t>
            </a:r>
          </a:p>
          <a:p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Координаційна рада  на своєму засіданні заслуховує звіти головних розпорядників коштів щодо проведеної експертизи в розрізі кожного проєкту.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1" y="79502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23.04.2021 –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14.06.2021 рр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338" y="251532"/>
            <a:ext cx="590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ПРЕЗЕНТАЦІЯ ПРОЄКТІВ</a:t>
            </a:r>
            <a:endParaRPr lang="uk-UA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0734" y="934677"/>
            <a:ext cx="173326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17.06.2021 – 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30.06.2021 рр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5907" y="1424764"/>
            <a:ext cx="76448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Тривалість етапу презентації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14 днів</a:t>
            </a:r>
          </a:p>
          <a:p>
            <a:pPr>
              <a:buBlip>
                <a:blip r:embed="rId2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Автори проєктів, що допущені до голосування,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надають презентаційні матеріали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для оприлюднення їх в соціальних мережах та на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каналі ГБ</a:t>
            </a:r>
          </a:p>
          <a:p>
            <a:pPr>
              <a:buBlip>
                <a:blip r:embed="rId2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Сповіщення авторів проєктів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що допущені до голосування, через електронні адреси, надані під час подання проєктів, про презентаційні заходи, їх умови та строки проведення.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Оприлюднення зазначеної інформації на сайті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Сєвєродонецької міської ВЦА та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соцмережах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667</TotalTime>
  <Words>639</Words>
  <PresentationFormat>Экран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Потанина</dc:creator>
  <cp:lastModifiedBy>Потанина</cp:lastModifiedBy>
  <cp:revision>72</cp:revision>
  <dcterms:created xsi:type="dcterms:W3CDTF">2021-04-06T05:13:51Z</dcterms:created>
  <dcterms:modified xsi:type="dcterms:W3CDTF">2021-04-08T06:25:24Z</dcterms:modified>
</cp:coreProperties>
</file>