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738" r:id="rId1"/>
  </p:sldMasterIdLst>
  <p:notesMasterIdLst>
    <p:notesMasterId r:id="rId56"/>
  </p:notesMasterIdLst>
  <p:sldIdLst>
    <p:sldId id="264" r:id="rId2"/>
    <p:sldId id="367" r:id="rId3"/>
    <p:sldId id="366" r:id="rId4"/>
    <p:sldId id="344" r:id="rId5"/>
    <p:sldId id="372" r:id="rId6"/>
    <p:sldId id="370" r:id="rId7"/>
    <p:sldId id="259" r:id="rId8"/>
    <p:sldId id="373" r:id="rId9"/>
    <p:sldId id="325" r:id="rId10"/>
    <p:sldId id="258" r:id="rId11"/>
    <p:sldId id="379" r:id="rId12"/>
    <p:sldId id="380" r:id="rId13"/>
    <p:sldId id="260" r:id="rId14"/>
    <p:sldId id="261" r:id="rId15"/>
    <p:sldId id="262" r:id="rId16"/>
    <p:sldId id="263" r:id="rId17"/>
    <p:sldId id="265" r:id="rId18"/>
    <p:sldId id="266" r:id="rId19"/>
    <p:sldId id="296" r:id="rId20"/>
    <p:sldId id="268" r:id="rId21"/>
    <p:sldId id="363" r:id="rId22"/>
    <p:sldId id="328" r:id="rId23"/>
    <p:sldId id="273" r:id="rId24"/>
    <p:sldId id="271" r:id="rId25"/>
    <p:sldId id="345" r:id="rId26"/>
    <p:sldId id="381" r:id="rId27"/>
    <p:sldId id="292" r:id="rId28"/>
    <p:sldId id="280" r:id="rId29"/>
    <p:sldId id="362" r:id="rId30"/>
    <p:sldId id="281" r:id="rId31"/>
    <p:sldId id="382" r:id="rId32"/>
    <p:sldId id="394" r:id="rId33"/>
    <p:sldId id="395" r:id="rId34"/>
    <p:sldId id="346" r:id="rId35"/>
    <p:sldId id="289" r:id="rId36"/>
    <p:sldId id="354" r:id="rId37"/>
    <p:sldId id="378" r:id="rId38"/>
    <p:sldId id="335" r:id="rId39"/>
    <p:sldId id="383" r:id="rId40"/>
    <p:sldId id="386" r:id="rId41"/>
    <p:sldId id="396" r:id="rId42"/>
    <p:sldId id="385" r:id="rId43"/>
    <p:sldId id="300" r:id="rId44"/>
    <p:sldId id="298" r:id="rId45"/>
    <p:sldId id="387" r:id="rId46"/>
    <p:sldId id="388" r:id="rId47"/>
    <p:sldId id="389" r:id="rId48"/>
    <p:sldId id="390" r:id="rId49"/>
    <p:sldId id="391" r:id="rId50"/>
    <p:sldId id="393" r:id="rId51"/>
    <p:sldId id="399" r:id="rId52"/>
    <p:sldId id="397" r:id="rId53"/>
    <p:sldId id="400" r:id="rId54"/>
    <p:sldId id="257" r:id="rId55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6AD8D8"/>
    <a:srgbClr val="FFFF99"/>
    <a:srgbClr val="0000FF"/>
    <a:srgbClr val="000099"/>
    <a:srgbClr val="FFFF00"/>
    <a:srgbClr val="79C98C"/>
    <a:srgbClr val="EEEAE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223" autoAdjust="0"/>
    <p:restoredTop sz="95693" autoAdjust="0"/>
  </p:normalViewPr>
  <p:slideViewPr>
    <p:cSldViewPr>
      <p:cViewPr varScale="1">
        <p:scale>
          <a:sx n="104" d="100"/>
          <a:sy n="104" d="100"/>
        </p:scale>
        <p:origin x="-78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160" cy="501496"/>
          </a:xfrm>
          <a:prstGeom prst="rect">
            <a:avLst/>
          </a:prstGeom>
        </p:spPr>
        <p:txBody>
          <a:bodyPr vert="horz" lIns="92141" tIns="46071" rIns="92141" bIns="46071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363" y="0"/>
            <a:ext cx="2984160" cy="501496"/>
          </a:xfrm>
          <a:prstGeom prst="rect">
            <a:avLst/>
          </a:prstGeom>
        </p:spPr>
        <p:txBody>
          <a:bodyPr vert="horz" lIns="92141" tIns="46071" rIns="92141" bIns="46071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54A933A-A4BD-458D-A375-2D67F4FB7A57}" type="datetimeFigureOut">
              <a:rPr lang="ru-RU"/>
              <a:pPr>
                <a:defRPr/>
              </a:pPr>
              <a:t>25.02.2021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41" tIns="46071" rIns="92141" bIns="46071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653" y="4758602"/>
            <a:ext cx="5510858" cy="4510257"/>
          </a:xfrm>
          <a:prstGeom prst="rect">
            <a:avLst/>
          </a:prstGeom>
        </p:spPr>
        <p:txBody>
          <a:bodyPr vert="horz" lIns="92141" tIns="46071" rIns="92141" bIns="46071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202"/>
            <a:ext cx="2984160" cy="501496"/>
          </a:xfrm>
          <a:prstGeom prst="rect">
            <a:avLst/>
          </a:prstGeom>
        </p:spPr>
        <p:txBody>
          <a:bodyPr vert="horz" lIns="92141" tIns="46071" rIns="92141" bIns="46071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363" y="9517202"/>
            <a:ext cx="2984160" cy="501496"/>
          </a:xfrm>
          <a:prstGeom prst="rect">
            <a:avLst/>
          </a:prstGeom>
        </p:spPr>
        <p:txBody>
          <a:bodyPr vert="horz" wrap="square" lIns="92141" tIns="46071" rIns="92141" bIns="4607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ACAC861-1A02-4969-BD4A-8A5FCAE9D491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xmlns="" val="10407394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3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56843" indent="-291094" eaLnBrk="0" hangingPunct="0">
              <a:defRPr sz="33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64374" indent="-232875" eaLnBrk="0" hangingPunct="0">
              <a:defRPr sz="33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30124" indent="-232875" eaLnBrk="0" hangingPunct="0">
              <a:defRPr sz="33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95873" indent="-232875" eaLnBrk="0" hangingPunct="0">
              <a:defRPr sz="33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61623" indent="-232875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3027373" indent="-232875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93122" indent="-232875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958872" indent="-232875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fld id="{FDED7EE6-033C-41F9-BF8A-E35AB0BD9641}" type="slidenum">
              <a:rPr lang="ru-RU" altLang="uk-UA" sz="1200" smtClean="0">
                <a:latin typeface="Arial" pitchFamily="34" charset="0"/>
              </a:rPr>
              <a:pPr eaLnBrk="1" hangingPunct="1"/>
              <a:t>1</a:t>
            </a:fld>
            <a:endParaRPr lang="ru-RU" altLang="uk-UA" sz="1200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Google Shape;93;p:notes"/>
          <p:cNvSpPr>
            <a:spLocks noGrp="1" noRot="1" noChangeAspect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Google Shape;94;p:note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SzPts val="1400"/>
            </a:pPr>
            <a:endParaRPr lang="uk-UA" altLang="uk-UA" sz="11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altLang="uk-UA" smtClean="0"/>
          </a:p>
        </p:txBody>
      </p:sp>
      <p:sp>
        <p:nvSpPr>
          <p:cNvPr id="737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3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56843" indent="-291094" eaLnBrk="0" hangingPunct="0">
              <a:defRPr sz="33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64374" indent="-232875" eaLnBrk="0" hangingPunct="0">
              <a:defRPr sz="33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30124" indent="-232875" eaLnBrk="0" hangingPunct="0">
              <a:defRPr sz="33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95873" indent="-232875" eaLnBrk="0" hangingPunct="0">
              <a:defRPr sz="33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61623" indent="-232875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3027373" indent="-232875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93122" indent="-232875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958872" indent="-232875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fld id="{5FBC4356-799E-454E-B78E-F278A3A30653}" type="slidenum">
              <a:rPr lang="ru-RU" altLang="uk-UA" sz="1200" smtClean="0">
                <a:latin typeface="Arial" pitchFamily="34" charset="0"/>
              </a:rPr>
              <a:pPr eaLnBrk="1" hangingPunct="1"/>
              <a:t>14</a:t>
            </a:fld>
            <a:endParaRPr lang="ru-RU" altLang="uk-UA" sz="1200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altLang="uk-UA" smtClean="0"/>
          </a:p>
        </p:txBody>
      </p:sp>
      <p:sp>
        <p:nvSpPr>
          <p:cNvPr id="706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2D868FB-FFA5-4DAB-9467-C07C1C979F19}" type="slidenum">
              <a:rPr lang="ru-RU" altLang="uk-UA" smtClean="0"/>
              <a:pPr/>
              <a:t>39</a:t>
            </a:fld>
            <a:endParaRPr lang="ru-RU" altLang="uk-UA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757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3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56843" indent="-291094" eaLnBrk="0" hangingPunct="0">
              <a:defRPr sz="33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64374" indent="-232875" eaLnBrk="0" hangingPunct="0">
              <a:defRPr sz="33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30124" indent="-232875" eaLnBrk="0" hangingPunct="0">
              <a:defRPr sz="33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95873" indent="-232875" eaLnBrk="0" hangingPunct="0">
              <a:defRPr sz="33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61623" indent="-232875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3027373" indent="-232875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93122" indent="-232875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958872" indent="-232875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fld id="{D62A0E1D-E42B-4B78-A64D-E4C667AB5EB5}" type="slidenum">
              <a:rPr lang="ru-RU" altLang="uk-UA" sz="1200" smtClean="0">
                <a:latin typeface="Arial" pitchFamily="34" charset="0"/>
              </a:rPr>
              <a:pPr eaLnBrk="1" hangingPunct="1"/>
              <a:t>47</a:t>
            </a:fld>
            <a:endParaRPr lang="ru-RU" altLang="uk-UA" sz="1200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90706F-B716-4275-AC6B-D9456DFED3D7}" type="datetimeFigureOut">
              <a:rPr lang="ru-RU" smtClean="0"/>
              <a:pPr>
                <a:defRPr/>
              </a:pPr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811DA8-4B00-44F6-BD46-984A6EEF3D5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7D7650-6A09-4CA7-A0BE-4398C23EEA4C}" type="datetimeFigureOut">
              <a:rPr lang="ru-RU" smtClean="0"/>
              <a:pPr>
                <a:defRPr/>
              </a:pPr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05E9D9-C84E-46E4-BB8A-F4B9F97E36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B3ABEF-8AB6-4CE7-A4E5-72BD3467EA46}" type="datetimeFigureOut">
              <a:rPr lang="ru-RU" smtClean="0"/>
              <a:pPr>
                <a:defRPr/>
              </a:pPr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A725B2-A273-44AA-967E-092BDFED0CB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2564904"/>
            <a:ext cx="8784976" cy="1728192"/>
          </a:xfrm>
        </p:spPr>
        <p:txBody>
          <a:bodyPr/>
          <a:lstStyle>
            <a:lvl1pPr>
              <a:defRPr b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A4595BBD-D62E-480D-8BD1-95FB610CED4E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xmlns="" val="1233093019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2564904"/>
            <a:ext cx="8784976" cy="1728192"/>
          </a:xfrm>
        </p:spPr>
        <p:txBody>
          <a:bodyPr/>
          <a:lstStyle>
            <a:lvl1pPr>
              <a:defRPr b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A4595BBD-D62E-480D-8BD1-95FB610CED4E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xmlns="" val="1233093019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2564904"/>
            <a:ext cx="8784976" cy="1728192"/>
          </a:xfrm>
        </p:spPr>
        <p:txBody>
          <a:bodyPr/>
          <a:lstStyle>
            <a:lvl1pPr>
              <a:defRPr b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A4595BBD-D62E-480D-8BD1-95FB610CED4E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xmlns="" val="1233093019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2564904"/>
            <a:ext cx="8784976" cy="1728192"/>
          </a:xfrm>
        </p:spPr>
        <p:txBody>
          <a:bodyPr/>
          <a:lstStyle>
            <a:lvl1pPr>
              <a:defRPr b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A4595BBD-D62E-480D-8BD1-95FB610CED4E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xmlns="" val="1233093019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2564904"/>
            <a:ext cx="8784976" cy="1728192"/>
          </a:xfrm>
        </p:spPr>
        <p:txBody>
          <a:bodyPr/>
          <a:lstStyle>
            <a:lvl1pPr>
              <a:defRPr b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A4595BBD-D62E-480D-8BD1-95FB610CED4E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xmlns="" val="1233093019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2564904"/>
            <a:ext cx="8784976" cy="1728192"/>
          </a:xfrm>
        </p:spPr>
        <p:txBody>
          <a:bodyPr/>
          <a:lstStyle>
            <a:lvl1pPr>
              <a:defRPr b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A4595BBD-D62E-480D-8BD1-95FB610CED4E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xmlns="" val="1233093019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2564904"/>
            <a:ext cx="8784976" cy="1728192"/>
          </a:xfrm>
        </p:spPr>
        <p:txBody>
          <a:bodyPr/>
          <a:lstStyle>
            <a:lvl1pPr>
              <a:defRPr b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A4595BBD-D62E-480D-8BD1-95FB610CED4E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xmlns="" val="1233093019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2564904"/>
            <a:ext cx="8784976" cy="1728192"/>
          </a:xfrm>
        </p:spPr>
        <p:txBody>
          <a:bodyPr/>
          <a:lstStyle>
            <a:lvl1pPr>
              <a:defRPr b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A4595BBD-D62E-480D-8BD1-95FB610CED4E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xmlns="" val="1233093019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95180-06BA-40BF-8ECA-C3D406A2DBB4}" type="slidenum">
              <a:rPr lang="ru-RU" altLang="uk-UA" smtClean="0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38B56-57D1-4D74-9AFC-F11B51923F85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xmlns="" val="19486208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диаграммы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F9A16-90A5-4748-B0FF-BE56E4713F3D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xmlns="" val="2626217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802781-E3CD-4F3E-BCC8-9D6480EE517E}" type="datetimeFigureOut">
              <a:rPr lang="ru-RU" smtClean="0"/>
              <a:pPr>
                <a:defRPr/>
              </a:pPr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EB22D-64FC-400D-8FB0-D24C984141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87EF88-3AE7-4071-A01B-36CF78E2E756}" type="datetimeFigureOut">
              <a:rPr lang="ru-RU" smtClean="0"/>
              <a:pPr>
                <a:defRPr/>
              </a:pPr>
              <a:t>25.02.2021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D76959-55AC-4D73-8C21-72AA15669D5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725641-A8AF-47F4-992F-2E221DD94C99}" type="datetimeFigureOut">
              <a:rPr lang="ru-RU" smtClean="0"/>
              <a:pPr>
                <a:defRPr/>
              </a:pPr>
              <a:t>25.02.2021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8C1F1-F62C-464A-A904-807A4981E2F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2BF7D4-245A-4685-A364-582A2AEA1C28}" type="datetimeFigureOut">
              <a:rPr lang="ru-RU" smtClean="0"/>
              <a:pPr>
                <a:defRPr/>
              </a:pPr>
              <a:t>25.02.2021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F6288-824A-4C52-B5EA-6D604DF3AD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D277F4-0F69-4F44-87EF-C2C5B19F5F57}" type="datetimeFigureOut">
              <a:rPr lang="ru-RU" smtClean="0"/>
              <a:pPr>
                <a:defRPr/>
              </a:pPr>
              <a:t>25.02.2021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AAD2C7-A4BD-4C72-92F9-2C263CF86E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EA7155-2FE9-47E4-BEA7-C583CF828888}" type="datetimeFigureOut">
              <a:rPr lang="ru-RU" smtClean="0"/>
              <a:pPr>
                <a:defRPr/>
              </a:pPr>
              <a:t>25.02.2021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BC2E44-D903-4354-AC48-53515801A36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CB12EF-E0F6-4874-AD7D-0033DAC8B3F2}" type="datetimeFigureOut">
              <a:rPr lang="ru-RU" smtClean="0"/>
              <a:pPr>
                <a:defRPr/>
              </a:pPr>
              <a:t>25.02.2021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7FF14D-DC78-4EE1-B8F1-BCE715CBFF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D790706F-B716-4275-AC6B-D9456DFED3D7}" type="datetimeFigureOut">
              <a:rPr lang="ru-RU" smtClean="0"/>
              <a:pPr>
                <a:defRPr/>
              </a:pPr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2F811DA8-4B00-44F6-BD46-984A6EEF3D5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39" r:id="rId1"/>
    <p:sldLayoutId id="2147486740" r:id="rId2"/>
    <p:sldLayoutId id="2147486741" r:id="rId3"/>
    <p:sldLayoutId id="2147486742" r:id="rId4"/>
    <p:sldLayoutId id="2147486743" r:id="rId5"/>
    <p:sldLayoutId id="2147486744" r:id="rId6"/>
    <p:sldLayoutId id="2147486745" r:id="rId7"/>
    <p:sldLayoutId id="2147486746" r:id="rId8"/>
    <p:sldLayoutId id="2147486747" r:id="rId9"/>
    <p:sldLayoutId id="2147486748" r:id="rId10"/>
    <p:sldLayoutId id="2147486749" r:id="rId11"/>
    <p:sldLayoutId id="2147486750" r:id="rId12"/>
    <p:sldLayoutId id="2147486751" r:id="rId13"/>
    <p:sldLayoutId id="2147486752" r:id="rId14"/>
    <p:sldLayoutId id="2147486753" r:id="rId15"/>
    <p:sldLayoutId id="2147486754" r:id="rId16"/>
    <p:sldLayoutId id="2147486755" r:id="rId17"/>
    <p:sldLayoutId id="2147486756" r:id="rId18"/>
    <p:sldLayoutId id="2147486757" r:id="rId19"/>
    <p:sldLayoutId id="2147486758" r:id="rId20"/>
    <p:sldLayoutId id="2147486759" r:id="rId2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_____Microsoft_Office_Excel_97-20031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3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4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5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6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7.v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Office_Excel1.xlsx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8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_____Microsoft_Office_Excel_97-20034.xls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6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7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9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10.bin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35.jpeg"/><Relationship Id="rId4" Type="http://schemas.openxmlformats.org/officeDocument/2006/relationships/oleObject" Target="../embeddings/_____Microsoft_Office_Excel_97-20035.xls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everodoneck.fu.org.ua/news/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s://sed-rada.gov.ua/byudzhet-mist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openbudget.gov.ua/local-budget/12213100000/info/indicators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6.xls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41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sed-rada.gov.ua/byudzhet-mista/vizualizaciya-byudzhetnih-procesiv" TargetMode="External"/><Relationship Id="rId2" Type="http://schemas.openxmlformats.org/officeDocument/2006/relationships/hyperlink" Target="http://severodoneck.fu.org.ua/photo/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8" descr="http://www.sed-rada.gov.ua/header-arm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3" y="5715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44" y="928670"/>
            <a:ext cx="8784976" cy="5429288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None/>
              <a:defRPr/>
            </a:pPr>
            <a:r>
              <a:rPr lang="uk-UA" sz="9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ЗВІТ</a:t>
            </a:r>
            <a:r>
              <a:rPr lang="en-US" sz="9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9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 виконання міського бюджету </a:t>
            </a:r>
            <a:b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en-US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рік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6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м. Сєвєродонецьк</a:t>
            </a:r>
            <a:endParaRPr lang="ru-RU" sz="6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4313" y="0"/>
            <a:ext cx="8650287" cy="1143000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Aft>
                <a:spcPts val="0"/>
              </a:spcAft>
              <a:buNone/>
              <a:defRPr/>
            </a:pP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Порівняльний аналіз обсягу офіційних трансфертів в 2019 та  2020 роках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57188" y="1500188"/>
            <a:ext cx="8443912" cy="5072062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Факт за 2019 рік                  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Факт за 2020 рік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400" b="1" dirty="0" smtClean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с двумя вырезанными противолежащими углами 13"/>
          <p:cNvSpPr/>
          <p:nvPr/>
        </p:nvSpPr>
        <p:spPr>
          <a:xfrm>
            <a:off x="214313" y="2571750"/>
            <a:ext cx="2519362" cy="3240088"/>
          </a:xfrm>
          <a:prstGeom prst="snip2DiagRect">
            <a:avLst/>
          </a:prstGeom>
          <a:solidFill>
            <a:srgbClr val="FFFF99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471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888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тис.грн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Прямоугольник с двумя вырезанными противолежащими углами 14"/>
          <p:cNvSpPr/>
          <p:nvPr/>
        </p:nvSpPr>
        <p:spPr>
          <a:xfrm>
            <a:off x="6357938" y="2500313"/>
            <a:ext cx="2519362" cy="3240087"/>
          </a:xfrm>
          <a:prstGeom prst="snip2Diag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262 353,1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тис.грн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 useBgFill="1">
        <p:nvSpPr>
          <p:cNvPr id="7" name="Стрелка вниз 6"/>
          <p:cNvSpPr/>
          <p:nvPr/>
        </p:nvSpPr>
        <p:spPr>
          <a:xfrm rot="17864023">
            <a:off x="3850482" y="2286793"/>
            <a:ext cx="1689100" cy="3586163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209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534,9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55,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6%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0"/>
            <a:ext cx="8929718" cy="64293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buNone/>
              <a:defRPr/>
            </a:pP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Розшифровка офіційних трансфертів </a:t>
            </a:r>
            <a:b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2020 рік тис. грн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ph type="tbl" idx="1"/>
          </p:nvPr>
        </p:nvGraphicFramePr>
        <p:xfrm>
          <a:off x="214282" y="928688"/>
          <a:ext cx="8786843" cy="594678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29290">
                  <a:extLst>
                    <a:ext uri="{9D8B030D-6E8A-4147-A177-3AD203B41FA5}"/>
                  </a:extLst>
                </a:gridCol>
                <a:gridCol w="6481369">
                  <a:extLst>
                    <a:ext uri="{9D8B030D-6E8A-4147-A177-3AD203B41FA5}"/>
                  </a:extLst>
                </a:gridCol>
                <a:gridCol w="1476184">
                  <a:extLst>
                    <a:ext uri="{9D8B030D-6E8A-4147-A177-3AD203B41FA5}"/>
                  </a:extLst>
                </a:gridCol>
              </a:tblGrid>
              <a:tr h="396197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99" marB="456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ВСЬОГО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99" marB="456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262 353,1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374630">
                <a:tc>
                  <a:txBody>
                    <a:bodyPr/>
                    <a:lstStyle/>
                    <a:p>
                      <a:pPr algn="r" fontAlgn="b"/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u="none" strike="noStrike" noProof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Загальний фонд</a:t>
                      </a:r>
                      <a:endParaRPr lang="uk-UA" sz="2000" b="1" i="0" u="none" strike="noStrike" noProof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255 422,8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5278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41031400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 noProof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Субвенція з державного бюджету місцевим бюджетам на реалізацію проєктів в рамках Надзвичайної кредитної програми для відновлення України</a:t>
                      </a:r>
                      <a:endParaRPr lang="uk-UA" sz="1200" b="0" i="0" u="none" strike="noStrike" noProof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281,3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314318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41033900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 noProof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Освітня субвенція з державного бюджету місцевим бюджетам</a:t>
                      </a:r>
                      <a:endParaRPr lang="uk-UA" sz="1200" b="0" i="0" u="none" strike="noStrike" noProof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141 035,1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314318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41034200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 noProof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Медична субвенція з державного бюджету місцевим бюджетам</a:t>
                      </a:r>
                      <a:endParaRPr lang="uk-UA" sz="1200" b="0" i="0" u="none" strike="noStrike" noProof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23 059,9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375278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41034500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 noProof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Субвенція з державного бюджету місцевим бюджетам на здійснення заходів</a:t>
                      </a:r>
                      <a:r>
                        <a:rPr lang="ru-RU" sz="120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200" u="none" strike="noStrike" noProof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щодо соціально-економічного розвитку окремих територій</a:t>
                      </a:r>
                      <a:endParaRPr lang="uk-UA" sz="1200" b="0" i="0" u="none" strike="noStrike" noProof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10 000,0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558157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41040200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 noProof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Дотація з місцевого бюджету на здійснення переданих з державного</a:t>
                      </a:r>
                      <a:r>
                        <a:rPr lang="uk-UA" sz="1200" u="none" strike="noStrike" baseline="0" noProof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бюджету</a:t>
                      </a:r>
                      <a:r>
                        <a:rPr lang="uk-UA" sz="1200" u="none" strike="noStrike" noProof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видатків</a:t>
                      </a:r>
                      <a:r>
                        <a:rPr lang="uk-UA" sz="1200" u="none" strike="noStrike" baseline="0" noProof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 утримання закладів освіти та охорони </a:t>
                      </a:r>
                      <a:r>
                        <a:rPr lang="ru-RU" sz="1200" u="none" strike="noStrike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здоров</a:t>
                      </a:r>
                      <a:r>
                        <a:rPr lang="en-US" sz="1200" u="none" strike="noStrike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’</a:t>
                      </a:r>
                      <a:r>
                        <a:rPr lang="ru-RU" sz="1200" u="none" strike="noStrike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 за </a:t>
                      </a:r>
                      <a:r>
                        <a:rPr lang="uk-UA" sz="1200" u="none" strike="noStrike" baseline="0" noProof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рахунок відповідної  додаткової </a:t>
                      </a:r>
                      <a:r>
                        <a:rPr lang="uk-UA" sz="1200" u="none" strike="noStrike" noProof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дотації з державного бюджету</a:t>
                      </a:r>
                      <a:endParaRPr lang="uk-UA" sz="1200" b="0" i="0" u="none" strike="noStrike" noProof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9 103,7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558157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41050400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 noProof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Субвенція з місцевого бюджету на виплату грошової компенсації за належні для отримання жилі приміщення для сімей осіб, визначених абзацами 5-8 пункту 1 статті 10 Закону України </a:t>
                      </a:r>
                      <a:r>
                        <a:rPr lang="uk-UA" sz="1200" u="none" strike="noStrike" noProof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`Про</a:t>
                      </a:r>
                      <a:r>
                        <a:rPr lang="uk-UA" sz="1200" u="none" strike="noStrike" noProof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статус ветеранів війни, гарантії їх соціального </a:t>
                      </a:r>
                      <a:r>
                        <a:rPr lang="uk-UA" sz="1200" u="none" strike="noStrike" noProof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захисту'</a:t>
                      </a:r>
                      <a:r>
                        <a:rPr lang="uk-UA" sz="1200" u="none" strike="noStrike" noProof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для осіб з інвалідністю</a:t>
                      </a:r>
                      <a:endParaRPr lang="uk-UA" sz="1200" b="0" i="0" u="none" strike="noStrike" noProof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1 692,1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558157"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41050600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b="0" i="0" u="none" strike="noStrike" noProof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Субвенція з місцевого бюджету на виплату грошової компенсації за належні для отримання жилі приміщення для внутрішньо переміщених осіб, які захищали незалежність, суверенітет та територіальну цілісність України і брали безпосередню участь в антитерористичній операції</a:t>
                      </a:r>
                      <a:endParaRPr lang="uk-UA" sz="1200" b="0" i="0" u="none" strike="noStrike" noProof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39 881,5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238"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41051000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 noProof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Субвенція з місцевого бюджету на здійснення переданих видатків у сфері освіти за рахунок коштів освітньої субвенції</a:t>
                      </a:r>
                      <a:endParaRPr lang="uk-UA" sz="1400" b="0" i="0" u="none" strike="noStrike" noProof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919,3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0168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41051100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b="0" i="0" u="none" strike="noStrike" noProof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Субвенція з місцевого бюджету за рахунок залишку коштів освітньої субвенції, що утворився на початок бюджетного періоду (ЗФ)</a:t>
                      </a:r>
                      <a:endParaRPr lang="uk-UA" sz="1200" b="0" i="0" u="none" strike="noStrike" noProof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8 233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428627"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41051200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b="0" i="0" u="none" strike="noStrike" noProof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Субвенція з місцевого бюджету на надання державної підтримки особам з особливими освітніми потребами за рахунок відповідної субвенції з державного бюджету</a:t>
                      </a:r>
                      <a:endParaRPr lang="uk-UA" sz="1200" b="0" i="0" u="none" strike="noStrike" noProof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1 851,1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5278"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41051400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b="0" i="0" u="none" strike="noStrike" noProof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Субвенція з місцевого бюджету на забезпечення якісної, сучасної та доступної загальної середньої освіти </a:t>
                      </a:r>
                      <a:r>
                        <a:rPr lang="uk-UA" sz="1200" b="0" i="0" u="none" strike="noStrike" noProof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`Нова</a:t>
                      </a:r>
                      <a:r>
                        <a:rPr lang="uk-UA" sz="1200" b="0" i="0" u="none" strike="noStrike" noProof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українська </a:t>
                      </a:r>
                      <a:r>
                        <a:rPr lang="uk-UA" sz="1200" b="0" i="0" u="none" strike="noStrike" noProof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школа`</a:t>
                      </a:r>
                      <a:r>
                        <a:rPr lang="uk-UA" sz="1200" b="0" i="0" u="none" strike="noStrike" noProof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 рахунок відповідної субвенції з державного бюджету</a:t>
                      </a:r>
                      <a:endParaRPr lang="uk-UA" sz="1200" b="0" i="0" u="none" strike="noStrike" noProof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3 721,2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1975"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41051500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b="0" i="0" u="none" strike="noStrike" noProof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Субвенція з місцевого бюджету на здійснення переданих видатків у сфері охорони здоров`я за рахунок коштів медичної субвенції</a:t>
                      </a:r>
                      <a:endParaRPr lang="uk-UA" sz="1200" b="0" i="0" u="none" strike="noStrike" noProof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848,6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142852"/>
            <a:ext cx="8786812" cy="857250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 fontAlgn="auto">
              <a:spcAft>
                <a:spcPts val="0"/>
              </a:spcAft>
              <a:buNone/>
              <a:defRPr/>
            </a:pPr>
            <a:r>
              <a:rPr lang="uk-UA" sz="2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Розшифровка офіційних трансфертів </a:t>
            </a:r>
            <a:br>
              <a:rPr lang="uk-UA" sz="2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2020 рік тис. </a:t>
            </a:r>
            <a:r>
              <a:rPr lang="uk-UA" sz="29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endParaRPr lang="ru-RU" sz="29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ph type="tbl" idx="1"/>
          </p:nvPr>
        </p:nvGraphicFramePr>
        <p:xfrm>
          <a:off x="142875" y="1071563"/>
          <a:ext cx="8786813" cy="504516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928688">
                  <a:extLst>
                    <a:ext uri="{9D8B030D-6E8A-4147-A177-3AD203B41FA5}"/>
                  </a:extLst>
                </a:gridCol>
                <a:gridCol w="6786616">
                  <a:extLst>
                    <a:ext uri="{9D8B030D-6E8A-4147-A177-3AD203B41FA5}"/>
                  </a:extLst>
                </a:gridCol>
                <a:gridCol w="1071509">
                  <a:extLst>
                    <a:ext uri="{9D8B030D-6E8A-4147-A177-3AD203B41FA5}"/>
                  </a:extLst>
                </a:gridCol>
              </a:tblGrid>
              <a:tr h="396219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2000" noProof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продовження</a:t>
                      </a:r>
                      <a:endParaRPr lang="uk-UA" sz="2000" i="1" noProof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1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603840"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41051600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i="0" noProof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Субвенція з місцевого бюджету за рахунок залишку коштів медичної субвенції, що утворився на початок бюджетного періоду</a:t>
                      </a:r>
                    </a:p>
                  </a:txBody>
                  <a:tcPr marL="91439" marR="91439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166,6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731475"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41053000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i="0" noProof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Субвенція з місцевого бюджету на проведення виборів депутатів місцевих рад та сільських, селищних, міських голів, за рахунок відповідної субвенції з державного бюджету</a:t>
                      </a:r>
                    </a:p>
                  </a:txBody>
                  <a:tcPr marL="91439" marR="91439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559,1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43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41053900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u="none" strike="noStrike" noProof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Інші субвенції з місцевого бюджету</a:t>
                      </a:r>
                      <a:endParaRPr lang="uk-UA" sz="1400" b="0" i="0" u="none" strike="noStrike" noProof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3 226,5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454311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41055000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 noProof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Субвенція з місцевого бюджету на здійснення підтримки окремих закладів та заходів у системі охорони здоров`я за рахунок відповідної субвенції з державного бюджету</a:t>
                      </a:r>
                      <a:endParaRPr lang="uk-UA" sz="1400" b="0" i="0" u="none" strike="noStrike" noProof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5 189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2425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41055200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 noProof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Субвенція з місцевого бюджету на забезпечення подачею кисню ліжкового фонду закладів охорони здоров`я, які надають стаціонарну медичну допомогу пацієнтам з гострою респіраторною хворобою </a:t>
                      </a:r>
                      <a:r>
                        <a:rPr lang="en-US" sz="1400" b="0" i="0" u="none" strike="noStrike" noProof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COVID-19, </a:t>
                      </a:r>
                      <a:r>
                        <a:rPr lang="uk-UA" sz="1400" b="0" i="0" u="none" strike="noStrike" noProof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спричиненою коронавірусом </a:t>
                      </a:r>
                      <a:r>
                        <a:rPr lang="en-US" sz="1400" b="0" i="0" u="none" strike="noStrike" noProof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SARS-CoV-2</a:t>
                      </a:r>
                      <a:endParaRPr lang="uk-UA" sz="1400" b="0" i="0" u="none" strike="noStrike" noProof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5 654,8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2896"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u="none" strike="noStrike" noProof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Спеціальний фонд</a:t>
                      </a:r>
                      <a:endParaRPr lang="uk-UA" sz="2000" b="1" i="0" u="none" strike="noStrike" noProof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6 930,3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28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410314</a:t>
                      </a:r>
                      <a:r>
                        <a:rPr lang="en-US" sz="1400" b="1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u="none" strike="noStrike" noProof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Субвенція з державного бюджету місцевим бюджетам на реалізацію проєктів в рамках Надзвичайної кредитної програми для відновлення України (СФ)</a:t>
                      </a:r>
                      <a:endParaRPr lang="uk-UA" sz="1400" b="0" i="0" u="none" strike="noStrike" noProof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1 412,1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67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41051100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u="none" strike="noStrike" noProof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Субвенція з місцевого бюджету за рахунок залишку коштів освітньої субвенції, що утворився на початок бюджетного періоду (СФ)</a:t>
                      </a:r>
                      <a:endParaRPr lang="uk-UA" sz="1400" b="0" i="0" u="none" strike="noStrike" noProof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5 518,2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142875"/>
            <a:ext cx="8786812" cy="85725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buNone/>
              <a:defRPr/>
            </a:pP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доходів бюджету міста </a:t>
            </a:r>
            <a:r>
              <a:rPr lang="uk-UA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Сєвєродонецька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 2020рік, 1 211 377,0 </a:t>
            </a:r>
            <a:r>
              <a:rPr lang="uk-UA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тис.грн</a:t>
            </a: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6" name="Object 1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1588" y="1257300"/>
          <a:ext cx="9037637" cy="5613400"/>
        </p:xfrm>
        <a:graphic>
          <a:graphicData uri="http://schemas.openxmlformats.org/presentationml/2006/ole">
            <p:oleObj spid="_x0000_s1028" name="Диаграмма" r:id="rId3" imgW="9553522" imgH="5934060" progId="MSGraph.Chart.8">
              <p:embed followColorScheme="full"/>
            </p:oleObj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4313" y="0"/>
            <a:ext cx="8929687" cy="1071563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Aft>
                <a:spcPts val="0"/>
              </a:spcAft>
              <a:buNone/>
              <a:defRPr/>
            </a:pP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Доходи загального фонду </a:t>
            </a:r>
            <a:r>
              <a:rPr lang="uk-UA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м.Сєвєродонецька</a:t>
            </a: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 2020 рік,   1 157 374,1 </a:t>
            </a:r>
            <a:r>
              <a:rPr lang="uk-UA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тис.грн</a:t>
            </a: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0" name="Диаграмма 4"/>
          <p:cNvGraphicFramePr>
            <a:graphicFrameLocks/>
          </p:cNvGraphicFramePr>
          <p:nvPr/>
        </p:nvGraphicFramePr>
        <p:xfrm>
          <a:off x="85725" y="1238250"/>
          <a:ext cx="8801100" cy="5257800"/>
        </p:xfrm>
        <a:graphic>
          <a:graphicData uri="http://schemas.openxmlformats.org/presentationml/2006/ole">
            <p:oleObj spid="_x0000_s2052" name="Worksheet" r:id="rId4" imgW="6819776" imgH="4076730" progId="Excel.Sheet.8">
              <p:embed/>
            </p:oleObj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142875"/>
            <a:ext cx="8643938" cy="71437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buNone/>
              <a:defRPr/>
            </a:pP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Порівняльний аналіз доходів  загального фонду за 2019-2020 роки, </a:t>
            </a:r>
            <a:r>
              <a:rPr lang="uk-UA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тис.грн</a:t>
            </a: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74" name="Object 1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546100" y="1041400"/>
          <a:ext cx="7885113" cy="4813300"/>
        </p:xfrm>
        <a:graphic>
          <a:graphicData uri="http://schemas.openxmlformats.org/presentationml/2006/ole">
            <p:oleObj spid="_x0000_s3090" name="Диаграмма" r:id="rId3" imgW="11001434" imgH="6715170" progId="MSGraph.Chart.8">
              <p:embed followColorScheme="full"/>
            </p:oleObj>
          </a:graphicData>
        </a:graphic>
      </p:graphicFrame>
      <p:sp useBgFill="1">
        <p:nvSpPr>
          <p:cNvPr id="4" name="Прямоугольник 3"/>
          <p:cNvSpPr/>
          <p:nvPr/>
        </p:nvSpPr>
        <p:spPr>
          <a:xfrm>
            <a:off x="785813" y="6119813"/>
            <a:ext cx="1143000" cy="285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uk-UA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4,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uk-UA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5" name="Прямоугольник 4"/>
          <p:cNvSpPr/>
          <p:nvPr/>
        </p:nvSpPr>
        <p:spPr>
          <a:xfrm>
            <a:off x="5000625" y="6119813"/>
            <a:ext cx="1143000" cy="285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,8%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6" name="Прямоугольник 5"/>
          <p:cNvSpPr/>
          <p:nvPr/>
        </p:nvSpPr>
        <p:spPr>
          <a:xfrm>
            <a:off x="6143625" y="6119813"/>
            <a:ext cx="1143000" cy="285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08</a:t>
            </a:r>
            <a:r>
              <a:rPr lang="uk-UA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7" name="Прямоугольник 6"/>
          <p:cNvSpPr/>
          <p:nvPr/>
        </p:nvSpPr>
        <p:spPr>
          <a:xfrm>
            <a:off x="1800225" y="6119813"/>
            <a:ext cx="1143000" cy="285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uk-UA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uk-UA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8" name="Прямоугольник 7"/>
          <p:cNvSpPr/>
          <p:nvPr/>
        </p:nvSpPr>
        <p:spPr>
          <a:xfrm>
            <a:off x="7358063" y="6119813"/>
            <a:ext cx="1143000" cy="285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188</a:t>
            </a:r>
            <a:r>
              <a:rPr lang="uk-UA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uk-UA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9" name="Прямоугольник 8"/>
          <p:cNvSpPr/>
          <p:nvPr/>
        </p:nvSpPr>
        <p:spPr>
          <a:xfrm>
            <a:off x="4143375" y="6119813"/>
            <a:ext cx="928688" cy="285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97</a:t>
            </a:r>
            <a:r>
              <a:rPr lang="uk-UA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10" name="Прямоугольник 9"/>
          <p:cNvSpPr/>
          <p:nvPr/>
        </p:nvSpPr>
        <p:spPr>
          <a:xfrm>
            <a:off x="2857500" y="6119813"/>
            <a:ext cx="1143000" cy="285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55</a:t>
            </a:r>
            <a:r>
              <a:rPr lang="uk-UA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,0%</a:t>
            </a:r>
            <a:endParaRPr 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5400000">
            <a:off x="719932" y="6299994"/>
            <a:ext cx="323850" cy="1587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H="1">
            <a:off x="3980656" y="6299994"/>
            <a:ext cx="325438" cy="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 flipH="1" flipV="1">
            <a:off x="4982369" y="6299994"/>
            <a:ext cx="323850" cy="1588"/>
          </a:xfrm>
          <a:prstGeom prst="straightConnector1">
            <a:avLst/>
          </a:prstGeom>
          <a:ln w="222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 flipH="1" flipV="1">
            <a:off x="5982494" y="6299994"/>
            <a:ext cx="323850" cy="1588"/>
          </a:xfrm>
          <a:prstGeom prst="straightConnector1">
            <a:avLst/>
          </a:prstGeom>
          <a:ln w="222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 flipH="1" flipV="1">
            <a:off x="1766094" y="6299994"/>
            <a:ext cx="325438" cy="0"/>
          </a:xfrm>
          <a:prstGeom prst="straightConnector1">
            <a:avLst/>
          </a:prstGeom>
          <a:ln w="222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2837656" y="6299994"/>
            <a:ext cx="325438" cy="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6200000" flipV="1">
            <a:off x="7338219" y="6299994"/>
            <a:ext cx="325438" cy="0"/>
          </a:xfrm>
          <a:prstGeom prst="straightConnector1">
            <a:avLst/>
          </a:prstGeom>
          <a:ln w="222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5750" y="0"/>
            <a:ext cx="8643938" cy="1143000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Aft>
                <a:spcPts val="0"/>
              </a:spcAft>
              <a:buNone/>
              <a:defRPr/>
            </a:pP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Динаміка надходжень податку на доходи фізичних осіб </a:t>
            </a:r>
            <a:r>
              <a:rPr lang="uk-UA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м.Сєвєродонецька</a:t>
            </a: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тис.грн</a:t>
            </a: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42875" y="1428750"/>
            <a:ext cx="8697913" cy="5246688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3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Факт за 201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uk-UA" sz="3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рік          </a:t>
            </a:r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Факт за 20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рік</a:t>
            </a: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dirty="0" smtClean="0">
              <a:solidFill>
                <a:schemeClr val="bg2"/>
              </a:solidFill>
            </a:endParaRPr>
          </a:p>
        </p:txBody>
      </p:sp>
      <p:sp>
        <p:nvSpPr>
          <p:cNvPr id="33796" name="AutoShape 4"/>
          <p:cNvSpPr>
            <a:spLocks noChangeArrowheads="1"/>
          </p:cNvSpPr>
          <p:nvPr/>
        </p:nvSpPr>
        <p:spPr bwMode="auto">
          <a:xfrm>
            <a:off x="928688" y="3214688"/>
            <a:ext cx="2160587" cy="2879725"/>
          </a:xfrm>
          <a:prstGeom prst="flowChartMagneticDisk">
            <a:avLst/>
          </a:prstGeom>
          <a:solidFill>
            <a:srgbClr val="FFFF99"/>
          </a:solidFill>
          <a:ln w="9525">
            <a:solidFill>
              <a:schemeClr val="accent5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uk-UA" b="1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5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94 099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,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9</a:t>
            </a:r>
          </a:p>
        </p:txBody>
      </p:sp>
      <p:sp>
        <p:nvSpPr>
          <p:cNvPr id="44037" name="AutoShape 6"/>
          <p:cNvSpPr>
            <a:spLocks noChangeArrowheads="1"/>
          </p:cNvSpPr>
          <p:nvPr/>
        </p:nvSpPr>
        <p:spPr bwMode="auto">
          <a:xfrm>
            <a:off x="6429375" y="2714625"/>
            <a:ext cx="2160588" cy="3600450"/>
          </a:xfrm>
          <a:prstGeom prst="flowChartMagneticDisk">
            <a:avLst/>
          </a:prstGeom>
          <a:solidFill>
            <a:srgbClr val="00B0F0"/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uk-UA" b="1">
                <a:solidFill>
                  <a:srgbClr val="002060"/>
                </a:solidFill>
                <a:cs typeface="Times New Roman" pitchFamily="18" charset="0"/>
              </a:rPr>
              <a:t>664 189</a:t>
            </a:r>
            <a:r>
              <a:rPr lang="ru-RU" altLang="uk-UA" b="1">
                <a:solidFill>
                  <a:srgbClr val="002060"/>
                </a:solidFill>
                <a:cs typeface="Times New Roman" pitchFamily="18" charset="0"/>
              </a:rPr>
              <a:t>,</a:t>
            </a:r>
            <a:r>
              <a:rPr lang="en-US" altLang="uk-UA" b="1">
                <a:solidFill>
                  <a:srgbClr val="002060"/>
                </a:solidFill>
                <a:cs typeface="Times New Roman" pitchFamily="18" charset="0"/>
              </a:rPr>
              <a:t>3</a:t>
            </a:r>
          </a:p>
          <a:p>
            <a:pPr algn="ctr"/>
            <a:endParaRPr lang="ru-RU" altLang="uk-UA" sz="1800">
              <a:latin typeface="Arial" pitchFamily="34" charset="0"/>
            </a:endParaRPr>
          </a:p>
        </p:txBody>
      </p:sp>
      <p:sp useBgFill="1">
        <p:nvSpPr>
          <p:cNvPr id="8" name="Стрелка вправо 7"/>
          <p:cNvSpPr/>
          <p:nvPr/>
        </p:nvSpPr>
        <p:spPr>
          <a:xfrm rot="19988988">
            <a:off x="3249613" y="3894138"/>
            <a:ext cx="3194050" cy="1454150"/>
          </a:xfrm>
          <a:prstGeom prst="right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+70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089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111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0"/>
            <a:ext cx="9144000" cy="1285875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Aft>
                <a:spcPts val="0"/>
              </a:spcAft>
              <a:buNone/>
              <a:defRPr/>
            </a:pP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Динаміка надходжень плати за землю</a:t>
            </a:r>
            <a:b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uk-UA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м.Сєвєродонецьк</a:t>
            </a: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 201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-20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роки, </a:t>
            </a:r>
            <a:r>
              <a:rPr lang="uk-UA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тис.грн</a:t>
            </a: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98" name="Object 1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214282" y="1857364"/>
          <a:ext cx="8715436" cy="4857784"/>
        </p:xfrm>
        <a:graphic>
          <a:graphicData uri="http://schemas.openxmlformats.org/presentationml/2006/ole">
            <p:oleObj spid="_x0000_s4103" name="Диаграмма" r:id="rId3" imgW="9311590" imgH="4876848" progId="MSGraph.Chart.8">
              <p:embed followColorScheme="full"/>
            </p:oleObj>
          </a:graphicData>
        </a:graphic>
      </p:graphicFrame>
      <p:sp useBgFill="1">
        <p:nvSpPr>
          <p:cNvPr id="7" name="Стрелка вправо 6"/>
          <p:cNvSpPr/>
          <p:nvPr/>
        </p:nvSpPr>
        <p:spPr>
          <a:xfrm rot="1131514">
            <a:off x="1769179" y="1500319"/>
            <a:ext cx="1422400" cy="574675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94</a:t>
            </a: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8" name="Стрелка вправо 7"/>
          <p:cNvSpPr/>
          <p:nvPr/>
        </p:nvSpPr>
        <p:spPr>
          <a:xfrm rot="20056449">
            <a:off x="6412179" y="3566350"/>
            <a:ext cx="1422400" cy="574675"/>
          </a:xfrm>
          <a:prstGeom prst="right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112</a:t>
            </a: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9" name="Стрелка вправо 8"/>
          <p:cNvSpPr/>
          <p:nvPr/>
        </p:nvSpPr>
        <p:spPr>
          <a:xfrm rot="1515879">
            <a:off x="4055103" y="2419171"/>
            <a:ext cx="1422400" cy="574675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87</a:t>
            </a: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buNone/>
              <a:defRPr/>
            </a:pP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Доходи спеціального фонду</a:t>
            </a:r>
            <a:b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м.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Сєвєродонецька</a:t>
            </a: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 20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рік, </a:t>
            </a:r>
            <a:b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54</a:t>
            </a: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002</a:t>
            </a: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тис.грн</a:t>
            </a:r>
            <a:r>
              <a:rPr lang="uk-UA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122" name="Диаграмма 3"/>
          <p:cNvGraphicFramePr>
            <a:graphicFrameLocks/>
          </p:cNvGraphicFramePr>
          <p:nvPr/>
        </p:nvGraphicFramePr>
        <p:xfrm>
          <a:off x="0" y="1500174"/>
          <a:ext cx="9144000" cy="5214951"/>
        </p:xfrm>
        <a:graphic>
          <a:graphicData uri="http://schemas.openxmlformats.org/presentationml/2006/ole">
            <p:oleObj spid="_x0000_s5124" name="Worksheet" r:id="rId3" imgW="8848745" imgH="4629150" progId="Excel.Sheet.8">
              <p:embed/>
            </p:oleObj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2875"/>
            <a:ext cx="9144000" cy="85725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buNone/>
              <a:defRPr/>
            </a:pP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Порівняльний аналіз доходів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спеціального фонду за 201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-20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роки, </a:t>
            </a:r>
            <a:r>
              <a:rPr lang="uk-UA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тис.грн</a:t>
            </a: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146" name="Object 1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142875" y="1357313"/>
          <a:ext cx="8786813" cy="4562475"/>
        </p:xfrm>
        <a:graphic>
          <a:graphicData uri="http://schemas.openxmlformats.org/presentationml/2006/ole">
            <p:oleObj spid="_x0000_s6160" name="Диаграмма" r:id="rId3" imgW="11635814" imgH="7223688" progId="MSGraph.Chart.8">
              <p:embed followColorScheme="full"/>
            </p:oleObj>
          </a:graphicData>
        </a:graphic>
      </p:graphicFrame>
      <p:sp useBgFill="1">
        <p:nvSpPr>
          <p:cNvPr id="4" name="Прямоугольник 3"/>
          <p:cNvSpPr/>
          <p:nvPr/>
        </p:nvSpPr>
        <p:spPr>
          <a:xfrm>
            <a:off x="1143000" y="6119813"/>
            <a:ext cx="1071563" cy="3571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5" name="Прямоугольник 4"/>
          <p:cNvSpPr/>
          <p:nvPr/>
        </p:nvSpPr>
        <p:spPr>
          <a:xfrm>
            <a:off x="4929188" y="6119813"/>
            <a:ext cx="1071562" cy="3571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uk-UA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4,1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6" name="Прямоугольник 5"/>
          <p:cNvSpPr/>
          <p:nvPr/>
        </p:nvSpPr>
        <p:spPr>
          <a:xfrm>
            <a:off x="2500313" y="6119813"/>
            <a:ext cx="1071562" cy="3571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,0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7" name="Прямоугольник 6"/>
          <p:cNvSpPr/>
          <p:nvPr/>
        </p:nvSpPr>
        <p:spPr>
          <a:xfrm>
            <a:off x="3714750" y="6119813"/>
            <a:ext cx="1071563" cy="3571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uk-UA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2,8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8" name="Прямоугольник 7"/>
          <p:cNvSpPr/>
          <p:nvPr/>
        </p:nvSpPr>
        <p:spPr>
          <a:xfrm>
            <a:off x="6072188" y="6119813"/>
            <a:ext cx="1071562" cy="3571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89.5%</a:t>
            </a:r>
          </a:p>
        </p:txBody>
      </p:sp>
      <p:sp useBgFill="1">
        <p:nvSpPr>
          <p:cNvPr id="9" name="Прямоугольник 8"/>
          <p:cNvSpPr/>
          <p:nvPr/>
        </p:nvSpPr>
        <p:spPr>
          <a:xfrm>
            <a:off x="7358063" y="6143625"/>
            <a:ext cx="1071562" cy="357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133.4%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>
            <a:off x="4787109" y="6214287"/>
            <a:ext cx="428625" cy="158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7144544" y="6120607"/>
            <a:ext cx="428625" cy="1587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5930117" y="6214287"/>
            <a:ext cx="428625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0800000">
            <a:off x="2571750" y="5940425"/>
            <a:ext cx="1588" cy="428625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1000895" y="6214287"/>
            <a:ext cx="428625" cy="158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>
            <a:off x="3572663" y="6214287"/>
            <a:ext cx="428625" cy="158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7" descr="D:\ПРЕЗЕНТАЦІЇ\ЗВІТ 2020\Без назван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1714488"/>
            <a:ext cx="4786312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142852"/>
            <a:ext cx="8715436" cy="1143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buNone/>
              <a:defRPr/>
            </a:pPr>
            <a:r>
              <a:rPr lang="uk-UA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ВІДКРИТИЙ БЮДЖЕТ - ОСНОВА ПРОЗОРОСТІ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ВЛАДИ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ВИКОНАННЯ ВИМОГ ЗАКОНОДАВСТВА</a:t>
            </a:r>
            <a:r>
              <a:rPr lang="ru-RU" sz="3200" dirty="0" smtClean="0">
                <a:solidFill>
                  <a:srgbClr val="B482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Raleway ExtraBold" charset="0"/>
              </a:rPr>
              <a:t/>
            </a:r>
            <a:br>
              <a:rPr lang="ru-RU" sz="3200" dirty="0" smtClean="0">
                <a:solidFill>
                  <a:srgbClr val="B482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Raleway ExtraBold" charset="0"/>
              </a:rPr>
            </a:br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1" name="Picture 5" descr="D:\ПРЕЗЕНТАЦІЇ\ЗВІТ 2020\слайд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1670" y="3584575"/>
            <a:ext cx="6907212" cy="32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214290"/>
            <a:ext cx="9001125" cy="13716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buNone/>
              <a:defRPr/>
            </a:pP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Власні надходження бюджетних установ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20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рік, в розрізі кодів доходів </a:t>
            </a:r>
            <a:b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45</a:t>
            </a: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602</a:t>
            </a: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тис.грн</a:t>
            </a: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313" y="1593850"/>
          <a:ext cx="8643937" cy="5094288"/>
        </p:xfrm>
        <a:graphic>
          <a:graphicData uri="http://schemas.openxmlformats.org/drawingml/2006/table">
            <a:tbl>
              <a:tblPr/>
              <a:tblGrid>
                <a:gridCol w="1392472">
                  <a:extLst>
                    <a:ext uri="{9D8B030D-6E8A-4147-A177-3AD203B41FA5}"/>
                  </a:extLst>
                </a:gridCol>
                <a:gridCol w="5879613">
                  <a:extLst>
                    <a:ext uri="{9D8B030D-6E8A-4147-A177-3AD203B41FA5}"/>
                  </a:extLst>
                </a:gridCol>
                <a:gridCol w="1371852">
                  <a:extLst>
                    <a:ext uri="{9D8B030D-6E8A-4147-A177-3AD203B41FA5}"/>
                  </a:extLst>
                </a:gridCol>
              </a:tblGrid>
              <a:tr h="7826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25010100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Плата за послуги, що надаються бюджетними установами згідно з їх основною діяльністю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11 986,4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7826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25010200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Надходження бюджетних установ від додаткової господарської діяльності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6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25010300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Плата за оренду майна бюджетних установ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181,1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9687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25010400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Надходження бюджетних установ від реалізації в установленому порядку майна(крім нерухомого майна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82,7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6856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25020100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Благодійні внески, гранти та дарунки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27 258,6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11887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25020200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Кошти, що отримують бюджетні установи від підприємств, організацій, фізичних осіб для виконання цільових заходів, у т.ч. заходів з відчуження для суспільних потреб земельних </a:t>
                      </a:r>
                      <a:r>
                        <a:rPr kumimoji="0" lang="uk-UA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діляно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6 093,7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142875"/>
            <a:ext cx="8786812" cy="13716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buNone/>
              <a:defRPr/>
            </a:pP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Власні надходження бюджетних установ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2020 рік, в розрізі кодів доходів </a:t>
            </a:r>
            <a:b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5 60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,4 </a:t>
            </a:r>
            <a:r>
              <a:rPr lang="uk-UA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тис.грн</a:t>
            </a: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7170" name="Диаграмма 3"/>
          <p:cNvGraphicFramePr>
            <a:graphicFrameLocks noGrp="1"/>
          </p:cNvGraphicFramePr>
          <p:nvPr>
            <p:ph type="chart" idx="1"/>
          </p:nvPr>
        </p:nvGraphicFramePr>
        <p:xfrm>
          <a:off x="144462" y="1785926"/>
          <a:ext cx="8999537" cy="4857784"/>
        </p:xfrm>
        <a:graphic>
          <a:graphicData uri="http://schemas.openxmlformats.org/presentationml/2006/ole">
            <p:oleObj spid="_x0000_s7172" name="Worksheet" r:id="rId3" imgW="8848745" imgH="4581630" progId="Excel.Sheet.8">
              <p:embed/>
            </p:oleObj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42875" y="142852"/>
            <a:ext cx="9001125" cy="714375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Aft>
                <a:spcPts val="0"/>
              </a:spcAft>
              <a:buNone/>
              <a:defRPr/>
            </a:pP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Порівняльний аналіз середніх доходів</a:t>
            </a:r>
            <a:b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1 мешканця міста</a:t>
            </a:r>
            <a:endParaRPr lang="ru-RU" sz="3200" b="1" dirty="0" smtClean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266825"/>
          <a:ext cx="9144000" cy="5376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2581">
                  <a:extLst>
                    <a:ext uri="{9D8B030D-6E8A-4147-A177-3AD203B41FA5}"/>
                  </a:extLst>
                </a:gridCol>
                <a:gridCol w="1959419">
                  <a:extLst>
                    <a:ext uri="{9D8B030D-6E8A-4147-A177-3AD203B41FA5}"/>
                  </a:extLst>
                </a:gridCol>
                <a:gridCol w="2286000">
                  <a:extLst>
                    <a:ext uri="{9D8B030D-6E8A-4147-A177-3AD203B41FA5}"/>
                  </a:extLst>
                </a:gridCol>
                <a:gridCol w="2286000">
                  <a:extLst>
                    <a:ext uri="{9D8B030D-6E8A-4147-A177-3AD203B41FA5}"/>
                  </a:extLst>
                </a:gridCol>
              </a:tblGrid>
              <a:tr h="2314937"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Рік</a:t>
                      </a:r>
                    </a:p>
                    <a:p>
                      <a:pPr algn="ctr"/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Середні показники доходів без врахування трансфертів на 1 мешканця міста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Середні  показники трансфертів з інших  бюджетів на 1 мешканця міста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Середні показники доходів з врахуванням трансфертів на 1 мешканця міста</a:t>
                      </a:r>
                      <a:endParaRPr lang="ru-RU" sz="18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7220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uk-UA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uk-UA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uk-UA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r>
                        <a:rPr lang="uk-UA" sz="18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грн.</a:t>
                      </a:r>
                      <a:endParaRPr lang="ru-RU" sz="18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uk-UA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uk-UA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uk-UA" sz="18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грн.</a:t>
                      </a:r>
                      <a:endParaRPr lang="ru-RU" sz="18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701</a:t>
                      </a:r>
                      <a:r>
                        <a:rPr lang="uk-UA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r>
                        <a:rPr lang="uk-UA" sz="18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грн.</a:t>
                      </a:r>
                      <a:endParaRPr lang="ru-RU" sz="18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6428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8 442,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uk-UA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uk-UA" sz="18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грн.</a:t>
                      </a:r>
                      <a:endParaRPr lang="ru-RU" sz="18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2 333,83</a:t>
                      </a:r>
                      <a:r>
                        <a:rPr lang="uk-UA" sz="18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грн.</a:t>
                      </a:r>
                      <a:endParaRPr lang="ru-RU" sz="18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uk-UA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76,13</a:t>
                      </a:r>
                      <a:r>
                        <a:rPr lang="uk-UA" sz="18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грн.</a:t>
                      </a:r>
                      <a:endParaRPr lang="ru-RU" sz="18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749961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Індекс середніх доходів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</a:t>
                      </a:r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uk-UA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uk-UA" sz="3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,56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  <a:r>
                        <a:rPr lang="uk-UA" sz="3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947020">
                <a:tc gridSpan="4">
                  <a:txBody>
                    <a:bodyPr/>
                    <a:lstStyle/>
                    <a:p>
                      <a:pPr algn="l"/>
                      <a:r>
                        <a:rPr lang="uk-UA" sz="2400" b="1" i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Довідково</a:t>
                      </a:r>
                      <a:r>
                        <a:rPr lang="uk-UA" sz="24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 чисельність населення станом на 01.01.201</a:t>
                      </a:r>
                      <a:r>
                        <a:rPr lang="en-US" sz="2400" b="1" i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uk-UA" sz="2400" b="1" i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uk-UA" sz="24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- 113 </a:t>
                      </a:r>
                      <a:r>
                        <a:rPr lang="en-US" sz="24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uk-UA" sz="24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24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uk-UA" sz="2400" b="1" i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uk-UA" sz="24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                     на 01.01.2020  -  112 4</a:t>
                      </a:r>
                      <a:r>
                        <a:rPr lang="en-US" sz="24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uk-UA" sz="24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4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2875" y="0"/>
            <a:ext cx="9001125" cy="1143000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Aft>
                <a:spcPts val="0"/>
              </a:spcAft>
              <a:buNone/>
              <a:defRPr/>
            </a:pPr>
            <a:r>
              <a:rPr lang="uk-UA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Обсяг бюджету </a:t>
            </a:r>
            <a:r>
              <a:rPr lang="uk-UA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м.Сєвєродонецька</a:t>
            </a:r>
            <a:r>
              <a:rPr lang="uk-UA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за видатками</a:t>
            </a:r>
            <a:r>
              <a:rPr lang="uk-UA" sz="3200" b="1" dirty="0" smtClean="0">
                <a:solidFill>
                  <a:srgbClr val="000099"/>
                </a:solidFill>
              </a:rPr>
              <a:t> </a:t>
            </a:r>
            <a:r>
              <a:rPr lang="uk-UA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227</a:t>
            </a:r>
            <a:r>
              <a:rPr lang="uk-UA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643</a:t>
            </a:r>
            <a:r>
              <a:rPr lang="uk-UA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,9 </a:t>
            </a:r>
            <a:r>
              <a:rPr lang="uk-UA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тис.грн</a:t>
            </a:r>
            <a:r>
              <a:rPr lang="uk-UA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.,</a:t>
            </a:r>
            <a:r>
              <a:rPr lang="uk-UA" sz="3200" b="1" dirty="0" smtClean="0">
                <a:solidFill>
                  <a:srgbClr val="000099"/>
                </a:solidFill>
              </a:rPr>
              <a:t> </a:t>
            </a:r>
            <a:r>
              <a:rPr lang="uk-UA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 т.ч.:</a:t>
            </a:r>
            <a:endParaRPr lang="ru-RU" sz="32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7" name="Прямоугольник 6"/>
          <p:cNvSpPr>
            <a:spLocks noChangeArrowheads="1"/>
          </p:cNvSpPr>
          <p:nvPr/>
        </p:nvSpPr>
        <p:spPr bwMode="auto">
          <a:xfrm>
            <a:off x="571500" y="1714500"/>
            <a:ext cx="84296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uk-UA" altLang="uk-UA" sz="4000" b="1" dirty="0">
                <a:solidFill>
                  <a:srgbClr val="002060"/>
                </a:solidFill>
                <a:cs typeface="Times New Roman" pitchFamily="18" charset="0"/>
              </a:rPr>
              <a:t>Загального фонду</a:t>
            </a:r>
            <a:r>
              <a:rPr lang="en-US" altLang="uk-UA" sz="4000" b="1" dirty="0">
                <a:solidFill>
                  <a:srgbClr val="002060"/>
                </a:solidFill>
                <a:cs typeface="Times New Roman" pitchFamily="18" charset="0"/>
              </a:rPr>
              <a:t>   </a:t>
            </a:r>
            <a:r>
              <a:rPr lang="en-US" altLang="uk-UA" sz="4000" b="1" dirty="0" smtClean="0">
                <a:solidFill>
                  <a:srgbClr val="002060"/>
                </a:solidFill>
                <a:cs typeface="Times New Roman" pitchFamily="18" charset="0"/>
              </a:rPr>
              <a:t>     </a:t>
            </a:r>
            <a:r>
              <a:rPr lang="en-US" altLang="uk-UA" sz="4000" b="1" u="sng" dirty="0" smtClean="0">
                <a:solidFill>
                  <a:srgbClr val="0000FF"/>
                </a:solidFill>
                <a:cs typeface="Times New Roman" pitchFamily="18" charset="0"/>
              </a:rPr>
              <a:t>9</a:t>
            </a:r>
            <a:r>
              <a:rPr lang="uk-UA" altLang="uk-UA" sz="4000" b="1" u="sng" dirty="0" smtClean="0">
                <a:solidFill>
                  <a:srgbClr val="0000FF"/>
                </a:solidFill>
                <a:cs typeface="Times New Roman" pitchFamily="18" charset="0"/>
              </a:rPr>
              <a:t>4</a:t>
            </a:r>
            <a:r>
              <a:rPr lang="en-US" altLang="uk-UA" sz="4000" b="1" u="sng" dirty="0" smtClean="0">
                <a:solidFill>
                  <a:srgbClr val="0000FF"/>
                </a:solidFill>
                <a:cs typeface="Times New Roman" pitchFamily="18" charset="0"/>
              </a:rPr>
              <a:t>1 444</a:t>
            </a:r>
            <a:r>
              <a:rPr lang="uk-UA" altLang="uk-UA" sz="4000" b="1" u="sng" dirty="0" smtClean="0">
                <a:solidFill>
                  <a:srgbClr val="0000FF"/>
                </a:solidFill>
                <a:cs typeface="Times New Roman" pitchFamily="18" charset="0"/>
              </a:rPr>
              <a:t>,7</a:t>
            </a:r>
            <a:r>
              <a:rPr lang="uk-UA" altLang="uk-UA" sz="4000" dirty="0" smtClean="0">
                <a:solidFill>
                  <a:srgbClr val="0000FF"/>
                </a:solidFill>
                <a:latin typeface="Arial" pitchFamily="34" charset="0"/>
              </a:rPr>
              <a:t> </a:t>
            </a:r>
            <a:endParaRPr lang="ru-RU" altLang="uk-UA" sz="4000" dirty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1500" y="2714625"/>
            <a:ext cx="8429625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840"/>
              </a:lnSpc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uk-UA" sz="4000" b="1" kern="100" dirty="0">
                <a:solidFill>
                  <a:srgbClr val="002060"/>
                </a:solidFill>
                <a:cs typeface="Times New Roman" pitchFamily="18" charset="0"/>
              </a:rPr>
              <a:t>Видатки спеціального фонду</a:t>
            </a:r>
            <a:r>
              <a:rPr lang="uk-UA" sz="2800" b="1" kern="100" dirty="0">
                <a:solidFill>
                  <a:srgbClr val="0000FF"/>
                </a:solidFill>
                <a:cs typeface="Times New Roman" pitchFamily="18" charset="0"/>
              </a:rPr>
              <a:t>, </a:t>
            </a:r>
            <a:r>
              <a:rPr lang="uk-UA" sz="1800" b="1" kern="100" dirty="0">
                <a:solidFill>
                  <a:srgbClr val="0000FF"/>
                </a:solidFill>
                <a:cs typeface="Times New Roman" pitchFamily="18" charset="0"/>
              </a:rPr>
              <a:t>проведені за рахунок доходів </a:t>
            </a:r>
            <a:r>
              <a:rPr lang="uk-UA" sz="1800" b="1" kern="100" dirty="0" err="1">
                <a:solidFill>
                  <a:srgbClr val="0000FF"/>
                </a:solidFill>
                <a:cs typeface="Times New Roman" pitchFamily="18" charset="0"/>
              </a:rPr>
              <a:t>спец.фонду</a:t>
            </a:r>
            <a:r>
              <a:rPr lang="uk-UA" sz="1800" b="1" kern="100" dirty="0">
                <a:solidFill>
                  <a:srgbClr val="0000FF"/>
                </a:solidFill>
                <a:cs typeface="Times New Roman" pitchFamily="18" charset="0"/>
              </a:rPr>
              <a:t>, що </a:t>
            </a:r>
            <a:r>
              <a:rPr lang="uk-UA" sz="1800" b="1" kern="100" dirty="0" err="1">
                <a:solidFill>
                  <a:srgbClr val="0000FF"/>
                </a:solidFill>
                <a:cs typeface="Times New Roman" pitchFamily="18" charset="0"/>
              </a:rPr>
              <a:t>направ.на</a:t>
            </a:r>
            <a:r>
              <a:rPr lang="uk-UA" sz="1800" b="1" kern="100" dirty="0">
                <a:solidFill>
                  <a:srgbClr val="0000FF"/>
                </a:solidFill>
                <a:cs typeface="Times New Roman" pitchFamily="18" charset="0"/>
              </a:rPr>
              <a:t> інші видатки</a:t>
            </a:r>
            <a:endParaRPr lang="en-US" sz="1800" b="1" kern="100" dirty="0">
              <a:solidFill>
                <a:srgbClr val="0000FF"/>
              </a:solidFill>
              <a:cs typeface="Times New Roman" pitchFamily="18" charset="0"/>
            </a:endParaRPr>
          </a:p>
          <a:p>
            <a:pPr>
              <a:lnSpc>
                <a:spcPts val="1840"/>
              </a:lnSpc>
              <a:spcAft>
                <a:spcPts val="0"/>
              </a:spcAft>
              <a:buClr>
                <a:srgbClr val="003300"/>
              </a:buClr>
              <a:defRPr/>
            </a:pPr>
            <a:r>
              <a:rPr lang="en-US" sz="1800" b="1" kern="100" dirty="0">
                <a:solidFill>
                  <a:srgbClr val="0000FF"/>
                </a:solidFill>
                <a:cs typeface="Times New Roman" pitchFamily="18" charset="0"/>
              </a:rPr>
              <a:t>                            </a:t>
            </a:r>
            <a:r>
              <a:rPr lang="uk-UA" sz="1800" b="1" kern="100" dirty="0">
                <a:solidFill>
                  <a:srgbClr val="0000FF"/>
                </a:solidFill>
                <a:cs typeface="Times New Roman" pitchFamily="18" charset="0"/>
              </a:rPr>
              <a:t>         </a:t>
            </a:r>
            <a:r>
              <a:rPr lang="en-US" sz="1800" b="1" kern="100" dirty="0">
                <a:solidFill>
                  <a:srgbClr val="0000FF"/>
                </a:solidFill>
                <a:cs typeface="Times New Roman" pitchFamily="18" charset="0"/>
              </a:rPr>
              <a:t>                                                                                                 </a:t>
            </a:r>
          </a:p>
          <a:p>
            <a:pPr>
              <a:lnSpc>
                <a:spcPts val="1840"/>
              </a:lnSpc>
              <a:spcAft>
                <a:spcPts val="0"/>
              </a:spcAft>
              <a:buClr>
                <a:srgbClr val="003300"/>
              </a:buClr>
              <a:defRPr/>
            </a:pPr>
            <a:r>
              <a:rPr lang="en-US" sz="1800" b="1" kern="100" dirty="0">
                <a:solidFill>
                  <a:srgbClr val="0000FF"/>
                </a:solidFill>
                <a:cs typeface="Times New Roman" pitchFamily="18" charset="0"/>
              </a:rPr>
              <a:t>                                                                                                 </a:t>
            </a:r>
            <a:r>
              <a:rPr lang="uk-UA" sz="4000" b="1" u="sng" kern="100" dirty="0" smtClean="0">
                <a:solidFill>
                  <a:srgbClr val="0000FF"/>
                </a:solidFill>
                <a:cs typeface="Times New Roman" pitchFamily="18" charset="0"/>
              </a:rPr>
              <a:t>2</a:t>
            </a:r>
            <a:r>
              <a:rPr lang="en-US" sz="4000" b="1" u="sng" kern="100" dirty="0" smtClean="0">
                <a:solidFill>
                  <a:srgbClr val="0000FF"/>
                </a:solidFill>
                <a:cs typeface="Times New Roman" pitchFamily="18" charset="0"/>
              </a:rPr>
              <a:t>43</a:t>
            </a:r>
            <a:r>
              <a:rPr lang="uk-UA" sz="4000" b="1" u="sng" kern="1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4000" b="1" u="sng" kern="100" dirty="0" smtClean="0">
                <a:solidFill>
                  <a:srgbClr val="0000FF"/>
                </a:solidFill>
                <a:cs typeface="Times New Roman" pitchFamily="18" charset="0"/>
              </a:rPr>
              <a:t>113</a:t>
            </a:r>
            <a:r>
              <a:rPr lang="uk-UA" sz="4000" b="1" u="sng" kern="100" dirty="0" smtClean="0">
                <a:solidFill>
                  <a:srgbClr val="0000FF"/>
                </a:solidFill>
                <a:cs typeface="Times New Roman" pitchFamily="18" charset="0"/>
              </a:rPr>
              <a:t>,9</a:t>
            </a:r>
            <a:endParaRPr lang="ru-RU" sz="4400" kern="100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1500" y="4000500"/>
            <a:ext cx="8215342" cy="925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320"/>
              </a:lnSpc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uk-UA" sz="4400" b="1" dirty="0">
                <a:solidFill>
                  <a:srgbClr val="002060"/>
                </a:solidFill>
                <a:cs typeface="Times New Roman" pitchFamily="18" charset="0"/>
              </a:rPr>
              <a:t>В</a:t>
            </a:r>
            <a:r>
              <a:rPr lang="uk-UA" sz="2400" b="1" dirty="0">
                <a:solidFill>
                  <a:srgbClr val="002060"/>
                </a:solidFill>
                <a:cs typeface="Times New Roman" pitchFamily="18" charset="0"/>
              </a:rPr>
              <a:t>идатки спеціального фонду за рахунок</a:t>
            </a:r>
          </a:p>
          <a:p>
            <a:pPr>
              <a:lnSpc>
                <a:spcPts val="1320"/>
              </a:lnSpc>
              <a:buClr>
                <a:srgbClr val="003300"/>
              </a:buClr>
              <a:buFont typeface="Wingdings" pitchFamily="2" charset="2"/>
              <a:buChar char="Ø"/>
              <a:defRPr/>
            </a:pPr>
            <a:endParaRPr lang="uk-UA" sz="2400" b="1" i="1" dirty="0">
              <a:solidFill>
                <a:srgbClr val="002060"/>
              </a:solidFill>
              <a:cs typeface="Times New Roman" pitchFamily="18" charset="0"/>
            </a:endParaRPr>
          </a:p>
          <a:p>
            <a:pPr>
              <a:lnSpc>
                <a:spcPts val="1320"/>
              </a:lnSpc>
              <a:buClr>
                <a:srgbClr val="003300"/>
              </a:buClr>
              <a:defRPr/>
            </a:pPr>
            <a:endParaRPr lang="uk-UA" sz="2400" b="1" dirty="0">
              <a:solidFill>
                <a:srgbClr val="002060"/>
              </a:solidFill>
              <a:cs typeface="Times New Roman" pitchFamily="18" charset="0"/>
            </a:endParaRPr>
          </a:p>
          <a:p>
            <a:pPr>
              <a:lnSpc>
                <a:spcPts val="1320"/>
              </a:lnSpc>
              <a:buClr>
                <a:srgbClr val="003300"/>
              </a:buClr>
              <a:defRPr/>
            </a:pPr>
            <a:r>
              <a:rPr lang="uk-UA" sz="24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uk-UA" sz="4400" b="1" dirty="0">
                <a:solidFill>
                  <a:srgbClr val="002060"/>
                </a:solidFill>
                <a:cs typeface="Times New Roman" pitchFamily="18" charset="0"/>
              </a:rPr>
              <a:t>власних надходжень </a:t>
            </a:r>
            <a:r>
              <a:rPr lang="en-US" sz="4400" b="1" dirty="0" smtClean="0">
                <a:solidFill>
                  <a:srgbClr val="002060"/>
                </a:solidFill>
                <a:cs typeface="Times New Roman" pitchFamily="18" charset="0"/>
              </a:rPr>
              <a:t>  </a:t>
            </a:r>
            <a:endParaRPr lang="uk-UA" sz="44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>
              <a:lnSpc>
                <a:spcPts val="132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uk-UA" sz="1800" b="1" dirty="0" smtClean="0">
                <a:solidFill>
                  <a:srgbClr val="0000FF"/>
                </a:solidFill>
                <a:cs typeface="Times New Roman" pitchFamily="18" charset="0"/>
              </a:rPr>
              <a:t>    (плата за послуги)</a:t>
            </a:r>
            <a:r>
              <a:rPr lang="en-US" sz="1800" b="1" dirty="0" smtClean="0">
                <a:solidFill>
                  <a:srgbClr val="0000FF"/>
                </a:solidFill>
                <a:cs typeface="Times New Roman" pitchFamily="18" charset="0"/>
              </a:rPr>
              <a:t>                                                                    </a:t>
            </a:r>
            <a:r>
              <a:rPr lang="en-US" sz="4000" b="1" u="sng" kern="100" dirty="0" smtClean="0">
                <a:solidFill>
                  <a:srgbClr val="0000FF"/>
                </a:solidFill>
                <a:cs typeface="Times New Roman" pitchFamily="18" charset="0"/>
              </a:rPr>
              <a:t>9 758</a:t>
            </a:r>
            <a:r>
              <a:rPr lang="uk-UA" sz="4000" b="1" u="sng" kern="100" dirty="0" smtClean="0">
                <a:solidFill>
                  <a:srgbClr val="0000FF"/>
                </a:solidFill>
                <a:cs typeface="Times New Roman" pitchFamily="18" charset="0"/>
              </a:rPr>
              <a:t>,</a:t>
            </a:r>
            <a:r>
              <a:rPr lang="en-US" sz="4000" b="1" u="sng" kern="100" dirty="0" smtClean="0">
                <a:solidFill>
                  <a:srgbClr val="0000FF"/>
                </a:solidFill>
                <a:cs typeface="Times New Roman" pitchFamily="18" charset="0"/>
              </a:rPr>
              <a:t>9 </a:t>
            </a:r>
            <a:endParaRPr lang="en-US" sz="4000" b="1" u="sng" kern="1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0062" y="5214938"/>
            <a:ext cx="8358217" cy="1255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uk-UA" sz="4400" b="1" dirty="0">
                <a:solidFill>
                  <a:srgbClr val="002060"/>
                </a:solidFill>
                <a:cs typeface="Times New Roman" pitchFamily="18" charset="0"/>
              </a:rPr>
              <a:t>В</a:t>
            </a:r>
            <a:r>
              <a:rPr lang="uk-UA" sz="2400" b="1" dirty="0">
                <a:solidFill>
                  <a:srgbClr val="002060"/>
                </a:solidFill>
                <a:cs typeface="Times New Roman" pitchFamily="18" charset="0"/>
              </a:rPr>
              <a:t>идатки спеціального фонду за рахунок </a:t>
            </a:r>
            <a:r>
              <a:rPr lang="uk-UA" sz="4000" b="1" dirty="0">
                <a:solidFill>
                  <a:srgbClr val="002060"/>
                </a:solidFill>
                <a:cs typeface="Times New Roman" pitchFamily="18" charset="0"/>
              </a:rPr>
              <a:t>інших джерел </a:t>
            </a:r>
            <a:r>
              <a:rPr lang="uk-UA" sz="2400" b="1" dirty="0">
                <a:solidFill>
                  <a:srgbClr val="002060"/>
                </a:solidFill>
                <a:cs typeface="Times New Roman" pitchFamily="18" charset="0"/>
              </a:rPr>
              <a:t>власних надходжень       </a:t>
            </a:r>
            <a:r>
              <a:rPr lang="en-US" sz="2400" b="1" dirty="0">
                <a:solidFill>
                  <a:srgbClr val="002060"/>
                </a:solidFill>
                <a:cs typeface="Times New Roman" pitchFamily="18" charset="0"/>
              </a:rPr>
              <a:t>    </a:t>
            </a:r>
            <a:r>
              <a:rPr lang="ru-RU" sz="2400" b="1" dirty="0">
                <a:solidFill>
                  <a:srgbClr val="002060"/>
                </a:solidFill>
                <a:cs typeface="Times New Roman" pitchFamily="18" charset="0"/>
              </a:rPr>
              <a:t>  </a:t>
            </a:r>
            <a:r>
              <a:rPr lang="en-US" sz="24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cs typeface="Times New Roman" pitchFamily="18" charset="0"/>
              </a:rPr>
              <a:t>    </a:t>
            </a:r>
            <a:r>
              <a:rPr lang="en-US" sz="4000" b="1" u="sng" kern="100" dirty="0" smtClean="0">
                <a:solidFill>
                  <a:srgbClr val="0000FF"/>
                </a:solidFill>
                <a:cs typeface="Times New Roman" pitchFamily="18" charset="0"/>
              </a:rPr>
              <a:t>33</a:t>
            </a:r>
            <a:r>
              <a:rPr lang="uk-UA" sz="4000" b="1" u="sng" kern="1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4000" b="1" u="sng" kern="100" dirty="0" smtClean="0">
                <a:solidFill>
                  <a:srgbClr val="0000FF"/>
                </a:solidFill>
                <a:cs typeface="Times New Roman" pitchFamily="18" charset="0"/>
              </a:rPr>
              <a:t>326</a:t>
            </a:r>
            <a:r>
              <a:rPr lang="uk-UA" sz="4000" b="1" u="sng" kern="100" dirty="0" smtClean="0">
                <a:solidFill>
                  <a:srgbClr val="0000FF"/>
                </a:solidFill>
                <a:cs typeface="Times New Roman" pitchFamily="18" charset="0"/>
              </a:rPr>
              <a:t>,</a:t>
            </a:r>
            <a:r>
              <a:rPr lang="en-US" sz="4000" b="1" u="sng" kern="100" dirty="0" smtClean="0">
                <a:solidFill>
                  <a:srgbClr val="0000FF"/>
                </a:solidFill>
                <a:cs typeface="Times New Roman" pitchFamily="18" charset="0"/>
              </a:rPr>
              <a:t>4</a:t>
            </a:r>
            <a:r>
              <a:rPr lang="uk-UA" sz="4000" kern="1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endParaRPr lang="ru-RU" sz="4000" kern="100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3000372"/>
            <a:ext cx="2914650" cy="2079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10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14313" y="0"/>
            <a:ext cx="8793162" cy="1214438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Aft>
                <a:spcPts val="0"/>
              </a:spcAft>
              <a:buNone/>
              <a:defRPr/>
            </a:pPr>
            <a:r>
              <a:rPr lang="uk-UA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Видатки за 20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uk-UA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рік загального і спеціального фонду 1 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227</a:t>
            </a:r>
            <a:r>
              <a:rPr lang="uk-UA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643</a:t>
            </a:r>
            <a:r>
              <a:rPr lang="uk-UA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,9 </a:t>
            </a:r>
            <a:r>
              <a:rPr lang="uk-UA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тис.грн</a:t>
            </a:r>
            <a:r>
              <a:rPr lang="uk-UA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15" name="Выноска 1 14"/>
          <p:cNvSpPr/>
          <p:nvPr/>
        </p:nvSpPr>
        <p:spPr>
          <a:xfrm>
            <a:off x="357188" y="1428750"/>
            <a:ext cx="2519362" cy="720725"/>
          </a:xfrm>
          <a:prstGeom prst="borderCallout1">
            <a:avLst>
              <a:gd name="adj1" fmla="val 52083"/>
              <a:gd name="adj2" fmla="val 100238"/>
              <a:gd name="adj3" fmla="val 228137"/>
              <a:gd name="adj4" fmla="val 148200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algn="ctr">
              <a:buAutoNum type="arabicParenR"/>
              <a:defRPr/>
            </a:pPr>
            <a:r>
              <a:rPr lang="uk-UA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Освіта</a:t>
            </a:r>
            <a:endParaRPr lang="uk-UA" sz="2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defRPr/>
            </a:pP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422</a:t>
            </a:r>
            <a:r>
              <a:rPr lang="uk-UA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29</a:t>
            </a:r>
            <a:r>
              <a:rPr lang="uk-UA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2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16" name="Выноска 1 15"/>
          <p:cNvSpPr/>
          <p:nvPr/>
        </p:nvSpPr>
        <p:spPr>
          <a:xfrm>
            <a:off x="357158" y="2500306"/>
            <a:ext cx="2519362" cy="720725"/>
          </a:xfrm>
          <a:prstGeom prst="borderCallout1">
            <a:avLst>
              <a:gd name="adj1" fmla="val 52083"/>
              <a:gd name="adj2" fmla="val 100238"/>
              <a:gd name="adj3" fmla="val 72860"/>
              <a:gd name="adj4" fmla="val 124861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Охорона здоров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я</a:t>
            </a:r>
          </a:p>
          <a:p>
            <a:pPr algn="ctr">
              <a:defRPr/>
            </a:pP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271 911</a:t>
            </a:r>
            <a:r>
              <a:rPr lang="uk-UA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17" name="Выноска 1 16"/>
          <p:cNvSpPr/>
          <p:nvPr/>
        </p:nvSpPr>
        <p:spPr>
          <a:xfrm>
            <a:off x="357188" y="3643313"/>
            <a:ext cx="2519362" cy="792162"/>
          </a:xfrm>
          <a:prstGeom prst="borderCallout1">
            <a:avLst>
              <a:gd name="adj1" fmla="val 52083"/>
              <a:gd name="adj2" fmla="val 100238"/>
              <a:gd name="adj3" fmla="val 52703"/>
              <a:gd name="adj4" fmla="val 119785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Соц.захист</a:t>
            </a:r>
            <a:r>
              <a:rPr lang="en-US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uk-UA" sz="1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соц.забезпечення</a:t>
            </a:r>
            <a:endParaRPr lang="uk-UA" sz="1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75</a:t>
            </a:r>
            <a:r>
              <a:rPr lang="uk-UA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18" name="Выноска 1 17"/>
          <p:cNvSpPr/>
          <p:nvPr/>
        </p:nvSpPr>
        <p:spPr>
          <a:xfrm>
            <a:off x="357188" y="4714875"/>
            <a:ext cx="2519362" cy="720725"/>
          </a:xfrm>
          <a:prstGeom prst="borderCallout1">
            <a:avLst>
              <a:gd name="adj1" fmla="val 52083"/>
              <a:gd name="adj2" fmla="val 100238"/>
              <a:gd name="adj3" fmla="val 31722"/>
              <a:gd name="adj4" fmla="val 110219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algn="ctr">
              <a:defRPr/>
            </a:pPr>
            <a:r>
              <a:rPr lang="uk-UA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4) Інша діяльність</a:t>
            </a:r>
            <a:endParaRPr lang="ru-RU" sz="2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defRPr/>
            </a:pP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2 021</a:t>
            </a:r>
            <a:r>
              <a:rPr lang="uk-UA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uk-UA" sz="2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19" name="Выноска 1 18"/>
          <p:cNvSpPr/>
          <p:nvPr/>
        </p:nvSpPr>
        <p:spPr>
          <a:xfrm>
            <a:off x="357188" y="5715000"/>
            <a:ext cx="2519362" cy="720725"/>
          </a:xfrm>
          <a:prstGeom prst="borderCallout1">
            <a:avLst>
              <a:gd name="adj1" fmla="val 52083"/>
              <a:gd name="adj2" fmla="val 100238"/>
              <a:gd name="adj3" fmla="val -64728"/>
              <a:gd name="adj4" fmla="val 144009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5) </a:t>
            </a:r>
            <a:r>
              <a:rPr lang="uk-UA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Держ.управління</a:t>
            </a:r>
            <a:endParaRPr lang="uk-UA" sz="2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101</a:t>
            </a:r>
            <a:r>
              <a:rPr lang="uk-UA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92</a:t>
            </a:r>
            <a:endParaRPr lang="ru-RU" sz="2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20" name="Выноска 1 19"/>
          <p:cNvSpPr/>
          <p:nvPr/>
        </p:nvSpPr>
        <p:spPr>
          <a:xfrm>
            <a:off x="6215063" y="1428750"/>
            <a:ext cx="2519362" cy="720725"/>
          </a:xfrm>
          <a:prstGeom prst="borderCallout1">
            <a:avLst>
              <a:gd name="adj1" fmla="val 49437"/>
              <a:gd name="adj2" fmla="val -1816"/>
              <a:gd name="adj3" fmla="val 218959"/>
              <a:gd name="adj4" fmla="val -39262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algn="ctr">
              <a:defRPr/>
            </a:pPr>
            <a:r>
              <a:rPr lang="uk-UA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6) ЖКГ</a:t>
            </a:r>
          </a:p>
          <a:p>
            <a:pPr marL="457200" indent="-457200" algn="ctr">
              <a:defRPr/>
            </a:pP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49</a:t>
            </a:r>
            <a:r>
              <a:rPr lang="uk-UA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240</a:t>
            </a:r>
            <a:r>
              <a:rPr lang="uk-UA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,9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2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21" name="Выноска 1 20"/>
          <p:cNvSpPr/>
          <p:nvPr/>
        </p:nvSpPr>
        <p:spPr>
          <a:xfrm>
            <a:off x="6215063" y="2428875"/>
            <a:ext cx="2519362" cy="720725"/>
          </a:xfrm>
          <a:prstGeom prst="borderCallout1">
            <a:avLst>
              <a:gd name="adj1" fmla="val 56052"/>
              <a:gd name="adj2" fmla="val -1060"/>
              <a:gd name="adj3" fmla="val 78193"/>
              <a:gd name="adj4" fmla="val -17327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7) </a:t>
            </a:r>
            <a:r>
              <a:rPr lang="uk-UA" sz="1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Фізкультура і спорт</a:t>
            </a:r>
          </a:p>
          <a:p>
            <a:pPr algn="ctr">
              <a:defRPr/>
            </a:pPr>
            <a:r>
              <a:rPr lang="uk-UA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uk-UA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370</a:t>
            </a:r>
            <a:r>
              <a:rPr lang="uk-UA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2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22" name="Выноска 1 21"/>
          <p:cNvSpPr/>
          <p:nvPr/>
        </p:nvSpPr>
        <p:spPr>
          <a:xfrm>
            <a:off x="6215063" y="3500438"/>
            <a:ext cx="2519362" cy="863600"/>
          </a:xfrm>
          <a:prstGeom prst="borderCallout1">
            <a:avLst>
              <a:gd name="adj1" fmla="val 52083"/>
              <a:gd name="adj2" fmla="val -1438"/>
              <a:gd name="adj3" fmla="val 64914"/>
              <a:gd name="adj4" fmla="val -16571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8) </a:t>
            </a:r>
            <a:r>
              <a:rPr lang="uk-UA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Міжбюджетні трансферти</a:t>
            </a:r>
          </a:p>
          <a:p>
            <a:pPr algn="ctr">
              <a:defRPr/>
            </a:pP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uk-UA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125</a:t>
            </a:r>
            <a:r>
              <a:rPr lang="uk-UA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2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23" name="Выноска 1 22"/>
          <p:cNvSpPr/>
          <p:nvPr/>
        </p:nvSpPr>
        <p:spPr>
          <a:xfrm>
            <a:off x="6215063" y="4572000"/>
            <a:ext cx="2519362" cy="720725"/>
          </a:xfrm>
          <a:prstGeom prst="borderCallout1">
            <a:avLst>
              <a:gd name="adj1" fmla="val 48114"/>
              <a:gd name="adj2" fmla="val -1060"/>
              <a:gd name="adj3" fmla="val 2826"/>
              <a:gd name="adj4" fmla="val -11061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9) </a:t>
            </a:r>
            <a:r>
              <a:rPr lang="uk-UA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Культура і мистецтво</a:t>
            </a:r>
          </a:p>
          <a:p>
            <a:pPr algn="ctr">
              <a:defRPr/>
            </a:pP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uk-UA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071</a:t>
            </a:r>
            <a:r>
              <a:rPr lang="uk-UA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2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24" name="Выноска 1 23"/>
          <p:cNvSpPr/>
          <p:nvPr/>
        </p:nvSpPr>
        <p:spPr>
          <a:xfrm>
            <a:off x="6215063" y="5786438"/>
            <a:ext cx="2519362" cy="811212"/>
          </a:xfrm>
          <a:prstGeom prst="borderCallout1">
            <a:avLst>
              <a:gd name="adj1" fmla="val 49437"/>
              <a:gd name="adj2" fmla="val -304"/>
              <a:gd name="adj3" fmla="val -71440"/>
              <a:gd name="adj4" fmla="val -33988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10) </a:t>
            </a:r>
            <a:r>
              <a:rPr lang="uk-UA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Економічна діяльність</a:t>
            </a:r>
          </a:p>
          <a:p>
            <a:pPr algn="ctr">
              <a:defRPr/>
            </a:pP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uk-UA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15</a:t>
            </a:r>
            <a:r>
              <a:rPr lang="uk-UA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0,7</a:t>
            </a:r>
            <a:endParaRPr lang="ru-RU" sz="2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428868"/>
            <a:ext cx="3428572" cy="257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571625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Aft>
                <a:spcPts val="0"/>
              </a:spcAft>
              <a:buNone/>
              <a:defRPr/>
            </a:pP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Видатки за 20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рік загального і спеціального фонду за економічною класифікацією </a:t>
            </a:r>
            <a:b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227</a:t>
            </a: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643</a:t>
            </a: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uk-UA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тис.грн</a:t>
            </a: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26" name="Выноска 1 25"/>
          <p:cNvSpPr/>
          <p:nvPr/>
        </p:nvSpPr>
        <p:spPr>
          <a:xfrm>
            <a:off x="714375" y="1571625"/>
            <a:ext cx="1857375" cy="1000125"/>
          </a:xfrm>
          <a:prstGeom prst="borderCallout1">
            <a:avLst>
              <a:gd name="adj1" fmla="val 51019"/>
              <a:gd name="adj2" fmla="val 101712"/>
              <a:gd name="adj3" fmla="val 139947"/>
              <a:gd name="adj4" fmla="val 173302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Зар.плата</a:t>
            </a:r>
            <a:r>
              <a:rPr lang="uk-UA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uk-UA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384</a:t>
            </a:r>
            <a:r>
              <a:rPr lang="uk-UA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388</a:t>
            </a:r>
            <a:r>
              <a:rPr lang="uk-UA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29" name="Выноска 1 28"/>
          <p:cNvSpPr/>
          <p:nvPr/>
        </p:nvSpPr>
        <p:spPr>
          <a:xfrm>
            <a:off x="714375" y="2928938"/>
            <a:ext cx="1857375" cy="1000125"/>
          </a:xfrm>
          <a:prstGeom prst="borderCallout1">
            <a:avLst>
              <a:gd name="adj1" fmla="val 51019"/>
              <a:gd name="adj2" fmla="val 101712"/>
              <a:gd name="adj3" fmla="val 41131"/>
              <a:gd name="adj4" fmla="val 134106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Інші виплати населенню </a:t>
            </a:r>
          </a:p>
          <a:p>
            <a:pPr algn="ctr">
              <a:defRPr/>
            </a:pPr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32 428</a:t>
            </a:r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30" name="Выноска 1 29"/>
          <p:cNvSpPr/>
          <p:nvPr/>
        </p:nvSpPr>
        <p:spPr>
          <a:xfrm>
            <a:off x="642938" y="4214813"/>
            <a:ext cx="1857375" cy="1000125"/>
          </a:xfrm>
          <a:prstGeom prst="borderCallout1">
            <a:avLst>
              <a:gd name="adj1" fmla="val 51019"/>
              <a:gd name="adj2" fmla="val 101712"/>
              <a:gd name="adj3" fmla="val -6810"/>
              <a:gd name="adj4" fmla="val 147357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4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Кап.видатки</a:t>
            </a:r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73</a:t>
            </a:r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891</a:t>
            </a:r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31" name="Выноска 1 30"/>
          <p:cNvSpPr/>
          <p:nvPr/>
        </p:nvSpPr>
        <p:spPr>
          <a:xfrm>
            <a:off x="642938" y="5572125"/>
            <a:ext cx="1857375" cy="1000125"/>
          </a:xfrm>
          <a:prstGeom prst="borderCallout1">
            <a:avLst>
              <a:gd name="adj1" fmla="val 51019"/>
              <a:gd name="adj2" fmla="val 101712"/>
              <a:gd name="adj3" fmla="val -100873"/>
              <a:gd name="adj4" fmla="val 181800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Нарах.на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84 151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32" name="Выноска 1 31"/>
          <p:cNvSpPr/>
          <p:nvPr/>
        </p:nvSpPr>
        <p:spPr>
          <a:xfrm>
            <a:off x="3786188" y="5643563"/>
            <a:ext cx="2000258" cy="1000125"/>
          </a:xfrm>
          <a:prstGeom prst="borderCallout1">
            <a:avLst>
              <a:gd name="adj1" fmla="val -2342"/>
              <a:gd name="adj2" fmla="val 51245"/>
              <a:gd name="adj3" fmla="val -102477"/>
              <a:gd name="adj4" fmla="val 56815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Поточні трансферти</a:t>
            </a:r>
            <a:r>
              <a:rPr lang="uk-UA" sz="1600" dirty="0" smtClean="0">
                <a:solidFill>
                  <a:srgbClr val="002060"/>
                </a:solidFill>
              </a:rPr>
              <a:t> </a:t>
            </a:r>
            <a:endParaRPr lang="uk-UA" sz="1600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342 320,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33" name="Выноска 1 32"/>
          <p:cNvSpPr/>
          <p:nvPr/>
        </p:nvSpPr>
        <p:spPr>
          <a:xfrm>
            <a:off x="6715125" y="5572125"/>
            <a:ext cx="1857375" cy="1000125"/>
          </a:xfrm>
          <a:prstGeom prst="borderCallout1">
            <a:avLst>
              <a:gd name="adj1" fmla="val 48330"/>
              <a:gd name="adj2" fmla="val -1817"/>
              <a:gd name="adj3" fmla="val -141345"/>
              <a:gd name="adj4" fmla="val -75029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uk-UA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Прод.харчув</a:t>
            </a:r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466</a:t>
            </a:r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34" name="Выноска 1 33"/>
          <p:cNvSpPr/>
          <p:nvPr/>
        </p:nvSpPr>
        <p:spPr>
          <a:xfrm>
            <a:off x="6643688" y="4214813"/>
            <a:ext cx="1857375" cy="1000125"/>
          </a:xfrm>
          <a:prstGeom prst="borderCallout1">
            <a:avLst>
              <a:gd name="adj1" fmla="val 46985"/>
              <a:gd name="adj2" fmla="val -2541"/>
              <a:gd name="adj3" fmla="val -14783"/>
              <a:gd name="adj4" fmla="val -57589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Медикаменти 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4 </a:t>
            </a:r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69</a:t>
            </a:r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35" name="Выноска 1 34"/>
          <p:cNvSpPr/>
          <p:nvPr/>
        </p:nvSpPr>
        <p:spPr>
          <a:xfrm>
            <a:off x="6643688" y="3000375"/>
            <a:ext cx="1857375" cy="1000125"/>
          </a:xfrm>
          <a:prstGeom prst="borderCallout1">
            <a:avLst>
              <a:gd name="adj1" fmla="val 51019"/>
              <a:gd name="adj2" fmla="val 355"/>
              <a:gd name="adj3" fmla="val -17322"/>
              <a:gd name="adj4" fmla="val -47599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400" dirty="0"/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Ком.посл.та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енергонос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054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36" name="Выноска 1 35"/>
          <p:cNvSpPr/>
          <p:nvPr/>
        </p:nvSpPr>
        <p:spPr>
          <a:xfrm>
            <a:off x="6643688" y="1785938"/>
            <a:ext cx="1857375" cy="1000125"/>
          </a:xfrm>
          <a:prstGeom prst="borderCallout1">
            <a:avLst>
              <a:gd name="adj1" fmla="val 46985"/>
              <a:gd name="adj2" fmla="val -1817"/>
              <a:gd name="adj3" fmla="val 87701"/>
              <a:gd name="adj4" fmla="val -95535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Інше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49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573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01125" cy="1371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Порівняльний аналіз видатків  загального і спеціального фонду за економічною класифікацією 2019-2020рр.   </a:t>
            </a:r>
            <a:r>
              <a:rPr lang="uk-UA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ис. грн</a:t>
            </a:r>
            <a:endParaRPr lang="ru-RU" sz="3200" dirty="0" smtClean="0">
              <a:solidFill>
                <a:srgbClr val="002060"/>
              </a:solidFill>
            </a:endParaRPr>
          </a:p>
        </p:txBody>
      </p:sp>
      <p:graphicFrame>
        <p:nvGraphicFramePr>
          <p:cNvPr id="11266" name="Object 69"/>
          <p:cNvGraphicFramePr>
            <a:graphicFrameLocks noChangeAspect="1"/>
          </p:cNvGraphicFramePr>
          <p:nvPr/>
        </p:nvGraphicFramePr>
        <p:xfrm>
          <a:off x="0" y="1571612"/>
          <a:ext cx="9175750" cy="5737225"/>
        </p:xfrm>
        <a:graphic>
          <a:graphicData uri="http://schemas.openxmlformats.org/presentationml/2006/ole">
            <p:oleObj spid="_x0000_s77826" name="Лист" r:id="rId3" imgW="5648249" imgH="3448202" progId="Excel.Sheet.12">
              <p:embed/>
            </p:oleObj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" y="-1"/>
            <a:ext cx="2079144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6350"/>
            <a:ext cx="8001028" cy="1228725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rtl="1" fontAlgn="auto">
              <a:spcAft>
                <a:spcPts val="0"/>
              </a:spcAft>
              <a:buNone/>
              <a:defRPr/>
            </a:pPr>
            <a:r>
              <a:rPr lang="uk-UA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датки на освіту </a:t>
            </a:r>
            <a:b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422 529,80 </a:t>
            </a:r>
            <a:r>
              <a:rPr lang="uk-UA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тис.грн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290" name="Диаграмма 3"/>
          <p:cNvGraphicFramePr>
            <a:graphicFrameLocks/>
          </p:cNvGraphicFramePr>
          <p:nvPr/>
        </p:nvGraphicFramePr>
        <p:xfrm>
          <a:off x="117475" y="1277938"/>
          <a:ext cx="8986838" cy="5437210"/>
        </p:xfrm>
        <a:graphic>
          <a:graphicData uri="http://schemas.openxmlformats.org/presentationml/2006/ole">
            <p:oleObj spid="_x0000_s12292" name="Worksheet" r:id="rId4" imgW="8848745" imgH="4867290" progId="Excel.Sheet.8">
              <p:embed/>
            </p:oleObj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643042" y="142852"/>
            <a:ext cx="6858048" cy="1357313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buNone/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идатки</a:t>
            </a: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освіту, </a:t>
            </a:r>
            <a:b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розрізі економічної класифікації </a:t>
            </a:r>
            <a:b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422 529,80 </a:t>
            </a:r>
            <a:r>
              <a:rPr lang="uk-UA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тис.грн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314" name="Object 4"/>
          <p:cNvGraphicFramePr>
            <a:graphicFrameLocks noGrp="1" noChangeAspect="1"/>
          </p:cNvGraphicFramePr>
          <p:nvPr/>
        </p:nvGraphicFramePr>
        <p:xfrm>
          <a:off x="0" y="1571625"/>
          <a:ext cx="9144000" cy="5143500"/>
        </p:xfrm>
        <a:graphic>
          <a:graphicData uri="http://schemas.openxmlformats.org/presentationml/2006/ole">
            <p:oleObj spid="_x0000_s13316" name="Диаграмма" r:id="rId3" imgW="9319154" imgH="5029128" progId="MSGraph.Chart.8">
              <p:embed followColorScheme="full"/>
            </p:oleObj>
          </a:graphicData>
        </a:graphic>
      </p:graphicFrame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" y="-6"/>
            <a:ext cx="2322581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001125" cy="725488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Aft>
                <a:spcPts val="0"/>
              </a:spcAft>
              <a:buNone/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идатки</a:t>
            </a: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одного </a:t>
            </a:r>
            <a:r>
              <a:rPr lang="uk-UA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отримувача</a:t>
            </a: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 галузям</a:t>
            </a:r>
            <a:endParaRPr lang="ru-RU" sz="3200" b="1" dirty="0" smtClean="0">
              <a:solidFill>
                <a:srgbClr val="002060"/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42875" y="642938"/>
            <a:ext cx="8858250" cy="5857875"/>
          </a:xfrm>
        </p:spPr>
        <p:txBody>
          <a:bodyPr rtlCol="0">
            <a:normAutofit fontScale="92500" lnSpcReduction="20000"/>
          </a:bodyPr>
          <a:lstStyle/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40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Освіта</a:t>
            </a:r>
            <a:endParaRPr lang="ru-RU" sz="40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Всього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422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53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110000"/>
              </a:lnSpc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аклади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агальної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середньої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1,61млн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Clr>
                <a:srgbClr val="002060"/>
              </a:buClr>
              <a:buNone/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кількість учнів – 10 347 осіб)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110000"/>
              </a:lnSpc>
              <a:spcAft>
                <a:spcPts val="0"/>
              </a:spcAft>
              <a:buClr>
                <a:srgbClr val="002060"/>
              </a:buClr>
              <a:buFont typeface="Arial" pitchFamily="34" charset="0"/>
              <a:buNone/>
              <a:defRPr/>
            </a:pP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Витрати на одного учня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.35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тис.грн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 одного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учня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110000"/>
              </a:lnSpc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Дошкільні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заклади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.16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(кількість дітей -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208 осіб) 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110000"/>
              </a:lnSpc>
              <a:spcAft>
                <a:spcPts val="0"/>
              </a:spcAft>
              <a:buClr>
                <a:srgbClr val="002060"/>
              </a:buClr>
              <a:buNone/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Витрати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одну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дитину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 ДНЗ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.95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тис.грн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110000"/>
              </a:lnSpc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Міжшкільні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ресурсні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центри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- 4.7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Clr>
                <a:srgbClr val="002060"/>
              </a:buClr>
              <a:buNone/>
              <a:defRPr/>
            </a:pP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(кількість учнів - 1 025 осіб)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Clr>
                <a:srgbClr val="002060"/>
              </a:buClr>
              <a:buFont typeface="Arial" pitchFamily="34" charset="0"/>
              <a:buNone/>
              <a:defRPr/>
            </a:pP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Витрати на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одного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учня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3.9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тис.грн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110000"/>
              </a:lnSpc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Позашкільні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заклади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17.48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110000"/>
              </a:lnSpc>
              <a:spcAft>
                <a:spcPts val="0"/>
              </a:spcAft>
              <a:buClr>
                <a:srgbClr val="002060"/>
              </a:buClr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вихованців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- 3 856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Clr>
                <a:srgbClr val="002060"/>
              </a:buClr>
              <a:buFont typeface="Arial" pitchFamily="34" charset="0"/>
              <a:buNone/>
              <a:defRPr/>
            </a:pP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Витрати на одного учня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4.5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тис.грн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110000"/>
              </a:lnSpc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Мистецькі школи  – 22,18 </a:t>
            </a:r>
            <a:r>
              <a:rPr lang="uk-UA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uk-UA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(кількість </a:t>
            </a:r>
            <a:r>
              <a:rPr lang="uk-UA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учнів-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1 081 осіб)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Clr>
                <a:srgbClr val="002060"/>
              </a:buClr>
              <a:buFont typeface="Arial" pitchFamily="34" charset="0"/>
              <a:buNone/>
              <a:defRPr/>
            </a:pP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Витрати на одного учня</a:t>
            </a:r>
            <a:r>
              <a:rPr lang="uk-UA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20,5тис.грн 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Google Shape;96;p18"/>
          <p:cNvSpPr>
            <a:spLocks noGrp="1"/>
          </p:cNvSpPr>
          <p:nvPr>
            <p:ph type="title"/>
          </p:nvPr>
        </p:nvSpPr>
        <p:spPr bwMode="auto">
          <a:xfrm>
            <a:off x="1214414" y="500042"/>
            <a:ext cx="6512511" cy="500066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buClr>
                <a:srgbClr val="FFFFFF"/>
              </a:buClr>
              <a:defRPr/>
            </a:pP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Постійне прагнення до підвищення прозорості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Montserrat"/>
            </a:endParaRPr>
          </a:p>
        </p:txBody>
      </p:sp>
      <p:sp>
        <p:nvSpPr>
          <p:cNvPr id="33795" name="TextBox 4"/>
          <p:cNvSpPr txBox="1">
            <a:spLocks noChangeArrowheads="1"/>
          </p:cNvSpPr>
          <p:nvPr/>
        </p:nvSpPr>
        <p:spPr bwMode="auto">
          <a:xfrm>
            <a:off x="285720" y="857232"/>
            <a:ext cx="8643998" cy="57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1463" indent="-271463" eaLnBrk="0" hangingPunct="0">
              <a:tabLst>
                <a:tab pos="176213" algn="l"/>
              </a:tabLst>
              <a:defRPr sz="3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tabLst>
                <a:tab pos="176213" algn="l"/>
              </a:tabLst>
              <a:defRPr sz="3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tabLst>
                <a:tab pos="176213" algn="l"/>
              </a:tabLst>
              <a:defRPr sz="3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tabLst>
                <a:tab pos="176213" algn="l"/>
              </a:tabLst>
              <a:defRPr sz="3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tabLst>
                <a:tab pos="176213" algn="l"/>
              </a:tabLst>
              <a:defRPr sz="3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3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3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3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</a:tabLst>
              <a:defRPr sz="3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002060"/>
              </a:buClr>
              <a:buSzPts val="1800"/>
              <a:buFont typeface="Wingdings" pitchFamily="2" charset="2"/>
              <a:buChar char="Ø"/>
            </a:pPr>
            <a:r>
              <a:rPr lang="uk-UA" altLang="uk-UA" sz="2000" b="1" dirty="0" smtClean="0">
                <a:solidFill>
                  <a:srgbClr val="002060"/>
                </a:solidFill>
              </a:rPr>
              <a:t>Розміщення рішень і розпоряджень  про міський бюджет на сайті ВЦА міста Сєвєродонецьк.</a:t>
            </a:r>
          </a:p>
          <a:p>
            <a:pPr eaLnBrk="1" hangingPunct="1">
              <a:spcBef>
                <a:spcPts val="600"/>
              </a:spcBef>
              <a:buClr>
                <a:srgbClr val="002060"/>
              </a:buClr>
              <a:buSzPts val="1800"/>
              <a:buFont typeface="Wingdings" pitchFamily="2" charset="2"/>
              <a:buChar char="Ø"/>
            </a:pPr>
            <a:r>
              <a:rPr lang="uk-UA" altLang="uk-UA" sz="2000" b="1" dirty="0" smtClean="0">
                <a:solidFill>
                  <a:srgbClr val="002060"/>
                </a:solidFill>
              </a:rPr>
              <a:t>Активне сприяння  по розміщенню бюджетних запитів та паспортів бюджетних програм в системі </a:t>
            </a:r>
            <a:r>
              <a:rPr lang="uk-UA" altLang="uk-UA" sz="2000" b="1" dirty="0" err="1" smtClean="0">
                <a:solidFill>
                  <a:srgbClr val="002060"/>
                </a:solidFill>
              </a:rPr>
              <a:t>“Логіка”</a:t>
            </a:r>
            <a:endParaRPr lang="uk-UA" altLang="uk-UA" sz="2000" b="1" dirty="0" smtClean="0">
              <a:solidFill>
                <a:srgbClr val="002060"/>
              </a:solidFill>
            </a:endParaRPr>
          </a:p>
          <a:p>
            <a:pPr eaLnBrk="1" hangingPunct="1">
              <a:spcBef>
                <a:spcPts val="600"/>
              </a:spcBef>
              <a:buClr>
                <a:srgbClr val="002060"/>
              </a:buClr>
              <a:buSzPts val="1800"/>
              <a:buFont typeface="Wingdings" pitchFamily="2" charset="2"/>
              <a:buChar char="Ø"/>
            </a:pPr>
            <a:r>
              <a:rPr lang="uk-UA" altLang="uk-UA" sz="2000" b="1" dirty="0" smtClean="0">
                <a:solidFill>
                  <a:srgbClr val="002060"/>
                </a:solidFill>
              </a:rPr>
              <a:t>Оперативне </a:t>
            </a:r>
            <a:r>
              <a:rPr lang="uk-UA" altLang="uk-UA" sz="2000" b="1" dirty="0">
                <a:solidFill>
                  <a:srgbClr val="002060"/>
                </a:solidFill>
              </a:rPr>
              <a:t>оновлення інформації </a:t>
            </a:r>
            <a:r>
              <a:rPr lang="uk-UA" altLang="uk-UA" sz="2000" b="1" dirty="0" smtClean="0">
                <a:solidFill>
                  <a:srgbClr val="002060"/>
                </a:solidFill>
              </a:rPr>
              <a:t> щодо стану бюджету міста на </a:t>
            </a:r>
            <a:r>
              <a:rPr lang="uk-UA" altLang="uk-UA" sz="2000" b="1" dirty="0">
                <a:solidFill>
                  <a:srgbClr val="002060"/>
                </a:solidFill>
              </a:rPr>
              <a:t>офіційній сторінці  ВЦА міста Сєвєродонецьк </a:t>
            </a:r>
            <a:r>
              <a:rPr lang="uk-UA" altLang="uk-UA" sz="2000" b="1" dirty="0" smtClean="0">
                <a:solidFill>
                  <a:srgbClr val="002060"/>
                </a:solidFill>
              </a:rPr>
              <a:t>та в </a:t>
            </a:r>
            <a:r>
              <a:rPr lang="uk-UA" altLang="uk-UA" sz="2000" b="1" dirty="0">
                <a:solidFill>
                  <a:srgbClr val="002060"/>
                </a:solidFill>
              </a:rPr>
              <a:t>соціальній мережі </a:t>
            </a:r>
            <a:r>
              <a:rPr lang="uk-UA" altLang="uk-UA" sz="2000" b="1" dirty="0" err="1">
                <a:solidFill>
                  <a:srgbClr val="002060"/>
                </a:solidFill>
              </a:rPr>
              <a:t>Facebook</a:t>
            </a:r>
            <a:r>
              <a:rPr lang="uk-UA" altLang="uk-UA" sz="2000" b="1" dirty="0">
                <a:solidFill>
                  <a:srgbClr val="002060"/>
                </a:solidFill>
              </a:rPr>
              <a:t> </a:t>
            </a:r>
            <a:r>
              <a:rPr lang="uk-UA" altLang="uk-UA" sz="2000" b="1" dirty="0" smtClean="0">
                <a:solidFill>
                  <a:srgbClr val="002060"/>
                </a:solidFill>
              </a:rPr>
              <a:t>.</a:t>
            </a:r>
            <a:endParaRPr lang="en-US" altLang="uk-UA" sz="2000" b="1" dirty="0">
              <a:solidFill>
                <a:srgbClr val="002060"/>
              </a:solidFill>
            </a:endParaRPr>
          </a:p>
          <a:p>
            <a:pPr eaLnBrk="1" hangingPunct="1">
              <a:spcBef>
                <a:spcPts val="600"/>
              </a:spcBef>
              <a:buClr>
                <a:srgbClr val="002060"/>
              </a:buClr>
              <a:buSzPts val="1800"/>
              <a:buFont typeface="Wingdings" pitchFamily="2" charset="2"/>
              <a:buChar char="Ø"/>
            </a:pPr>
            <a:r>
              <a:rPr lang="uk-UA" altLang="uk-UA" sz="2000" b="1" dirty="0">
                <a:solidFill>
                  <a:srgbClr val="002060"/>
                </a:solidFill>
              </a:rPr>
              <a:t>Офіційний сайт Фінансового </a:t>
            </a:r>
            <a:r>
              <a:rPr lang="uk-UA" altLang="uk-UA" sz="2000" b="1" dirty="0" smtClean="0">
                <a:solidFill>
                  <a:srgbClr val="002060"/>
                </a:solidFill>
              </a:rPr>
              <a:t>управління з актуальним оновленням.</a:t>
            </a:r>
            <a:endParaRPr lang="uk-UA" altLang="uk-UA" sz="2000" b="1" dirty="0">
              <a:solidFill>
                <a:srgbClr val="002060"/>
              </a:solidFill>
            </a:endParaRPr>
          </a:p>
          <a:p>
            <a:pPr eaLnBrk="1" hangingPunct="1">
              <a:spcBef>
                <a:spcPts val="600"/>
              </a:spcBef>
              <a:buClr>
                <a:srgbClr val="002060"/>
              </a:buClr>
              <a:buSzPts val="1800"/>
              <a:buFont typeface="Wingdings" pitchFamily="2" charset="2"/>
              <a:buChar char="Ø"/>
            </a:pPr>
            <a:r>
              <a:rPr lang="uk-UA" altLang="uk-UA" sz="2000" b="1" dirty="0">
                <a:solidFill>
                  <a:srgbClr val="002060"/>
                </a:solidFill>
              </a:rPr>
              <a:t>Активне сприяння реєстрації розпорядників та одержувачів бюджетних коштів на </a:t>
            </a:r>
            <a:r>
              <a:rPr lang="uk-UA" altLang="uk-UA" sz="2000" b="1" dirty="0" err="1">
                <a:solidFill>
                  <a:srgbClr val="002060"/>
                </a:solidFill>
              </a:rPr>
              <a:t>веб-порталі</a:t>
            </a:r>
            <a:r>
              <a:rPr lang="uk-UA" altLang="uk-UA" sz="2000" b="1" dirty="0">
                <a:solidFill>
                  <a:srgbClr val="002060"/>
                </a:solidFill>
              </a:rPr>
              <a:t> використання публічних коштів</a:t>
            </a:r>
            <a:r>
              <a:rPr lang="en-US" altLang="uk-UA" sz="2000" b="1" dirty="0">
                <a:solidFill>
                  <a:srgbClr val="002060"/>
                </a:solidFill>
              </a:rPr>
              <a:t>    </a:t>
            </a:r>
            <a:r>
              <a:rPr lang="uk-UA" altLang="uk-UA" sz="2000" b="1" dirty="0">
                <a:solidFill>
                  <a:srgbClr val="002060"/>
                </a:solidFill>
              </a:rPr>
              <a:t> e-</a:t>
            </a:r>
            <a:r>
              <a:rPr lang="uk-UA" altLang="uk-UA" sz="2000" b="1" dirty="0" err="1">
                <a:solidFill>
                  <a:srgbClr val="002060"/>
                </a:solidFill>
              </a:rPr>
              <a:t>datа.gov.ua</a:t>
            </a:r>
            <a:r>
              <a:rPr lang="uk-UA" altLang="uk-UA" sz="2000" b="1" dirty="0">
                <a:solidFill>
                  <a:srgbClr val="002060"/>
                </a:solidFill>
              </a:rPr>
              <a:t> і </a:t>
            </a:r>
            <a:r>
              <a:rPr lang="uk-UA" altLang="uk-UA" sz="2000" b="1" dirty="0" err="1">
                <a:solidFill>
                  <a:srgbClr val="002060"/>
                </a:solidFill>
              </a:rPr>
              <a:t>datа.gov.ua</a:t>
            </a:r>
            <a:r>
              <a:rPr lang="uk-UA" altLang="uk-UA" sz="2000" b="1" dirty="0">
                <a:solidFill>
                  <a:srgbClr val="002060"/>
                </a:solidFill>
              </a:rPr>
              <a:t>. Забезпечено 100% реєстрація розпорядників та одержувачів бюджетних коштів.</a:t>
            </a:r>
          </a:p>
          <a:p>
            <a:pPr eaLnBrk="1" hangingPunct="1">
              <a:spcBef>
                <a:spcPts val="600"/>
              </a:spcBef>
              <a:buClr>
                <a:srgbClr val="002060"/>
              </a:buClr>
              <a:buSzPts val="1800"/>
              <a:buFont typeface="Wingdings" pitchFamily="2" charset="2"/>
              <a:buChar char="Ø"/>
            </a:pPr>
            <a:r>
              <a:rPr lang="uk-UA" altLang="uk-UA" sz="2000" b="1" dirty="0">
                <a:solidFill>
                  <a:srgbClr val="002060"/>
                </a:solidFill>
              </a:rPr>
              <a:t>Проведення інформаційної кампанії з податків і зборів із застосуванням різних каналів і засобів масової комунікації, можливостей для громадян участі в бюджетних процесах шляхом реалізації програми </a:t>
            </a:r>
            <a:r>
              <a:rPr lang="uk-UA" altLang="uk-UA" sz="2000" b="1" dirty="0" err="1">
                <a:solidFill>
                  <a:srgbClr val="002060"/>
                </a:solidFill>
              </a:rPr>
              <a:t>”Громадський</a:t>
            </a:r>
            <a:r>
              <a:rPr lang="uk-UA" altLang="uk-UA" sz="2000" b="1" dirty="0">
                <a:solidFill>
                  <a:srgbClr val="002060"/>
                </a:solidFill>
              </a:rPr>
              <a:t> </a:t>
            </a:r>
            <a:r>
              <a:rPr lang="uk-UA" altLang="uk-UA" sz="2000" b="1" dirty="0" err="1">
                <a:solidFill>
                  <a:srgbClr val="002060"/>
                </a:solidFill>
              </a:rPr>
              <a:t>бюджет</a:t>
            </a:r>
            <a:r>
              <a:rPr lang="uk-UA" altLang="uk-UA" sz="2000" b="1" dirty="0" err="1" smtClean="0">
                <a:solidFill>
                  <a:srgbClr val="002060"/>
                </a:solidFill>
              </a:rPr>
              <a:t>”</a:t>
            </a:r>
            <a:r>
              <a:rPr lang="uk-UA" altLang="uk-UA" sz="2000" b="1" dirty="0" smtClean="0">
                <a:solidFill>
                  <a:srgbClr val="002060"/>
                </a:solidFill>
              </a:rPr>
              <a:t>.</a:t>
            </a:r>
          </a:p>
          <a:p>
            <a:pPr eaLnBrk="1" hangingPunct="1">
              <a:spcBef>
                <a:spcPts val="600"/>
              </a:spcBef>
              <a:buClr>
                <a:srgbClr val="002060"/>
              </a:buClr>
              <a:buSzPts val="1800"/>
              <a:buFont typeface="Wingdings" pitchFamily="2" charset="2"/>
              <a:buChar char="Ø"/>
            </a:pPr>
            <a:r>
              <a:rPr lang="uk-UA" altLang="uk-UA" sz="2000" b="1" dirty="0" smtClean="0">
                <a:solidFill>
                  <a:srgbClr val="002060"/>
                </a:solidFill>
              </a:rPr>
              <a:t>Консультації з фінансових питань.</a:t>
            </a:r>
            <a:endParaRPr lang="uk-UA" altLang="uk-UA" sz="2000" b="1" dirty="0">
              <a:solidFill>
                <a:srgbClr val="002060"/>
              </a:solidFill>
            </a:endParaRPr>
          </a:p>
        </p:txBody>
      </p:sp>
      <p:sp>
        <p:nvSpPr>
          <p:cNvPr id="7" name="Google Shape;70;p14"/>
          <p:cNvSpPr txBox="1">
            <a:spLocks/>
          </p:cNvSpPr>
          <p:nvPr/>
        </p:nvSpPr>
        <p:spPr bwMode="auto">
          <a:xfrm>
            <a:off x="1500166" y="0"/>
            <a:ext cx="50006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buClr>
                <a:srgbClr val="FFFFFF"/>
              </a:buClr>
              <a:buSzPts val="5800"/>
              <a:buFont typeface="Montserrat" charset="-52"/>
              <a:buNone/>
              <a:defRPr/>
            </a:pPr>
            <a:r>
              <a:rPr lang="uk-UA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Montserrat" charset="-52"/>
              </a:rPr>
              <a:t>Наша робота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sym typeface="Montserrat" charset="-52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2160001" cy="14400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00100" y="0"/>
            <a:ext cx="7858125" cy="1143000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Aft>
                <a:spcPts val="0"/>
              </a:spcAft>
              <a:buNone/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идатки</a:t>
            </a: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 охорону здоров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</a:t>
            </a:r>
            <a:b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271 911,0 </a:t>
            </a:r>
            <a:r>
              <a:rPr lang="uk-UA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тис.грн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338" name="Object 1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76200" y="1257300"/>
          <a:ext cx="9042400" cy="5457848"/>
        </p:xfrm>
        <a:graphic>
          <a:graphicData uri="http://schemas.openxmlformats.org/presentationml/2006/ole">
            <p:oleObj spid="_x0000_s14340" name="Диаграмма" r:id="rId4" imgW="9439255" imgH="5334120" progId="MSGraph.Chart.8">
              <p:embed followColorScheme="full"/>
            </p:oleObj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title"/>
          </p:nvPr>
        </p:nvSpPr>
        <p:spPr>
          <a:xfrm>
            <a:off x="214282" y="0"/>
            <a:ext cx="8401050" cy="6429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Видатки на одного отримувача по галузям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27" name="Rectangle 8"/>
          <p:cNvSpPr>
            <a:spLocks noGrp="1" noChangeArrowheads="1"/>
          </p:cNvSpPr>
          <p:nvPr>
            <p:ph sz="half" idx="4294967295"/>
          </p:nvPr>
        </p:nvSpPr>
        <p:spPr>
          <a:xfrm>
            <a:off x="0" y="857232"/>
            <a:ext cx="9144000" cy="6429396"/>
          </a:xfrm>
          <a:prstGeom prst="rect">
            <a:avLst/>
          </a:prstGeom>
        </p:spPr>
        <p:txBody>
          <a:bodyPr/>
          <a:lstStyle/>
          <a:p>
            <a:pPr algn="ctr" rtl="1" eaLnBrk="1" hangingPunct="1">
              <a:buFont typeface="Wingdings" pitchFamily="2" charset="2"/>
              <a:buNone/>
            </a:pPr>
            <a:r>
              <a:rPr lang="uk-UA" altLang="uk-UA" sz="4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Охорона здоров</a:t>
            </a:r>
            <a:r>
              <a:rPr lang="en-US" altLang="uk-UA" sz="4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altLang="uk-UA" sz="4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</a:t>
            </a:r>
          </a:p>
          <a:p>
            <a:pPr algn="ctr" rtl="1" eaLnBrk="1" hangingPunct="1">
              <a:buFont typeface="Wingdings" pitchFamily="2" charset="2"/>
              <a:buNone/>
            </a:pPr>
            <a:r>
              <a:rPr lang="uk-UA" alt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Всього </a:t>
            </a:r>
            <a:r>
              <a:rPr lang="uk-UA" altLang="uk-UA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271.9 млн грн</a:t>
            </a:r>
          </a:p>
          <a:p>
            <a:pPr eaLnBrk="1" hangingPunct="1">
              <a:buClr>
                <a:srgbClr val="FF0000"/>
              </a:buClr>
              <a:buFont typeface="Wingdings 2" pitchFamily="18" charset="2"/>
              <a:buNone/>
            </a:pPr>
            <a:r>
              <a:rPr lang="uk-UA" alt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alt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01.12.2020р </a:t>
            </a:r>
            <a:r>
              <a:rPr lang="uk-UA" alt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наявне населення  – 111 217 осіб</a:t>
            </a:r>
          </a:p>
          <a:p>
            <a:pPr eaLnBrk="1" hangingPunct="1">
              <a:buClr>
                <a:srgbClr val="002060"/>
              </a:buClr>
              <a:buFont typeface="Wingdings" pitchFamily="2" charset="2"/>
              <a:buChar char="Ø"/>
            </a:pPr>
            <a:r>
              <a:rPr lang="uk-UA" alt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КНП”СМБЛ” (Лікарня</a:t>
            </a:r>
            <a:r>
              <a:rPr lang="ru-RU" alt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uk-UA" alt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alt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209,6 </a:t>
            </a:r>
            <a:r>
              <a:rPr lang="uk-UA" alt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alt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грн, </a:t>
            </a:r>
            <a:endParaRPr lang="en-US" altLang="uk-UA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002060"/>
              </a:buClr>
              <a:buNone/>
            </a:pPr>
            <a:r>
              <a:rPr lang="ru-RU" alt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1 885 грн на одного </a:t>
            </a:r>
            <a:r>
              <a:rPr lang="uk-UA" alt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мешканця</a:t>
            </a:r>
          </a:p>
          <a:p>
            <a:pPr eaLnBrk="1" hangingPunct="1">
              <a:buClr>
                <a:srgbClr val="002060"/>
              </a:buClr>
              <a:buFont typeface="Wingdings" pitchFamily="2" charset="2"/>
              <a:buChar char="Ø"/>
            </a:pPr>
            <a:r>
              <a:rPr lang="uk-UA" alt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КНП”КДЦ” (Консультативно-діагностичний центр) – 37,1 млн </a:t>
            </a:r>
            <a:r>
              <a:rPr lang="uk-UA" altLang="uk-UA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uk-UA" alt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eaLnBrk="1" hangingPunct="1">
              <a:buClr>
                <a:srgbClr val="002060"/>
              </a:buClr>
              <a:buNone/>
            </a:pPr>
            <a:r>
              <a:rPr lang="uk-UA" alt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alt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334 грн на одного </a:t>
            </a:r>
            <a:r>
              <a:rPr lang="uk-UA" alt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мешканця</a:t>
            </a:r>
          </a:p>
          <a:p>
            <a:pPr eaLnBrk="1" hangingPunct="1">
              <a:buClr>
                <a:srgbClr val="002060"/>
              </a:buClr>
              <a:buFont typeface="Wingdings" pitchFamily="2" charset="2"/>
              <a:buChar char="Ø"/>
            </a:pPr>
            <a:r>
              <a:rPr lang="uk-UA" alt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КНП”МСП” (Міська стоматологічна поліклініка) – 4,6 млн грн </a:t>
            </a:r>
            <a:endParaRPr lang="ru-RU" altLang="uk-UA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002060"/>
              </a:buClr>
              <a:buNone/>
            </a:pPr>
            <a:r>
              <a:rPr lang="ru-RU" alt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41 грн на одного </a:t>
            </a:r>
            <a:r>
              <a:rPr lang="uk-UA" alt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мешканця</a:t>
            </a:r>
          </a:p>
          <a:p>
            <a:pPr eaLnBrk="1" hangingPunct="1">
              <a:buClr>
                <a:srgbClr val="002060"/>
              </a:buClr>
              <a:buFont typeface="Wingdings" pitchFamily="2" charset="2"/>
              <a:buChar char="Ø"/>
            </a:pPr>
            <a:r>
              <a:rPr lang="ru-RU" altLang="uk-UA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КНП </a:t>
            </a:r>
            <a:r>
              <a:rPr lang="en-US" altLang="uk-UA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altLang="uk-UA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СЦПМСД” (</a:t>
            </a:r>
            <a:r>
              <a:rPr lang="ru-RU" altLang="uk-UA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Центр </a:t>
            </a:r>
            <a:r>
              <a:rPr lang="uk-UA" altLang="uk-UA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первинної медико-санітарної допомоги) – 5,5 млн грн</a:t>
            </a:r>
            <a:r>
              <a:rPr lang="uk-UA" altLang="uk-UA" sz="1800" b="1" dirty="0" smtClean="0">
                <a:solidFill>
                  <a:srgbClr val="354675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Clr>
                <a:srgbClr val="002060"/>
              </a:buClr>
              <a:buNone/>
            </a:pPr>
            <a:r>
              <a:rPr lang="uk-UA" alt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50 грн на одного мешканця </a:t>
            </a:r>
          </a:p>
          <a:p>
            <a:pPr eaLnBrk="1" hangingPunct="1">
              <a:buClr>
                <a:srgbClr val="002060"/>
              </a:buClr>
              <a:buFont typeface="Wingdings" pitchFamily="2" charset="2"/>
              <a:buChar char="Ø"/>
            </a:pPr>
            <a:r>
              <a:rPr lang="uk-UA" alt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Інші заходи по охороні здоров‘я:</a:t>
            </a:r>
          </a:p>
          <a:p>
            <a:pPr eaLnBrk="1" hangingPunct="1">
              <a:buClr>
                <a:srgbClr val="FF0000"/>
              </a:buClr>
              <a:buNone/>
            </a:pPr>
            <a:r>
              <a:rPr lang="uk-UA" altLang="uk-UA" sz="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зубопротезування - 2,2 млн грн</a:t>
            </a:r>
            <a:r>
              <a:rPr lang="uk-UA" altLang="uk-UA" sz="1500" b="1" dirty="0" smtClean="0">
                <a:solidFill>
                  <a:srgbClr val="3546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uk-UA" sz="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(кількість пільговиків – 369 осіб) -</a:t>
            </a:r>
            <a:r>
              <a:rPr lang="uk-UA" altLang="uk-UA" sz="15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uk-UA" sz="1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altLang="uk-UA" sz="1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922 грн на </a:t>
            </a:r>
            <a:r>
              <a:rPr lang="uk-UA" altLang="uk-UA" sz="1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одного пільговика</a:t>
            </a:r>
          </a:p>
          <a:p>
            <a:pPr eaLnBrk="1" hangingPunct="1">
              <a:buClr>
                <a:srgbClr val="FF0000"/>
              </a:buClr>
              <a:buNone/>
            </a:pPr>
            <a:r>
              <a:rPr lang="uk-UA" altLang="uk-UA" sz="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безкоштовні рецепти – 6,8 млн (кількість рецептів 17 706) - </a:t>
            </a:r>
            <a:r>
              <a:rPr lang="uk-UA" altLang="uk-UA" sz="1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384 грн середня вартість одного рецепта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408283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142852"/>
            <a:ext cx="7858180" cy="128587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buNone/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идатки</a:t>
            </a: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b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культуру і мистецтво </a:t>
            </a:r>
            <a:b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21 071,62 </a:t>
            </a:r>
            <a:r>
              <a:rPr lang="uk-UA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тис.грн</a:t>
            </a: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410" name="Object 1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142875" y="1668463"/>
          <a:ext cx="8858250" cy="4949825"/>
        </p:xfrm>
        <a:graphic>
          <a:graphicData uri="http://schemas.openxmlformats.org/presentationml/2006/ole">
            <p:oleObj spid="_x0000_s100354" name="Диаграмма" r:id="rId4" imgW="11106246" imgH="6210270" progId="MSGraph.Chart.8">
              <p:embed followColorScheme="full"/>
            </p:oleObj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0"/>
            <a:ext cx="8643937" cy="172878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buNone/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идатки</a:t>
            </a: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</a:t>
            </a:r>
            <a:b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культуру і мистецтво </a:t>
            </a:r>
            <a:b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розрізі економічної класифікації </a:t>
            </a:r>
            <a:b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21 071,62 </a:t>
            </a:r>
            <a:r>
              <a:rPr lang="uk-UA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тис.грн</a:t>
            </a: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434" name="Object 1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0" y="1928802"/>
          <a:ext cx="9029700" cy="4724411"/>
        </p:xfrm>
        <a:graphic>
          <a:graphicData uri="http://schemas.openxmlformats.org/presentationml/2006/ole">
            <p:oleObj spid="_x0000_s101378" name="Диаграмма" r:id="rId3" imgW="9315534" imgH="4667220" progId="MSGraph.Chart.8">
              <p:embed followColorScheme="full"/>
            </p:oleObj>
          </a:graphicData>
        </a:graphic>
      </p:graphicFrame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" y="3"/>
            <a:ext cx="1408282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" y="-1"/>
            <a:ext cx="2171802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5" name="Rectangle 2"/>
          <p:cNvSpPr>
            <a:spLocks noGrp="1"/>
          </p:cNvSpPr>
          <p:nvPr>
            <p:ph type="title"/>
          </p:nvPr>
        </p:nvSpPr>
        <p:spPr>
          <a:xfrm>
            <a:off x="2000232" y="142852"/>
            <a:ext cx="6858048" cy="100013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buNone/>
              <a:defRPr/>
            </a:pP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</a:rPr>
              <a:t>Видатки на фізичну культуру та спорт</a:t>
            </a:r>
            <a:br>
              <a:rPr lang="uk-UA" sz="3200" b="1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</a:rPr>
              <a:t>44 370,93 </a:t>
            </a:r>
            <a:r>
              <a:rPr lang="uk-UA" sz="3200" b="1" dirty="0" err="1" smtClean="0">
                <a:solidFill>
                  <a:srgbClr val="002060"/>
                </a:solidFill>
                <a:latin typeface="Times New Roman" pitchFamily="18" charset="0"/>
              </a:rPr>
              <a:t>тис.грн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  <p:graphicFrame>
        <p:nvGraphicFramePr>
          <p:cNvPr id="19458" name="Object 4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152400" y="1214422"/>
          <a:ext cx="8991600" cy="5468937"/>
        </p:xfrm>
        <a:graphic>
          <a:graphicData uri="http://schemas.openxmlformats.org/presentationml/2006/ole">
            <p:oleObj spid="_x0000_s19460" name="Диаграмма" r:id="rId4" imgW="8848745" imgH="5381640" progId="MSGraph.Chart.8">
              <p:embed followColorScheme="full"/>
            </p:oleObj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57325" cy="1450848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43966" cy="1643063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buNone/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идатки</a:t>
            </a: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b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фізичну культуру і спорт </a:t>
            </a:r>
            <a:b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розрізі економічної класифікації </a:t>
            </a:r>
            <a:b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44 370,93 </a:t>
            </a:r>
            <a:r>
              <a:rPr lang="uk-UA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тис.грн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482" name="Object 14"/>
          <p:cNvGraphicFramePr>
            <a:graphicFrameLocks noGrp="1" noChangeAspect="1"/>
          </p:cNvGraphicFramePr>
          <p:nvPr/>
        </p:nvGraphicFramePr>
        <p:xfrm>
          <a:off x="0" y="1928802"/>
          <a:ext cx="9039225" cy="4929197"/>
        </p:xfrm>
        <a:graphic>
          <a:graphicData uri="http://schemas.openxmlformats.org/presentationml/2006/ole">
            <p:oleObj spid="_x0000_s20484" name="Диаграмма" r:id="rId4" imgW="9315534" imgH="4686390" progId="MSGraph.Chart.8">
              <p:embed followColorScheme="full"/>
            </p:oleObj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42844" y="0"/>
            <a:ext cx="8786812" cy="714375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идатки</a:t>
            </a: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одного </a:t>
            </a:r>
            <a:r>
              <a:rPr lang="uk-UA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отримувача</a:t>
            </a: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 галузям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2" name="Rectangle 9"/>
          <p:cNvSpPr>
            <a:spLocks noGrp="1" noChangeArrowheads="1"/>
          </p:cNvSpPr>
          <p:nvPr>
            <p:ph sz="quarter" idx="13"/>
          </p:nvPr>
        </p:nvSpPr>
        <p:spPr>
          <a:xfrm>
            <a:off x="0" y="785794"/>
            <a:ext cx="8858250" cy="2786062"/>
          </a:xfrm>
        </p:spPr>
        <p:txBody>
          <a:bodyPr rtlCol="0">
            <a:normAutofit lnSpcReduction="10000"/>
          </a:bodyPr>
          <a:lstStyle/>
          <a:p>
            <a:pPr algn="ctr" rtl="1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Культура і мистецтво</a:t>
            </a:r>
            <a:endParaRPr lang="en-US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1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Всього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72 </a:t>
            </a:r>
            <a:r>
              <a:rPr lang="uk-UA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endParaRPr lang="uk-UA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узеї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виставки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476.22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тис.грн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відвідувачів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-6 957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чол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.) -</a:t>
            </a:r>
          </a:p>
          <a:p>
            <a:pPr fontAlgn="auto">
              <a:spcAft>
                <a:spcPts val="0"/>
              </a:spcAft>
              <a:buClr>
                <a:srgbClr val="FF0000"/>
              </a:buClr>
              <a:buFont typeface="Wingdings 2" pitchFamily="18" charset="2"/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68,5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 одного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відвідувача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Палаци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будинки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11.42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вихованців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– </a:t>
            </a:r>
          </a:p>
          <a:p>
            <a:pPr fontAlgn="auto">
              <a:spcAft>
                <a:spcPts val="0"/>
              </a:spcAft>
              <a:buClr>
                <a:srgbClr val="FF0000"/>
              </a:buClr>
              <a:buFont typeface="Wingdings 2" pitchFamily="18" charset="2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1 097осіб) 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10,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тис.грн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 одного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вихованця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колективів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Бібліотеки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6.22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млн.грн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.(число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читачів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19,96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тис.чол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.)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11.5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 одного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читача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rtl="1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b="1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24" name="Rectangle 10"/>
          <p:cNvSpPr>
            <a:spLocks noChangeArrowheads="1"/>
          </p:cNvSpPr>
          <p:nvPr/>
        </p:nvSpPr>
        <p:spPr bwMode="auto">
          <a:xfrm>
            <a:off x="214282" y="3643314"/>
            <a:ext cx="8694737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rtl="1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uk-UA" altLang="uk-UA" sz="2800" b="1" u="sng" dirty="0">
                <a:solidFill>
                  <a:srgbClr val="002060"/>
                </a:solidFill>
                <a:cs typeface="Times New Roman" pitchFamily="18" charset="0"/>
              </a:rPr>
              <a:t>Фізична культура і </a:t>
            </a:r>
            <a:r>
              <a:rPr lang="uk-UA" altLang="uk-UA" sz="2800" b="1" u="sng" dirty="0" smtClean="0">
                <a:solidFill>
                  <a:srgbClr val="002060"/>
                </a:solidFill>
                <a:cs typeface="Times New Roman" pitchFamily="18" charset="0"/>
              </a:rPr>
              <a:t>спорт</a:t>
            </a:r>
          </a:p>
          <a:p>
            <a:pPr marL="342900" indent="-342900" algn="ctr" rtl="1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uk-UA" altLang="uk-UA" sz="2000" b="1" dirty="0" smtClean="0">
                <a:solidFill>
                  <a:srgbClr val="002060"/>
                </a:solidFill>
                <a:cs typeface="Times New Roman" pitchFamily="18" charset="0"/>
              </a:rPr>
              <a:t>Всього </a:t>
            </a:r>
            <a:r>
              <a:rPr lang="en-US" altLang="uk-UA" sz="2000" b="1" dirty="0" smtClean="0">
                <a:solidFill>
                  <a:srgbClr val="002060"/>
                </a:solidFill>
                <a:cs typeface="Times New Roman" pitchFamily="18" charset="0"/>
              </a:rPr>
              <a:t>4</a:t>
            </a:r>
            <a:r>
              <a:rPr lang="uk-UA" altLang="uk-UA" sz="2000" b="1" dirty="0" smtClean="0">
                <a:solidFill>
                  <a:srgbClr val="002060"/>
                </a:solidFill>
                <a:cs typeface="Times New Roman" pitchFamily="18" charset="0"/>
              </a:rPr>
              <a:t>4.37</a:t>
            </a:r>
            <a:r>
              <a:rPr lang="en-US" altLang="uk-UA" sz="2000" b="1" dirty="0" smtClean="0">
                <a:solidFill>
                  <a:srgbClr val="002060"/>
                </a:solidFill>
                <a:cs typeface="Times New Roman" pitchFamily="18" charset="0"/>
              </a:rPr>
              <a:t>1</a:t>
            </a:r>
            <a:r>
              <a:rPr lang="uk-UA" altLang="uk-UA" sz="20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uk-UA" altLang="uk-UA" sz="2000" b="1" dirty="0" err="1" smtClean="0">
                <a:solidFill>
                  <a:srgbClr val="002060"/>
                </a:solidFill>
                <a:cs typeface="Times New Roman" pitchFamily="18" charset="0"/>
              </a:rPr>
              <a:t>млн</a:t>
            </a:r>
            <a:r>
              <a:rPr lang="uk-UA" altLang="uk-UA" sz="20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uk-UA" altLang="uk-UA" sz="2000" b="1" dirty="0" err="1" smtClean="0">
                <a:solidFill>
                  <a:srgbClr val="002060"/>
                </a:solidFill>
                <a:cs typeface="Times New Roman" pitchFamily="18" charset="0"/>
              </a:rPr>
              <a:t>грн</a:t>
            </a:r>
            <a:endParaRPr lang="uk-UA" altLang="uk-UA" sz="2000" b="1" dirty="0">
              <a:solidFill>
                <a:srgbClr val="002060"/>
              </a:solidFill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0000"/>
              </a:buClr>
              <a:buSzPct val="70000"/>
              <a:buFont typeface="Wingdings" pitchFamily="2" charset="2"/>
              <a:buChar char="v"/>
            </a:pPr>
            <a:r>
              <a:rPr lang="ru-RU" altLang="uk-UA" sz="2000" b="1" dirty="0" err="1">
                <a:solidFill>
                  <a:srgbClr val="002060"/>
                </a:solidFill>
                <a:cs typeface="Times New Roman" pitchFamily="18" charset="0"/>
              </a:rPr>
              <a:t>Утримання</a:t>
            </a:r>
            <a:r>
              <a:rPr lang="ru-RU" altLang="uk-UA" sz="20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altLang="uk-UA" sz="2000" b="1" dirty="0" err="1">
                <a:solidFill>
                  <a:srgbClr val="002060"/>
                </a:solidFill>
                <a:cs typeface="Times New Roman" pitchFamily="18" charset="0"/>
              </a:rPr>
              <a:t>дитячо-юнацьких</a:t>
            </a:r>
            <a:r>
              <a:rPr lang="ru-RU" altLang="uk-UA" sz="20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altLang="uk-UA" sz="2000" b="1" dirty="0" err="1">
                <a:solidFill>
                  <a:srgbClr val="002060"/>
                </a:solidFill>
                <a:cs typeface="Times New Roman" pitchFamily="18" charset="0"/>
              </a:rPr>
              <a:t>спортивних</a:t>
            </a:r>
            <a:r>
              <a:rPr lang="ru-RU" altLang="uk-UA" sz="20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altLang="uk-UA" sz="2000" b="1" dirty="0" err="1">
                <a:solidFill>
                  <a:srgbClr val="002060"/>
                </a:solidFill>
                <a:cs typeface="Times New Roman" pitchFamily="18" charset="0"/>
              </a:rPr>
              <a:t>шкіл</a:t>
            </a:r>
            <a:r>
              <a:rPr lang="ru-RU" altLang="uk-UA" sz="20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altLang="uk-UA" sz="2000" b="1" dirty="0" smtClean="0">
                <a:solidFill>
                  <a:srgbClr val="002060"/>
                </a:solidFill>
                <a:cs typeface="Times New Roman" pitchFamily="18" charset="0"/>
              </a:rPr>
              <a:t>43.32 </a:t>
            </a:r>
            <a:r>
              <a:rPr lang="ru-RU" altLang="uk-UA" sz="2000" b="1" dirty="0" err="1" smtClean="0">
                <a:solidFill>
                  <a:srgbClr val="002060"/>
                </a:solidFill>
                <a:cs typeface="Times New Roman" pitchFamily="18" charset="0"/>
              </a:rPr>
              <a:t>млн</a:t>
            </a:r>
            <a:r>
              <a:rPr lang="ru-RU" altLang="uk-UA" sz="20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altLang="uk-UA" sz="2000" b="1" dirty="0" err="1" smtClean="0">
                <a:solidFill>
                  <a:srgbClr val="002060"/>
                </a:solidFill>
                <a:cs typeface="Times New Roman" pitchFamily="18" charset="0"/>
              </a:rPr>
              <a:t>грн</a:t>
            </a:r>
            <a:r>
              <a:rPr lang="ru-RU" altLang="uk-UA" sz="20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altLang="uk-UA" sz="2000" b="1" dirty="0">
                <a:solidFill>
                  <a:srgbClr val="002060"/>
                </a:solidFill>
                <a:cs typeface="Times New Roman" pitchFamily="18" charset="0"/>
              </a:rPr>
              <a:t>(</a:t>
            </a:r>
            <a:r>
              <a:rPr lang="ru-RU" altLang="uk-UA" sz="2000" b="1" dirty="0" err="1">
                <a:solidFill>
                  <a:srgbClr val="002060"/>
                </a:solidFill>
                <a:cs typeface="Times New Roman" pitchFamily="18" charset="0"/>
              </a:rPr>
              <a:t>кількість</a:t>
            </a:r>
            <a:r>
              <a:rPr lang="ru-RU" altLang="uk-UA" sz="20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altLang="uk-UA" sz="2000" b="1" dirty="0" err="1">
                <a:solidFill>
                  <a:srgbClr val="002060"/>
                </a:solidFill>
                <a:cs typeface="Times New Roman" pitchFamily="18" charset="0"/>
              </a:rPr>
              <a:t>вихованців</a:t>
            </a:r>
            <a:r>
              <a:rPr lang="ru-RU" altLang="uk-UA" sz="2000" b="1" dirty="0">
                <a:solidFill>
                  <a:srgbClr val="002060"/>
                </a:solidFill>
                <a:cs typeface="Times New Roman" pitchFamily="18" charset="0"/>
              </a:rPr>
              <a:t> ДЮСШ </a:t>
            </a:r>
            <a:r>
              <a:rPr lang="ru-RU" altLang="uk-UA" sz="2000" b="1" dirty="0" smtClean="0">
                <a:solidFill>
                  <a:srgbClr val="002060"/>
                </a:solidFill>
                <a:cs typeface="Times New Roman" pitchFamily="18" charset="0"/>
              </a:rPr>
              <a:t>-1 924 </a:t>
            </a:r>
            <a:r>
              <a:rPr lang="ru-RU" altLang="uk-UA" sz="2000" b="1" dirty="0" err="1">
                <a:solidFill>
                  <a:srgbClr val="002060"/>
                </a:solidFill>
                <a:cs typeface="Times New Roman" pitchFamily="18" charset="0"/>
              </a:rPr>
              <a:t>осіб</a:t>
            </a:r>
            <a:r>
              <a:rPr lang="ru-RU" altLang="uk-UA" sz="2000" b="1" dirty="0">
                <a:solidFill>
                  <a:srgbClr val="002060"/>
                </a:solidFill>
                <a:cs typeface="Times New Roman" pitchFamily="18" charset="0"/>
              </a:rPr>
              <a:t>)</a:t>
            </a:r>
            <a:r>
              <a:rPr lang="ru-RU" altLang="uk-UA" sz="2000" b="1" dirty="0">
                <a:solidFill>
                  <a:schemeClr val="tx2"/>
                </a:solidFill>
                <a:cs typeface="Times New Roman" pitchFamily="18" charset="0"/>
              </a:rPr>
              <a:t> 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FF0000"/>
              </a:buClr>
              <a:buSzPct val="70000"/>
            </a:pPr>
            <a:r>
              <a:rPr lang="ru-RU" altLang="uk-UA" sz="2000" b="1" dirty="0">
                <a:cs typeface="Times New Roman" pitchFamily="18" charset="0"/>
              </a:rPr>
              <a:t>     </a:t>
            </a:r>
            <a:r>
              <a:rPr lang="ru-RU" altLang="uk-UA" sz="2000" b="1" dirty="0" smtClean="0">
                <a:solidFill>
                  <a:srgbClr val="FF0000"/>
                </a:solidFill>
                <a:cs typeface="Times New Roman" pitchFamily="18" charset="0"/>
              </a:rPr>
              <a:t>22,5 </a:t>
            </a:r>
            <a:r>
              <a:rPr lang="ru-RU" altLang="uk-UA" sz="2000" b="1" dirty="0">
                <a:solidFill>
                  <a:srgbClr val="FF0000"/>
                </a:solidFill>
                <a:cs typeface="Times New Roman" pitchFamily="18" charset="0"/>
              </a:rPr>
              <a:t>тис. </a:t>
            </a:r>
            <a:r>
              <a:rPr lang="ru-RU" altLang="uk-UA" sz="2000" b="1" dirty="0" err="1">
                <a:solidFill>
                  <a:srgbClr val="FF0000"/>
                </a:solidFill>
                <a:cs typeface="Times New Roman" pitchFamily="18" charset="0"/>
              </a:rPr>
              <a:t>грн</a:t>
            </a:r>
            <a:r>
              <a:rPr lang="ru-RU" altLang="uk-UA" sz="2000" b="1" dirty="0">
                <a:solidFill>
                  <a:srgbClr val="FF0000"/>
                </a:solidFill>
                <a:cs typeface="Times New Roman" pitchFamily="18" charset="0"/>
              </a:rPr>
              <a:t> на одного </a:t>
            </a:r>
            <a:r>
              <a:rPr lang="ru-RU" altLang="uk-UA" sz="2000" b="1" dirty="0" err="1">
                <a:solidFill>
                  <a:srgbClr val="FF0000"/>
                </a:solidFill>
                <a:cs typeface="Times New Roman" pitchFamily="18" charset="0"/>
              </a:rPr>
              <a:t>учня</a:t>
            </a:r>
            <a:r>
              <a:rPr lang="ru-RU" altLang="uk-UA" sz="2000" b="1" dirty="0">
                <a:solidFill>
                  <a:srgbClr val="FF0000"/>
                </a:solidFill>
                <a:cs typeface="Times New Roman" pitchFamily="18" charset="0"/>
              </a:rPr>
              <a:t>  ДЮСШ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FF0000"/>
              </a:buClr>
              <a:buSzPct val="70000"/>
              <a:buFont typeface="Wingdings" pitchFamily="2" charset="2"/>
              <a:buChar char="v"/>
            </a:pPr>
            <a:r>
              <a:rPr lang="uk-UA" altLang="uk-UA" sz="2000" b="1" dirty="0">
                <a:solidFill>
                  <a:srgbClr val="002060"/>
                </a:solidFill>
                <a:cs typeface="Times New Roman" pitchFamily="18" charset="0"/>
              </a:rPr>
              <a:t>Стипендії для 15-ти перспективних спортсменів ДЮСШ</a:t>
            </a:r>
            <a:r>
              <a:rPr lang="en-US" altLang="uk-UA" sz="20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uk-UA" altLang="uk-UA" sz="2000" b="1" dirty="0">
                <a:solidFill>
                  <a:srgbClr val="002060"/>
                </a:solidFill>
                <a:cs typeface="Times New Roman" pitchFamily="18" charset="0"/>
              </a:rPr>
              <a:t>- </a:t>
            </a:r>
            <a:r>
              <a:rPr lang="en-US" altLang="uk-UA" sz="20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FF0000"/>
              </a:buClr>
              <a:buSzPct val="70000"/>
            </a:pPr>
            <a:r>
              <a:rPr lang="en-US" altLang="uk-UA" sz="2000" b="1" dirty="0">
                <a:solidFill>
                  <a:srgbClr val="002060"/>
                </a:solidFill>
                <a:cs typeface="Times New Roman" pitchFamily="18" charset="0"/>
              </a:rPr>
              <a:t>      </a:t>
            </a:r>
            <a:r>
              <a:rPr lang="uk-UA" altLang="uk-UA" sz="2000" b="1" dirty="0" smtClean="0">
                <a:solidFill>
                  <a:srgbClr val="002060"/>
                </a:solidFill>
                <a:cs typeface="Times New Roman" pitchFamily="18" charset="0"/>
              </a:rPr>
              <a:t>264,85 </a:t>
            </a:r>
            <a:r>
              <a:rPr lang="uk-UA" altLang="uk-UA" sz="2000" b="1" dirty="0" err="1">
                <a:solidFill>
                  <a:srgbClr val="002060"/>
                </a:solidFill>
                <a:cs typeface="Times New Roman" pitchFamily="18" charset="0"/>
              </a:rPr>
              <a:t>тис.грн</a:t>
            </a:r>
            <a:r>
              <a:rPr lang="uk-UA" altLang="uk-UA" sz="2000" b="1" dirty="0">
                <a:solidFill>
                  <a:srgbClr val="002060"/>
                </a:solidFill>
                <a:cs typeface="Times New Roman" pitchFamily="18" charset="0"/>
              </a:rPr>
              <a:t>.,  в середньому </a:t>
            </a:r>
            <a:r>
              <a:rPr lang="uk-UA" altLang="uk-UA" sz="2000" b="1" dirty="0" smtClean="0">
                <a:solidFill>
                  <a:srgbClr val="FF0000"/>
                </a:solidFill>
                <a:cs typeface="Times New Roman" pitchFamily="18" charset="0"/>
              </a:rPr>
              <a:t>17,66тис.грн.на </a:t>
            </a:r>
            <a:r>
              <a:rPr lang="uk-UA" altLang="uk-UA" sz="2000" b="1" dirty="0">
                <a:solidFill>
                  <a:srgbClr val="FF0000"/>
                </a:solidFill>
                <a:cs typeface="Times New Roman" pitchFamily="18" charset="0"/>
              </a:rPr>
              <a:t>одного перспективного спор</a:t>
            </a:r>
            <a:r>
              <a:rPr lang="ru-RU" altLang="uk-UA" sz="2000" b="1" dirty="0">
                <a:solidFill>
                  <a:srgbClr val="FF0000"/>
                </a:solidFill>
                <a:cs typeface="Times New Roman" pitchFamily="18" charset="0"/>
              </a:rPr>
              <a:t>т</a:t>
            </a:r>
            <a:r>
              <a:rPr lang="uk-UA" altLang="uk-UA" sz="2000" b="1" dirty="0" err="1">
                <a:solidFill>
                  <a:srgbClr val="FF0000"/>
                </a:solidFill>
                <a:cs typeface="Times New Roman" pitchFamily="18" charset="0"/>
              </a:rPr>
              <a:t>смена</a:t>
            </a:r>
            <a:endParaRPr lang="ru-RU" altLang="uk-UA" sz="20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4291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buNone/>
              <a:defRPr/>
            </a:pPr>
            <a:r>
              <a:rPr lang="uk-UA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Порівняльний аналіз видатків на соціальний захист</a:t>
            </a:r>
            <a:r>
              <a:rPr lang="en-US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</a:t>
            </a:r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тис.грн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ph type="tbl" idx="1"/>
          </p:nvPr>
        </p:nvGraphicFramePr>
        <p:xfrm>
          <a:off x="142844" y="714356"/>
          <a:ext cx="8786813" cy="6007182"/>
        </p:xfrm>
        <a:graphic>
          <a:graphicData uri="http://schemas.openxmlformats.org/drawingml/2006/table">
            <a:tbl>
              <a:tblPr/>
              <a:tblGrid>
                <a:gridCol w="5747209">
                  <a:extLst>
                    <a:ext uri="{9D8B030D-6E8A-4147-A177-3AD203B41FA5}"/>
                  </a:extLst>
                </a:gridCol>
                <a:gridCol w="933242">
                  <a:extLst>
                    <a:ext uri="{9D8B030D-6E8A-4147-A177-3AD203B41FA5}"/>
                  </a:extLst>
                </a:gridCol>
                <a:gridCol w="1053181">
                  <a:extLst>
                    <a:ext uri="{9D8B030D-6E8A-4147-A177-3AD203B41FA5}"/>
                  </a:extLst>
                </a:gridCol>
                <a:gridCol w="1053181"/>
              </a:tblGrid>
              <a:tr h="2470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err="1">
                          <a:solidFill>
                            <a:srgbClr val="002060"/>
                          </a:solidFill>
                          <a:latin typeface="Times New Roman"/>
                        </a:rPr>
                        <a:t>Показник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</a:rPr>
                        <a:t>2019 </a:t>
                      </a:r>
                      <a:r>
                        <a:rPr lang="ru-RU" sz="1600" b="1" i="0" u="none" strike="noStrike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</a:rPr>
                        <a:t>рік</a:t>
                      </a:r>
                      <a:endParaRPr lang="ru-RU" sz="1600" b="1" i="0" u="none" strike="noStrike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2020 </a:t>
                      </a:r>
                      <a:r>
                        <a:rPr lang="ru-RU" sz="1600" b="1" i="0" u="none" strike="noStrike" dirty="0" err="1">
                          <a:solidFill>
                            <a:srgbClr val="002060"/>
                          </a:solidFill>
                          <a:latin typeface="Times New Roman"/>
                        </a:rPr>
                        <a:t>рік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%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2770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 err="1">
                          <a:solidFill>
                            <a:srgbClr val="002060"/>
                          </a:solidFill>
                          <a:latin typeface="Times New Roman"/>
                        </a:rPr>
                        <a:t>Усього</a:t>
                      </a:r>
                      <a:r>
                        <a:rPr lang="ru-RU" sz="1800" b="1" i="1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600" b="1" i="1" u="none" strike="noStrik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</a:rPr>
                        <a:t>236 222,43</a:t>
                      </a:r>
                      <a:endParaRPr lang="ru-RU" sz="1600" b="1" i="1" u="none" strike="noStrike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600" b="1" i="1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75 120,21</a:t>
                      </a:r>
                      <a:endParaRPr lang="ru-RU" sz="1600" b="1" i="1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600" b="1" i="1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-68,20</a:t>
                      </a:r>
                      <a:endParaRPr lang="ru-RU" sz="1600" b="1" i="1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2170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err="1">
                          <a:solidFill>
                            <a:srgbClr val="002060"/>
                          </a:solidFill>
                          <a:latin typeface="Times New Roman"/>
                        </a:rPr>
                        <a:t>Пільги</a:t>
                      </a:r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на </a:t>
                      </a:r>
                      <a:r>
                        <a:rPr lang="ru-RU" sz="1100" b="1" i="0" u="none" strike="noStrike" dirty="0" err="1">
                          <a:solidFill>
                            <a:srgbClr val="002060"/>
                          </a:solidFill>
                          <a:latin typeface="Times New Roman"/>
                        </a:rPr>
                        <a:t>придбання</a:t>
                      </a:r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 твердого </a:t>
                      </a:r>
                      <a:r>
                        <a:rPr lang="ru-RU" sz="1100" b="1" i="0" u="none" strike="noStrike" dirty="0" err="1">
                          <a:solidFill>
                            <a:srgbClr val="002060"/>
                          </a:solidFill>
                          <a:latin typeface="Times New Roman"/>
                        </a:rPr>
                        <a:t>палива</a:t>
                      </a:r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 та </a:t>
                      </a:r>
                      <a:r>
                        <a:rPr lang="ru-RU" sz="1100" b="1" i="0" u="none" strike="noStrike" dirty="0" err="1">
                          <a:solidFill>
                            <a:srgbClr val="002060"/>
                          </a:solidFill>
                          <a:latin typeface="Times New Roman"/>
                        </a:rPr>
                        <a:t>скрапленого</a:t>
                      </a:r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 газу</a:t>
                      </a: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1" i="0" u="none" strike="noStrik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</a:rPr>
                        <a:t>18,22</a:t>
                      </a:r>
                      <a:endParaRPr lang="ru-RU" sz="1400" b="1" i="0" u="none" strike="noStrike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15,11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-17,07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2170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err="1">
                          <a:solidFill>
                            <a:srgbClr val="002060"/>
                          </a:solidFill>
                          <a:latin typeface="Times New Roman"/>
                        </a:rPr>
                        <a:t>Пільги</a:t>
                      </a:r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 err="1">
                          <a:solidFill>
                            <a:srgbClr val="002060"/>
                          </a:solidFill>
                          <a:latin typeface="Times New Roman"/>
                        </a:rPr>
                        <a:t>з</a:t>
                      </a:r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 оплати </a:t>
                      </a:r>
                      <a:r>
                        <a:rPr lang="ru-RU" sz="1100" b="1" i="0" u="none" strike="noStrike" dirty="0" err="1">
                          <a:solidFill>
                            <a:srgbClr val="002060"/>
                          </a:solidFill>
                          <a:latin typeface="Times New Roman"/>
                        </a:rPr>
                        <a:t>послуг</a:t>
                      </a:r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 err="1" smtClean="0">
                          <a:solidFill>
                            <a:srgbClr val="002060"/>
                          </a:solidFill>
                          <a:latin typeface="Times New Roman"/>
                        </a:rPr>
                        <a:t>зв`язку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1" i="0" u="none" strike="noStrik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</a:rPr>
                        <a:t>383,67</a:t>
                      </a: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32</a:t>
                      </a:r>
                      <a:r>
                        <a:rPr lang="en-US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4</a:t>
                      </a:r>
                      <a:r>
                        <a:rPr lang="uk-UA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,46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-15,43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388616">
                <a:tc>
                  <a:txBody>
                    <a:bodyPr/>
                    <a:lstStyle/>
                    <a:p>
                      <a:pPr algn="l" fontAlgn="ctr"/>
                      <a:r>
                        <a:rPr lang="uk-UA" sz="1100" b="1" i="0" u="none" strike="noStrike" dirty="0" err="1" smtClean="0">
                          <a:solidFill>
                            <a:srgbClr val="002060"/>
                          </a:solidFill>
                          <a:latin typeface="Times New Roman"/>
                        </a:rPr>
                        <a:t>Санаторно</a:t>
                      </a:r>
                      <a:r>
                        <a:rPr lang="uk-UA" sz="11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 </a:t>
                      </a:r>
                      <a:r>
                        <a:rPr lang="uk-UA" sz="1100" b="1" i="0" u="none" strike="noStrike" dirty="0" err="1" smtClean="0">
                          <a:solidFill>
                            <a:srgbClr val="002060"/>
                          </a:solidFill>
                          <a:latin typeface="Times New Roman"/>
                        </a:rPr>
                        <a:t>–курортне</a:t>
                      </a:r>
                      <a:r>
                        <a:rPr lang="uk-UA" sz="11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 лікування осіб пільгової категорії та компенсація вартості проїзду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1" i="0" u="none" strike="noStrik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</a:rPr>
                        <a:t>147,26</a:t>
                      </a:r>
                      <a:endParaRPr lang="ru-RU" sz="1400" b="1" i="0" u="none" strike="noStrike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235,66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+60,03</a:t>
                      </a: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7069">
                <a:tc>
                  <a:txBody>
                    <a:bodyPr/>
                    <a:lstStyle/>
                    <a:p>
                      <a:pPr algn="l" fontAlgn="ctr"/>
                      <a:r>
                        <a:rPr lang="uk-UA" sz="11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Компенсація вартості капітального ремонту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1" i="0" u="none" strike="noStrik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</a:rPr>
                        <a:t>75,43</a:t>
                      </a:r>
                      <a:endParaRPr lang="ru-RU" sz="1400" b="1" i="0" u="none" strike="noStrike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22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err="1">
                          <a:solidFill>
                            <a:srgbClr val="002060"/>
                          </a:solidFill>
                          <a:latin typeface="Times New Roman"/>
                        </a:rPr>
                        <a:t>Видатки</a:t>
                      </a:r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 на </a:t>
                      </a:r>
                      <a:r>
                        <a:rPr lang="ru-RU" sz="1100" b="1" i="0" u="none" strike="noStrike" dirty="0" err="1">
                          <a:solidFill>
                            <a:srgbClr val="002060"/>
                          </a:solidFill>
                          <a:latin typeface="Times New Roman"/>
                        </a:rPr>
                        <a:t>утримання</a:t>
                      </a:r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 err="1">
                          <a:solidFill>
                            <a:srgbClr val="002060"/>
                          </a:solidFill>
                          <a:latin typeface="Times New Roman"/>
                        </a:rPr>
                        <a:t>територіального</a:t>
                      </a:r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центру</a:t>
                      </a:r>
                      <a:r>
                        <a:rPr lang="en-US" sz="11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 </a:t>
                      </a:r>
                      <a:r>
                        <a:rPr lang="uk-UA" sz="11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соціального обслуговування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1" i="0" u="none" strike="noStrik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</a:rPr>
                        <a:t>10 057,21</a:t>
                      </a:r>
                      <a:endParaRPr lang="ru-RU" sz="1400" b="1" i="0" u="none" strike="noStrike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10 926,45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+8,64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86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err="1">
                          <a:solidFill>
                            <a:srgbClr val="002060"/>
                          </a:solidFill>
                          <a:latin typeface="Times New Roman"/>
                        </a:rPr>
                        <a:t>Видатки</a:t>
                      </a:r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 на </a:t>
                      </a:r>
                      <a:r>
                        <a:rPr lang="ru-RU" sz="1100" b="1" i="0" u="none" strike="noStrike" dirty="0" err="1" smtClean="0">
                          <a:solidFill>
                            <a:srgbClr val="002060"/>
                          </a:solidFill>
                          <a:latin typeface="Times New Roman"/>
                        </a:rPr>
                        <a:t>утримання</a:t>
                      </a:r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центру </a:t>
                      </a:r>
                      <a:r>
                        <a:rPr lang="ru-RU" sz="1100" b="1" i="0" u="none" strike="noStrike" dirty="0" err="1" smtClean="0">
                          <a:solidFill>
                            <a:srgbClr val="002060"/>
                          </a:solidFill>
                          <a:latin typeface="Times New Roman"/>
                        </a:rPr>
                        <a:t>комплексної</a:t>
                      </a:r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  </a:t>
                      </a:r>
                      <a:r>
                        <a:rPr lang="ru-RU" sz="1100" b="1" i="0" u="none" strike="noStrike" dirty="0" err="1">
                          <a:solidFill>
                            <a:srgbClr val="002060"/>
                          </a:solidFill>
                          <a:latin typeface="Times New Roman"/>
                        </a:rPr>
                        <a:t>реабілітації</a:t>
                      </a:r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для </a:t>
                      </a:r>
                      <a:r>
                        <a:rPr lang="ru-RU" sz="1100" b="1" i="0" u="none" strike="noStrike" dirty="0" err="1" smtClean="0">
                          <a:solidFill>
                            <a:srgbClr val="002060"/>
                          </a:solidFill>
                          <a:latin typeface="Times New Roman"/>
                        </a:rPr>
                        <a:t>дітей</a:t>
                      </a:r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 та </a:t>
                      </a:r>
                      <a:r>
                        <a:rPr lang="ru-RU" sz="1100" b="1" i="0" u="none" strike="noStrike" dirty="0" err="1" smtClean="0">
                          <a:solidFill>
                            <a:srgbClr val="002060"/>
                          </a:solidFill>
                          <a:latin typeface="Times New Roman"/>
                        </a:rPr>
                        <a:t>осіб</a:t>
                      </a:r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 err="1" smtClean="0">
                          <a:solidFill>
                            <a:srgbClr val="002060"/>
                          </a:solidFill>
                          <a:latin typeface="Times New Roman"/>
                        </a:rPr>
                        <a:t>з</a:t>
                      </a:r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 err="1">
                          <a:solidFill>
                            <a:srgbClr val="002060"/>
                          </a:solidFill>
                          <a:latin typeface="Times New Roman"/>
                        </a:rPr>
                        <a:t>інвалідністю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1" i="0" u="none" strike="noStrik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</a:rPr>
                        <a:t>2 651,95</a:t>
                      </a:r>
                      <a:endParaRPr lang="ru-RU" sz="1400" b="1" i="0" u="none" strike="noStrike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3</a:t>
                      </a:r>
                      <a:r>
                        <a:rPr lang="uk-UA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 328,92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+25,53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3886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err="1">
                          <a:solidFill>
                            <a:srgbClr val="002060"/>
                          </a:solidFill>
                          <a:latin typeface="Times New Roman"/>
                        </a:rPr>
                        <a:t>Видатки</a:t>
                      </a:r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 на </a:t>
                      </a:r>
                      <a:r>
                        <a:rPr lang="ru-RU" sz="1100" b="1" i="0" u="none" strike="noStrike" dirty="0" err="1" smtClean="0">
                          <a:solidFill>
                            <a:srgbClr val="002060"/>
                          </a:solidFill>
                          <a:latin typeface="Times New Roman"/>
                        </a:rPr>
                        <a:t>утримання</a:t>
                      </a:r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 err="1" smtClean="0">
                          <a:solidFill>
                            <a:srgbClr val="002060"/>
                          </a:solidFill>
                          <a:latin typeface="Times New Roman"/>
                        </a:rPr>
                        <a:t>Сєвєродонецького</a:t>
                      </a:r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 err="1" smtClean="0">
                          <a:solidFill>
                            <a:srgbClr val="002060"/>
                          </a:solidFill>
                          <a:latin typeface="Times New Roman"/>
                        </a:rPr>
                        <a:t>міського</a:t>
                      </a:r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  </a:t>
                      </a:r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центру </a:t>
                      </a:r>
                      <a:r>
                        <a:rPr lang="ru-RU" sz="1100" b="1" i="0" u="none" strike="noStrike" dirty="0" err="1">
                          <a:solidFill>
                            <a:srgbClr val="002060"/>
                          </a:solidFill>
                          <a:latin typeface="Times New Roman"/>
                        </a:rPr>
                        <a:t>соціальних</a:t>
                      </a:r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служб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1" i="0" u="none" strike="noStrik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</a:rPr>
                        <a:t>1 269,78</a:t>
                      </a:r>
                      <a:endParaRPr lang="ru-RU" sz="1400" b="1" i="0" u="none" strike="noStrike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1 </a:t>
                      </a:r>
                      <a:r>
                        <a:rPr lang="en-US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3</a:t>
                      </a:r>
                      <a:r>
                        <a:rPr lang="uk-UA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20,07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+3,96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3886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err="1">
                          <a:solidFill>
                            <a:srgbClr val="002060"/>
                          </a:solidFill>
                          <a:latin typeface="Times New Roman"/>
                        </a:rPr>
                        <a:t>Здійснення</a:t>
                      </a:r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 err="1">
                          <a:solidFill>
                            <a:srgbClr val="002060"/>
                          </a:solidFill>
                          <a:latin typeface="Times New Roman"/>
                        </a:rPr>
                        <a:t>заходів</a:t>
                      </a:r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 та </a:t>
                      </a:r>
                      <a:r>
                        <a:rPr lang="ru-RU" sz="1100" b="1" i="0" u="none" strike="noStrike" dirty="0" err="1">
                          <a:solidFill>
                            <a:srgbClr val="002060"/>
                          </a:solidFill>
                          <a:latin typeface="Times New Roman"/>
                        </a:rPr>
                        <a:t>реалізація</a:t>
                      </a:r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 err="1">
                          <a:solidFill>
                            <a:srgbClr val="002060"/>
                          </a:solidFill>
                          <a:latin typeface="Times New Roman"/>
                        </a:rPr>
                        <a:t>проектів</a:t>
                      </a:r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 на </a:t>
                      </a:r>
                      <a:r>
                        <a:rPr lang="ru-RU" sz="1100" b="1" i="0" u="none" strike="noStrike" dirty="0" err="1">
                          <a:solidFill>
                            <a:srgbClr val="002060"/>
                          </a:solidFill>
                          <a:latin typeface="Times New Roman"/>
                        </a:rPr>
                        <a:t>виконання</a:t>
                      </a:r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 err="1">
                          <a:solidFill>
                            <a:srgbClr val="002060"/>
                          </a:solidFill>
                          <a:latin typeface="Times New Roman"/>
                        </a:rPr>
                        <a:t>Державної</a:t>
                      </a:r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 err="1">
                          <a:solidFill>
                            <a:srgbClr val="002060"/>
                          </a:solidFill>
                          <a:latin typeface="Times New Roman"/>
                        </a:rPr>
                        <a:t>цільової</a:t>
                      </a:r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 err="1">
                          <a:solidFill>
                            <a:srgbClr val="002060"/>
                          </a:solidFill>
                          <a:latin typeface="Times New Roman"/>
                        </a:rPr>
                        <a:t>соціальної</a:t>
                      </a:r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 err="1">
                          <a:solidFill>
                            <a:srgbClr val="002060"/>
                          </a:solidFill>
                          <a:latin typeface="Times New Roman"/>
                        </a:rPr>
                        <a:t>програми</a:t>
                      </a:r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 `Молодь </a:t>
                      </a:r>
                      <a:r>
                        <a:rPr lang="ru-RU" sz="1100" b="1" i="0" u="none" strike="noStrike" dirty="0" err="1">
                          <a:solidFill>
                            <a:srgbClr val="002060"/>
                          </a:solidFill>
                          <a:latin typeface="Times New Roman"/>
                        </a:rPr>
                        <a:t>України</a:t>
                      </a:r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`</a:t>
                      </a: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1" i="0" u="none" strike="noStrik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</a:rPr>
                        <a:t>62,62</a:t>
                      </a:r>
                      <a:endParaRPr lang="ru-RU" sz="1400" b="1" i="0" u="none" strike="noStrike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49,98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-20,19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2170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err="1">
                          <a:solidFill>
                            <a:srgbClr val="002060"/>
                          </a:solidFill>
                          <a:latin typeface="Times New Roman"/>
                        </a:rPr>
                        <a:t>Оздоровлення</a:t>
                      </a:r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 та </a:t>
                      </a:r>
                      <a:r>
                        <a:rPr lang="ru-RU" sz="1100" b="1" i="0" u="none" strike="noStrike" dirty="0" err="1">
                          <a:solidFill>
                            <a:srgbClr val="002060"/>
                          </a:solidFill>
                          <a:latin typeface="Times New Roman"/>
                        </a:rPr>
                        <a:t>відпочинок</a:t>
                      </a:r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 err="1">
                          <a:solidFill>
                            <a:srgbClr val="002060"/>
                          </a:solidFill>
                          <a:latin typeface="Times New Roman"/>
                        </a:rPr>
                        <a:t>дітей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1" i="0" u="none" strike="noStrik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</a:rPr>
                        <a:t>7 13,18</a:t>
                      </a:r>
                      <a:endParaRPr lang="ru-RU" sz="1400" b="1" i="0" u="none" strike="noStrike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2170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err="1">
                          <a:solidFill>
                            <a:srgbClr val="002060"/>
                          </a:solidFill>
                          <a:latin typeface="Times New Roman"/>
                        </a:rPr>
                        <a:t>Компенсація</a:t>
                      </a:r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 err="1">
                          <a:solidFill>
                            <a:srgbClr val="002060"/>
                          </a:solidFill>
                          <a:latin typeface="Times New Roman"/>
                        </a:rPr>
                        <a:t>фізичним</a:t>
                      </a:r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 особам, </a:t>
                      </a:r>
                      <a:r>
                        <a:rPr lang="ru-RU" sz="1100" b="1" i="0" u="none" strike="noStrike" dirty="0" err="1">
                          <a:solidFill>
                            <a:srgbClr val="002060"/>
                          </a:solidFill>
                          <a:latin typeface="Times New Roman"/>
                        </a:rPr>
                        <a:t>які</a:t>
                      </a:r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 err="1">
                          <a:solidFill>
                            <a:srgbClr val="002060"/>
                          </a:solidFill>
                          <a:latin typeface="Times New Roman"/>
                        </a:rPr>
                        <a:t>надають</a:t>
                      </a:r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 err="1">
                          <a:solidFill>
                            <a:srgbClr val="002060"/>
                          </a:solidFill>
                          <a:latin typeface="Times New Roman"/>
                        </a:rPr>
                        <a:t>соціальні</a:t>
                      </a:r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 err="1">
                          <a:solidFill>
                            <a:srgbClr val="002060"/>
                          </a:solidFill>
                          <a:latin typeface="Times New Roman"/>
                        </a:rPr>
                        <a:t>послуги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1" i="0" u="none" strike="noStrik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</a:rPr>
                        <a:t>984,97</a:t>
                      </a:r>
                      <a:endParaRPr lang="ru-RU" sz="1400" b="1" i="0" u="none" strike="noStrike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446,40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-54,68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2170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err="1">
                          <a:solidFill>
                            <a:srgbClr val="002060"/>
                          </a:solidFill>
                          <a:latin typeface="Times New Roman"/>
                        </a:rPr>
                        <a:t>Надання</a:t>
                      </a:r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 err="1">
                          <a:solidFill>
                            <a:srgbClr val="002060"/>
                          </a:solidFill>
                          <a:latin typeface="Times New Roman"/>
                        </a:rPr>
                        <a:t>пільг</a:t>
                      </a:r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 err="1">
                          <a:solidFill>
                            <a:srgbClr val="002060"/>
                          </a:solidFill>
                          <a:latin typeface="Times New Roman"/>
                        </a:rPr>
                        <a:t>населенню</a:t>
                      </a:r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 (</a:t>
                      </a:r>
                      <a:r>
                        <a:rPr lang="ru-RU" sz="1100" b="1" i="0" u="none" strike="noStrike" dirty="0" err="1">
                          <a:solidFill>
                            <a:srgbClr val="002060"/>
                          </a:solidFill>
                          <a:latin typeface="Times New Roman"/>
                        </a:rPr>
                        <a:t>почесним</a:t>
                      </a:r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 err="1">
                          <a:solidFill>
                            <a:srgbClr val="002060"/>
                          </a:solidFill>
                          <a:latin typeface="Times New Roman"/>
                        </a:rPr>
                        <a:t>громадянам</a:t>
                      </a:r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 err="1">
                          <a:solidFill>
                            <a:srgbClr val="002060"/>
                          </a:solidFill>
                          <a:latin typeface="Times New Roman"/>
                        </a:rPr>
                        <a:t>міста</a:t>
                      </a:r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)</a:t>
                      </a: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1" i="0" u="none" strike="noStrik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</a:rPr>
                        <a:t>272,9</a:t>
                      </a:r>
                      <a:endParaRPr lang="ru-RU" sz="1400" b="1" i="0" u="none" strike="noStrike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253,29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-7,19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3886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err="1">
                          <a:solidFill>
                            <a:srgbClr val="002060"/>
                          </a:solidFill>
                          <a:latin typeface="Times New Roman"/>
                        </a:rPr>
                        <a:t>Надання</a:t>
                      </a:r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 err="1">
                          <a:solidFill>
                            <a:srgbClr val="002060"/>
                          </a:solidFill>
                          <a:latin typeface="Times New Roman"/>
                        </a:rPr>
                        <a:t>фінансової</a:t>
                      </a:r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 err="1">
                          <a:solidFill>
                            <a:srgbClr val="002060"/>
                          </a:solidFill>
                          <a:latin typeface="Times New Roman"/>
                        </a:rPr>
                        <a:t>підтримки</a:t>
                      </a:r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 err="1">
                          <a:solidFill>
                            <a:srgbClr val="002060"/>
                          </a:solidFill>
                          <a:latin typeface="Times New Roman"/>
                        </a:rPr>
                        <a:t>громадським</a:t>
                      </a:r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 err="1">
                          <a:solidFill>
                            <a:srgbClr val="002060"/>
                          </a:solidFill>
                          <a:latin typeface="Times New Roman"/>
                        </a:rPr>
                        <a:t>організаціям</a:t>
                      </a:r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 err="1">
                          <a:solidFill>
                            <a:srgbClr val="002060"/>
                          </a:solidFill>
                          <a:latin typeface="Times New Roman"/>
                        </a:rPr>
                        <a:t>ветеранів</a:t>
                      </a:r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 err="1">
                          <a:solidFill>
                            <a:srgbClr val="002060"/>
                          </a:solidFill>
                          <a:latin typeface="Times New Roman"/>
                        </a:rPr>
                        <a:t>і</a:t>
                      </a:r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 err="1">
                          <a:solidFill>
                            <a:srgbClr val="002060"/>
                          </a:solidFill>
                          <a:latin typeface="Times New Roman"/>
                        </a:rPr>
                        <a:t>осіб</a:t>
                      </a:r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 err="1">
                          <a:solidFill>
                            <a:srgbClr val="002060"/>
                          </a:solidFill>
                          <a:latin typeface="Times New Roman"/>
                        </a:rPr>
                        <a:t>з</a:t>
                      </a:r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 err="1">
                          <a:solidFill>
                            <a:srgbClr val="002060"/>
                          </a:solidFill>
                          <a:latin typeface="Times New Roman"/>
                        </a:rPr>
                        <a:t>інвалідністю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1" i="0" u="none" strike="noStrik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</a:rPr>
                        <a:t>800,27</a:t>
                      </a:r>
                      <a:endParaRPr lang="ru-RU" sz="1400" b="1" i="0" u="none" strike="noStrike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1 012,22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+26,48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326343">
                <a:tc>
                  <a:txBody>
                    <a:bodyPr/>
                    <a:lstStyle/>
                    <a:p>
                      <a:pPr algn="l" fontAlgn="ctr"/>
                      <a:r>
                        <a:rPr lang="uk-UA" sz="11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Організація та проведення громадських робіт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1" i="0" u="none" strike="noStrik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</a:rPr>
                        <a:t>247,35</a:t>
                      </a:r>
                      <a:endParaRPr lang="ru-RU" sz="1400" b="1" i="0" u="none" strike="noStrike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96,47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-61,0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2170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err="1">
                          <a:solidFill>
                            <a:srgbClr val="002060"/>
                          </a:solidFill>
                          <a:latin typeface="Times New Roman"/>
                        </a:rPr>
                        <a:t>Матеріальна</a:t>
                      </a:r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 err="1">
                          <a:solidFill>
                            <a:srgbClr val="002060"/>
                          </a:solidFill>
                          <a:latin typeface="Times New Roman"/>
                        </a:rPr>
                        <a:t>допомога</a:t>
                      </a:r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 err="1">
                          <a:solidFill>
                            <a:srgbClr val="002060"/>
                          </a:solidFill>
                          <a:latin typeface="Times New Roman"/>
                        </a:rPr>
                        <a:t>гостропотребуючим</a:t>
                      </a:r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 err="1">
                          <a:solidFill>
                            <a:srgbClr val="002060"/>
                          </a:solidFill>
                          <a:latin typeface="Times New Roman"/>
                        </a:rPr>
                        <a:t>громадянам</a:t>
                      </a:r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 err="1">
                          <a:solidFill>
                            <a:srgbClr val="002060"/>
                          </a:solidFill>
                          <a:latin typeface="Times New Roman"/>
                        </a:rPr>
                        <a:t>міста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1" i="0" u="none" strike="noStrik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</a:rPr>
                        <a:t>6 891,8</a:t>
                      </a:r>
                      <a:endParaRPr lang="ru-RU" sz="1400" b="1" i="0" u="none" strike="noStrike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7 416,64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+7,62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388616">
                <a:tc>
                  <a:txBody>
                    <a:bodyPr/>
                    <a:lstStyle/>
                    <a:p>
                      <a:pPr algn="l" fontAlgn="ctr"/>
                      <a:r>
                        <a:rPr lang="uk-UA" sz="11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Матеріальна допомога</a:t>
                      </a:r>
                      <a:r>
                        <a:rPr lang="uk-UA" sz="1100" b="1" i="0" u="none" strike="noStrike" baseline="0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 </a:t>
                      </a:r>
                      <a:r>
                        <a:rPr lang="uk-UA" sz="11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сім</a:t>
                      </a:r>
                      <a:r>
                        <a:rPr lang="en-US" sz="11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’</a:t>
                      </a:r>
                      <a:r>
                        <a:rPr lang="uk-UA" sz="11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ям, в</a:t>
                      </a:r>
                      <a:r>
                        <a:rPr lang="uk-UA" sz="1100" b="1" i="0" u="none" strike="noStrike" baseline="0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 яких виховуються діти з інвалідністю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1" i="0" u="none" strike="noStrike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2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 486.0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346333">
                <a:tc>
                  <a:txBody>
                    <a:bodyPr/>
                    <a:lstStyle/>
                    <a:p>
                      <a:pPr algn="l" fontAlgn="ctr"/>
                      <a:r>
                        <a:rPr lang="uk-UA" sz="11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Матеріальна допомога</a:t>
                      </a:r>
                      <a:r>
                        <a:rPr lang="uk-UA" sz="1100" b="1" i="0" u="none" strike="noStrike" baseline="0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  постраждалим від стихійного лиха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1" i="0" u="none" strike="noStrike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5 635</a:t>
                      </a:r>
                      <a:r>
                        <a:rPr lang="en-US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.</a:t>
                      </a:r>
                      <a:r>
                        <a:rPr lang="uk-UA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333">
                <a:tc>
                  <a:txBody>
                    <a:bodyPr/>
                    <a:lstStyle/>
                    <a:p>
                      <a:pPr algn="l" fontAlgn="ctr"/>
                      <a:r>
                        <a:rPr lang="uk-UA" sz="11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Компенсація за належні для отримання жилі приміщення для сімей загиблих</a:t>
                      </a:r>
                      <a:r>
                        <a:rPr lang="uk-UA" sz="1100" b="1" i="0" u="none" strike="noStrike" baseline="0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 осіб АТО та осіб з інвалідністю </a:t>
                      </a:r>
                      <a:r>
                        <a:rPr lang="en-US" sz="1100" b="1" i="0" u="none" strike="noStrike" baseline="0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I-II</a:t>
                      </a:r>
                      <a:r>
                        <a:rPr lang="uk-UA" sz="1100" b="1" i="0" u="none" strike="noStrike" baseline="0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 групи, яка настала внаслідок поранення під час участі в АТО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1" i="0" u="none" strike="noStrik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</a:rPr>
                        <a:t>664,31</a:t>
                      </a:r>
                      <a:endParaRPr lang="ru-RU" sz="1400" b="1" i="0" u="none" strike="noStrike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1 692,06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+154,71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333">
                <a:tc>
                  <a:txBody>
                    <a:bodyPr/>
                    <a:lstStyle/>
                    <a:p>
                      <a:pPr algn="l" fontAlgn="ctr"/>
                      <a:r>
                        <a:rPr lang="uk-UA" sz="11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Грошова компенсація за належні для отримання </a:t>
                      </a:r>
                      <a:r>
                        <a:rPr lang="uk-UA" sz="1100" b="1" i="0" u="none" strike="noStrike" smtClean="0">
                          <a:solidFill>
                            <a:srgbClr val="002060"/>
                          </a:solidFill>
                          <a:latin typeface="Times New Roman"/>
                        </a:rPr>
                        <a:t>жилі</a:t>
                      </a:r>
                      <a:r>
                        <a:rPr lang="uk-UA" sz="1100" b="1" i="0" u="none" strike="noStrike" baseline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 приміщення </a:t>
                      </a:r>
                      <a:r>
                        <a:rPr lang="uk-UA" sz="1100" b="1" i="0" u="none" strike="noStrike" smtClean="0">
                          <a:solidFill>
                            <a:srgbClr val="002060"/>
                          </a:solidFill>
                          <a:latin typeface="Times New Roman"/>
                        </a:rPr>
                        <a:t>для </a:t>
                      </a:r>
                      <a:r>
                        <a:rPr lang="uk-UA" sz="11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ВПО, які брали безпосередню участь в АТО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1" i="0" u="none" strike="noStrike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39 881,48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360" marR="7360" marT="7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715375" cy="642918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идатки</a:t>
            </a: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одного </a:t>
            </a:r>
            <a:r>
              <a:rPr lang="uk-UA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отримувача</a:t>
            </a: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 галузям</a:t>
            </a:r>
            <a:endParaRPr lang="ru-RU" sz="3200" b="1" dirty="0" smtClean="0">
              <a:solidFill>
                <a:srgbClr val="002060"/>
              </a:solidFill>
            </a:endParaRPr>
          </a:p>
        </p:txBody>
      </p:sp>
      <p:sp>
        <p:nvSpPr>
          <p:cNvPr id="51203" name="Rectangle 6"/>
          <p:cNvSpPr>
            <a:spLocks noGrp="1" noChangeArrowheads="1"/>
          </p:cNvSpPr>
          <p:nvPr>
            <p:ph sz="quarter" idx="13"/>
          </p:nvPr>
        </p:nvSpPr>
        <p:spPr>
          <a:xfrm>
            <a:off x="214313" y="642918"/>
            <a:ext cx="8929687" cy="6072230"/>
          </a:xfrm>
        </p:spPr>
        <p:txBody>
          <a:bodyPr rtlCol="0">
            <a:normAutofit fontScale="92500" lnSpcReduction="20000"/>
          </a:bodyPr>
          <a:lstStyle/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altLang="uk-UA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Соціальний захист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uk-UA" altLang="uk-UA" sz="800" b="1" u="sng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alt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Всього 7</a:t>
            </a:r>
            <a:r>
              <a:rPr lang="en-US" alt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uk-UA" alt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120</a:t>
            </a:r>
            <a:r>
              <a:rPr lang="uk-UA" alt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,21 </a:t>
            </a:r>
            <a:r>
              <a:rPr lang="uk-UA" altLang="uk-UA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uk-UA" alt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uk-UA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endParaRPr lang="uk-UA" altLang="uk-UA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uk-UA" altLang="uk-UA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Центр комплексної реабілітації для дітей та осіб з інвалідністю </a:t>
            </a:r>
            <a:r>
              <a:rPr lang="en-US" altLang="uk-UA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altLang="uk-UA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uk-UA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329</a:t>
            </a:r>
            <a:r>
              <a:rPr lang="uk-UA" altLang="uk-UA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uk-UA" sz="1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en-US" altLang="uk-UA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uk-UA" sz="1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endParaRPr lang="en-US" altLang="uk-UA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rgbClr val="002060"/>
              </a:buClr>
              <a:buFont typeface="Wingdings 2" pitchFamily="18" charset="2"/>
              <a:buNone/>
              <a:defRPr/>
            </a:pPr>
            <a:r>
              <a:rPr lang="en-US" altLang="uk-UA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altLang="uk-UA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uk-UA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altLang="uk-UA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Кількість обслугованих – 33</a:t>
            </a:r>
            <a:r>
              <a:rPr lang="en-US" altLang="uk-UA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altLang="uk-UA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дитини з інвалідністю </a:t>
            </a:r>
            <a:endParaRPr lang="uk-UA" altLang="uk-UA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rgbClr val="002060"/>
              </a:buClr>
              <a:buFont typeface="Wingdings 2" pitchFamily="18" charset="2"/>
              <a:buNone/>
              <a:defRPr/>
            </a:pPr>
            <a:r>
              <a:rPr lang="uk-UA" altLang="uk-UA" sz="1200" b="1" dirty="0" smtClean="0">
                <a:solidFill>
                  <a:srgbClr val="354675"/>
                </a:solidFill>
                <a:latin typeface="Times New Roman" pitchFamily="18" charset="0"/>
                <a:cs typeface="Times New Roman" pitchFamily="18" charset="0"/>
              </a:rPr>
              <a:t>  		</a:t>
            </a:r>
            <a:r>
              <a:rPr lang="uk-UA" altLang="uk-UA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щомісячно </a:t>
            </a:r>
            <a:r>
              <a:rPr lang="en-US" altLang="uk-UA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836</a:t>
            </a:r>
            <a:r>
              <a:rPr lang="uk-UA" altLang="uk-UA" sz="1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en-US" altLang="uk-UA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uk-UA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 одну дитину з інвалідністю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uk-UA" altLang="uk-UA" sz="1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Сєвєродонецький</a:t>
            </a:r>
            <a:r>
              <a:rPr lang="uk-UA" altLang="uk-UA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міський центр соціальних служб  1.</a:t>
            </a:r>
            <a:r>
              <a:rPr lang="en-US" altLang="uk-UA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altLang="uk-UA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uk-UA" altLang="uk-UA" sz="1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uk-UA" altLang="uk-UA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uk-UA" sz="1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endParaRPr lang="uk-UA" altLang="uk-UA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rgbClr val="002060"/>
              </a:buClr>
              <a:buFont typeface="Wingdings 2" pitchFamily="18" charset="2"/>
              <a:buNone/>
              <a:defRPr/>
            </a:pPr>
            <a:r>
              <a:rPr lang="uk-UA" altLang="uk-UA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Кількість обслугованих – </a:t>
            </a:r>
            <a:r>
              <a:rPr lang="en-US" altLang="uk-UA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uk-UA" altLang="uk-UA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uk-UA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500</a:t>
            </a:r>
            <a:r>
              <a:rPr lang="uk-UA" altLang="uk-UA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одиниць 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rgbClr val="002060"/>
              </a:buClr>
              <a:buFont typeface="Wingdings 2" pitchFamily="18" charset="2"/>
              <a:buNone/>
              <a:defRPr/>
            </a:pPr>
            <a:r>
              <a:rPr lang="uk-UA" altLang="uk-UA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у середньому по 203 </a:t>
            </a:r>
            <a:r>
              <a:rPr lang="uk-UA" altLang="uk-UA" sz="1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uk-UA" altLang="uk-UA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 одиницю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uk-UA" altLang="uk-UA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Фінансова підтримка громадських організацій ветеранів 1.012 </a:t>
            </a:r>
            <a:r>
              <a:rPr lang="uk-UA" altLang="uk-UA" sz="1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uk-UA" altLang="uk-UA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uk-UA" sz="1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endParaRPr lang="en-US" altLang="uk-UA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rgbClr val="002060"/>
              </a:buClr>
              <a:buFont typeface="Wingdings 2" pitchFamily="18" charset="2"/>
              <a:buNone/>
              <a:defRPr/>
            </a:pPr>
            <a:r>
              <a:rPr lang="en-US" altLang="uk-UA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uk-UA" altLang="uk-UA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4 громадські організації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rgbClr val="002060"/>
              </a:buClr>
              <a:buFont typeface="Wingdings 2" pitchFamily="18" charset="2"/>
              <a:buNone/>
              <a:defRPr/>
            </a:pPr>
            <a:r>
              <a:rPr lang="uk-UA" altLang="uk-UA" sz="1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uk-UA" altLang="uk-UA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 середньому по 253,0 тис </a:t>
            </a:r>
            <a:r>
              <a:rPr lang="uk-UA" altLang="uk-UA" sz="1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uk-UA" altLang="uk-UA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на одну громадську організацію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uk-UA" altLang="uk-UA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Матеріальна допомога гостро-потребуючим громадянам  7.417 </a:t>
            </a:r>
            <a:r>
              <a:rPr lang="uk-UA" altLang="uk-UA" sz="1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uk-UA" altLang="uk-UA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uk-UA" sz="1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endParaRPr lang="uk-UA" altLang="uk-UA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rgbClr val="002060"/>
              </a:buClr>
              <a:buFont typeface="Wingdings 2" pitchFamily="18" charset="2"/>
              <a:buNone/>
              <a:defRPr/>
            </a:pPr>
            <a:r>
              <a:rPr lang="uk-UA" altLang="uk-UA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altLang="uk-UA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uk-UA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Кількість </a:t>
            </a:r>
            <a:r>
              <a:rPr lang="uk-UA" altLang="uk-UA" sz="1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отримувачів</a:t>
            </a:r>
            <a:r>
              <a:rPr lang="uk-UA" altLang="uk-UA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2 846 осіб  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rgbClr val="002060"/>
              </a:buClr>
              <a:buFont typeface="Wingdings 2" pitchFamily="18" charset="2"/>
              <a:buNone/>
              <a:defRPr/>
            </a:pPr>
            <a:r>
              <a:rPr lang="uk-UA" altLang="uk-UA" sz="1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		у середньому по  2 606 </a:t>
            </a:r>
            <a:r>
              <a:rPr lang="uk-UA" altLang="uk-UA" sz="1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uk-UA" altLang="uk-UA" sz="1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на одного </a:t>
            </a:r>
            <a:r>
              <a:rPr lang="uk-UA" altLang="uk-UA" sz="1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отримувача</a:t>
            </a:r>
            <a:endParaRPr lang="uk-UA" altLang="uk-UA" sz="1200" b="1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uk-UA" altLang="uk-UA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Матеріальна допомога сім</a:t>
            </a:r>
            <a:r>
              <a:rPr lang="en-US" altLang="uk-UA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altLang="uk-UA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ям , в яких виховуються діти з інвалідністю  2.486 </a:t>
            </a:r>
            <a:r>
              <a:rPr lang="uk-UA" altLang="uk-UA" sz="1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uk-UA" altLang="uk-UA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uk-UA" sz="1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endParaRPr lang="uk-UA" altLang="uk-UA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rgbClr val="002060"/>
              </a:buClr>
              <a:buFont typeface="Wingdings 2" pitchFamily="18" charset="2"/>
              <a:buNone/>
              <a:defRPr/>
            </a:pPr>
            <a:r>
              <a:rPr lang="uk-UA" altLang="uk-UA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altLang="uk-UA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uk-UA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Кількість дітей з інвалідністю – 309 дітей  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rgbClr val="002060"/>
              </a:buClr>
              <a:buFont typeface="Wingdings 2" pitchFamily="18" charset="2"/>
              <a:buNone/>
              <a:defRPr/>
            </a:pPr>
            <a:r>
              <a:rPr lang="uk-UA" altLang="uk-UA" sz="1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uk-UA" altLang="uk-UA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щомісячно 1000грн  на одну дитину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uk-UA" altLang="uk-UA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Матеріальна допомога постраждалим від стихійного лиха :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rgbClr val="002060"/>
              </a:buClr>
              <a:buNone/>
              <a:defRPr/>
            </a:pPr>
            <a:r>
              <a:rPr lang="uk-UA" altLang="uk-UA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- міський бюджет - 2.415 </a:t>
            </a:r>
            <a:r>
              <a:rPr lang="uk-UA" altLang="uk-UA" sz="1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uk-UA" altLang="uk-UA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uk-UA" sz="1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endParaRPr lang="uk-UA" altLang="uk-UA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rgbClr val="002060"/>
              </a:buClr>
              <a:buFont typeface="Wingdings 2" pitchFamily="18" charset="2"/>
              <a:buNone/>
              <a:defRPr/>
            </a:pPr>
            <a:r>
              <a:rPr lang="uk-UA" altLang="uk-UA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altLang="uk-UA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uk-UA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Кількість </a:t>
            </a:r>
            <a:r>
              <a:rPr lang="uk-UA" altLang="uk-UA" sz="1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постраждалих–</a:t>
            </a:r>
            <a:r>
              <a:rPr lang="uk-UA" altLang="uk-UA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483 особи </a:t>
            </a:r>
            <a:r>
              <a:rPr lang="uk-UA" altLang="uk-UA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5 000грн на кожного;</a:t>
            </a:r>
            <a:r>
              <a:rPr lang="uk-UA" altLang="uk-UA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rgbClr val="002060"/>
              </a:buClr>
              <a:buFont typeface="Wingdings 2" pitchFamily="18" charset="2"/>
              <a:buNone/>
              <a:defRPr/>
            </a:pPr>
            <a:r>
              <a:rPr lang="uk-UA" altLang="uk-UA" sz="1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altLang="uk-UA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обласний бюджет – 3.220 </a:t>
            </a:r>
            <a:r>
              <a:rPr lang="uk-UA" altLang="uk-UA" sz="1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uk-UA" altLang="uk-UA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uk-UA" sz="1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endParaRPr lang="uk-UA" altLang="uk-UA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rgbClr val="002060"/>
              </a:buClr>
              <a:buFont typeface="Wingdings 2" pitchFamily="18" charset="2"/>
              <a:buNone/>
              <a:defRPr/>
            </a:pPr>
            <a:r>
              <a:rPr lang="uk-UA" altLang="uk-UA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altLang="uk-UA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uk-UA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Кількість </a:t>
            </a:r>
            <a:r>
              <a:rPr lang="uk-UA" altLang="uk-UA" sz="1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постраждалих–</a:t>
            </a:r>
            <a:r>
              <a:rPr lang="uk-UA" altLang="uk-UA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161 особа </a:t>
            </a:r>
            <a:r>
              <a:rPr lang="uk-UA" altLang="uk-UA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20 000грн на кожного; </a:t>
            </a:r>
            <a:r>
              <a:rPr lang="uk-UA" altLang="uk-UA" sz="1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uk-UA" altLang="uk-UA" sz="1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Терцентр</a:t>
            </a:r>
            <a:r>
              <a:rPr lang="uk-UA" altLang="uk-UA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соціального обслуговування 10.926 </a:t>
            </a:r>
            <a:r>
              <a:rPr lang="uk-UA" altLang="uk-UA" sz="1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uk-UA" altLang="uk-UA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uk-UA" sz="1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endParaRPr lang="uk-UA" altLang="uk-UA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rgbClr val="002060"/>
              </a:buClr>
              <a:buFont typeface="Wingdings 2" pitchFamily="18" charset="2"/>
              <a:buNone/>
              <a:defRPr/>
            </a:pPr>
            <a:r>
              <a:rPr lang="uk-UA" altLang="uk-UA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Кількість обслугованих – 5 742 громадян</a:t>
            </a:r>
            <a:endParaRPr lang="uk-UA" altLang="uk-UA" sz="1200" b="1" dirty="0" smtClean="0">
              <a:solidFill>
                <a:srgbClr val="354675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rgbClr val="002060"/>
              </a:buClr>
              <a:buFont typeface="Wingdings 2" pitchFamily="18" charset="2"/>
              <a:buNone/>
              <a:defRPr/>
            </a:pPr>
            <a:r>
              <a:rPr lang="uk-UA" altLang="uk-UA" sz="1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uk-UA" altLang="uk-UA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щомісячно 159грн на одного громадянина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uk-UA" altLang="uk-UA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Компенсація фізичним особам, які надають соціальні послуги 0.446 </a:t>
            </a:r>
            <a:r>
              <a:rPr lang="uk-UA" altLang="uk-UA" sz="1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uk-UA" altLang="uk-UA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uk-UA" sz="1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endParaRPr lang="uk-UA" altLang="uk-UA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rgbClr val="002060"/>
              </a:buClr>
              <a:buFont typeface="Wingdings 2" pitchFamily="18" charset="2"/>
              <a:buNone/>
              <a:defRPr/>
            </a:pPr>
            <a:r>
              <a:rPr lang="uk-UA" altLang="uk-UA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Кількість </a:t>
            </a:r>
            <a:r>
              <a:rPr lang="uk-UA" altLang="uk-UA" sz="1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отримувачів</a:t>
            </a:r>
            <a:r>
              <a:rPr lang="uk-UA" altLang="uk-UA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155 осіб 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rgbClr val="002060"/>
              </a:buClr>
              <a:buFont typeface="Wingdings 2" pitchFamily="18" charset="2"/>
              <a:buNone/>
              <a:defRPr/>
            </a:pPr>
            <a:r>
              <a:rPr lang="uk-UA" altLang="uk-UA" sz="1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uk-UA" altLang="uk-UA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щомісячно 240грн на одного </a:t>
            </a:r>
            <a:r>
              <a:rPr lang="uk-UA" altLang="uk-UA" sz="1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отримувача</a:t>
            </a:r>
            <a:endParaRPr lang="uk-UA" altLang="uk-UA" sz="1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uk-UA" altLang="uk-UA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Пільги почесним громадянам міста 0.253 </a:t>
            </a:r>
            <a:r>
              <a:rPr lang="uk-UA" altLang="uk-UA" sz="1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uk-UA" altLang="uk-UA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uk-UA" sz="1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uk-UA" altLang="uk-UA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rgbClr val="002060"/>
              </a:buClr>
              <a:buFont typeface="Wingdings 2" pitchFamily="18" charset="2"/>
              <a:buNone/>
              <a:defRPr/>
            </a:pPr>
            <a:r>
              <a:rPr lang="uk-UA" altLang="uk-UA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Кількість </a:t>
            </a:r>
            <a:r>
              <a:rPr lang="uk-UA" altLang="uk-UA" sz="1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отримувачів</a:t>
            </a:r>
            <a:r>
              <a:rPr lang="uk-UA" altLang="uk-UA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23 особи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rgbClr val="002060"/>
              </a:buClr>
              <a:buFont typeface="Wingdings 2" pitchFamily="18" charset="2"/>
              <a:buNone/>
              <a:defRPr/>
            </a:pPr>
            <a:r>
              <a:rPr lang="uk-UA" altLang="uk-UA" sz="1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uk-UA" altLang="uk-UA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щомісячно 918 </a:t>
            </a:r>
            <a:r>
              <a:rPr lang="uk-UA" altLang="uk-UA" sz="1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uk-UA" altLang="uk-UA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 одного </a:t>
            </a:r>
            <a:r>
              <a:rPr lang="uk-UA" altLang="uk-UA" sz="1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отримувача</a:t>
            </a:r>
            <a:endParaRPr lang="uk-UA" altLang="uk-UA" sz="1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uk-UA" altLang="uk-UA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Пільги з оплати послуг зв’язку 0.324 </a:t>
            </a:r>
            <a:r>
              <a:rPr lang="uk-UA" altLang="uk-UA" sz="1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uk-UA" altLang="uk-UA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uk-UA" sz="1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endParaRPr lang="uk-UA" altLang="uk-UA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rgbClr val="002060"/>
              </a:buClr>
              <a:buFont typeface="Wingdings 2" pitchFamily="18" charset="2"/>
              <a:buNone/>
              <a:defRPr/>
            </a:pPr>
            <a:r>
              <a:rPr lang="uk-UA" altLang="uk-UA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Кількість пільговиків – 764 особи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rgbClr val="002060"/>
              </a:buClr>
              <a:buFont typeface="Wingdings 2" pitchFamily="18" charset="2"/>
              <a:buNone/>
              <a:defRPr/>
            </a:pPr>
            <a:r>
              <a:rPr lang="uk-UA" altLang="uk-UA" sz="1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uk-UA" altLang="uk-UA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щомісячно 35 </a:t>
            </a:r>
            <a:r>
              <a:rPr lang="uk-UA" altLang="uk-UA" sz="1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uk-UA" altLang="uk-UA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 одного пільговика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uk-UA" altLang="uk-UA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Компенсація за належні для отримання жилі приміщення  для сімей загиблих осіб АТО та осіб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rgbClr val="002060"/>
              </a:buClr>
              <a:buNone/>
              <a:defRPr/>
            </a:pPr>
            <a:r>
              <a:rPr lang="uk-UA" altLang="uk-UA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з інвалідністю </a:t>
            </a:r>
            <a:r>
              <a:rPr lang="en-US" altLang="uk-UA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I-II </a:t>
            </a:r>
            <a:r>
              <a:rPr lang="uk-UA" altLang="uk-UA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групи під час участі  в АТО  1.692 </a:t>
            </a:r>
            <a:r>
              <a:rPr lang="uk-UA" altLang="uk-UA" sz="1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uk-UA" altLang="uk-UA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uk-UA" sz="1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endParaRPr lang="uk-UA" altLang="uk-UA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rgbClr val="002060"/>
              </a:buClr>
              <a:buFont typeface="Wingdings 2" pitchFamily="18" charset="2"/>
              <a:buNone/>
              <a:defRPr/>
            </a:pPr>
            <a:r>
              <a:rPr lang="uk-UA" altLang="uk-UA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Кількість осіб – 2 особи</a:t>
            </a:r>
            <a:r>
              <a:rPr lang="uk-UA" altLang="uk-UA" sz="1200" b="1" dirty="0" smtClean="0">
                <a:solidFill>
                  <a:srgbClr val="354675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rgbClr val="002060"/>
              </a:buClr>
              <a:buFont typeface="Wingdings 2" pitchFamily="18" charset="2"/>
              <a:buNone/>
              <a:defRPr/>
            </a:pPr>
            <a:r>
              <a:rPr lang="uk-UA" altLang="uk-UA" sz="1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uk-UA" altLang="uk-UA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середньому по 0,846млн </a:t>
            </a:r>
            <a:r>
              <a:rPr lang="uk-UA" altLang="uk-UA" sz="1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uk-UA" altLang="uk-UA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 одну особу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uk-UA" altLang="uk-UA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Грошова компенсація за належні для отримання жилі приміщення  для ВПО, які брали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rgbClr val="002060"/>
              </a:buClr>
              <a:buNone/>
              <a:defRPr/>
            </a:pPr>
            <a:r>
              <a:rPr lang="uk-UA" altLang="uk-UA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altLang="uk-UA" sz="1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безпосередньо участь </a:t>
            </a:r>
            <a:r>
              <a:rPr lang="uk-UA" altLang="uk-UA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АТО 39.881 </a:t>
            </a:r>
            <a:r>
              <a:rPr lang="uk-UA" altLang="uk-UA" sz="1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uk-UA" altLang="uk-UA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uk-UA" sz="1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endParaRPr lang="uk-UA" altLang="uk-UA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rgbClr val="002060"/>
              </a:buClr>
              <a:buFont typeface="Wingdings 2" pitchFamily="18" charset="2"/>
              <a:buNone/>
              <a:defRPr/>
            </a:pPr>
            <a:r>
              <a:rPr lang="uk-UA" altLang="uk-UA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Кількість осіб – 36 </a:t>
            </a:r>
            <a:r>
              <a:rPr lang="uk-UA" altLang="uk-UA" sz="1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uk-UA" altLang="uk-UA" sz="1200" b="1" dirty="0" smtClean="0">
                <a:solidFill>
                  <a:srgbClr val="354675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rgbClr val="002060"/>
              </a:buClr>
              <a:buFont typeface="Wingdings 2" pitchFamily="18" charset="2"/>
              <a:buNone/>
              <a:defRPr/>
            </a:pPr>
            <a:r>
              <a:rPr lang="uk-UA" altLang="uk-UA" sz="1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uk-UA" altLang="uk-UA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середньому по 1,108млн </a:t>
            </a:r>
            <a:r>
              <a:rPr lang="uk-UA" altLang="uk-UA" sz="1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uk-UA" altLang="uk-UA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 одного </a:t>
            </a:r>
            <a:r>
              <a:rPr lang="uk-UA" altLang="uk-UA" sz="1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отримувача</a:t>
            </a:r>
            <a:endParaRPr lang="uk-UA" altLang="uk-UA" sz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28" y="0"/>
            <a:ext cx="7572428" cy="100010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Видатки на житлово-комунальне господарство,</a:t>
            </a:r>
            <a:b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49 241,0 тис. грн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506" name="Диаграмма 4"/>
          <p:cNvGraphicFramePr>
            <a:graphicFrameLocks/>
          </p:cNvGraphicFramePr>
          <p:nvPr/>
        </p:nvGraphicFramePr>
        <p:xfrm>
          <a:off x="0" y="1212850"/>
          <a:ext cx="9143999" cy="5502298"/>
        </p:xfrm>
        <a:graphic>
          <a:graphicData uri="http://schemas.openxmlformats.org/presentationml/2006/ole">
            <p:oleObj spid="_x0000_s78850" name="Worksheet" r:id="rId4" imgW="8867737" imgH="5210023" progId="Excel.Sheet.8">
              <p:embed/>
            </p:oleObj>
          </a:graphicData>
        </a:graphic>
      </p:graphicFrame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92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 bwMode="auto">
          <a:xfrm>
            <a:off x="1643042" y="0"/>
            <a:ext cx="6512511" cy="1143000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Aft>
                <a:spcPts val="0"/>
              </a:spcAft>
              <a:buNone/>
              <a:defRPr/>
            </a:pPr>
            <a:r>
              <a:rPr lang="uk-UA" altLang="uk-UA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Заходи щодо забезпечення публічності бюджетних процесів</a:t>
            </a:r>
            <a:endParaRPr lang="ru-RU" altLang="uk-UA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285750" y="1214438"/>
            <a:ext cx="2857500" cy="1000125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Сайт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міської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ради</a:t>
            </a:r>
          </a:p>
          <a:p>
            <a:pPr algn="ctr">
              <a:defRPr/>
            </a:pPr>
            <a:r>
              <a:rPr lang="en-US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https://sed-rada.gov.ua/byudzhet-mista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3143250" y="1143000"/>
            <a:ext cx="2571750" cy="142875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Сайт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фінансового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управління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1200" b="1" dirty="0">
                <a:latin typeface="Times New Roman" pitchFamily="18" charset="0"/>
                <a:cs typeface="Times New Roman" pitchFamily="18" charset="0"/>
                <a:hlinkClick r:id="rId3"/>
              </a:rPr>
              <a:t>http://severodoneck.fu.org.ua/news</a:t>
            </a:r>
            <a:r>
              <a:rPr lang="en-US" sz="1200" dirty="0"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6000750" y="1285875"/>
            <a:ext cx="2786063" cy="1285875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Державний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веб-портал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бюджету для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громадян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1200" b="1" dirty="0">
                <a:latin typeface="Times New Roman" pitchFamily="18" charset="0"/>
                <a:cs typeface="Times New Roman" pitchFamily="18" charset="0"/>
                <a:hlinkClick r:id="rId4"/>
              </a:rPr>
              <a:t>https://openbudget.gov.ua/local-budget/12213100000/info/indicators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2" name="Picture 10" descr="D:\ПРЕЗЕНТАЦІЇ\ЗВІТ 2020\слайд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2714620"/>
            <a:ext cx="2643188" cy="3857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8926" y="2714620"/>
            <a:ext cx="26035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8" y="2714620"/>
            <a:ext cx="3143250" cy="3786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0"/>
            <a:ext cx="9001125" cy="9286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Видатки на транспорт та дорожнє господарство  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357298"/>
            <a:ext cx="471490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8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Покриття збитків </a:t>
            </a:r>
            <a:r>
              <a:rPr lang="uk-UA" sz="1800" b="1" dirty="0" err="1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КП</a:t>
            </a:r>
            <a:r>
              <a:rPr lang="uk-UA" sz="18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 "</a:t>
            </a:r>
            <a:r>
              <a:rPr lang="uk-UA" sz="1800" b="1" dirty="0" err="1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СТрУ“</a:t>
            </a:r>
            <a:r>
              <a:rPr lang="uk-UA" sz="18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 від безоплатного перевезення тролейбусами пільгових категорій громадян</a:t>
            </a:r>
          </a:p>
          <a:p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857356" y="571480"/>
            <a:ext cx="5500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800" b="1" dirty="0" smtClean="0">
                <a:solidFill>
                  <a:srgbClr val="002060"/>
                </a:solidFill>
              </a:rPr>
              <a:t>ВСЬОГО </a:t>
            </a:r>
            <a:r>
              <a:rPr lang="uk-UA" b="1" dirty="0" smtClean="0">
                <a:solidFill>
                  <a:srgbClr val="002060"/>
                </a:solidFill>
              </a:rPr>
              <a:t>44 046,7 </a:t>
            </a:r>
            <a:r>
              <a:rPr lang="uk-UA" sz="2800" b="1" dirty="0" smtClean="0">
                <a:solidFill>
                  <a:srgbClr val="002060"/>
                </a:solidFill>
              </a:rPr>
              <a:t>тис. грн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тролейбус1.jpg"/>
          <p:cNvPicPr>
            <a:picLocks noChangeAspect="1"/>
          </p:cNvPicPr>
          <p:nvPr/>
        </p:nvPicPr>
        <p:blipFill>
          <a:blip r:embed="rId2"/>
          <a:srcRect l="4774" r="8123" b="-2633"/>
          <a:stretch>
            <a:fillRect/>
          </a:stretch>
        </p:blipFill>
        <p:spPr>
          <a:xfrm>
            <a:off x="357158" y="2285992"/>
            <a:ext cx="3143272" cy="17766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00596" y="1357298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uk-UA" sz="1800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Придбання спеціального технічного обладнання  </a:t>
            </a:r>
            <a:r>
              <a:rPr lang="uk-UA" sz="1800" b="1" dirty="0" err="1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КП</a:t>
            </a:r>
            <a:r>
              <a:rPr lang="uk-UA" sz="1800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 "</a:t>
            </a:r>
            <a:r>
              <a:rPr lang="uk-UA" sz="1800" b="1" dirty="0" err="1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СТрУ”</a:t>
            </a:r>
            <a:endParaRPr lang="ru-RU" sz="1800" b="1" dirty="0">
              <a:solidFill>
                <a:schemeClr val="accent4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28926" y="278605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"/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31 974,1</a:t>
            </a:r>
            <a:endParaRPr lang="ru-RU" sz="1800" b="1" dirty="0">
              <a:solidFill>
                <a:schemeClr val="accent5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00992" y="2500306"/>
            <a:ext cx="11430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374,2</a:t>
            </a: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42844" y="4286256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00" b="1" dirty="0" smtClean="0">
                <a:solidFill>
                  <a:srgbClr val="002060"/>
                </a:solidFill>
                <a:cs typeface="Times New Roman" pitchFamily="18" charset="0"/>
              </a:rPr>
              <a:t>Поточний ремонт доріг</a:t>
            </a:r>
            <a:endParaRPr lang="ru-RU" sz="1800" dirty="0"/>
          </a:p>
        </p:txBody>
      </p:sp>
      <p:sp>
        <p:nvSpPr>
          <p:cNvPr id="14" name="TextBox 13"/>
          <p:cNvSpPr txBox="1"/>
          <p:nvPr/>
        </p:nvSpPr>
        <p:spPr>
          <a:xfrm>
            <a:off x="4786314" y="4214818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00" b="1" dirty="0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Розмітка доріг</a:t>
            </a:r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00364" y="5572140"/>
            <a:ext cx="11430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00" b="1" dirty="0" smtClean="0">
                <a:solidFill>
                  <a:srgbClr val="002060"/>
                </a:solidFill>
                <a:cs typeface="Times New Roman" pitchFamily="18" charset="0"/>
              </a:rPr>
              <a:t>9 279,3</a:t>
            </a:r>
          </a:p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858016" y="592933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"/>
            <a:r>
              <a:rPr lang="uk-UA" sz="1800" b="1" dirty="0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2 419,1</a:t>
            </a:r>
            <a:endParaRPr lang="uk-UA" sz="1800" b="1" dirty="0">
              <a:solidFill>
                <a:schemeClr val="accent5">
                  <a:lumMod val="7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17" name="Рисунок 16" descr="генерато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2071678"/>
            <a:ext cx="2287163" cy="1937735"/>
          </a:xfrm>
          <a:prstGeom prst="rect">
            <a:avLst/>
          </a:prstGeom>
        </p:spPr>
      </p:pic>
      <p:pic>
        <p:nvPicPr>
          <p:cNvPr id="18" name="Рисунок 17" descr="ремонт дорог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745377"/>
            <a:ext cx="2928958" cy="2112623"/>
          </a:xfrm>
          <a:prstGeom prst="rect">
            <a:avLst/>
          </a:prstGeom>
        </p:spPr>
      </p:pic>
      <p:pic>
        <p:nvPicPr>
          <p:cNvPr id="21" name="Рисунок 20" descr="Без названия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562" y="4714884"/>
            <a:ext cx="2514600" cy="181927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3"/>
          </p:nvPr>
        </p:nvGraphicFramePr>
        <p:xfrm>
          <a:off x="285720" y="1714488"/>
          <a:ext cx="8715436" cy="44339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12"/>
                <a:gridCol w="1190631"/>
                <a:gridCol w="1210478"/>
                <a:gridCol w="1291176"/>
                <a:gridCol w="1210478"/>
                <a:gridCol w="1026591"/>
                <a:gridCol w="1071570"/>
              </a:tblGrid>
              <a:tr h="784414">
                <a:tc rowSpan="2">
                  <a:txBody>
                    <a:bodyPr/>
                    <a:lstStyle/>
                    <a:p>
                      <a:pPr algn="ctr"/>
                      <a:r>
                        <a:rPr lang="uk-UA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Отримувач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2019 рік</a:t>
                      </a:r>
                    </a:p>
                    <a:p>
                      <a:pPr algn="ctr"/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2020 рік</a:t>
                      </a:r>
                    </a:p>
                    <a:p>
                      <a:pPr algn="ctr"/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+/-</a:t>
                      </a:r>
                    </a:p>
                    <a:p>
                      <a:pPr algn="ctr"/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5446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ЗФ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СФ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ЗФ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СФ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ЗФ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СФ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0591"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Борівська селищна рада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1 683,2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823,2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-860,0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67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Сиротинська селищна рада</a:t>
                      </a:r>
                      <a:endParaRPr lang="ru-RU" sz="20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627,0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30,4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820,5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138,7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+193,5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+108,3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462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РАЗОМ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2 310,2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30,4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1 643,7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138,7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-666,5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+108,3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85720" y="214290"/>
            <a:ext cx="8358246" cy="142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Порівняльний аналіз обсягу іншої субвенції селищним радам в 2019-2020рр</a:t>
            </a:r>
          </a:p>
          <a:p>
            <a:pPr algn="ctr"/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  <a:r>
              <a:rPr lang="uk-UA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тис.грн</a:t>
            </a:r>
            <a:r>
              <a:rPr lang="uk-UA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43937" cy="8572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Благоустрій міста та утримання доріг</a:t>
            </a:r>
            <a:b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2019-2020 роки, тис. грн</a:t>
            </a:r>
            <a:endParaRPr lang="ru-RU" sz="3200" dirty="0" smtClean="0">
              <a:solidFill>
                <a:srgbClr val="002060"/>
              </a:solidFill>
            </a:endParaRPr>
          </a:p>
        </p:txBody>
      </p:sp>
      <p:sp>
        <p:nvSpPr>
          <p:cNvPr id="4" name="Блок-схема: процесс 3"/>
          <p:cNvSpPr/>
          <p:nvPr/>
        </p:nvSpPr>
        <p:spPr>
          <a:xfrm>
            <a:off x="500034" y="2000240"/>
            <a:ext cx="2357438" cy="428625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Зовнішнє освітлення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3428992" y="1857364"/>
            <a:ext cx="2428875" cy="57150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Поточний ремонт доріг</a:t>
            </a: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6429388" y="1500174"/>
            <a:ext cx="2214563" cy="64293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Утримання доріг та зупинок міського транспорту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Цилиндр 8"/>
          <p:cNvSpPr/>
          <p:nvPr/>
        </p:nvSpPr>
        <p:spPr>
          <a:xfrm>
            <a:off x="642910" y="3571876"/>
            <a:ext cx="720725" cy="647700"/>
          </a:xfrm>
          <a:prstGeom prst="can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3 724,1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Цилиндр 9"/>
          <p:cNvSpPr/>
          <p:nvPr/>
        </p:nvSpPr>
        <p:spPr>
          <a:xfrm>
            <a:off x="1928794" y="3357562"/>
            <a:ext cx="720725" cy="828675"/>
          </a:xfrm>
          <a:prstGeom prst="can">
            <a:avLst/>
          </a:prstGeom>
          <a:solidFill>
            <a:srgbClr val="6AD8D8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4 989,5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Цилиндр 10"/>
          <p:cNvSpPr/>
          <p:nvPr/>
        </p:nvSpPr>
        <p:spPr>
          <a:xfrm>
            <a:off x="3500430" y="2500306"/>
            <a:ext cx="857256" cy="1722441"/>
          </a:xfrm>
          <a:prstGeom prst="can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10 344,3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Цилиндр 11"/>
          <p:cNvSpPr/>
          <p:nvPr/>
        </p:nvSpPr>
        <p:spPr>
          <a:xfrm>
            <a:off x="5000628" y="2786058"/>
            <a:ext cx="785810" cy="1443039"/>
          </a:xfrm>
          <a:prstGeom prst="can">
            <a:avLst/>
          </a:prstGeom>
          <a:solidFill>
            <a:srgbClr val="6AD8D8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9 279,3</a:t>
            </a:r>
            <a:endParaRPr lang="ru-RU" sz="1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Цилиндр 12"/>
          <p:cNvSpPr/>
          <p:nvPr/>
        </p:nvSpPr>
        <p:spPr>
          <a:xfrm>
            <a:off x="6572264" y="3500438"/>
            <a:ext cx="720725" cy="719138"/>
          </a:xfrm>
          <a:prstGeom prst="can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35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5 739,4</a:t>
            </a:r>
            <a:endParaRPr lang="uk-UA" sz="135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Цилиндр 13"/>
          <p:cNvSpPr/>
          <p:nvPr/>
        </p:nvSpPr>
        <p:spPr>
          <a:xfrm>
            <a:off x="7858148" y="3000372"/>
            <a:ext cx="720725" cy="1152525"/>
          </a:xfrm>
          <a:prstGeom prst="can">
            <a:avLst/>
          </a:prstGeom>
          <a:solidFill>
            <a:srgbClr val="6AD8D8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35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7 581,5</a:t>
            </a:r>
            <a:endParaRPr lang="ru-RU" sz="135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верх 16"/>
          <p:cNvSpPr/>
          <p:nvPr/>
        </p:nvSpPr>
        <p:spPr>
          <a:xfrm>
            <a:off x="1571604" y="3571876"/>
            <a:ext cx="108000" cy="612000"/>
          </a:xfrm>
          <a:prstGeom prst="upArrow">
            <a:avLst/>
          </a:prstGeom>
          <a:solidFill>
            <a:srgbClr val="0000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000496" y="4071942"/>
            <a:ext cx="1285875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-1 065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00100" y="4214818"/>
            <a:ext cx="1285875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+1 265,4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000892" y="4143380"/>
            <a:ext cx="1285875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+1 842,1</a:t>
            </a:r>
            <a:endParaRPr lang="uk-UA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трелка вверх 24"/>
          <p:cNvSpPr/>
          <p:nvPr/>
        </p:nvSpPr>
        <p:spPr>
          <a:xfrm>
            <a:off x="4643438" y="3214686"/>
            <a:ext cx="108000" cy="90000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Стрелка вверх 25"/>
          <p:cNvSpPr/>
          <p:nvPr/>
        </p:nvSpPr>
        <p:spPr>
          <a:xfrm>
            <a:off x="7500958" y="3143248"/>
            <a:ext cx="108000" cy="936625"/>
          </a:xfrm>
          <a:prstGeom prst="upArrow">
            <a:avLst/>
          </a:prstGeom>
          <a:solidFill>
            <a:srgbClr val="0000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Блок-схема: процесс 35"/>
          <p:cNvSpPr/>
          <p:nvPr/>
        </p:nvSpPr>
        <p:spPr>
          <a:xfrm>
            <a:off x="2643174" y="4714884"/>
            <a:ext cx="4286250" cy="428625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Придбання та встановлення лав </a:t>
            </a:r>
            <a:endParaRPr lang="uk-UA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Цилиндр 36"/>
          <p:cNvSpPr/>
          <p:nvPr/>
        </p:nvSpPr>
        <p:spPr>
          <a:xfrm>
            <a:off x="3500430" y="5500702"/>
            <a:ext cx="720725" cy="571504"/>
          </a:xfrm>
          <a:prstGeom prst="can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35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489,5</a:t>
            </a:r>
            <a:endParaRPr lang="ru-RU" sz="135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Стрелка вверх 37"/>
          <p:cNvSpPr/>
          <p:nvPr/>
        </p:nvSpPr>
        <p:spPr>
          <a:xfrm>
            <a:off x="4500562" y="5572140"/>
            <a:ext cx="108000" cy="432000"/>
          </a:xfrm>
          <a:prstGeom prst="upArrow">
            <a:avLst/>
          </a:prstGeom>
          <a:solidFill>
            <a:srgbClr val="0000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Цилиндр 38"/>
          <p:cNvSpPr/>
          <p:nvPr/>
        </p:nvSpPr>
        <p:spPr>
          <a:xfrm>
            <a:off x="5072066" y="5357826"/>
            <a:ext cx="720725" cy="752478"/>
          </a:xfrm>
          <a:prstGeom prst="can">
            <a:avLst/>
          </a:prstGeom>
          <a:solidFill>
            <a:srgbClr val="6AD8D8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35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599,4</a:t>
            </a:r>
            <a:endParaRPr lang="ru-RU" sz="135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Блок-схема: процесс 39"/>
          <p:cNvSpPr/>
          <p:nvPr/>
        </p:nvSpPr>
        <p:spPr>
          <a:xfrm>
            <a:off x="3357554" y="6143644"/>
            <a:ext cx="2428875" cy="57150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+109,9</a:t>
            </a:r>
            <a:endParaRPr lang="uk-UA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Блок-схема: процесс 53"/>
          <p:cNvSpPr/>
          <p:nvPr/>
        </p:nvSpPr>
        <p:spPr>
          <a:xfrm>
            <a:off x="1000100" y="2928934"/>
            <a:ext cx="1285875" cy="214312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134%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Блок-схема: процесс 54"/>
          <p:cNvSpPr/>
          <p:nvPr/>
        </p:nvSpPr>
        <p:spPr>
          <a:xfrm>
            <a:off x="4214810" y="2285992"/>
            <a:ext cx="1285875" cy="214312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89,7%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Блок-схема: процесс 55"/>
          <p:cNvSpPr/>
          <p:nvPr/>
        </p:nvSpPr>
        <p:spPr>
          <a:xfrm>
            <a:off x="6858016" y="2643182"/>
            <a:ext cx="1285875" cy="214312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132,1%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Цилиндр 51"/>
          <p:cNvSpPr/>
          <p:nvPr/>
        </p:nvSpPr>
        <p:spPr>
          <a:xfrm>
            <a:off x="285750" y="1214438"/>
            <a:ext cx="1079500" cy="720725"/>
          </a:xfrm>
          <a:prstGeom prst="can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uk-UA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рік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Цилиндр 57"/>
          <p:cNvSpPr/>
          <p:nvPr/>
        </p:nvSpPr>
        <p:spPr>
          <a:xfrm>
            <a:off x="1571625" y="1214438"/>
            <a:ext cx="1079500" cy="720725"/>
          </a:xfrm>
          <a:prstGeom prst="ca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рік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929058" y="5072074"/>
            <a:ext cx="1285875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122,5%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2852"/>
            <a:ext cx="8929688" cy="13716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buNone/>
              <a:defRPr/>
            </a:pP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Порівняльний аналіз обсягу фінансування видатків, які проводилися за рахунок коштів бюджету розвитку </a:t>
            </a:r>
            <a:r>
              <a:rPr lang="uk-UA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м.Сєвєродонецьк</a:t>
            </a: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201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-20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тис.грн</a:t>
            </a: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85750" y="2143125"/>
            <a:ext cx="8229600" cy="4392613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      </a:t>
            </a:r>
            <a:r>
              <a:rPr lang="uk-UA" sz="3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201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9</a:t>
            </a:r>
            <a:r>
              <a:rPr lang="uk-UA" sz="3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р.</a:t>
            </a:r>
            <a:r>
              <a:rPr lang="uk-UA" sz="3600" b="1" dirty="0" smtClean="0">
                <a:solidFill>
                  <a:schemeClr val="accent1"/>
                </a:solidFill>
                <a:latin typeface="Times New Roman" pitchFamily="18" charset="0"/>
              </a:rPr>
              <a:t>            </a:t>
            </a:r>
            <a:r>
              <a:rPr lang="en-US" sz="3600" b="1" dirty="0" smtClean="0">
                <a:solidFill>
                  <a:schemeClr val="accent1"/>
                </a:solidFill>
                <a:latin typeface="Times New Roman" pitchFamily="18" charset="0"/>
              </a:rPr>
              <a:t>            </a:t>
            </a:r>
            <a:r>
              <a:rPr lang="uk-UA" sz="3600" b="1" dirty="0" smtClean="0">
                <a:solidFill>
                  <a:schemeClr val="accent1"/>
                </a:solidFill>
                <a:latin typeface="Times New Roman" pitchFamily="18" charset="0"/>
              </a:rPr>
              <a:t>               </a:t>
            </a:r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</a:rPr>
              <a:t>20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20</a:t>
            </a:r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</a:rPr>
              <a:t>р.</a:t>
            </a:r>
            <a:endParaRPr lang="ru-RU" sz="3600" b="1" dirty="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60420" name="AutoShape 4"/>
          <p:cNvSpPr>
            <a:spLocks noChangeArrowheads="1"/>
          </p:cNvSpPr>
          <p:nvPr/>
        </p:nvSpPr>
        <p:spPr bwMode="auto">
          <a:xfrm>
            <a:off x="6572250" y="2857500"/>
            <a:ext cx="2160588" cy="3600450"/>
          </a:xfrm>
          <a:prstGeom prst="can">
            <a:avLst>
              <a:gd name="adj" fmla="val 26848"/>
            </a:avLst>
          </a:prstGeom>
          <a:solidFill>
            <a:srgbClr val="6AD8D8"/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altLang="uk-UA" sz="3600" b="1" dirty="0" smtClean="0">
                <a:solidFill>
                  <a:srgbClr val="002060"/>
                </a:solidFill>
              </a:rPr>
              <a:t>242 270,2</a:t>
            </a:r>
            <a:endParaRPr lang="ru-RU" altLang="uk-UA" sz="3600" b="1" dirty="0">
              <a:solidFill>
                <a:srgbClr val="002060"/>
              </a:solidFill>
            </a:endParaRPr>
          </a:p>
        </p:txBody>
      </p:sp>
      <p:sp>
        <p:nvSpPr>
          <p:cNvPr id="48133" name="AutoShape 5"/>
          <p:cNvSpPr>
            <a:spLocks noChangeArrowheads="1"/>
          </p:cNvSpPr>
          <p:nvPr/>
        </p:nvSpPr>
        <p:spPr bwMode="auto">
          <a:xfrm>
            <a:off x="500063" y="4500563"/>
            <a:ext cx="2160587" cy="1800225"/>
          </a:xfrm>
          <a:prstGeom prst="can">
            <a:avLst>
              <a:gd name="adj" fmla="val 30479"/>
            </a:avLst>
          </a:prstGeom>
          <a:solidFill>
            <a:srgbClr val="FFFF99"/>
          </a:solidFill>
          <a:ln w="9525">
            <a:solidFill>
              <a:schemeClr val="accent5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207 155</a:t>
            </a:r>
            <a:r>
              <a:rPr lang="uk-UA" sz="3600" b="1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,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0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cs typeface="Arial" charset="0"/>
            </a:endParaRPr>
          </a:p>
        </p:txBody>
      </p:sp>
      <p:sp useBgFill="1">
        <p:nvSpPr>
          <p:cNvPr id="8" name="Стрелка вправо 7"/>
          <p:cNvSpPr/>
          <p:nvPr/>
        </p:nvSpPr>
        <p:spPr>
          <a:xfrm rot="19866834">
            <a:off x="3071813" y="4360863"/>
            <a:ext cx="3344862" cy="1158875"/>
          </a:xfrm>
          <a:prstGeom prst="right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1,1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Диаграмма 5"/>
          <p:cNvGraphicFramePr>
            <a:graphicFrameLocks/>
          </p:cNvGraphicFramePr>
          <p:nvPr/>
        </p:nvGraphicFramePr>
        <p:xfrm>
          <a:off x="0" y="1714488"/>
          <a:ext cx="9251950" cy="5045075"/>
        </p:xfrm>
        <a:graphic>
          <a:graphicData uri="http://schemas.openxmlformats.org/presentationml/2006/ole">
            <p:oleObj spid="_x0000_s22532" name="Worksheet" r:id="rId3" imgW="8848745" imgH="5191020" progId="Excel.Sheet.8">
              <p:embed/>
            </p:oleObj>
          </a:graphicData>
        </a:graphic>
      </p:graphicFrame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43042" y="0"/>
            <a:ext cx="7500958" cy="1214438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Aft>
                <a:spcPts val="0"/>
              </a:spcAft>
              <a:buNone/>
              <a:defRPr/>
            </a:pP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Видатки, які проводилися за рахунок коштів бюджету розвитку у 2020 </a:t>
            </a:r>
            <a:r>
              <a:rPr lang="uk-UA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 242 270,2тис.грн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860595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/>
          </p:nvPr>
        </p:nvSpPr>
        <p:spPr bwMode="auto">
          <a:xfrm>
            <a:off x="285750" y="0"/>
            <a:ext cx="8586788" cy="1371600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Aft>
                <a:spcPts val="0"/>
              </a:spcAft>
              <a:buNone/>
              <a:defRPr/>
            </a:pP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Видатки, які проводилися за рахунок бюджету розвитку у 2020р, по головним розпорядникам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тис.грн</a:t>
            </a: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</p:nvPr>
        </p:nvGraphicFramePr>
        <p:xfrm>
          <a:off x="142844" y="1357313"/>
          <a:ext cx="8858312" cy="4732849"/>
        </p:xfrm>
        <a:graphic>
          <a:graphicData uri="http://schemas.openxmlformats.org/drawingml/2006/table">
            <a:tbl>
              <a:tblPr/>
              <a:tblGrid>
                <a:gridCol w="7671944">
                  <a:extLst>
                    <a:ext uri="{9D8B030D-6E8A-4147-A177-3AD203B41FA5}"/>
                  </a:extLst>
                </a:gridCol>
                <a:gridCol w="1186368">
                  <a:extLst>
                    <a:ext uri="{9D8B030D-6E8A-4147-A177-3AD203B41FA5}"/>
                  </a:extLst>
                </a:gridCol>
              </a:tblGrid>
              <a:tr h="30657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Військово-цивільна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i="0" u="none" strike="noStrike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адміністрація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5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298,10</a:t>
                      </a:r>
                      <a:endParaRPr lang="uk-UA" sz="1800" b="1" i="0" u="none" strike="noStrike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56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27568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Розроблення</a:t>
                      </a: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схем </a:t>
                      </a:r>
                      <a:r>
                        <a:rPr lang="ru-RU" sz="1400" b="1" i="0" u="none" strike="noStrike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планування</a:t>
                      </a: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та </a:t>
                      </a:r>
                      <a:r>
                        <a:rPr lang="ru-RU" sz="1400" b="1" i="0" u="none" strike="noStrike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забудови</a:t>
                      </a: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територій</a:t>
                      </a: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ru-RU" sz="1400" b="1" i="0" u="none" strike="noStrike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містобудівної</a:t>
                      </a: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документації</a:t>
                      </a: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186,78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43624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Організаційне</a:t>
                      </a: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400" b="1" i="0" u="none" strike="noStrike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інформаційно-аналітичне</a:t>
                      </a: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та </a:t>
                      </a:r>
                      <a:r>
                        <a:rPr lang="ru-RU" sz="1400" b="1" i="0" u="none" strike="noStrike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матеріально-технічне</a:t>
                      </a: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забезпечення</a:t>
                      </a: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діяльності</a:t>
                      </a: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військово-цивільної</a:t>
                      </a: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адміністрації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111,32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30657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Відділ</a:t>
                      </a:r>
                      <a:r>
                        <a:rPr lang="ru-RU" sz="1800" b="1" i="0" u="none" strike="noStrike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освіти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20 155,69</a:t>
                      </a:r>
                      <a:endParaRPr lang="ru-RU" sz="1800" b="1" i="0" u="none" strike="noStrike" baseline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/>
                </a:extLst>
              </a:tr>
              <a:tr h="283845"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Капітальний ремонт шкіл 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7 128,18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283845"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Капітальний ремонт дитячих садочків 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3 192,32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283845"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Капітальний ремонт позашкільних закладів освіти 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67,62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283845"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Придбання </a:t>
                      </a:r>
                      <a:r>
                        <a:rPr lang="ru-RU" sz="1400" b="1" i="0" u="none" strike="noStrike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обладнання</a:t>
                      </a: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для </a:t>
                      </a:r>
                      <a:r>
                        <a:rPr lang="ru-RU" sz="1400" b="1" i="0" u="none" strike="noStrike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дітей</a:t>
                      </a: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особливими</a:t>
                      </a: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освітніми</a:t>
                      </a: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потребами</a:t>
                      </a: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uk-UA" sz="1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оснащення ресурсних кімнат, для оновлення матеріально-технічної  бази шкіл</a:t>
                      </a:r>
                      <a:r>
                        <a:rPr lang="uk-UA" sz="14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uk-UA" sz="1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(в т.ч. харчоблоків), комп’ютерного обладнання, інвентарю, засобів навчання, підручників та посібників для шкіл; оснащення засобами навчання кабінетів біології, географії, математики, хімії та фізики середніх загальноосвітніх шкіл І-ІІІ ступенів №5 та №10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9 196,31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46181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Придбання  </a:t>
                      </a:r>
                      <a:r>
                        <a:rPr lang="ru-RU" sz="1400" b="1" i="0" u="none" strike="noStrike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люків</a:t>
                      </a: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та дверей </a:t>
                      </a:r>
                      <a:r>
                        <a:rPr lang="ru-RU" sz="1400" b="1" i="0" u="none" strike="noStrike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протипожежних</a:t>
                      </a: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uk-UA" sz="14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обладнання</a:t>
                      </a: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для </a:t>
                      </a:r>
                      <a:r>
                        <a:rPr lang="ru-RU" sz="1400" b="1" i="0" u="none" strike="noStrike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дітей</a:t>
                      </a: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особливими</a:t>
                      </a: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освітніми</a:t>
                      </a: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потребами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</a:t>
                      </a:r>
                      <a:r>
                        <a:rPr lang="uk-UA" sz="14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дитячих садочків</a:t>
                      </a:r>
                      <a:endParaRPr lang="ru-RU" sz="1400" b="1" i="0" u="none" strike="noStrike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326,03 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28575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Придбання обладнання для позашкільних закладів освіти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201,84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303707"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Придбання</a:t>
                      </a:r>
                      <a:r>
                        <a:rPr lang="uk-UA" sz="1400" b="1" i="0" u="none" strike="noStrike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реабілітаційних сходів та балансуючої платформи для інклюзивно-ресурсного центру</a:t>
                      </a:r>
                      <a:endParaRPr lang="ru-RU" sz="1400" b="1" i="0" u="none" strike="noStrike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27,25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29609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Придбання ноутбуку для апарату управління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16,14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 bwMode="auto">
          <a:xfrm>
            <a:off x="5929313" y="0"/>
            <a:ext cx="2928937" cy="428625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uk-UA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(продовження)</a:t>
            </a:r>
            <a:endParaRPr lang="ru-RU" sz="2000" i="1" dirty="0" smtClean="0">
              <a:solidFill>
                <a:srgbClr val="00206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ph type="tbl" idx="1"/>
          </p:nvPr>
        </p:nvGraphicFramePr>
        <p:xfrm>
          <a:off x="142844" y="396875"/>
          <a:ext cx="8786845" cy="6269082"/>
        </p:xfrm>
        <a:graphic>
          <a:graphicData uri="http://schemas.openxmlformats.org/drawingml/2006/table">
            <a:tbl>
              <a:tblPr/>
              <a:tblGrid>
                <a:gridCol w="7715286">
                  <a:extLst>
                    <a:ext uri="{9D8B030D-6E8A-4147-A177-3AD203B41FA5}"/>
                  </a:extLst>
                </a:gridCol>
                <a:gridCol w="1071559">
                  <a:extLst>
                    <a:ext uri="{9D8B030D-6E8A-4147-A177-3AD203B41FA5}"/>
                  </a:extLst>
                </a:gridCol>
              </a:tblGrid>
              <a:tr h="390867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Управління</a:t>
                      </a:r>
                      <a:r>
                        <a:rPr lang="ru-RU" sz="2000" b="1" i="0" u="none" strike="noStrike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i="0" u="none" strike="noStrike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i="0" u="none" strike="noStrike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житлово-комунального</a:t>
                      </a:r>
                      <a:r>
                        <a:rPr lang="ru-RU" sz="2000" b="1" i="0" u="none" strike="noStrike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2000" b="1" i="0" u="none" strike="noStrike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господарства</a:t>
                      </a:r>
                      <a:endParaRPr lang="ru-RU" sz="2000" b="1" i="0" u="none" strike="noStrike" baseline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b="1" kern="1200" cap="none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49 419,29</a:t>
                      </a:r>
                      <a:endParaRPr lang="ru-RU" sz="2000" b="1" i="0" u="none" strike="noStrike" cap="none" baseline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/>
                </a:extLst>
              </a:tr>
              <a:tr h="307775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Придбання техніки та обладнання для організації благоустрою міста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b="1" i="0" u="none" strike="noStrike" cap="none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6 513,18</a:t>
                      </a:r>
                      <a:endParaRPr lang="ru-RU" sz="1800" b="1" i="0" u="none" strike="noStrike" cap="none" baseline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307775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Придбання обладнання 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</a:t>
                      </a:r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впровадження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системи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відеоспостереження</a:t>
                      </a:r>
                      <a:r>
                        <a:rPr lang="uk-UA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для створення "</a:t>
                      </a:r>
                      <a:r>
                        <a:rPr lang="uk-UA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Скейт-парку”</a:t>
                      </a:r>
                      <a:r>
                        <a:rPr lang="uk-UA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</a:t>
                      </a:r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автоматичної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системи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поливу скверу Гоголя,</a:t>
                      </a:r>
                      <a:r>
                        <a:rPr lang="uk-UA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придбання лавки-гойдалки, спортивних та дитячих майданчиків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b="1" i="0" u="none" strike="noStrike" cap="none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1 534,43</a:t>
                      </a:r>
                      <a:endParaRPr lang="ru-RU" sz="1800" b="1" i="0" u="none" strike="noStrike" cap="none" baseline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777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Придбання</a:t>
                      </a:r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i="0" u="none" strike="noStrike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обладнання</a:t>
                      </a:r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та </a:t>
                      </a:r>
                      <a:r>
                        <a:rPr lang="ru-RU" sz="1600" b="1" i="0" u="none" strike="noStrike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комп'ютерів-моноблоків</a:t>
                      </a:r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для КП "</a:t>
                      </a:r>
                      <a:r>
                        <a:rPr lang="ru-RU" sz="1600" b="1" i="0" u="none" strike="noStrike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СТрУ</a:t>
                      </a:r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b="1" kern="1200" cap="none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374,18</a:t>
                      </a:r>
                      <a:endParaRPr lang="ru-RU" sz="1800" b="1" i="0" u="none" strike="noStrike" cap="none" baseline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777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Придбання комп'ютеру-моноблоку для апарату управління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b="1" kern="1200" cap="none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23,74</a:t>
                      </a:r>
                      <a:endParaRPr lang="ru-RU" sz="1800" b="1" i="0" u="none" strike="noStrike" cap="none" baseline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7775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</a:t>
                      </a:r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апітальний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ремонт </a:t>
                      </a:r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тротуарів</a:t>
                      </a:r>
                      <a:r>
                        <a:rPr lang="ru-RU" sz="16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та скверу «</a:t>
                      </a:r>
                      <a:r>
                        <a:rPr lang="ru-RU" sz="1600" b="1" kern="1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Дитяче</a:t>
                      </a:r>
                      <a:r>
                        <a:rPr lang="ru-RU" sz="16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kern="1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містечко</a:t>
                      </a:r>
                      <a:r>
                        <a:rPr lang="ru-RU" sz="16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b="1" kern="1200" cap="none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7 398,65</a:t>
                      </a:r>
                      <a:endParaRPr lang="ru-RU" sz="1800" b="1" i="0" u="none" strike="noStrike" cap="none" baseline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7775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Капітальний ремонт зелених насаджень 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b="1" kern="1200" cap="none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2 979,86</a:t>
                      </a:r>
                      <a:endParaRPr lang="ru-RU" sz="1800" b="1" i="0" u="none" strike="noStrike" cap="none" baseline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7775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Капітальний ремонт </a:t>
                      </a:r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прибудинкової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території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r>
                        <a:rPr lang="uk-UA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встановлення дитячих ігрових майданчиків 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b="1" kern="1200" cap="none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2 849,70</a:t>
                      </a:r>
                      <a:endParaRPr lang="ru-RU" sz="1800" b="1" i="0" u="none" strike="noStrike" cap="none" baseline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7775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Капітальний ремонт мереж зовнішнього освітлення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b="1" kern="1200" cap="none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2 739,31 </a:t>
                      </a:r>
                      <a:endParaRPr lang="ru-RU" sz="1800" b="1" i="0" u="none" strike="noStrike" cap="none" baseline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7775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Капітальний ремонт покрівлі, заповнень прорізів в під'їздах, внутрішніх електричних мереж житлових будинків в рамках </a:t>
                      </a:r>
                      <a:r>
                        <a:rPr lang="uk-UA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співфінансування</a:t>
                      </a:r>
                      <a:r>
                        <a:rPr lang="uk-UA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проектів ОСББ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b="1" i="0" u="none" strike="noStrike" cap="none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2 377,98</a:t>
                      </a:r>
                      <a:endParaRPr lang="ru-RU" sz="1800" b="1" i="0" u="none" strike="noStrike" cap="none" baseline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777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Капітальний ремонт будівлі служби енергогосподарства та системи опалення Центральної диспетчерської </a:t>
                      </a:r>
                      <a:r>
                        <a:rPr lang="uk-UA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СТрУ</a:t>
                      </a:r>
                      <a:endParaRPr lang="uk-UA" sz="1600" b="1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b="1" i="0" u="none" strike="noStrike" cap="none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1 925,46</a:t>
                      </a:r>
                      <a:endParaRPr lang="ru-RU" sz="1800" b="1" i="0" u="none" strike="noStrike" cap="none" baseline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7775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Капітальний ремонт </a:t>
                      </a:r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чаші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фонтану </a:t>
                      </a:r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Міського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палацу </a:t>
                      </a:r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культури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b="1" kern="1200" cap="none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738,72 </a:t>
                      </a:r>
                      <a:endParaRPr lang="ru-RU" sz="1800" b="1" i="0" u="none" strike="noStrike" cap="none" baseline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8791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Розробка проектів</a:t>
                      </a:r>
                      <a:r>
                        <a:rPr lang="uk-UA" sz="16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та проектно-кошторисної документації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b="1" kern="1200" cap="none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591,94</a:t>
                      </a:r>
                      <a:endParaRPr lang="ru-RU" sz="1800" b="1" i="0" u="none" strike="noStrike" cap="none" baseline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322949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Капітальний ремонт зупиночних комплексів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b="1" kern="1200" cap="none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256,00 </a:t>
                      </a:r>
                      <a:endParaRPr lang="ru-RU" sz="1800" b="1" i="0" u="none" strike="noStrike" cap="none" baseline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307775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Здійснення внесків до статутного капіталу комунальних підприємств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b="1" kern="1200" cap="none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18 985,00</a:t>
                      </a:r>
                      <a:endParaRPr lang="ru-RU" sz="1800" b="1" i="0" u="none" strike="noStrike" cap="none" baseline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307775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Експертно-технічне обстеження ліфтів 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b="1" kern="1200" cap="none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131,14 </a:t>
                      </a:r>
                      <a:endParaRPr lang="ru-RU" sz="1800" b="1" i="0" u="none" strike="noStrike" cap="none" baseline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0" y="0"/>
            <a:ext cx="4572000" cy="428625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uk-UA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(продовження)</a:t>
            </a:r>
            <a:endParaRPr lang="ru-RU" sz="2000" i="1" dirty="0" smtClean="0">
              <a:solidFill>
                <a:srgbClr val="00206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ph type="tbl" idx="1"/>
          </p:nvPr>
        </p:nvGraphicFramePr>
        <p:xfrm>
          <a:off x="214282" y="500063"/>
          <a:ext cx="8572560" cy="6049809"/>
        </p:xfrm>
        <a:graphic>
          <a:graphicData uri="http://schemas.openxmlformats.org/drawingml/2006/table">
            <a:tbl>
              <a:tblPr/>
              <a:tblGrid>
                <a:gridCol w="7500990">
                  <a:extLst>
                    <a:ext uri="{9D8B030D-6E8A-4147-A177-3AD203B41FA5}"/>
                  </a:extLst>
                </a:gridCol>
                <a:gridCol w="1071570">
                  <a:extLst>
                    <a:ext uri="{9D8B030D-6E8A-4147-A177-3AD203B41FA5}"/>
                  </a:extLst>
                </a:gridCol>
              </a:tblGrid>
              <a:tr h="333567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Управління</a:t>
                      </a:r>
                      <a:r>
                        <a:rPr lang="ru-RU" sz="2000" b="1" i="0" u="none" strike="noStrike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i="0" u="none" strike="noStrike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праці</a:t>
                      </a:r>
                      <a:r>
                        <a:rPr lang="ru-RU" sz="2000" b="1" i="0" u="none" strike="noStrike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та </a:t>
                      </a:r>
                      <a:r>
                        <a:rPr lang="ru-RU" sz="2000" b="1" i="0" u="none" strike="noStrike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соціального</a:t>
                      </a:r>
                      <a:r>
                        <a:rPr lang="ru-RU" sz="2000" b="1" i="0" u="none" strike="noStrike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i="0" u="none" strike="noStrike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захисту</a:t>
                      </a:r>
                      <a:r>
                        <a:rPr lang="ru-RU" sz="2000" b="1" i="0" u="none" strike="noStrike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i="0" u="none" strike="noStrike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населення</a:t>
                      </a:r>
                      <a:endParaRPr lang="ru-RU" sz="2000" b="1" i="0" u="none" strike="noStrike" baseline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41 573,54</a:t>
                      </a:r>
                      <a:endParaRPr lang="ru-RU" sz="2000" b="1" i="0" u="none" strike="noStrike" baseline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/>
                </a:extLst>
              </a:tr>
              <a:tr h="283815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Грошова компенсація вартості 36 квартир внутрішньо переміщеним особам, які визнані учасниками бойових дій або особами з інвалідністю внаслідок війни (АТО) ІІІ групи згідно Закону України «Про статус ветеранів війни та гарантії їх соціального захисту»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39 881,48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497153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Грошова компенсація вартості квартир 2 особам з інвалідністю внаслідок війни (АТО) ІІ групи згідно Закону України «Про статус ветеранів війни та гарантії їх соціального захисту»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1 692,06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333567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Відділ </a:t>
                      </a:r>
                      <a:r>
                        <a:rPr lang="ru-RU" sz="2000" b="1" i="0" u="none" strike="noStrike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i="0" u="none" strike="noStrike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культури</a:t>
                      </a:r>
                      <a:endParaRPr lang="ru-RU" sz="2000" b="1" i="0" u="none" strike="noStrike" baseline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1 385,40</a:t>
                      </a:r>
                      <a:endParaRPr lang="ru-RU" sz="2000" b="1" i="0" u="none" strike="noStrike" baseline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/>
                </a:extLst>
              </a:tr>
              <a:tr h="28381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Придбання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світлових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конструкцій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для КЗ СМПК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480,00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283815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Придбання звукового обладнання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470,94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3815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Передплата періодичних видань, п</a:t>
                      </a:r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ридбання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літератури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поповнення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бібліотечного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фонду)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390,96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381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Придбання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костюмів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для КЗ СМПК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43,50  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3567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Відділ</a:t>
                      </a:r>
                      <a:r>
                        <a:rPr lang="ru-RU" sz="2000" b="1" i="0" u="none" strike="noStrike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2000" b="1" i="0" u="none" strike="noStrike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молоді</a:t>
                      </a:r>
                      <a:r>
                        <a:rPr lang="ru-RU" sz="2000" b="1" i="0" u="none" strike="noStrike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i="0" u="none" strike="noStrike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та </a:t>
                      </a:r>
                      <a:r>
                        <a:rPr lang="ru-RU" sz="2000" b="1" i="0" u="none" strike="noStrike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спорту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3 191,17</a:t>
                      </a:r>
                      <a:endParaRPr lang="ru-RU" sz="2000" b="1" i="0" u="none" strike="noStrike" baseline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/>
                </a:extLst>
              </a:tr>
              <a:tr h="28381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Придбання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велосипедів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МТБ,</a:t>
                      </a:r>
                      <a:r>
                        <a:rPr lang="uk-UA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BMX та шосе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для КДЮСШ №2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160,00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28381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Придбання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вузлів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обліку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теплової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енергії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75,00 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29761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Капітальний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ремонт спортивного </a:t>
                      </a:r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покриття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TERAFLEX (</a:t>
                      </a:r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настільний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теніс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 та </a:t>
                      </a:r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покрівлі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КДЮСШ №1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2 956,17 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314292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Фонд </a:t>
                      </a:r>
                      <a:r>
                        <a:rPr lang="ru-RU" sz="2000" b="1" i="0" u="none" strike="noStrike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комунального</a:t>
                      </a:r>
                      <a:r>
                        <a:rPr lang="ru-RU" sz="2000" b="1" i="0" u="none" strike="noStrike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майна</a:t>
                      </a: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b="1" i="0" u="none" strike="noStrike" baseline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1 441,09</a:t>
                      </a:r>
                      <a:endParaRPr lang="ru-RU" sz="2000" b="1" i="0" u="none" strike="noStrike" baseline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/>
                </a:extLst>
              </a:tr>
              <a:tr h="29761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Здійснення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внесків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до статутного </a:t>
                      </a:r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капіталу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КП "КШХ"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1 397,10</a:t>
                      </a:r>
                      <a:r>
                        <a:rPr lang="uk-UA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29761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Придбання</a:t>
                      </a:r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i="0" u="none" strike="noStrike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приладу</a:t>
                      </a:r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i="0" u="none" strike="noStrike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обліку</a:t>
                      </a:r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i="0" u="none" strike="noStrike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теплової</a:t>
                      </a:r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i="0" u="none" strike="noStrike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енергії</a:t>
                      </a:r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i="0" u="none" strike="noStrike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нежилої</a:t>
                      </a:r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i="0" u="none" strike="noStrike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будівлі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43,99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1"/>
          <p:cNvSpPr>
            <a:spLocks noGrp="1"/>
          </p:cNvSpPr>
          <p:nvPr>
            <p:ph type="title"/>
          </p:nvPr>
        </p:nvSpPr>
        <p:spPr bwMode="auto">
          <a:xfrm>
            <a:off x="6143625" y="0"/>
            <a:ext cx="3000375" cy="428625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uk-UA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(продовження)</a:t>
            </a:r>
            <a:endParaRPr lang="ru-RU" sz="2000" i="1" dirty="0" smtClean="0">
              <a:solidFill>
                <a:srgbClr val="002060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42875" y="398463"/>
          <a:ext cx="8858281" cy="6313980"/>
        </p:xfrm>
        <a:graphic>
          <a:graphicData uri="http://schemas.openxmlformats.org/drawingml/2006/table">
            <a:tbl>
              <a:tblPr/>
              <a:tblGrid>
                <a:gridCol w="7333475">
                  <a:extLst>
                    <a:ext uri="{9D8B030D-6E8A-4147-A177-3AD203B41FA5}"/>
                  </a:extLst>
                </a:gridCol>
                <a:gridCol w="1524806">
                  <a:extLst>
                    <a:ext uri="{9D8B030D-6E8A-4147-A177-3AD203B41FA5}"/>
                  </a:extLst>
                </a:gridCol>
              </a:tblGrid>
              <a:tr h="31435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Відділ</a:t>
                      </a:r>
                      <a:r>
                        <a:rPr lang="ru-RU" sz="2000" b="1" i="0" u="none" strike="noStrike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2000" b="1" i="0" u="none" strike="noStrike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капітального</a:t>
                      </a:r>
                      <a:r>
                        <a:rPr lang="ru-RU" sz="2000" b="1" i="0" u="none" strike="noStrike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2000" b="1" i="0" u="none" strike="noStrike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будівництва</a:t>
                      </a:r>
                      <a:endParaRPr lang="ru-RU" sz="2000" b="1" i="0" u="none" strike="noStrike" baseline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97 681,31</a:t>
                      </a:r>
                      <a:endParaRPr lang="ru-RU" sz="2000" b="1" i="0" u="none" strike="noStrike" baseline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/>
                </a:extLst>
              </a:tr>
              <a:tr h="2540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Капітальний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ремонт дороги по </a:t>
                      </a:r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пр.Гвардійський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17 897,57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254013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Капітальний ремонт </a:t>
                      </a:r>
                      <a:r>
                        <a:rPr lang="uk-UA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внутріквартальних</a:t>
                      </a:r>
                      <a:r>
                        <a:rPr lang="uk-UA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доріг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4 581,80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40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Капітальний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ремонт </a:t>
                      </a:r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тротуарів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внутріквартальних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доріг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21 509,20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7252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Капітальний ремонт тротуарів по </a:t>
                      </a:r>
                      <a:r>
                        <a:rPr lang="uk-UA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пр.Центральному</a:t>
                      </a:r>
                      <a:r>
                        <a:rPr lang="uk-UA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uk-UA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пр.Гвардійському</a:t>
                      </a:r>
                      <a:r>
                        <a:rPr lang="uk-UA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по </a:t>
                      </a:r>
                      <a:r>
                        <a:rPr lang="uk-UA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вул.Гагаріна</a:t>
                      </a:r>
                      <a:r>
                        <a:rPr lang="uk-UA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uk-UA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вул.Богдана</a:t>
                      </a:r>
                      <a:r>
                        <a:rPr lang="uk-UA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Ліщини, вздовж </a:t>
                      </a:r>
                      <a:r>
                        <a:rPr lang="uk-UA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оз.Паркове</a:t>
                      </a:r>
                      <a:r>
                        <a:rPr lang="uk-UA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5 998,38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242445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Будівництво мереж зовнішнього освітлення 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3 086,17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40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Капітальний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ремонт скверу «</a:t>
                      </a:r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Дитяче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містечко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», </a:t>
                      </a:r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створення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</a:t>
                      </a:r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Англійського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міні-парку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», </a:t>
                      </a:r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будівництво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футбольного </a:t>
                      </a:r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міні-поля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та </a:t>
                      </a:r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майданчика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вуличними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тренажерами у с.Сиротине, </a:t>
                      </a:r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благоустрій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кварталу №22-б </a:t>
                      </a:r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встановленням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пам'ятного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знака «Жертвам </a:t>
                      </a:r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Чорнобиля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2 349,75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254013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Капітальний ремонт та будівництво у </a:t>
                      </a:r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медичних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установах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та закладах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15 944,32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254013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Капітальний ремонт та будівництво у освітніх установах та закладах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3 117,76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249731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Капітальний ремонт та будівництво у 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закладах </a:t>
                      </a:r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фізичної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культури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спорту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2 913,63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2540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Будівництво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установ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та </a:t>
                      </a:r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закладів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культури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538,55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254013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Капітальний ремонт адміністративних будівель, розробка проектно-кошторисної документації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4 153,52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40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Будівництво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футбольних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полів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із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штучним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покриттям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рамках </a:t>
                      </a:r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здійснення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заходів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щодо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соціально-економічного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розвитку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окремих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територій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9 613,22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25401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Реконструкція заплавного мосту №1 </a:t>
                      </a:r>
                      <a:r>
                        <a:rPr lang="uk-UA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м.Сєвєродонецьк</a:t>
                      </a:r>
                      <a:endParaRPr lang="ru-RU" sz="1600" b="1" i="0" u="none" strike="noStrike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4 267,10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4013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Будівництво </a:t>
                      </a:r>
                      <a:r>
                        <a:rPr lang="uk-UA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пєлєтних</a:t>
                      </a:r>
                      <a:r>
                        <a:rPr lang="uk-UA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котелень 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рамках </a:t>
                      </a:r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Надзвичайної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кредитної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програми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для </a:t>
                      </a:r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відновлення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України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1 693,42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2540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Коригування</a:t>
                      </a:r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i="0" u="none" strike="noStrike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проектно-кошторисної</a:t>
                      </a:r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i="0" u="none" strike="noStrike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документації</a:t>
                      </a:r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 </a:t>
                      </a:r>
                      <a:r>
                        <a:rPr lang="ru-RU" sz="1600" b="1" i="0" u="none" strike="noStrike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об'єкту</a:t>
                      </a:r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ru-RU" sz="1600" b="1" i="0" u="none" strike="noStrike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Відновлення</a:t>
                      </a:r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i="0" u="none" strike="noStrike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гідрологічного</a:t>
                      </a:r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i="0" u="none" strike="noStrike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i="0" u="none" strike="noStrike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санітарного</a:t>
                      </a:r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стану р.Борова </a:t>
                      </a:r>
                      <a:r>
                        <a:rPr lang="ru-RU" sz="1600" b="1" i="0" u="none" strike="noStrike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i="0" u="none" strike="noStrike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реконструкцією</a:t>
                      </a:r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i="0" u="none" strike="noStrike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існуючої</a:t>
                      </a:r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i="0" u="none" strike="noStrike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водозливної</a:t>
                      </a:r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i="0" u="none" strike="noStrike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греблі</a:t>
                      </a:r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16,92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400050"/>
          </a:xfrm>
        </p:spPr>
        <p:txBody>
          <a:bodyPr/>
          <a:lstStyle/>
          <a:p>
            <a:pPr algn="r" fontAlgn="auto">
              <a:spcAft>
                <a:spcPts val="0"/>
              </a:spcAft>
              <a:buNone/>
              <a:defRPr/>
            </a:pPr>
            <a:r>
              <a:rPr lang="uk-UA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(продовження)</a:t>
            </a:r>
            <a:endParaRPr lang="ru-RU" sz="20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</p:nvPr>
        </p:nvGraphicFramePr>
        <p:xfrm>
          <a:off x="214282" y="642938"/>
          <a:ext cx="8758268" cy="5035550"/>
        </p:xfrm>
        <a:graphic>
          <a:graphicData uri="http://schemas.openxmlformats.org/drawingml/2006/table">
            <a:tbl>
              <a:tblPr/>
              <a:tblGrid>
                <a:gridCol w="7133853">
                  <a:extLst>
                    <a:ext uri="{9D8B030D-6E8A-4147-A177-3AD203B41FA5}"/>
                  </a:extLst>
                </a:gridCol>
                <a:gridCol w="1624415">
                  <a:extLst>
                    <a:ext uri="{9D8B030D-6E8A-4147-A177-3AD203B41FA5}"/>
                  </a:extLst>
                </a:gridCol>
              </a:tblGrid>
              <a:tr h="35366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Управління</a:t>
                      </a:r>
                      <a:r>
                        <a:rPr lang="ru-RU" sz="20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i="0" u="none" strike="noStrike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охорони</a:t>
                      </a:r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2000" b="1" i="0" u="none" strike="noStrike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здоров'я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26 973,99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/>
                </a:extLst>
              </a:tr>
              <a:tr h="432009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Придбання медичного обладнання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20 009,41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432009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Придбання комп’ютерного обладнання та кондиціонерів 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1 542,46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6809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Капітальний ремонт будівлі соматичного та пологового відділень, будівлі хірургічного корпусу КНП СМБЛ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4 890,40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49680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Робочий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проект «</a:t>
                      </a:r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Реконструкція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будівлі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міжлікарняної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аптеки КНП СМБЛ </a:t>
                      </a:r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під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адміністративно-побутовий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корпус»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380,70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823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Розробка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проектно-кошторисної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документації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щодо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облаштування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пандусом та </a:t>
                      </a:r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забезпечення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доступності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для </a:t>
                      </a:r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маломобільних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груп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населення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будівлі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пологового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відділення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відділення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профілактики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приміщень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жіночої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консультації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№1 КНП СМБЛ 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151,02 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43291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Фінансове</a:t>
                      </a:r>
                      <a:r>
                        <a:rPr lang="ru-RU" sz="2000" b="1" i="0" u="none" strike="noStrike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i="0" u="none" strike="noStrike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управління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150,66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/>
                </a:extLst>
              </a:tr>
              <a:tr h="41760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Інша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субвенція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міського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бюджету на </a:t>
                      </a:r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капітальний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ремонт мереж </a:t>
                      </a:r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зовнішнього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освітлення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с.м.т. Сиротине та Воронове </a:t>
                      </a:r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після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пожежі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138,66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41760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Придбання</a:t>
                      </a:r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принтеру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12,00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08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Всього</a:t>
                      </a:r>
                      <a:endParaRPr lang="ru-RU" sz="28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8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242 270,24</a:t>
                      </a:r>
                      <a:endParaRPr lang="ru-RU" sz="28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142875"/>
            <a:ext cx="8686800" cy="8382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buNone/>
              <a:defRPr/>
            </a:pPr>
            <a:r>
              <a:rPr lang="uk-UA" b="1" kern="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Розміщення інформації в форматі відкритих даних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5843" name="Прямоугольник 4"/>
          <p:cNvSpPr>
            <a:spLocks noChangeArrowheads="1"/>
          </p:cNvSpPr>
          <p:nvPr/>
        </p:nvSpPr>
        <p:spPr bwMode="auto">
          <a:xfrm>
            <a:off x="285720" y="1285860"/>
            <a:ext cx="84296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 altLang="uk-UA" sz="2400" b="1" dirty="0">
                <a:solidFill>
                  <a:srgbClr val="002060"/>
                </a:solidFill>
                <a:cs typeface="Times New Roman" pitchFamily="18" charset="0"/>
              </a:rPr>
              <a:t>Єдиний державний </a:t>
            </a:r>
            <a:r>
              <a:rPr lang="uk-UA" altLang="uk-UA" sz="2400" b="1" dirty="0" err="1">
                <a:solidFill>
                  <a:srgbClr val="002060"/>
                </a:solidFill>
                <a:cs typeface="Times New Roman" pitchFamily="18" charset="0"/>
              </a:rPr>
              <a:t>веб-портал</a:t>
            </a:r>
            <a:r>
              <a:rPr lang="uk-UA" altLang="uk-UA" sz="2400" b="1" dirty="0">
                <a:solidFill>
                  <a:srgbClr val="002060"/>
                </a:solidFill>
                <a:cs typeface="Times New Roman" pitchFamily="18" charset="0"/>
              </a:rPr>
              <a:t> відкритих даних:</a:t>
            </a:r>
          </a:p>
          <a:p>
            <a:r>
              <a:rPr lang="uk-UA" altLang="uk-UA" sz="2400" b="1" dirty="0">
                <a:solidFill>
                  <a:srgbClr val="002060"/>
                </a:solidFill>
                <a:cs typeface="Times New Roman" pitchFamily="18" charset="0"/>
              </a:rPr>
              <a:t>Розміщення даних з 2017 року</a:t>
            </a:r>
          </a:p>
        </p:txBody>
      </p:sp>
      <p:pic>
        <p:nvPicPr>
          <p:cNvPr id="3584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43125"/>
            <a:ext cx="914400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0"/>
            <a:ext cx="8786812" cy="13716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buNone/>
              <a:defRPr/>
            </a:pPr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Напрямки використання коштів бюджету розвитку </a:t>
            </a:r>
            <a:r>
              <a:rPr lang="uk-UA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смт.Сиротине</a:t>
            </a:r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 2020р</a:t>
            </a:r>
            <a:r>
              <a:rPr lang="uk-UA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тис.грн</a:t>
            </a: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uk-UA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</a:t>
            </a:r>
            <a:r>
              <a:rPr lang="uk-UA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endParaRPr lang="ru-RU" sz="2700" i="1" dirty="0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</p:nvPr>
        </p:nvGraphicFramePr>
        <p:xfrm>
          <a:off x="142875" y="1643063"/>
          <a:ext cx="8786843" cy="423839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286469">
                  <a:extLst>
                    <a:ext uri="{9D8B030D-6E8A-4147-A177-3AD203B41FA5}"/>
                  </a:extLst>
                </a:gridCol>
                <a:gridCol w="2500374">
                  <a:extLst>
                    <a:ext uri="{9D8B030D-6E8A-4147-A177-3AD203B41FA5}"/>
                  </a:extLst>
                </a:gridCol>
              </a:tblGrid>
              <a:tr h="6972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Капітальний</a:t>
                      </a:r>
                      <a:r>
                        <a:rPr lang="ru-RU" sz="1800" b="1" i="0" u="none" strike="noStrike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ремонт </a:t>
                      </a:r>
                      <a:r>
                        <a:rPr lang="ru-RU" sz="1800" b="1" i="0" u="none" strike="noStrike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вуличного</a:t>
                      </a:r>
                      <a:r>
                        <a:rPr lang="ru-RU" sz="1800" b="1" i="0" u="none" strike="noStrike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i="0" u="none" strike="noStrike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освітлення</a:t>
                      </a:r>
                      <a:r>
                        <a:rPr lang="ru-RU" sz="1800" b="1" i="0" u="none" strike="noStrike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</a:t>
                      </a:r>
                      <a:r>
                        <a:rPr lang="ru-RU" sz="1800" b="1" i="0" u="none" strike="noStrike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смт</a:t>
                      </a:r>
                      <a:r>
                        <a:rPr lang="ru-RU" sz="1800" b="1" i="0" u="none" strike="noStrike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Сиротине, Воронове, </a:t>
                      </a:r>
                      <a:r>
                        <a:rPr lang="ru-RU" sz="1800" b="1" i="0" u="none" strike="noStrike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Метьолкіне</a:t>
                      </a:r>
                      <a:endParaRPr lang="ru-RU" sz="1800" b="1" i="0" u="none" strike="noStrike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8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264,68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6903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Капітальний</a:t>
                      </a:r>
                      <a:r>
                        <a:rPr lang="ru-RU" sz="1800" b="1" i="0" u="none" strike="noStrike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ремонт </a:t>
                      </a:r>
                      <a:r>
                        <a:rPr lang="ru-RU" sz="1800" b="1" i="0" u="none" strike="noStrike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вуличного</a:t>
                      </a:r>
                      <a:r>
                        <a:rPr lang="ru-RU" sz="1800" b="1" i="0" u="none" strike="noStrike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i="0" u="none" strike="noStrike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освітлення</a:t>
                      </a:r>
                      <a:r>
                        <a:rPr lang="ru-RU" sz="1800" b="1" i="0" u="none" strike="noStrike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</a:t>
                      </a:r>
                      <a:r>
                        <a:rPr lang="ru-RU" sz="1800" b="1" i="0" u="none" strike="noStrike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смт</a:t>
                      </a:r>
                      <a:r>
                        <a:rPr lang="ru-RU" sz="1800" b="1" i="0" u="none" strike="noStrike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Воронове, Сиротине </a:t>
                      </a:r>
                      <a:r>
                        <a:rPr lang="ru-RU" sz="1800" b="1" i="0" u="none" strike="noStrike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після</a:t>
                      </a:r>
                      <a:r>
                        <a:rPr lang="ru-RU" sz="1800" b="1" i="0" u="none" strike="noStrike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i="0" u="none" strike="noStrike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пожежі</a:t>
                      </a:r>
                      <a:endParaRPr lang="ru-RU" sz="1800" b="1" i="0" u="none" strike="noStrike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8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138,66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03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Влаштування</a:t>
                      </a:r>
                      <a:r>
                        <a:rPr lang="ru-RU" sz="1800" b="1" i="0" u="none" strike="noStrike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i="0" u="none" strike="noStrike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автобусних</a:t>
                      </a:r>
                      <a:r>
                        <a:rPr lang="ru-RU" sz="1800" b="1" i="0" u="none" strike="noStrike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i="0" u="none" strike="noStrike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зупинок</a:t>
                      </a:r>
                      <a:r>
                        <a:rPr lang="ru-RU" sz="1800" b="1" i="0" u="none" strike="noStrike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</a:t>
                      </a:r>
                      <a:r>
                        <a:rPr lang="ru-RU" sz="1800" b="1" i="0" u="none" strike="noStrike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смт</a:t>
                      </a:r>
                      <a:r>
                        <a:rPr lang="ru-RU" sz="1800" b="1" i="0" u="none" strike="noStrike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Сиротине, </a:t>
                      </a:r>
                      <a:r>
                        <a:rPr lang="ru-RU" sz="1800" b="1" i="0" u="none" strike="noStrike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Метьолкіне</a:t>
                      </a:r>
                      <a:endParaRPr lang="ru-RU" sz="1800" b="1" i="0" u="none" strike="noStrike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8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94,84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198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Знесення</a:t>
                      </a:r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особливо </a:t>
                      </a:r>
                      <a:r>
                        <a:rPr lang="ru-RU" sz="1800" b="1" i="0" u="none" strike="noStrike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складних</a:t>
                      </a:r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дерев у </a:t>
                      </a:r>
                      <a:r>
                        <a:rPr lang="ru-RU" sz="1800" b="1" i="0" u="none" strike="noStrike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смт</a:t>
                      </a:r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Сиротине, Воронове </a:t>
                      </a:r>
                      <a:r>
                        <a:rPr lang="ru-RU" sz="1800" b="1" i="0" u="none" strike="noStrike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після</a:t>
                      </a:r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i="0" u="none" strike="noStrike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пожежі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8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73,35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19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Налагодження</a:t>
                      </a:r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i="0" u="none" strike="noStrike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мережі</a:t>
                      </a:r>
                      <a:r>
                        <a:rPr lang="ru-RU" sz="1800" b="1" i="0" u="none" strike="noStrike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i="0" u="none" strike="noStrike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відеоспостереження</a:t>
                      </a:r>
                      <a:r>
                        <a:rPr lang="ru-RU" sz="1800" b="1" i="0" u="none" strike="noStrike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uk-UA" sz="1800" b="1" i="0" u="none" strike="noStrike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смт</a:t>
                      </a:r>
                      <a:r>
                        <a:rPr lang="uk-UA" sz="1800" b="1" i="0" u="none" strike="noStrike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uk-UA" sz="1800" b="1" i="0" u="none" strike="noStrike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Сиротине</a:t>
                      </a:r>
                      <a:r>
                        <a:rPr lang="uk-UA" sz="1800" b="1" i="0" u="none" strike="noStrike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uk-UA" sz="1800" b="1" i="0" u="none" strike="noStrike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Метьолкіне</a:t>
                      </a:r>
                      <a:r>
                        <a:rPr lang="uk-UA" sz="1800" b="1" i="0" u="none" strike="noStrike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Воронове</a:t>
                      </a:r>
                      <a:endParaRPr lang="ru-RU" sz="1800" b="1" i="0" u="none" strike="noStrike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69,97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313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Придбання</a:t>
                      </a:r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i="0" u="none" strike="noStrike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вікон</a:t>
                      </a:r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для </a:t>
                      </a:r>
                      <a:r>
                        <a:rPr lang="ru-RU" sz="1800" b="1" i="0" u="none" strike="noStrike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будівлі</a:t>
                      </a:r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i="0" u="none" strike="noStrike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селищної</a:t>
                      </a:r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ради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48,80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6034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Всього</a:t>
                      </a:r>
                      <a:r>
                        <a:rPr lang="ru-RU" sz="2800" b="1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800" b="1" i="1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28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690,30</a:t>
                      </a:r>
                      <a:endParaRPr lang="ru-RU" sz="28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28794" y="142852"/>
            <a:ext cx="62151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Громадський бюджет</a:t>
            </a:r>
          </a:p>
          <a:p>
            <a:pPr algn="ctr"/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м. Сєвєродонецьк 2020 року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2000240"/>
            <a:ext cx="5715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Отримано - </a:t>
            </a: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81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проєкт</a:t>
            </a:r>
          </a:p>
          <a:p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Допущено до голосування – </a:t>
            </a: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69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проєктів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grombyudzhet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234" cy="19004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71670" y="1285860"/>
            <a:ext cx="6500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Загальний обсяг фінансових ресурсів – 6 000,0 тис. грн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57158" y="2857496"/>
          <a:ext cx="8143932" cy="3500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1966"/>
                <a:gridCol w="4071966"/>
              </a:tblGrid>
              <a:tr h="1183980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Всього переможців – </a:t>
                      </a:r>
                    </a:p>
                    <a:p>
                      <a:pPr algn="ctr"/>
                      <a:r>
                        <a:rPr lang="uk-U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15 проєктів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Виділено для реалізації проєктів</a:t>
                      </a:r>
                      <a:r>
                        <a:rPr lang="uk-UA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5 887,9 тис. грн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2161"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великих проєкти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1 787,8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2161"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 малих проєкти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1 915,3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2161"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 освітніх проєкти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2 184,8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572560" cy="1143008"/>
          </a:xfrm>
        </p:spPr>
        <p:txBody>
          <a:bodyPr/>
          <a:lstStyle/>
          <a:p>
            <a:pPr algn="ctr">
              <a:buNone/>
            </a:pPr>
            <a:r>
              <a:rPr lang="uk-UA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Результати реалізації громадського бюджету у зрівнянні з 2018 роком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42845" y="1643050"/>
          <a:ext cx="8643998" cy="4414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8269"/>
                <a:gridCol w="1465112"/>
                <a:gridCol w="1373346"/>
                <a:gridCol w="1777271"/>
              </a:tblGrid>
              <a:tr h="5967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806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Обсяг ГБ, </a:t>
                      </a:r>
                      <a:r>
                        <a:rPr lang="uk-UA" sz="24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</a:t>
                      </a:r>
                      <a:r>
                        <a:rPr lang="uk-UA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24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грн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+20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258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Отримано </a:t>
                      </a:r>
                      <a:r>
                        <a:rPr lang="uk-UA" sz="24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проєктів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+13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586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Проголосувало тис.,(%</a:t>
                      </a:r>
                      <a:r>
                        <a:rPr lang="uk-UA" sz="2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2400" b="1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онлайн</a:t>
                      </a:r>
                      <a:r>
                        <a:rPr lang="uk-UA" sz="2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8,2(51%)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+50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12,3(67%)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354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Отримано </a:t>
                      </a:r>
                      <a:r>
                        <a:rPr lang="uk-UA" sz="24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тис.голосів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11,9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+6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19,3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4337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Реалізовано </a:t>
                      </a:r>
                      <a:r>
                        <a:rPr lang="uk-UA" sz="24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проєктів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з 19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+26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з 15,</a:t>
                      </a:r>
                    </a:p>
                    <a:p>
                      <a:pPr algn="ctr"/>
                      <a:r>
                        <a:rPr lang="uk-UA" sz="2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+2 впродовж 2021 року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0100" y="3000372"/>
            <a:ext cx="700092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Загальний обсяг видатків по реалізації проєктів Громадського бюджету 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4 916,0 </a:t>
            </a: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тис. грн:</a:t>
            </a:r>
          </a:p>
          <a:p>
            <a:endParaRPr lang="uk-UA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Великі </a:t>
            </a:r>
            <a:r>
              <a:rPr lang="uk-UA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проєкти</a:t>
            </a: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– 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1 525,1</a:t>
            </a:r>
          </a:p>
          <a:p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Малі </a:t>
            </a:r>
            <a:r>
              <a:rPr lang="uk-UA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проєкти</a:t>
            </a: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– 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1 355,2</a:t>
            </a:r>
          </a:p>
          <a:p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Освітні проєкти – 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2 035,7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5643578"/>
            <a:ext cx="8858312" cy="69249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Станом на 31.12.2020 року з 15 проєктів на 100 % реалізовано 13 проєктів.</a:t>
            </a:r>
          </a:p>
          <a:p>
            <a:r>
              <a:rPr lang="uk-UA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Кошти на повну реалізацію 2-х проєктів  передбачено у бюджеті на 2021 рік.</a:t>
            </a:r>
            <a:endParaRPr lang="ru-RU" sz="19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428604"/>
            <a:ext cx="842968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Цього року на підтримку проєктів Громадського бюджету</a:t>
            </a:r>
          </a:p>
          <a:p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мешканці нашого міста віддали 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19 523 </a:t>
            </a: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голоси: </a:t>
            </a:r>
          </a:p>
          <a:p>
            <a:endParaRPr lang="uk-UA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Онлайн – </a:t>
            </a: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12 715 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голосів</a:t>
            </a:r>
          </a:p>
          <a:p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Офлайн – </a:t>
            </a: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6 808 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голосів</a:t>
            </a:r>
          </a:p>
          <a:p>
            <a:endParaRPr lang="uk-UA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Загальна кількість осіб, які брали участь у голосуванні - 12 303 людини.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unnamed.png"/>
          <p:cNvPicPr>
            <a:picLocks noChangeAspect="1"/>
          </p:cNvPicPr>
          <p:nvPr/>
        </p:nvPicPr>
        <p:blipFill>
          <a:blip r:embed="rId2"/>
          <a:srcRect l="17461" r="24571"/>
          <a:stretch>
            <a:fillRect/>
          </a:stretch>
        </p:blipFill>
        <p:spPr>
          <a:xfrm>
            <a:off x="7286644" y="571480"/>
            <a:ext cx="1571604" cy="152503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7158" y="214290"/>
            <a:ext cx="8501062" cy="6248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8000" b="1" dirty="0" err="1">
                <a:solidFill>
                  <a:srgbClr val="002060"/>
                </a:solidFill>
                <a:cs typeface="Times New Roman" pitchFamily="18" charset="0"/>
              </a:rPr>
              <a:t>Дяку</a:t>
            </a:r>
            <a:r>
              <a:rPr lang="uk-UA" sz="8000" b="1" dirty="0">
                <a:solidFill>
                  <a:srgbClr val="002060"/>
                </a:solidFill>
                <a:cs typeface="Times New Roman" pitchFamily="18" charset="0"/>
              </a:rPr>
              <a:t>є</a:t>
            </a:r>
            <a:r>
              <a:rPr lang="ru-RU" sz="8000" b="1" dirty="0">
                <a:solidFill>
                  <a:srgbClr val="002060"/>
                </a:solidFill>
                <a:cs typeface="Times New Roman" pitchFamily="18" charset="0"/>
              </a:rPr>
              <a:t>мо за </a:t>
            </a:r>
            <a:r>
              <a:rPr lang="ru-RU" sz="8000" b="1" dirty="0" err="1">
                <a:solidFill>
                  <a:srgbClr val="002060"/>
                </a:solidFill>
                <a:cs typeface="Times New Roman" pitchFamily="18" charset="0"/>
              </a:rPr>
              <a:t>увагу</a:t>
            </a:r>
            <a:r>
              <a:rPr lang="ru-RU" sz="8000" b="1" dirty="0">
                <a:solidFill>
                  <a:srgbClr val="002060"/>
                </a:solidFill>
                <a:cs typeface="Times New Roman" pitchFamily="18" charset="0"/>
              </a:rPr>
              <a:t>!</a:t>
            </a:r>
            <a:endParaRPr lang="en-US" sz="8000" b="1" dirty="0">
              <a:solidFill>
                <a:srgbClr val="002060"/>
              </a:solidFill>
              <a:cs typeface="Times New Roman" pitchFamily="18" charset="0"/>
            </a:endParaRPr>
          </a:p>
          <a:p>
            <a:pPr>
              <a:defRPr/>
            </a:pPr>
            <a:endParaRPr lang="en-US" sz="2800" b="1" dirty="0">
              <a:solidFill>
                <a:srgbClr val="002060"/>
              </a:solidFill>
              <a:cs typeface="Times New Roman" pitchFamily="18" charset="0"/>
            </a:endParaRPr>
          </a:p>
          <a:p>
            <a:pPr>
              <a:defRPr/>
            </a:pPr>
            <a:endParaRPr lang="en-US" sz="2800" b="1" dirty="0">
              <a:solidFill>
                <a:srgbClr val="002060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uk-UA" sz="2800" b="1" dirty="0">
                <a:solidFill>
                  <a:srgbClr val="002060"/>
                </a:solidFill>
                <a:cs typeface="Times New Roman" pitchFamily="18" charset="0"/>
              </a:rPr>
              <a:t>Переглянути презентацію можна за посиланнями:</a:t>
            </a:r>
          </a:p>
          <a:p>
            <a:pPr>
              <a:defRPr/>
            </a:pPr>
            <a:endParaRPr lang="uk-UA" sz="2800" b="1" dirty="0">
              <a:solidFill>
                <a:srgbClr val="002060"/>
              </a:solidFill>
              <a:cs typeface="Times New Roman" pitchFamily="18" charset="0"/>
            </a:endParaRPr>
          </a:p>
          <a:p>
            <a:pPr>
              <a:defRPr/>
            </a:pPr>
            <a:endParaRPr lang="uk-UA" sz="2800" b="1" dirty="0">
              <a:solidFill>
                <a:srgbClr val="002060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en-US" sz="3600" b="1" dirty="0">
                <a:solidFill>
                  <a:srgbClr val="002060"/>
                </a:solidFill>
                <a:cs typeface="Arial" charset="0"/>
                <a:hlinkClick r:id="rId2"/>
              </a:rPr>
              <a:t>http://severodoneck.fu.org.ua/photo/</a:t>
            </a:r>
            <a:endParaRPr lang="uk-UA" sz="3600" b="1" dirty="0">
              <a:solidFill>
                <a:srgbClr val="002060"/>
              </a:solidFill>
              <a:cs typeface="Arial" charset="0"/>
            </a:endParaRPr>
          </a:p>
          <a:p>
            <a:pPr>
              <a:defRPr/>
            </a:pPr>
            <a:endParaRPr lang="uk-UA" sz="3600" b="1" dirty="0">
              <a:solidFill>
                <a:srgbClr val="002060"/>
              </a:solidFill>
              <a:cs typeface="Arial" charset="0"/>
            </a:endParaRPr>
          </a:p>
          <a:p>
            <a:pPr>
              <a:defRPr/>
            </a:pPr>
            <a:endParaRPr lang="uk-UA" sz="3600" b="1" dirty="0">
              <a:solidFill>
                <a:srgbClr val="002060"/>
              </a:solidFill>
              <a:cs typeface="Arial" charset="0"/>
            </a:endParaRPr>
          </a:p>
          <a:p>
            <a:pPr>
              <a:defRPr/>
            </a:pPr>
            <a:endParaRPr lang="uk-UA" sz="3600" dirty="0">
              <a:solidFill>
                <a:srgbClr val="0070C0"/>
              </a:solidFill>
              <a:cs typeface="Arial" charset="0"/>
            </a:endParaRPr>
          </a:p>
          <a:p>
            <a:pPr>
              <a:defRPr/>
            </a:pPr>
            <a:endParaRPr lang="ru-RU" sz="36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69635" name="Прямоугольник 3"/>
          <p:cNvSpPr>
            <a:spLocks noChangeArrowheads="1"/>
          </p:cNvSpPr>
          <p:nvPr/>
        </p:nvSpPr>
        <p:spPr bwMode="auto">
          <a:xfrm>
            <a:off x="285750" y="4572000"/>
            <a:ext cx="8572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uk-UA" sz="3600" b="1" dirty="0">
                <a:hlinkClick r:id="rId3"/>
              </a:rPr>
              <a:t>http://sed-rada.gov.ua/byudzhet-mista/vizualizaciya-byudzhetnih-procesiv</a:t>
            </a:r>
            <a:endParaRPr lang="ru-RU" altLang="uk-UA" sz="3600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Содержимое 2"/>
          <p:cNvSpPr>
            <a:spLocks noGrp="1"/>
          </p:cNvSpPr>
          <p:nvPr>
            <p:ph sz="quarter" idx="13"/>
          </p:nvPr>
        </p:nvSpPr>
        <p:spPr>
          <a:xfrm>
            <a:off x="428596" y="857232"/>
            <a:ext cx="8358246" cy="5143536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uk-UA" altLang="uk-UA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ПОКАЗНИКИ</a:t>
            </a:r>
          </a:p>
          <a:p>
            <a:pPr algn="ctr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uk-UA" altLang="uk-UA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фактичного виконання  бюджету </a:t>
            </a:r>
            <a:r>
              <a:rPr lang="uk-UA" altLang="uk-UA" sz="5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м.Сєвєродонецька</a:t>
            </a:r>
            <a:endParaRPr lang="uk-UA" altLang="uk-UA" sz="5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uk-UA" altLang="uk-UA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2020 рік</a:t>
            </a:r>
            <a:endParaRPr lang="ru-RU" altLang="uk-UA" sz="5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5720" y="214290"/>
            <a:ext cx="8572560" cy="1143000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fontAlgn="auto">
              <a:spcAft>
                <a:spcPts val="0"/>
              </a:spcAft>
              <a:buNone/>
              <a:defRPr/>
            </a:pPr>
            <a:r>
              <a:rPr lang="uk-UA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Доходи загального і спеціального фонду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2020 рік, 1 211 377,0тис.грн.</a:t>
            </a:r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9" name="Выноска 1 8"/>
          <p:cNvSpPr/>
          <p:nvPr/>
        </p:nvSpPr>
        <p:spPr>
          <a:xfrm>
            <a:off x="5286375" y="1571625"/>
            <a:ext cx="2879725" cy="1079500"/>
          </a:xfrm>
          <a:prstGeom prst="borderCallout1">
            <a:avLst>
              <a:gd name="adj1" fmla="val 50122"/>
              <a:gd name="adj2" fmla="val -1274"/>
              <a:gd name="adj3" fmla="val 127739"/>
              <a:gd name="adj4" fmla="val -51753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Податкові надходження</a:t>
            </a:r>
          </a:p>
          <a:p>
            <a:pPr algn="ctr">
              <a:defRPr/>
            </a:pPr>
            <a:r>
              <a:rPr lang="uk-UA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893 748,7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10" name="Выноска 1 9"/>
          <p:cNvSpPr/>
          <p:nvPr/>
        </p:nvSpPr>
        <p:spPr>
          <a:xfrm>
            <a:off x="5286375" y="2928938"/>
            <a:ext cx="2879725" cy="1079500"/>
          </a:xfrm>
          <a:prstGeom prst="borderCallout1">
            <a:avLst>
              <a:gd name="adj1" fmla="val 50122"/>
              <a:gd name="adj2" fmla="val -1274"/>
              <a:gd name="adj3" fmla="val 68525"/>
              <a:gd name="adj4" fmla="val -51323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Неподаткові надходження</a:t>
            </a:r>
          </a:p>
          <a:p>
            <a:pPr algn="ctr">
              <a:defRPr/>
            </a:pPr>
            <a:r>
              <a:rPr lang="uk-UA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54 819,7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11" name="Выноска 1 10"/>
          <p:cNvSpPr/>
          <p:nvPr/>
        </p:nvSpPr>
        <p:spPr>
          <a:xfrm>
            <a:off x="5286375" y="5572125"/>
            <a:ext cx="2879725" cy="1079500"/>
          </a:xfrm>
          <a:prstGeom prst="borderCallout1">
            <a:avLst>
              <a:gd name="adj1" fmla="val 50122"/>
              <a:gd name="adj2" fmla="val -1274"/>
              <a:gd name="adj3" fmla="val -68385"/>
              <a:gd name="adj4" fmla="val -53917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Офіційні трансферти</a:t>
            </a:r>
          </a:p>
          <a:p>
            <a:pPr algn="ctr">
              <a:defRPr/>
            </a:pPr>
            <a:r>
              <a:rPr lang="uk-UA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262 353,1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12" name="Выноска 1 11"/>
          <p:cNvSpPr/>
          <p:nvPr/>
        </p:nvSpPr>
        <p:spPr>
          <a:xfrm>
            <a:off x="5286375" y="4286250"/>
            <a:ext cx="2879725" cy="1079500"/>
          </a:xfrm>
          <a:prstGeom prst="borderCallout1">
            <a:avLst>
              <a:gd name="adj1" fmla="val 50122"/>
              <a:gd name="adj2" fmla="val -1274"/>
              <a:gd name="adj3" fmla="val -9619"/>
              <a:gd name="adj4" fmla="val -52293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Доходи від операцій з капіталом</a:t>
            </a:r>
          </a:p>
          <a:p>
            <a:pPr algn="ctr">
              <a:defRPr/>
            </a:pPr>
            <a:r>
              <a:rPr lang="uk-UA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455,5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3" y="2928938"/>
            <a:ext cx="3533775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501122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buNone/>
              <a:defRPr/>
            </a:pPr>
            <a:r>
              <a:rPr lang="uk-UA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Динаміка доходів по </a:t>
            </a:r>
            <a:r>
              <a:rPr lang="uk-UA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м.Сєвєродонецьк</a:t>
            </a:r>
            <a:r>
              <a:rPr lang="uk-UA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2019-2020 роки, </a:t>
            </a:r>
            <a:r>
              <a:rPr lang="uk-UA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тис.грн</a:t>
            </a:r>
            <a:r>
              <a:rPr lang="uk-UA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 smtClean="0">
              <a:solidFill>
                <a:srgbClr val="002060"/>
              </a:solidFill>
            </a:endParaRPr>
          </a:p>
        </p:txBody>
      </p:sp>
      <p:sp>
        <p:nvSpPr>
          <p:cNvPr id="4" name="Блок-схема: процесс 3"/>
          <p:cNvSpPr/>
          <p:nvPr/>
        </p:nvSpPr>
        <p:spPr>
          <a:xfrm>
            <a:off x="357188" y="1785938"/>
            <a:ext cx="2357437" cy="642937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Власні доходи міста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3071813" y="1714500"/>
            <a:ext cx="2786062" cy="57150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Трансферти</a:t>
            </a:r>
          </a:p>
          <a:p>
            <a:pPr algn="ctr">
              <a:defRPr/>
            </a:pP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(дотації та субвенції)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6429375" y="1785938"/>
            <a:ext cx="2214563" cy="500062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Всього доходів міста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Цилиндр 8"/>
          <p:cNvSpPr/>
          <p:nvPr/>
        </p:nvSpPr>
        <p:spPr>
          <a:xfrm>
            <a:off x="285750" y="4286250"/>
            <a:ext cx="1000125" cy="1357313"/>
          </a:xfrm>
          <a:prstGeom prst="can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55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857 621,9</a:t>
            </a:r>
            <a:endParaRPr lang="ru-RU" sz="155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Цилиндр 9"/>
          <p:cNvSpPr/>
          <p:nvPr/>
        </p:nvSpPr>
        <p:spPr>
          <a:xfrm>
            <a:off x="1714500" y="3786188"/>
            <a:ext cx="1000125" cy="1785937"/>
          </a:xfrm>
          <a:prstGeom prst="can">
            <a:avLst/>
          </a:prstGeom>
          <a:solidFill>
            <a:srgbClr val="00B0F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55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949 023,9</a:t>
            </a:r>
            <a:endParaRPr lang="ru-RU" sz="155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Цилиндр 10"/>
          <p:cNvSpPr/>
          <p:nvPr/>
        </p:nvSpPr>
        <p:spPr>
          <a:xfrm>
            <a:off x="3429000" y="4500563"/>
            <a:ext cx="1000125" cy="1143000"/>
          </a:xfrm>
          <a:prstGeom prst="can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55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471 888,0</a:t>
            </a:r>
            <a:endParaRPr lang="ru-RU" sz="155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Цилиндр 11"/>
          <p:cNvSpPr/>
          <p:nvPr/>
        </p:nvSpPr>
        <p:spPr>
          <a:xfrm>
            <a:off x="4929188" y="4786313"/>
            <a:ext cx="1000125" cy="857250"/>
          </a:xfrm>
          <a:prstGeom prst="can">
            <a:avLst/>
          </a:prstGeom>
          <a:solidFill>
            <a:srgbClr val="00B0F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55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262 353,1</a:t>
            </a:r>
            <a:endParaRPr lang="ru-RU" sz="155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Цилиндр 12"/>
          <p:cNvSpPr/>
          <p:nvPr/>
        </p:nvSpPr>
        <p:spPr>
          <a:xfrm>
            <a:off x="6500813" y="3214688"/>
            <a:ext cx="1000125" cy="2428875"/>
          </a:xfrm>
          <a:prstGeom prst="can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35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1 329 509,8</a:t>
            </a:r>
            <a:endParaRPr lang="ru-RU" sz="135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Цилиндр 13"/>
          <p:cNvSpPr/>
          <p:nvPr/>
        </p:nvSpPr>
        <p:spPr>
          <a:xfrm>
            <a:off x="7929563" y="3500438"/>
            <a:ext cx="1000125" cy="2214562"/>
          </a:xfrm>
          <a:prstGeom prst="can">
            <a:avLst/>
          </a:prstGeom>
          <a:solidFill>
            <a:srgbClr val="00B0F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35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135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135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11 377,0</a:t>
            </a:r>
            <a:endParaRPr lang="ru-RU" sz="135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верх 16"/>
          <p:cNvSpPr/>
          <p:nvPr/>
        </p:nvSpPr>
        <p:spPr>
          <a:xfrm>
            <a:off x="1357313" y="3714750"/>
            <a:ext cx="214312" cy="1800225"/>
          </a:xfrm>
          <a:prstGeom prst="upArrow">
            <a:avLst/>
          </a:prstGeom>
          <a:solidFill>
            <a:srgbClr val="00206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929063" y="5786438"/>
            <a:ext cx="1643062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-209 534,9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4572000" y="3857625"/>
            <a:ext cx="179388" cy="1800225"/>
          </a:xfrm>
          <a:prstGeom prst="downArrow">
            <a:avLst/>
          </a:prstGeom>
          <a:solidFill>
            <a:srgbClr val="FF00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14375" y="5857875"/>
            <a:ext cx="1785938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+91 402,0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000875" y="5786438"/>
            <a:ext cx="1571625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-118 132,8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928688" y="2643188"/>
            <a:ext cx="1285875" cy="214312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110,7%</a:t>
            </a:r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3714750" y="2571750"/>
            <a:ext cx="1643063" cy="35718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algn="ctr"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55,6%</a:t>
            </a:r>
          </a:p>
        </p:txBody>
      </p:sp>
      <p:sp>
        <p:nvSpPr>
          <p:cNvPr id="26" name="Блок-схема: процесс 25"/>
          <p:cNvSpPr/>
          <p:nvPr/>
        </p:nvSpPr>
        <p:spPr>
          <a:xfrm>
            <a:off x="7143750" y="2571750"/>
            <a:ext cx="1285875" cy="214313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uk-U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,1%</a:t>
            </a:r>
          </a:p>
        </p:txBody>
      </p:sp>
      <p:sp>
        <p:nvSpPr>
          <p:cNvPr id="33" name="Стрелка вниз 32"/>
          <p:cNvSpPr/>
          <p:nvPr/>
        </p:nvSpPr>
        <p:spPr>
          <a:xfrm>
            <a:off x="7643813" y="3786188"/>
            <a:ext cx="179387" cy="1800225"/>
          </a:xfrm>
          <a:prstGeom prst="downArrow">
            <a:avLst/>
          </a:prstGeom>
          <a:solidFill>
            <a:srgbClr val="FF00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Цилиндр 24"/>
          <p:cNvSpPr/>
          <p:nvPr/>
        </p:nvSpPr>
        <p:spPr>
          <a:xfrm>
            <a:off x="142875" y="1071563"/>
            <a:ext cx="1000125" cy="642937"/>
          </a:xfrm>
          <a:prstGeom prst="can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uk-UA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19р.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Цилиндр 26"/>
          <p:cNvSpPr/>
          <p:nvPr/>
        </p:nvSpPr>
        <p:spPr>
          <a:xfrm>
            <a:off x="1428750" y="1071563"/>
            <a:ext cx="1000125" cy="642937"/>
          </a:xfrm>
          <a:prstGeom prst="can">
            <a:avLst/>
          </a:prstGeom>
          <a:solidFill>
            <a:srgbClr val="00B0F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2020р.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5720" y="214290"/>
            <a:ext cx="8429684" cy="1143000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 fontAlgn="auto">
              <a:spcAft>
                <a:spcPts val="0"/>
              </a:spcAft>
              <a:buNone/>
              <a:defRPr/>
            </a:pPr>
            <a:r>
              <a:rPr lang="uk-UA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Порівняльний аналіз обсягу загального фонду бюджету </a:t>
            </a:r>
            <a:r>
              <a:rPr lang="uk-UA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м.Сєвєродонецька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(без урахування міжбюджетних трансфертів) з урахуванням медичної та освітньої субвенції в 2019 та в 2020 роках</a:t>
            </a:r>
            <a:endParaRPr lang="ru-RU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57158" y="2143116"/>
            <a:ext cx="8501122" cy="421484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Факт за 2019 рік        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Факт за 2020 рік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400" b="1" dirty="0" smtClean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5750" y="3286125"/>
            <a:ext cx="2519363" cy="2879725"/>
          </a:xfrm>
          <a:prstGeom prst="roundRect">
            <a:avLst/>
          </a:prstGeom>
          <a:solidFill>
            <a:srgbClr val="FFFF99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1 031 113,7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тис.грн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57938" y="3286125"/>
            <a:ext cx="2519362" cy="2879725"/>
          </a:xfrm>
          <a:prstGeom prst="round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1 0</a:t>
            </a: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66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046</a:t>
            </a: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тис.грн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sp useBgFill="1">
        <p:nvSpPr>
          <p:cNvPr id="7" name="Стрелка вправо 6"/>
          <p:cNvSpPr/>
          <p:nvPr/>
        </p:nvSpPr>
        <p:spPr>
          <a:xfrm rot="19922363">
            <a:off x="2870200" y="3802063"/>
            <a:ext cx="3294063" cy="1582737"/>
          </a:xfrm>
          <a:prstGeom prst="right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+3</a:t>
            </a:r>
            <a:r>
              <a:rPr lang="uk-UA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2,6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03</a:t>
            </a:r>
            <a:r>
              <a:rPr lang="uk-UA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1840</TotalTime>
  <Words>3275</Words>
  <Application>Microsoft Office PowerPoint</Application>
  <PresentationFormat>Экран (4:3)</PresentationFormat>
  <Paragraphs>712</Paragraphs>
  <Slides>54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54</vt:i4>
      </vt:variant>
    </vt:vector>
  </HeadingPairs>
  <TitlesOfParts>
    <vt:vector size="58" baseType="lpstr">
      <vt:lpstr>Воздушный поток</vt:lpstr>
      <vt:lpstr>Диаграмма</vt:lpstr>
      <vt:lpstr>Worksheet</vt:lpstr>
      <vt:lpstr>Лист</vt:lpstr>
      <vt:lpstr>ЗВІТ про виконання міського бюджету  за 2020 рік  м. Сєвєродонецьк</vt:lpstr>
      <vt:lpstr>ВІДКРИТИЙ БЮДЖЕТ - ОСНОВА ПРОЗОРОСТІ   ВЛАДИ ВИКОНАННЯ ВИМОГ ЗАКОНОДАВСТВА </vt:lpstr>
      <vt:lpstr>Постійне прагнення до підвищення прозорості</vt:lpstr>
      <vt:lpstr>Заходи щодо забезпечення публічності бюджетних процесів</vt:lpstr>
      <vt:lpstr>Розміщення інформації в форматі відкритих даних</vt:lpstr>
      <vt:lpstr>Слайд 6</vt:lpstr>
      <vt:lpstr>Доходи загального і спеціального фонду  за 2020 рік, 1 211 377,0тис.грн.</vt:lpstr>
      <vt:lpstr>Динаміка доходів по м.Сєвєродонецьк  за 2019-2020 роки, тис.грн.</vt:lpstr>
      <vt:lpstr>Порівняльний аналіз обсягу загального фонду бюджету м.Сєвєродонецька  (без урахування міжбюджетних трансфертів) з урахуванням медичної та освітньої субвенції в 2019 та в 2020 роках</vt:lpstr>
      <vt:lpstr>Порівняльний аналіз обсягу офіційних трансфертів в 2019 та  2020 роках</vt:lpstr>
      <vt:lpstr>Розшифровка офіційних трансфертів  за 2020 рік тис. грн</vt:lpstr>
      <vt:lpstr>Розшифровка офіційних трансфертів  за 2020 рік тис. грн</vt:lpstr>
      <vt:lpstr>Структура доходів бюджету міста Сєвєродонецька  за 2020рік, 1 211 377,0 тис.грн.</vt:lpstr>
      <vt:lpstr>Доходи загального фонду м.Сєвєродонецька  за 2020 рік,   1 157 374,1 тис.грн.</vt:lpstr>
      <vt:lpstr>Порівняльний аналіз доходів  загального фонду за 2019-2020 роки, тис.грн.</vt:lpstr>
      <vt:lpstr>Динаміка надходжень податку на доходи фізичних осіб м.Сєвєродонецька, тис.грн.</vt:lpstr>
      <vt:lpstr>Динаміка надходжень плати за землю  по м.Сєвєродонецьк за 2019-2020роки, тис.грн.</vt:lpstr>
      <vt:lpstr>Доходи спеціального фонду м. Сєвєродонецька за 2020 рік,  54 002,9 тис.грн.</vt:lpstr>
      <vt:lpstr>Порівняльний аналіз доходів  спеціального фонду за 2019-2020 роки, тис.грн.</vt:lpstr>
      <vt:lpstr>Власні надходження бюджетних установ  за 2020 рік, в розрізі кодів доходів  45 602,6 тис.грн.</vt:lpstr>
      <vt:lpstr>Власні надходження бюджетних установ  за 2020 рік, в розрізі кодів доходів  45 602,4 тис.грн.</vt:lpstr>
      <vt:lpstr>Порівняльний аналіз середніх доходів  на 1 мешканця міста</vt:lpstr>
      <vt:lpstr>Обсяг бюджету м.Сєвєродонецька за видатками 1 227 643,9 тис.грн., у т.ч.:</vt:lpstr>
      <vt:lpstr>Видатки за 2020 рік загального і спеціального фонду 1 227 643,9 тис.грн.</vt:lpstr>
      <vt:lpstr>Видатки за 2020 рік загального і спеціального фонду за економічною класифікацією  1 227 643,9тис.грн.</vt:lpstr>
      <vt:lpstr>Порівняльний аналіз видатків  загального і спеціального фонду за економічною класифікацією 2019-2020рр.   тис. грн</vt:lpstr>
      <vt:lpstr>Видатки на освіту  422 529,80 тис.грн</vt:lpstr>
      <vt:lpstr>Видатки на освіту,  в розрізі економічної класифікації   422 529,80 тис.грн</vt:lpstr>
      <vt:lpstr>Видатки на одного отримувача по галузям</vt:lpstr>
      <vt:lpstr>Видатки на  охорону здоров’я  271 911,0 тис.грн</vt:lpstr>
      <vt:lpstr>Видатки на одного отримувача по галузям</vt:lpstr>
      <vt:lpstr>Видатки на  культуру і мистецтво  21 071,62 тис.грн.</vt:lpstr>
      <vt:lpstr>Видатки на  культуру і мистецтво   в розрізі економічної класифікації   21 071,62 тис.грн.</vt:lpstr>
      <vt:lpstr>Видатки на фізичну культуру та спорт 44 370,93 тис.грн</vt:lpstr>
      <vt:lpstr>Видатки на  фізичну культуру і спорт   в розрізі економічної класифікації  44 370,93 тис.грн</vt:lpstr>
      <vt:lpstr>Видатки на одного отримувача по галузям</vt:lpstr>
      <vt:lpstr>Порівняльний аналіз видатків на соціальний захист,                                                                                                                                                                          тис.грн</vt:lpstr>
      <vt:lpstr>Видатки на одного отримувача по галузям</vt:lpstr>
      <vt:lpstr>Видатки на житлово-комунальне господарство,  49 241,0 тис. грн</vt:lpstr>
      <vt:lpstr>Видатки на транспорт та дорожнє господарство  </vt:lpstr>
      <vt:lpstr>Слайд 41</vt:lpstr>
      <vt:lpstr>Благоустрій міста та утримання доріг за 2019-2020 роки, тис. грн</vt:lpstr>
      <vt:lpstr>Порівняльний аналіз обсягу фінансування видатків, які проводилися за рахунок коштів бюджету розвитку м.Сєвєродонецьк  у 2019-2020 рр, тис.грн.</vt:lpstr>
      <vt:lpstr>Видатки, які проводилися за рахунок коштів бюджету розвитку у 2020 рр,  242 270,2тис.грн</vt:lpstr>
      <vt:lpstr>Видатки, які проводилися за рахунок бюджету розвитку у 2020р, по головним розпорядникам, тис.грн.</vt:lpstr>
      <vt:lpstr>  (продовження)</vt:lpstr>
      <vt:lpstr>                                        (продовження)</vt:lpstr>
      <vt:lpstr>(продовження)</vt:lpstr>
      <vt:lpstr>(продовження)</vt:lpstr>
      <vt:lpstr>Напрямки використання коштів бюджету розвитку смт.Сиротине у 2020р, тис.грн.                                                                                   </vt:lpstr>
      <vt:lpstr>Слайд 51</vt:lpstr>
      <vt:lpstr>Результати реалізації громадського бюджету у зрівнянні з 2018 роком</vt:lpstr>
      <vt:lpstr>Слайд 53</vt:lpstr>
      <vt:lpstr>Слайд 54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ЗВІТ про виконання міського бюджету  за 2019 рік   м. Сєвєродонецьк</dc:title>
  <dc:creator>User</dc:creator>
  <cp:lastModifiedBy>User</cp:lastModifiedBy>
  <cp:revision>493</cp:revision>
  <dcterms:created xsi:type="dcterms:W3CDTF">2020-03-02T11:15:07Z</dcterms:created>
  <dcterms:modified xsi:type="dcterms:W3CDTF">2021-02-25T14:41:42Z</dcterms:modified>
</cp:coreProperties>
</file>