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</p:sldMasterIdLst>
  <p:notesMasterIdLst>
    <p:notesMasterId r:id="rId17"/>
  </p:notesMasterIdLst>
  <p:sldIdLst>
    <p:sldId id="256" r:id="rId2"/>
    <p:sldId id="397" r:id="rId3"/>
    <p:sldId id="383" r:id="rId4"/>
    <p:sldId id="389" r:id="rId5"/>
    <p:sldId id="390" r:id="rId6"/>
    <p:sldId id="393" r:id="rId7"/>
    <p:sldId id="382" r:id="rId8"/>
    <p:sldId id="394" r:id="rId9"/>
    <p:sldId id="395" r:id="rId10"/>
    <p:sldId id="396" r:id="rId11"/>
    <p:sldId id="385" r:id="rId12"/>
    <p:sldId id="386" r:id="rId13"/>
    <p:sldId id="384" r:id="rId14"/>
    <p:sldId id="387" r:id="rId15"/>
    <p:sldId id="392" r:id="rId16"/>
  </p:sldIdLst>
  <p:sldSz cx="10080625" cy="6858000"/>
  <p:notesSz cx="6735763" cy="98663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FA72DE7-6E55-4D96-B013-819B6E31DDBF}">
          <p14:sldIdLst>
            <p14:sldId id="256"/>
            <p14:sldId id="397"/>
            <p14:sldId id="383"/>
            <p14:sldId id="389"/>
            <p14:sldId id="390"/>
            <p14:sldId id="393"/>
            <p14:sldId id="382"/>
            <p14:sldId id="394"/>
            <p14:sldId id="395"/>
            <p14:sldId id="396"/>
            <p14:sldId id="385"/>
            <p14:sldId id="386"/>
            <p14:sldId id="384"/>
            <p14:sldId id="387"/>
          </p14:sldIdLst>
        </p14:section>
        <p14:section name="Раздел по умолчанию" id="{AAE4B5FB-A05F-43EC-ADDB-CA668E8295D9}">
          <p14:sldIdLst>
            <p14:sldId id="3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0" autoAdjust="0"/>
    <p:restoredTop sz="86216" autoAdjust="0"/>
  </p:normalViewPr>
  <p:slideViewPr>
    <p:cSldViewPr>
      <p:cViewPr varScale="1">
        <p:scale>
          <a:sx n="74" d="100"/>
          <a:sy n="74" d="100"/>
        </p:scale>
        <p:origin x="1440" y="77"/>
      </p:cViewPr>
      <p:guideLst>
        <p:guide orient="horz" pos="2160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41486069612863"/>
          <c:y val="4.1860921463892385E-2"/>
          <c:w val="0.8615851480033716"/>
          <c:h val="0.633275690710613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Утримання установи, тис. грн.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rgbClr val="000000"/>
              </a:solidFill>
            </a:ln>
          </c:spPr>
          <c:invertIfNegative val="0"/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1EC0-4D9E-A80D-56AD8A65CA2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solidFill>
                  <a:srgbClr val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1EC0-4D9E-A80D-56AD8A65CA24}"/>
              </c:ext>
            </c:extLst>
          </c:dPt>
          <c:dLbls>
            <c:dLbl>
              <c:idx val="1"/>
              <c:layout>
                <c:manualLayout>
                  <c:x val="-4.7063182144132841E-3"/>
                  <c:y val="1.0330287209098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EC0-4D9E-A80D-56AD8A65CA24}"/>
                </c:ext>
              </c:extLst>
            </c:dLbl>
            <c:dLbl>
              <c:idx val="2"/>
              <c:layout>
                <c:manualLayout>
                  <c:x val="-4.3727923710955904E-3"/>
                  <c:y val="6.8868581393986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EC0-4D9E-A80D-56AD8A65CA24}"/>
                </c:ext>
              </c:extLst>
            </c:dLbl>
            <c:dLbl>
              <c:idx val="7"/>
              <c:layout>
                <c:manualLayout>
                  <c:x val="-1.3149772177608497E-3"/>
                  <c:y val="1.8705834031908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EC0-4D9E-A80D-56AD8A65CA24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Montserrat ExtraBold" panose="00000900000000000000" pitchFamily="2" charset="-52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49.6</c:v>
                </c:pt>
                <c:pt idx="1">
                  <c:v>1148.9000000000001</c:v>
                </c:pt>
                <c:pt idx="2">
                  <c:v>1639.5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EC0-4D9E-A80D-56AD8A65CA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Вартість залучених ресурсів та фінансові ресурси, тис грн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srgbClr val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>
                    <a:latin typeface="Montserrat ExtraBold" panose="00000900000000000000" pitchFamily="2" charset="-52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0.0</c:formatCode>
                <c:ptCount val="3"/>
                <c:pt idx="0">
                  <c:v>454.1</c:v>
                </c:pt>
                <c:pt idx="1">
                  <c:v>12019</c:v>
                </c:pt>
                <c:pt idx="2">
                  <c:v>14306.3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EC0-4D9E-A80D-56AD8A65CA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axId val="1864236912"/>
        <c:axId val="1864243440"/>
      </c:barChart>
      <c:catAx>
        <c:axId val="1864236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2000" b="1">
                <a:latin typeface="Montserrat Medium" panose="00000600000000000000" pitchFamily="2" charset="-52"/>
              </a:defRPr>
            </a:pPr>
            <a:endParaRPr lang="uk-UA"/>
          </a:p>
        </c:txPr>
        <c:crossAx val="1864243440"/>
        <c:crosses val="autoZero"/>
        <c:auto val="1"/>
        <c:lblAlgn val="ctr"/>
        <c:lblOffset val="100"/>
        <c:noMultiLvlLbl val="0"/>
      </c:catAx>
      <c:valAx>
        <c:axId val="1864243440"/>
        <c:scaling>
          <c:orientation val="minMax"/>
          <c:min val="0"/>
        </c:scaling>
        <c:delete val="0"/>
        <c:axPos val="l"/>
        <c:numFmt formatCode="0.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2000">
                <a:latin typeface="Montserrat Medium" panose="00000600000000000000" pitchFamily="2" charset="-52"/>
              </a:defRPr>
            </a:pPr>
            <a:endParaRPr lang="uk-UA"/>
          </a:p>
        </c:txPr>
        <c:crossAx val="1864236912"/>
        <c:crosses val="autoZero"/>
        <c:crossBetween val="between"/>
        <c:majorUnit val="4000"/>
      </c:valAx>
    </c:plotArea>
    <c:legend>
      <c:legendPos val="r"/>
      <c:layout>
        <c:manualLayout>
          <c:xMode val="edge"/>
          <c:yMode val="edge"/>
          <c:x val="8.5544642276668539E-2"/>
          <c:y val="0.79590877670008953"/>
          <c:w val="0.87106841409799263"/>
          <c:h val="0.15388876239858734"/>
        </c:manualLayout>
      </c:layout>
      <c:overlay val="0"/>
      <c:txPr>
        <a:bodyPr/>
        <a:lstStyle/>
        <a:p>
          <a:pPr>
            <a:defRPr sz="2000">
              <a:latin typeface="Montserrat Medium" panose="00000600000000000000" pitchFamily="2" charset="-52"/>
            </a:defRPr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Calibri" pitchFamily="34" charset="0"/>
          <a:cs typeface="Calibri" pitchFamily="34" charset="0"/>
        </a:defRPr>
      </a:pPr>
      <a:endParaRPr lang="uk-UA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650875" y="739775"/>
            <a:ext cx="5435600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09" cy="4439841"/>
          </a:xfrm>
          <a:prstGeom prst="rect">
            <a:avLst/>
          </a:prstGeom>
          <a:noFill/>
          <a:ln>
            <a:noFill/>
          </a:ln>
        </p:spPr>
        <p:txBody>
          <a:bodyPr lIns="94842" tIns="94842" rIns="94842" bIns="94842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26911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650875" y="739775"/>
            <a:ext cx="5434013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lIns="94842" tIns="47408" rIns="94842" bIns="47408" anchor="t" anchorCtr="0">
            <a:noAutofit/>
          </a:bodyPr>
          <a:lstStyle/>
          <a:p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  <a:noFill/>
          <a:ln>
            <a:noFill/>
          </a:ln>
        </p:spPr>
        <p:txBody>
          <a:bodyPr lIns="94842" tIns="47408" rIns="94842" bIns="4740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uk-UA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</a:t>
            </a:fld>
            <a:endParaRPr lang="uk-UA"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439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650875" y="739775"/>
            <a:ext cx="5434013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lIns="94842" tIns="94842" rIns="94842" bIns="9484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4610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650875" y="739775"/>
            <a:ext cx="5434013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lIns="94842" tIns="94842" rIns="94842" bIns="9484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9364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650875" y="739775"/>
            <a:ext cx="5434013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lIns="94842" tIns="94842" rIns="94842" bIns="9484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7739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650875" y="739775"/>
            <a:ext cx="5434013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lIns="94842" tIns="94842" rIns="94842" bIns="9484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6915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650875" y="739775"/>
            <a:ext cx="5434013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lIns="94842" tIns="94842" rIns="94842" bIns="9484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7004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650875" y="739775"/>
            <a:ext cx="5434013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lIns="94842" tIns="94842" rIns="94842" bIns="9484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8647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650875" y="739775"/>
            <a:ext cx="5434013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lIns="94842" tIns="94842" rIns="94842" bIns="9484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3880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650875" y="739775"/>
            <a:ext cx="5434013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lIns="94842" tIns="94842" rIns="94842" bIns="9484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4456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650875" y="739775"/>
            <a:ext cx="5434013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lIns="94842" tIns="94842" rIns="94842" bIns="9484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4456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650875" y="739775"/>
            <a:ext cx="5434013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lIns="94842" tIns="94842" rIns="94842" bIns="9484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1279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650875" y="739775"/>
            <a:ext cx="5434013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lIns="94842" tIns="94842" rIns="94842" bIns="9484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7067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650875" y="739775"/>
            <a:ext cx="5434013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lIns="94842" tIns="94842" rIns="94842" bIns="9484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1279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650875" y="739775"/>
            <a:ext cx="5434013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lIns="94842" tIns="94842" rIns="94842" bIns="9484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9335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650875" y="739775"/>
            <a:ext cx="5434013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lIns="94842" tIns="94842" rIns="94842" bIns="9484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4560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ctrTitle"/>
          </p:nvPr>
        </p:nvSpPr>
        <p:spPr>
          <a:xfrm>
            <a:off x="756047" y="2130425"/>
            <a:ext cx="8568531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ubTitle" idx="1"/>
          </p:nvPr>
        </p:nvSpPr>
        <p:spPr>
          <a:xfrm>
            <a:off x="1512094" y="3886200"/>
            <a:ext cx="7056438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504031" y="6356350"/>
            <a:ext cx="2352146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>
            <a:off x="3444214" y="6356350"/>
            <a:ext cx="3192198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7224448" y="6356350"/>
            <a:ext cx="2352146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‹№›</a:t>
            </a:fld>
            <a:endParaRPr lang="uk-UA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 rot="5400000">
            <a:off x="5516773" y="2066317"/>
            <a:ext cx="5851500" cy="22681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 rot="5400000">
            <a:off x="896487" y="-117819"/>
            <a:ext cx="5851500" cy="66364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dt" idx="10"/>
          </p:nvPr>
        </p:nvSpPr>
        <p:spPr>
          <a:xfrm>
            <a:off x="504031" y="6356350"/>
            <a:ext cx="2352146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3" name="Shape 153"/>
          <p:cNvSpPr txBox="1">
            <a:spLocks noGrp="1"/>
          </p:cNvSpPr>
          <p:nvPr>
            <p:ph type="ftr" idx="11"/>
          </p:nvPr>
        </p:nvSpPr>
        <p:spPr>
          <a:xfrm>
            <a:off x="3444214" y="6356350"/>
            <a:ext cx="3192198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7224448" y="6356350"/>
            <a:ext cx="2352146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‹№›</a:t>
            </a:fld>
            <a:endParaRPr lang="uk-UA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504031" y="6356350"/>
            <a:ext cx="2352146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3444214" y="6356350"/>
            <a:ext cx="3192198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7224448" y="6356350"/>
            <a:ext cx="2352146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‹№›</a:t>
            </a:fld>
            <a:endParaRPr lang="uk-UA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796299" y="4406900"/>
            <a:ext cx="8568531" cy="13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796299" y="2906713"/>
            <a:ext cx="8568531" cy="15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504031" y="6356350"/>
            <a:ext cx="2352146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" name="Shape 106"/>
          <p:cNvSpPr txBox="1">
            <a:spLocks noGrp="1"/>
          </p:cNvSpPr>
          <p:nvPr>
            <p:ph type="ftr" idx="11"/>
          </p:nvPr>
        </p:nvSpPr>
        <p:spPr>
          <a:xfrm>
            <a:off x="3444214" y="6356350"/>
            <a:ext cx="3192198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7224448" y="6356350"/>
            <a:ext cx="2352146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‹№›</a:t>
            </a:fld>
            <a:endParaRPr lang="uk-UA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504031" y="274637"/>
            <a:ext cx="9072563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504031" y="1600200"/>
            <a:ext cx="4452276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2"/>
          </p:nvPr>
        </p:nvSpPr>
        <p:spPr>
          <a:xfrm>
            <a:off x="5124318" y="1600200"/>
            <a:ext cx="4452276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504031" y="6356350"/>
            <a:ext cx="2352146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3444214" y="6356350"/>
            <a:ext cx="3192198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7224448" y="6356350"/>
            <a:ext cx="2352146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‹№›</a:t>
            </a:fld>
            <a:endParaRPr lang="uk-UA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504031" y="274637"/>
            <a:ext cx="9072563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504031" y="1535113"/>
            <a:ext cx="4453930" cy="63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2"/>
          </p:nvPr>
        </p:nvSpPr>
        <p:spPr>
          <a:xfrm>
            <a:off x="504031" y="2174875"/>
            <a:ext cx="4453930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3"/>
          </p:nvPr>
        </p:nvSpPr>
        <p:spPr>
          <a:xfrm>
            <a:off x="5120818" y="1535113"/>
            <a:ext cx="4455914" cy="63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4"/>
          </p:nvPr>
        </p:nvSpPr>
        <p:spPr>
          <a:xfrm>
            <a:off x="5120818" y="2174875"/>
            <a:ext cx="4455914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dt" idx="10"/>
          </p:nvPr>
        </p:nvSpPr>
        <p:spPr>
          <a:xfrm>
            <a:off x="504031" y="6356350"/>
            <a:ext cx="2352146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2" name="Shape 122"/>
          <p:cNvSpPr txBox="1">
            <a:spLocks noGrp="1"/>
          </p:cNvSpPr>
          <p:nvPr>
            <p:ph type="ftr" idx="11"/>
          </p:nvPr>
        </p:nvSpPr>
        <p:spPr>
          <a:xfrm>
            <a:off x="3444214" y="6356350"/>
            <a:ext cx="3192198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7224448" y="6356350"/>
            <a:ext cx="2352146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‹№›</a:t>
            </a:fld>
            <a:endParaRPr lang="uk-UA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504031" y="274637"/>
            <a:ext cx="9072563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dt" idx="10"/>
          </p:nvPr>
        </p:nvSpPr>
        <p:spPr>
          <a:xfrm>
            <a:off x="504031" y="6356350"/>
            <a:ext cx="2352146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7" name="Shape 127"/>
          <p:cNvSpPr txBox="1">
            <a:spLocks noGrp="1"/>
          </p:cNvSpPr>
          <p:nvPr>
            <p:ph type="ftr" idx="11"/>
          </p:nvPr>
        </p:nvSpPr>
        <p:spPr>
          <a:xfrm>
            <a:off x="3444214" y="6356350"/>
            <a:ext cx="3192198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7224448" y="6356350"/>
            <a:ext cx="2352146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‹№›</a:t>
            </a:fld>
            <a:endParaRPr lang="uk-UA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504031" y="273050"/>
            <a:ext cx="3316552" cy="11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3941244" y="273050"/>
            <a:ext cx="5635294" cy="58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2"/>
          </p:nvPr>
        </p:nvSpPr>
        <p:spPr>
          <a:xfrm>
            <a:off x="504031" y="1435100"/>
            <a:ext cx="3316552" cy="469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dt" idx="10"/>
          </p:nvPr>
        </p:nvSpPr>
        <p:spPr>
          <a:xfrm>
            <a:off x="504031" y="6356350"/>
            <a:ext cx="2352146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ftr" idx="11"/>
          </p:nvPr>
        </p:nvSpPr>
        <p:spPr>
          <a:xfrm>
            <a:off x="3444214" y="6356350"/>
            <a:ext cx="3192198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7224448" y="6356350"/>
            <a:ext cx="2352146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‹№›</a:t>
            </a:fld>
            <a:endParaRPr lang="uk-UA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1975873" y="4800600"/>
            <a:ext cx="6048375" cy="56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pic" idx="2"/>
          </p:nvPr>
        </p:nvSpPr>
        <p:spPr>
          <a:xfrm>
            <a:off x="1975873" y="612775"/>
            <a:ext cx="6048375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1975873" y="5367337"/>
            <a:ext cx="6048375" cy="80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dt" idx="10"/>
          </p:nvPr>
        </p:nvSpPr>
        <p:spPr>
          <a:xfrm>
            <a:off x="504031" y="6356350"/>
            <a:ext cx="2352146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3444214" y="6356350"/>
            <a:ext cx="3192198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7224448" y="6356350"/>
            <a:ext cx="2352146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‹№›</a:t>
            </a:fld>
            <a:endParaRPr lang="uk-UA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504031" y="274637"/>
            <a:ext cx="9072563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 rot="5400000">
            <a:off x="2777263" y="-673031"/>
            <a:ext cx="4526100" cy="9072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dt" idx="10"/>
          </p:nvPr>
        </p:nvSpPr>
        <p:spPr>
          <a:xfrm>
            <a:off x="504031" y="6356350"/>
            <a:ext cx="2352146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7" name="Shape 147"/>
          <p:cNvSpPr txBox="1">
            <a:spLocks noGrp="1"/>
          </p:cNvSpPr>
          <p:nvPr>
            <p:ph type="ftr" idx="11"/>
          </p:nvPr>
        </p:nvSpPr>
        <p:spPr>
          <a:xfrm>
            <a:off x="3444214" y="6356350"/>
            <a:ext cx="3192198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7224448" y="6356350"/>
            <a:ext cx="2352146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‹№›</a:t>
            </a:fld>
            <a:endParaRPr lang="uk-UA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504031" y="274637"/>
            <a:ext cx="9072563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504031" y="1600200"/>
            <a:ext cx="9072563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504031" y="6356350"/>
            <a:ext cx="2352146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3444214" y="6356350"/>
            <a:ext cx="3192198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7224448" y="6356350"/>
            <a:ext cx="2352146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uk-UA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‹№›</a:t>
            </a:fld>
            <a:endParaRPr lang="uk-UA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5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87B96F-2030-4D24-BDB6-DDC9A2F6B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333" y="4021051"/>
            <a:ext cx="8353178" cy="2828197"/>
          </a:xfrm>
          <a:prstGeom prst="rect">
            <a:avLst/>
          </a:prstGeom>
        </p:spPr>
      </p:pic>
      <p:sp>
        <p:nvSpPr>
          <p:cNvPr id="9" name="TextBox 14"/>
          <p:cNvSpPr txBox="1"/>
          <p:nvPr/>
        </p:nvSpPr>
        <p:spPr>
          <a:xfrm>
            <a:off x="1872520" y="2043425"/>
            <a:ext cx="8208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200"/>
              </a:lnSpc>
            </a:pPr>
            <a:r>
              <a:rPr lang="uk-UA" sz="3600" dirty="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Montserrat ExtraBold" panose="00000900000000000000" pitchFamily="2" charset="-52"/>
                <a:ea typeface="Malgun Gothic" pitchFamily="34" charset="-127"/>
                <a:cs typeface="Angsana New" pitchFamily="18" charset="-34"/>
              </a:rPr>
              <a:t>МУНІЦИПАЛЬНА СТРУКТУРА УПРАВЛІННЯ ПРОЄКТАМИ</a:t>
            </a:r>
            <a:endParaRPr lang="en-US" sz="3600" dirty="0">
              <a:ln w="19050"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Montserrat ExtraBold" panose="00000900000000000000" pitchFamily="2" charset="-52"/>
              <a:ea typeface="Malgun Gothic" pitchFamily="34" charset="-127"/>
              <a:cs typeface="Angsana New" pitchFamily="18" charset="-34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871960" cy="6849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248224" y="515719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465113" y="2817674"/>
            <a:ext cx="6802225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uk-UA" sz="3600" b="1" dirty="0">
                <a:solidFill>
                  <a:schemeClr val="bg1"/>
                </a:solidFill>
              </a:rPr>
              <a:t>УПРАВЛІННЯ МІСЦЕВОЮ</a:t>
            </a:r>
          </a:p>
          <a:p>
            <a:pPr>
              <a:lnSpc>
                <a:spcPts val="4400"/>
              </a:lnSpc>
            </a:pPr>
            <a:r>
              <a:rPr lang="uk-UA" sz="3600" b="1" dirty="0">
                <a:solidFill>
                  <a:schemeClr val="bg1"/>
                </a:solidFill>
              </a:rPr>
              <a:t>ЕНЕРГЕТИЧНОЇ ПОЛІТИКОЮ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1928688" y="3177491"/>
            <a:ext cx="433576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Malgun Gothic" pitchFamily="34" charset="-127"/>
                <a:ea typeface="Malgun Gothic" pitchFamily="34" charset="-127"/>
                <a:cs typeface="Mangal" pitchFamily="18" charset="0"/>
              </a:rPr>
              <a:t>Борис Пахолюк </a:t>
            </a:r>
          </a:p>
          <a:p>
            <a:r>
              <a:rPr lang="uk-UA" sz="1600" i="1" dirty="0">
                <a:solidFill>
                  <a:schemeClr val="accent3">
                    <a:lumMod val="50000"/>
                  </a:schemeClr>
                </a:solidFill>
                <a:latin typeface="Malgun Gothic" pitchFamily="34" charset="-127"/>
                <a:ea typeface="Malgun Gothic" pitchFamily="34" charset="-127"/>
                <a:cs typeface="Mangal" pitchFamily="18" charset="0"/>
              </a:rPr>
              <a:t>директор КУ “Агенція розвитку міста” Житомирської міської ради</a:t>
            </a:r>
            <a:endParaRPr lang="uk-UA" sz="1600" b="1" dirty="0">
              <a:solidFill>
                <a:schemeClr val="accent3">
                  <a:lumMod val="50000"/>
                </a:schemeClr>
              </a:solidFill>
              <a:latin typeface="Malgun Gothic" pitchFamily="34" charset="-127"/>
              <a:ea typeface="Malgun Gothic" pitchFamily="34" charset="-127"/>
              <a:cs typeface="Mangal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84B2EA-D584-450F-AE0D-48E45F112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84" y="268796"/>
            <a:ext cx="2996832" cy="13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ED6C3F50-0A6A-4A00-893C-D64D2534B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112" y="359706"/>
            <a:ext cx="1460416" cy="13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53D1F6-6F80-4FAA-9F7B-003ACE9A0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" y="0"/>
            <a:ext cx="100774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B24A8E4-22B4-460E-92E0-B03C91CF8234}"/>
              </a:ext>
            </a:extLst>
          </p:cNvPr>
          <p:cNvSpPr/>
          <p:nvPr/>
        </p:nvSpPr>
        <p:spPr>
          <a:xfrm>
            <a:off x="7998130" y="8319"/>
            <a:ext cx="1626584" cy="7840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Прямокутник 27">
            <a:extLst>
              <a:ext uri="{FF2B5EF4-FFF2-40B4-BE49-F238E27FC236}">
                <a16:creationId xmlns:a16="http://schemas.microsoft.com/office/drawing/2014/main" id="{936B521F-3434-4C69-8CC4-E21AD719ED84}"/>
              </a:ext>
            </a:extLst>
          </p:cNvPr>
          <p:cNvSpPr/>
          <p:nvPr/>
        </p:nvSpPr>
        <p:spPr>
          <a:xfrm>
            <a:off x="8353158" y="804707"/>
            <a:ext cx="1626584" cy="7840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81B60D6-1FCE-402C-A61E-4807A19FA4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2" t="58400" r="10886" b="11516"/>
          <a:stretch/>
        </p:blipFill>
        <p:spPr>
          <a:xfrm>
            <a:off x="7681071" y="167062"/>
            <a:ext cx="2141549" cy="1179986"/>
          </a:xfrm>
          <a:prstGeom prst="rect">
            <a:avLst/>
          </a:prstGeom>
        </p:spPr>
      </p:pic>
      <p:cxnSp>
        <p:nvCxnSpPr>
          <p:cNvPr id="22" name="Прямая соединительная линия 9">
            <a:extLst>
              <a:ext uri="{FF2B5EF4-FFF2-40B4-BE49-F238E27FC236}">
                <a16:creationId xmlns:a16="http://schemas.microsoft.com/office/drawing/2014/main" id="{CDD6D1DF-06EB-4B38-A007-3F9F56EC71A4}"/>
              </a:ext>
            </a:extLst>
          </p:cNvPr>
          <p:cNvCxnSpPr/>
          <p:nvPr/>
        </p:nvCxnSpPr>
        <p:spPr>
          <a:xfrm>
            <a:off x="277283" y="1412776"/>
            <a:ext cx="944667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3" name="Прямоугольник 8">
            <a:extLst>
              <a:ext uri="{FF2B5EF4-FFF2-40B4-BE49-F238E27FC236}">
                <a16:creationId xmlns:a16="http://schemas.microsoft.com/office/drawing/2014/main" id="{499DB0A8-BA79-4ECA-8B20-E9E1001F5CA0}"/>
              </a:ext>
            </a:extLst>
          </p:cNvPr>
          <p:cNvSpPr/>
          <p:nvPr/>
        </p:nvSpPr>
        <p:spPr>
          <a:xfrm>
            <a:off x="163031" y="577668"/>
            <a:ext cx="76433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eaLnBrk="0" latinLnBrk="0" hangingPunct="0">
              <a:buClrTx/>
              <a:buSzTx/>
              <a:buFontTx/>
              <a:buNone/>
              <a:tabLst/>
            </a:pPr>
            <a:r>
              <a:rPr lang="uk-UA" sz="4800" kern="1200" dirty="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  <a:alpha val="85000"/>
                  </a:schemeClr>
                </a:solidFill>
                <a:latin typeface="Montserrat ExtraBold" panose="00000900000000000000" pitchFamily="2" charset="-52"/>
                <a:ea typeface="Malgun Gothic" pitchFamily="34" charset="-127"/>
                <a:cs typeface="Angsana New" pitchFamily="18" charset="-34"/>
              </a:rPr>
              <a:t>ЗАЛУЧЕНІ РЕСУРСИ</a:t>
            </a:r>
          </a:p>
        </p:txBody>
      </p:sp>
      <p:graphicFrame>
        <p:nvGraphicFramePr>
          <p:cNvPr id="7" name="Диаграмма 7">
            <a:extLst>
              <a:ext uri="{FF2B5EF4-FFF2-40B4-BE49-F238E27FC236}">
                <a16:creationId xmlns:a16="http://schemas.microsoft.com/office/drawing/2014/main" id="{839E1245-6816-4389-A6CE-5F3981A40C1C}"/>
              </a:ext>
            </a:extLst>
          </p:cNvPr>
          <p:cNvGraphicFramePr/>
          <p:nvPr/>
        </p:nvGraphicFramePr>
        <p:xfrm>
          <a:off x="163032" y="1654525"/>
          <a:ext cx="9659588" cy="4870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A37BD3-1FE2-480F-BD7E-CE4B2AA6B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" y="0"/>
            <a:ext cx="10077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4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530F0F-7CB4-4A93-A3EC-B844C2824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551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94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BE820C-B0A6-455E-B491-2B3A717FBB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6" t="27062" r="35371" b="15750"/>
          <a:stretch/>
        </p:blipFill>
        <p:spPr>
          <a:xfrm>
            <a:off x="0" y="0"/>
            <a:ext cx="10691813" cy="6008471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A3F92147-68FC-4E89-A454-5679A658F7AA}"/>
              </a:ext>
            </a:extLst>
          </p:cNvPr>
          <p:cNvSpPr/>
          <p:nvPr/>
        </p:nvSpPr>
        <p:spPr>
          <a:xfrm>
            <a:off x="0" y="0"/>
            <a:ext cx="10691813" cy="6008471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800" b="1" dirty="0">
              <a:latin typeface="Montserrat Light" panose="00000400000000000000" pitchFamily="2" charset="-52"/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81696DF1-4053-45E3-B217-EB140A45DC96}"/>
              </a:ext>
            </a:extLst>
          </p:cNvPr>
          <p:cNvSpPr/>
          <p:nvPr/>
        </p:nvSpPr>
        <p:spPr>
          <a:xfrm>
            <a:off x="390363" y="4148578"/>
            <a:ext cx="5221301" cy="578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00"/>
              </a:lnSpc>
            </a:pPr>
            <a:r>
              <a:rPr lang="en-GB" sz="3200" i="1" dirty="0">
                <a:solidFill>
                  <a:schemeClr val="bg1"/>
                </a:solidFill>
                <a:latin typeface="Montserrat Light" panose="00000400000000000000" pitchFamily="2" charset="-52"/>
                <a:cs typeface="Mongolian Baiti" panose="03000500000000000000" pitchFamily="66" charset="0"/>
              </a:rPr>
              <a:t>SUSTAINABLE MOBILITY</a:t>
            </a:r>
            <a:endParaRPr lang="uk-UA" sz="3200" i="1" dirty="0">
              <a:solidFill>
                <a:schemeClr val="bg1"/>
              </a:solidFill>
              <a:latin typeface="Montserrat Light" panose="00000400000000000000" pitchFamily="2" charset="-52"/>
              <a:cs typeface="Mongolian Baiti" panose="03000500000000000000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A6BF8-B37B-4513-BDC6-5DB328043148}"/>
              </a:ext>
            </a:extLst>
          </p:cNvPr>
          <p:cNvSpPr txBox="1"/>
          <p:nvPr/>
        </p:nvSpPr>
        <p:spPr>
          <a:xfrm>
            <a:off x="390363" y="4727006"/>
            <a:ext cx="10146019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solidFill>
                  <a:schemeClr val="bg1"/>
                </a:solidFill>
                <a:latin typeface="Montserrat ExtraBold" panose="00000900000000000000" pitchFamily="2" charset="-52"/>
                <a:cs typeface="Mongolian Baiti" panose="03000500000000000000" pitchFamily="66" charset="0"/>
              </a:rPr>
              <a:t>SUSTAINABLE MOBILITY AND SAFE TRANSPORTATION TO SCHOOL</a:t>
            </a:r>
            <a:endParaRPr lang="uk-UA" sz="4000" dirty="0">
              <a:solidFill>
                <a:schemeClr val="bg1"/>
              </a:solidFill>
              <a:latin typeface="Montserrat ExtraBold" panose="00000900000000000000" pitchFamily="2" charset="-52"/>
              <a:cs typeface="Mongolian Baiti" panose="03000500000000000000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FAAE51-9CE0-474A-8C3A-0A0E27AF1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91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60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>
            <a:extLst>
              <a:ext uri="{FF2B5EF4-FFF2-40B4-BE49-F238E27FC236}">
                <a16:creationId xmlns:a16="http://schemas.microsoft.com/office/drawing/2014/main" id="{25874FF3-4B2C-49EC-B851-C89D1B166E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268796"/>
            <a:ext cx="837060" cy="7840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B24A8E4-22B4-460E-92E0-B03C91CF8234}"/>
              </a:ext>
            </a:extLst>
          </p:cNvPr>
          <p:cNvSpPr/>
          <p:nvPr/>
        </p:nvSpPr>
        <p:spPr>
          <a:xfrm>
            <a:off x="7998130" y="8319"/>
            <a:ext cx="1626584" cy="7840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B5BCC5-D41C-4CF5-98E2-CEB51E6D14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812" y="154462"/>
            <a:ext cx="1986624" cy="90685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F4B0775E-DF5C-4B2D-BCEE-0DA8BC5C4941}"/>
              </a:ext>
            </a:extLst>
          </p:cNvPr>
          <p:cNvSpPr/>
          <p:nvPr/>
        </p:nvSpPr>
        <p:spPr>
          <a:xfrm>
            <a:off x="7793812" y="1247580"/>
            <a:ext cx="1581705" cy="307030"/>
          </a:xfrm>
          <a:prstGeom prst="rect">
            <a:avLst/>
          </a:prstGeom>
          <a:solidFill>
            <a:srgbClr val="FF00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1"/>
                </a:solidFill>
                <a:latin typeface="Montserrat ExtraBold" panose="00000900000000000000" pitchFamily="2" charset="-52"/>
                <a:cs typeface="Mongolian Baiti" panose="03000500000000000000" pitchFamily="66" charset="0"/>
              </a:rPr>
              <a:t>ЖИТОМИР</a:t>
            </a:r>
            <a:endParaRPr lang="uk-UA" dirty="0"/>
          </a:p>
        </p:txBody>
      </p:sp>
      <p:sp>
        <p:nvSpPr>
          <p:cNvPr id="21" name="Прямоугольник 8">
            <a:extLst>
              <a:ext uri="{FF2B5EF4-FFF2-40B4-BE49-F238E27FC236}">
                <a16:creationId xmlns:a16="http://schemas.microsoft.com/office/drawing/2014/main" id="{4EFB7BEA-0F55-44D1-99B1-6336B3F908D9}"/>
              </a:ext>
            </a:extLst>
          </p:cNvPr>
          <p:cNvSpPr/>
          <p:nvPr/>
        </p:nvSpPr>
        <p:spPr>
          <a:xfrm>
            <a:off x="1074952" y="464603"/>
            <a:ext cx="6840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eaLnBrk="0" latinLnBrk="0" hangingPunct="0">
              <a:buClrTx/>
              <a:buSzTx/>
              <a:buFontTx/>
              <a:buNone/>
              <a:tabLst/>
            </a:pPr>
            <a:r>
              <a:rPr lang="uk-UA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Malgun Gothic" pitchFamily="34" charset="-127"/>
                <a:cs typeface="Angsana New" pitchFamily="18" charset="-34"/>
              </a:rPr>
              <a:t>АГЕНЦІЯ РОЗВИТКУ МІСТА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9261E9-5B55-471D-8116-B561C7D5A7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t="1254"/>
          <a:stretch/>
        </p:blipFill>
        <p:spPr>
          <a:xfrm>
            <a:off x="0" y="0"/>
            <a:ext cx="10703309" cy="7086600"/>
          </a:xfrm>
          <a:prstGeom prst="rect">
            <a:avLst/>
          </a:prstGeom>
        </p:spPr>
      </p:pic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221903B3-55AC-4B78-B742-CDC98DAFFF5C}"/>
              </a:ext>
            </a:extLst>
          </p:cNvPr>
          <p:cNvSpPr/>
          <p:nvPr/>
        </p:nvSpPr>
        <p:spPr>
          <a:xfrm>
            <a:off x="0" y="0"/>
            <a:ext cx="10691813" cy="6008471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800" b="1" dirty="0">
              <a:latin typeface="Montserrat Light" panose="00000400000000000000" pitchFamily="2" charset="-52"/>
            </a:endParaRP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B5FB0E7A-81C0-45AD-A686-A021BB5BCA9E}"/>
              </a:ext>
            </a:extLst>
          </p:cNvPr>
          <p:cNvSpPr/>
          <p:nvPr/>
        </p:nvSpPr>
        <p:spPr>
          <a:xfrm>
            <a:off x="316090" y="288491"/>
            <a:ext cx="5697394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i="1" dirty="0">
                <a:solidFill>
                  <a:schemeClr val="bg1"/>
                </a:solidFill>
                <a:latin typeface="Montserrat Light" panose="00000400000000000000" pitchFamily="2" charset="-52"/>
                <a:cs typeface="Mongolian Baiti" panose="03000500000000000000" pitchFamily="66" charset="0"/>
              </a:rPr>
              <a:t>TACTICAL URBANISM</a:t>
            </a:r>
            <a:endParaRPr lang="uk-UA" sz="4000" i="1" dirty="0">
              <a:solidFill>
                <a:schemeClr val="bg1"/>
              </a:solidFill>
              <a:latin typeface="Montserrat Light" panose="00000400000000000000" pitchFamily="2" charset="-52"/>
              <a:cs typeface="Mongolian Baiti" panose="03000500000000000000" pitchFamily="66" charset="0"/>
            </a:endParaRPr>
          </a:p>
          <a:p>
            <a:pPr>
              <a:lnSpc>
                <a:spcPts val="4000"/>
              </a:lnSpc>
            </a:pPr>
            <a:endParaRPr lang="uk-UA" sz="4000" i="1" dirty="0">
              <a:solidFill>
                <a:schemeClr val="bg1"/>
              </a:solidFill>
              <a:latin typeface="Montserrat Light" panose="00000400000000000000" pitchFamily="2" charset="-52"/>
              <a:cs typeface="Mongolian Baiti" panose="03000500000000000000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3A6C26-8A2B-4F91-8414-63043FB87EB2}"/>
              </a:ext>
            </a:extLst>
          </p:cNvPr>
          <p:cNvSpPr txBox="1"/>
          <p:nvPr/>
        </p:nvSpPr>
        <p:spPr>
          <a:xfrm>
            <a:off x="305699" y="877310"/>
            <a:ext cx="10146019" cy="64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5400" dirty="0">
                <a:solidFill>
                  <a:schemeClr val="bg1"/>
                </a:solidFill>
                <a:latin typeface="Montserrat ExtraBold" panose="00000900000000000000" pitchFamily="2" charset="-52"/>
                <a:cs typeface="Mongolian Baiti" panose="03000500000000000000" pitchFamily="66" charset="0"/>
              </a:rPr>
              <a:t>PUBLIC SPACES</a:t>
            </a:r>
            <a:endParaRPr lang="uk-UA" sz="5400" dirty="0">
              <a:solidFill>
                <a:schemeClr val="bg1"/>
              </a:solidFill>
              <a:latin typeface="Montserrat ExtraBold" panose="00000900000000000000" pitchFamily="2" charset="-52"/>
              <a:cs typeface="Mongolian Baiti" panose="03000500000000000000" pitchFamily="66" charset="0"/>
            </a:endParaRPr>
          </a:p>
        </p:txBody>
      </p:sp>
      <p:pic>
        <p:nvPicPr>
          <p:cNvPr id="25" name="Picture 2" descr="ÐÐ°Ð¹Ð´Ð°Ð½ CÐ¾Ð±Ð¾ÑÐ½Ð¸Ð¹ ÑÑÐ°Ð½ÑÑÐ¾ÑÐ¼ÑÑÑÑ Ð² Ð°ÐºÑÐ¸Ð²Ð½Ð¸Ð¹ Ð³ÑÐ¾Ð¼Ð°Ð´ÑÑÐºÐ¸Ð¹ Ð¿ÑÐ¾ÑÑÑÑ. ÐÐ»Ð°Ð½ Ð·Ð°ÑÐ¾Ð´ÑÐ² ">
            <a:extLst>
              <a:ext uri="{FF2B5EF4-FFF2-40B4-BE49-F238E27FC236}">
                <a16:creationId xmlns:a16="http://schemas.microsoft.com/office/drawing/2014/main" id="{1121D33A-4BB2-45F5-8383-72E229991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1122"/>
            <a:ext cx="10703309" cy="515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ECF5E46-4C24-4DF5-A5F6-6A45912816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0691813" cy="7086504"/>
          </a:xfrm>
          <a:prstGeom prst="rect">
            <a:avLst/>
          </a:prstGeom>
        </p:spPr>
      </p:pic>
      <p:pic>
        <p:nvPicPr>
          <p:cNvPr id="29" name="09.16.20191">
            <a:hlinkClick r:id="" action="ppaction://media"/>
            <a:extLst>
              <a:ext uri="{FF2B5EF4-FFF2-40B4-BE49-F238E27FC236}">
                <a16:creationId xmlns:a16="http://schemas.microsoft.com/office/drawing/2014/main" id="{C55D1E9C-68AD-48D7-903E-F5301808A7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410"/>
                </p14:media>
              </p:ext>
            </p:extLst>
          </p:nvPr>
        </p:nvPicPr>
        <p:blipFill rotWithShape="1">
          <a:blip r:embed="rId10"/>
          <a:srcRect l="5423" r="37070"/>
          <a:stretch>
            <a:fillRect/>
          </a:stretch>
        </p:blipFill>
        <p:spPr>
          <a:xfrm>
            <a:off x="6023875" y="0"/>
            <a:ext cx="4687912" cy="6264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0323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0000000_2848544418509925_7264792334514248861_n">
            <a:hlinkClick r:id="" action="ppaction://media"/>
            <a:extLst>
              <a:ext uri="{FF2B5EF4-FFF2-40B4-BE49-F238E27FC236}">
                <a16:creationId xmlns:a16="http://schemas.microsoft.com/office/drawing/2014/main" id="{88509A72-13F2-47F9-AD15-724F6BCB5A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284" r="6641"/>
          <a:stretch/>
        </p:blipFill>
        <p:spPr>
          <a:xfrm>
            <a:off x="0" y="0"/>
            <a:ext cx="10080626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9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27364" y="2511646"/>
            <a:ext cx="89703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eaLnBrk="0" latinLnBrk="0" hangingPunct="0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</a:pPr>
            <a:r>
              <a:rPr lang="uk-UA" sz="6600" b="1" dirty="0">
                <a:solidFill>
                  <a:schemeClr val="accent3">
                    <a:lumMod val="50000"/>
                  </a:schemeClr>
                </a:solidFill>
                <a:latin typeface="Montserrat ExtraBold" panose="00000900000000000000" pitchFamily="2" charset="-52"/>
                <a:ea typeface="Malgun Gothic" pitchFamily="34" charset="-127"/>
                <a:cs typeface="Angsana New" pitchFamily="18" charset="-34"/>
              </a:rPr>
              <a:t>ДЯКУЮ ЗА УВАГУ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A8D828E3-42BB-4B6E-AD5C-F730CDD01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3733" y="4990249"/>
            <a:ext cx="48965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accent3">
                    <a:lumMod val="50000"/>
                  </a:schemeClr>
                </a:solidFill>
                <a:latin typeface="Malgun Gothic" pitchFamily="34" charset="-127"/>
                <a:ea typeface="Malgun Gothic" pitchFamily="34" charset="-127"/>
                <a:cs typeface="Mangal" pitchFamily="18" charset="0"/>
              </a:rPr>
              <a:t>Борис Пахолюк </a:t>
            </a:r>
          </a:p>
          <a:p>
            <a:r>
              <a:rPr lang="uk-UA" sz="1800" i="1" dirty="0">
                <a:solidFill>
                  <a:schemeClr val="accent3">
                    <a:lumMod val="50000"/>
                  </a:schemeClr>
                </a:solidFill>
                <a:latin typeface="Malgun Gothic" pitchFamily="34" charset="-127"/>
                <a:ea typeface="Malgun Gothic" pitchFamily="34" charset="-127"/>
                <a:cs typeface="Mangal" pitchFamily="18" charset="0"/>
              </a:rPr>
              <a:t>директор КУ “Агенція розвитку міста” Житомирської міської ради</a:t>
            </a:r>
            <a:endParaRPr lang="uk-UA" sz="1800" b="1" dirty="0">
              <a:solidFill>
                <a:schemeClr val="accent3">
                  <a:lumMod val="50000"/>
                </a:schemeClr>
              </a:solidFill>
              <a:latin typeface="Malgun Gothic" pitchFamily="34" charset="-127"/>
              <a:ea typeface="Malgun Gothic" pitchFamily="34" charset="-127"/>
              <a:cs typeface="Mangal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59EE7F-8880-4D7E-9BDA-5284CEB91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2" t="58400" r="10886" b="11516"/>
          <a:stretch/>
        </p:blipFill>
        <p:spPr>
          <a:xfrm>
            <a:off x="287784" y="4293096"/>
            <a:ext cx="3221669" cy="17751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09692C-641A-4E5A-AA46-EA65CE8607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364" r="6010"/>
          <a:stretch/>
        </p:blipFill>
        <p:spPr>
          <a:xfrm>
            <a:off x="225714" y="5949280"/>
            <a:ext cx="3988801" cy="6399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BF9326-004F-4DC7-AA83-6256FC2FD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84" y="268796"/>
            <a:ext cx="2996832" cy="13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F24C30C-A5C4-4D21-9CAB-BA68B62817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7" y="268796"/>
            <a:ext cx="1460416" cy="13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3C7B1C-6337-458B-A848-8A16D630B9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367" y="0"/>
            <a:ext cx="10077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74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277283" y="1268760"/>
            <a:ext cx="94466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400FAC6-A86F-444A-9B43-971CEBBB1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200" y="126961"/>
            <a:ext cx="1986624" cy="906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F898D7BC-895C-418F-AAAA-3F15428A18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268796"/>
            <a:ext cx="837060" cy="78409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Прямоугольник 8">
            <a:extLst>
              <a:ext uri="{FF2B5EF4-FFF2-40B4-BE49-F238E27FC236}">
                <a16:creationId xmlns:a16="http://schemas.microsoft.com/office/drawing/2014/main" id="{D7523F38-59AD-4F29-A449-6BD2401228C8}"/>
              </a:ext>
            </a:extLst>
          </p:cNvPr>
          <p:cNvSpPr/>
          <p:nvPr/>
        </p:nvSpPr>
        <p:spPr>
          <a:xfrm>
            <a:off x="1009146" y="68431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eaLnBrk="0" latinLnBrk="0" hangingPunct="0">
              <a:buClrTx/>
              <a:buSzTx/>
              <a:buFontTx/>
              <a:buNone/>
              <a:tabLst/>
            </a:pPr>
            <a:r>
              <a:rPr lang="uk-UA" sz="3600" b="1" dirty="0">
                <a:solidFill>
                  <a:schemeClr val="accent3">
                    <a:lumMod val="50000"/>
                  </a:schemeClr>
                </a:solidFill>
                <a:latin typeface="Montserrat Medium" panose="00000600000000000000" pitchFamily="2" charset="-52"/>
                <a:ea typeface="Malgun Gothic" pitchFamily="34" charset="-127"/>
                <a:cs typeface="Angsana New" pitchFamily="18" charset="-34"/>
              </a:rPr>
              <a:t>СТАНОВЛЕННЯ СИСТЕМИ УПРАВЛІННЯ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DEF59766-207C-4CB6-BAAB-7D4DEC8328A3}"/>
              </a:ext>
            </a:extLst>
          </p:cNvPr>
          <p:cNvSpPr/>
          <p:nvPr/>
        </p:nvSpPr>
        <p:spPr>
          <a:xfrm>
            <a:off x="8856736" y="6237312"/>
            <a:ext cx="522058" cy="39100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3272CB-B12F-423F-B620-0AF45494C6A0}"/>
              </a:ext>
            </a:extLst>
          </p:cNvPr>
          <p:cNvSpPr txBox="1"/>
          <p:nvPr/>
        </p:nvSpPr>
        <p:spPr>
          <a:xfrm>
            <a:off x="647824" y="1628800"/>
            <a:ext cx="8784416" cy="3655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00"/>
              </a:lnSpc>
            </a:pPr>
            <a:r>
              <a:rPr lang="uk-UA" sz="5400" dirty="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Montserrat ExtraBold" panose="00000900000000000000" pitchFamily="2" charset="-52"/>
                <a:ea typeface="Malgun Gothic" pitchFamily="34" charset="-127"/>
                <a:cs typeface="Angsana New" pitchFamily="18" charset="-34"/>
              </a:rPr>
              <a:t>АДМІНІСТРАТИВНИМ МЕТОДОМ</a:t>
            </a:r>
          </a:p>
          <a:p>
            <a:pPr algn="ctr">
              <a:lnSpc>
                <a:spcPts val="4600"/>
              </a:lnSpc>
            </a:pPr>
            <a:endParaRPr lang="uk-UA" sz="5400" b="1" dirty="0">
              <a:ln w="19050"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Montserrat Light" panose="00000400000000000000" pitchFamily="2" charset="-52"/>
              <a:ea typeface="Malgun Gothic" pitchFamily="34" charset="-127"/>
              <a:cs typeface="Angsana New" pitchFamily="18" charset="-34"/>
            </a:endParaRPr>
          </a:p>
          <a:p>
            <a:pPr algn="ctr">
              <a:lnSpc>
                <a:spcPts val="4600"/>
              </a:lnSpc>
            </a:pPr>
            <a:r>
              <a:rPr lang="uk-UA" sz="5400" b="1" dirty="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Montserrat Light" panose="00000400000000000000" pitchFamily="2" charset="-52"/>
                <a:ea typeface="Malgun Gothic" pitchFamily="34" charset="-127"/>
                <a:cs typeface="Angsana New" pitchFamily="18" charset="-34"/>
              </a:rPr>
              <a:t>або </a:t>
            </a:r>
          </a:p>
          <a:p>
            <a:pPr algn="ctr">
              <a:lnSpc>
                <a:spcPts val="4600"/>
              </a:lnSpc>
            </a:pPr>
            <a:endParaRPr lang="uk-UA" sz="5400" dirty="0">
              <a:ln w="19050"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Montserrat ExtraBold" panose="00000900000000000000" pitchFamily="2" charset="-52"/>
              <a:ea typeface="Malgun Gothic" pitchFamily="34" charset="-127"/>
              <a:cs typeface="Angsana New" pitchFamily="18" charset="-34"/>
            </a:endParaRPr>
          </a:p>
          <a:p>
            <a:pPr algn="ctr">
              <a:lnSpc>
                <a:spcPts val="4600"/>
              </a:lnSpc>
            </a:pPr>
            <a:r>
              <a:rPr lang="uk-UA" sz="5400" dirty="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Montserrat ExtraBold" panose="00000900000000000000" pitchFamily="2" charset="-52"/>
                <a:ea typeface="Malgun Gothic" pitchFamily="34" charset="-127"/>
                <a:cs typeface="Angsana New" pitchFamily="18" charset="-34"/>
              </a:rPr>
              <a:t>ШЛЯХОМ ЕВОЛЮЦІЇ</a:t>
            </a:r>
            <a:endParaRPr lang="en-US" sz="5400" dirty="0">
              <a:ln w="19050"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Montserrat ExtraBold" panose="00000900000000000000" pitchFamily="2" charset="-52"/>
              <a:ea typeface="Malgun Gothic" pitchFamily="34" charset="-127"/>
              <a:cs typeface="Angsana New" pitchFamily="18" charset="-34"/>
            </a:endParaRPr>
          </a:p>
        </p:txBody>
      </p:sp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C9882478-F2DF-45BD-9C7A-1EDA5D4865ED}"/>
              </a:ext>
            </a:extLst>
          </p:cNvPr>
          <p:cNvSpPr/>
          <p:nvPr/>
        </p:nvSpPr>
        <p:spPr>
          <a:xfrm>
            <a:off x="359792" y="5641899"/>
            <a:ext cx="9360480" cy="1027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eaLnBrk="0" latinLnBrk="0" hangingPunct="0">
              <a:lnSpc>
                <a:spcPts val="2400"/>
              </a:lnSpc>
              <a:buClrTx/>
              <a:buSzTx/>
              <a:buFontTx/>
              <a:buNone/>
              <a:tabLst/>
            </a:pP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Montserrat ExtraLight" panose="00000300000000000000" pitchFamily="2" charset="-52"/>
                <a:ea typeface="Malgun Gothic" pitchFamily="34" charset="-127"/>
                <a:cs typeface="Angsana New" pitchFamily="18" charset="-34"/>
              </a:rPr>
              <a:t>СТАЛІСТЬ БУДЬ-ЯКОЇ СИСТЕМИ </a:t>
            </a: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Montserrat Medium" panose="00000600000000000000" pitchFamily="2" charset="-52"/>
                <a:ea typeface="Malgun Gothic" pitchFamily="34" charset="-127"/>
                <a:cs typeface="Angsana New" pitchFamily="18" charset="-34"/>
              </a:rPr>
              <a:t>ЗАБЕЗПЕЧУЄТЬСЯ АЛЕ НЕ ГАРАНТУЄТЬСЯ </a:t>
            </a: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Montserrat ExtraLight" panose="00000300000000000000" pitchFamily="2" charset="-52"/>
                <a:ea typeface="Malgun Gothic" pitchFamily="34" charset="-127"/>
                <a:cs typeface="Angsana New" pitchFamily="18" charset="-34"/>
              </a:rPr>
              <a:t>НОРМАТИВНИМИ ДОКУМЕНТАМИ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E533FF-CF76-4CFB-9FE2-59AB6CF44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" y="0"/>
            <a:ext cx="10077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55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0887B98D-10FE-4AF1-B305-D96D3A3CD5F3}"/>
              </a:ext>
            </a:extLst>
          </p:cNvPr>
          <p:cNvSpPr/>
          <p:nvPr/>
        </p:nvSpPr>
        <p:spPr>
          <a:xfrm>
            <a:off x="455910" y="383130"/>
            <a:ext cx="2280145" cy="12456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25874FF3-4B2C-49EC-B851-C89D1B166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268796"/>
            <a:ext cx="837060" cy="7840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B24A8E4-22B4-460E-92E0-B03C91CF8234}"/>
              </a:ext>
            </a:extLst>
          </p:cNvPr>
          <p:cNvSpPr/>
          <p:nvPr/>
        </p:nvSpPr>
        <p:spPr>
          <a:xfrm>
            <a:off x="7998130" y="8319"/>
            <a:ext cx="1626584" cy="7840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B5BCC5-D41C-4CF5-98E2-CEB51E6D1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812" y="154462"/>
            <a:ext cx="1986624" cy="90685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9015FFD9-123A-489F-9545-18507F9E21C8}"/>
              </a:ext>
            </a:extLst>
          </p:cNvPr>
          <p:cNvSpPr/>
          <p:nvPr/>
        </p:nvSpPr>
        <p:spPr>
          <a:xfrm>
            <a:off x="3168104" y="38007"/>
            <a:ext cx="3960440" cy="10233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C41EFC40-4A9D-47AF-A270-46E4D098FBC9}"/>
              </a:ext>
            </a:extLst>
          </p:cNvPr>
          <p:cNvSpPr/>
          <p:nvPr/>
        </p:nvSpPr>
        <p:spPr>
          <a:xfrm>
            <a:off x="1196852" y="183787"/>
            <a:ext cx="6840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eaLnBrk="0" latinLnBrk="0" hangingPunct="0">
              <a:buClrTx/>
              <a:buSzTx/>
              <a:buFontTx/>
              <a:buNone/>
              <a:tabLst/>
            </a:pPr>
            <a:r>
              <a:rPr lang="uk-U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Malgun Gothic" pitchFamily="34" charset="-127"/>
                <a:cs typeface="Angsana New" pitchFamily="18" charset="-34"/>
              </a:rPr>
              <a:t>ЕВОЛЮЦІЯ СТРУКТУРИ МУНІЦИПАЛІТЕТУ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AF62B2D-0CEF-4AEF-98C9-1D37C86E4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569" t="13214" r="2357" b="12890"/>
          <a:stretch/>
        </p:blipFill>
        <p:spPr bwMode="auto">
          <a:xfrm>
            <a:off x="575816" y="1493368"/>
            <a:ext cx="8784976" cy="5103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DD0DEECD-8713-4D7B-819D-2FA7AF8249B6}"/>
              </a:ext>
            </a:extLst>
          </p:cNvPr>
          <p:cNvSpPr/>
          <p:nvPr/>
        </p:nvSpPr>
        <p:spPr>
          <a:xfrm>
            <a:off x="7793812" y="1247580"/>
            <a:ext cx="1581705" cy="307030"/>
          </a:xfrm>
          <a:prstGeom prst="rect">
            <a:avLst/>
          </a:prstGeom>
          <a:solidFill>
            <a:srgbClr val="FF00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1"/>
                </a:solidFill>
                <a:latin typeface="Montserrat ExtraBold" panose="00000900000000000000" pitchFamily="2" charset="-52"/>
                <a:cs typeface="Mongolian Baiti" panose="03000500000000000000" pitchFamily="66" charset="0"/>
              </a:rPr>
              <a:t>ЖИТОМИР</a:t>
            </a: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422CF5-C458-4DC3-9381-FBC2EB68FD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" y="0"/>
            <a:ext cx="10077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96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0095243D-5B43-4C1B-B8C0-212CA189D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11" y="268797"/>
            <a:ext cx="8785605" cy="658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0887B98D-10FE-4AF1-B305-D96D3A3CD5F3}"/>
              </a:ext>
            </a:extLst>
          </p:cNvPr>
          <p:cNvSpPr/>
          <p:nvPr/>
        </p:nvSpPr>
        <p:spPr>
          <a:xfrm>
            <a:off x="455910" y="383130"/>
            <a:ext cx="2280145" cy="12456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25874FF3-4B2C-49EC-B851-C89D1B166E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268796"/>
            <a:ext cx="837060" cy="7840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B24A8E4-22B4-460E-92E0-B03C91CF8234}"/>
              </a:ext>
            </a:extLst>
          </p:cNvPr>
          <p:cNvSpPr/>
          <p:nvPr/>
        </p:nvSpPr>
        <p:spPr>
          <a:xfrm>
            <a:off x="7998130" y="8319"/>
            <a:ext cx="1626584" cy="7840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B5BCC5-D41C-4CF5-98E2-CEB51E6D1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812" y="154462"/>
            <a:ext cx="1986624" cy="90685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9015FFD9-123A-489F-9545-18507F9E21C8}"/>
              </a:ext>
            </a:extLst>
          </p:cNvPr>
          <p:cNvSpPr/>
          <p:nvPr/>
        </p:nvSpPr>
        <p:spPr>
          <a:xfrm>
            <a:off x="3168104" y="38007"/>
            <a:ext cx="3960440" cy="10233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C41EFC40-4A9D-47AF-A270-46E4D098FBC9}"/>
              </a:ext>
            </a:extLst>
          </p:cNvPr>
          <p:cNvSpPr/>
          <p:nvPr/>
        </p:nvSpPr>
        <p:spPr>
          <a:xfrm>
            <a:off x="1196852" y="183787"/>
            <a:ext cx="6840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eaLnBrk="0" latinLnBrk="0" hangingPunct="0">
              <a:buClrTx/>
              <a:buSzTx/>
              <a:buFontTx/>
              <a:buNone/>
              <a:tabLst/>
            </a:pPr>
            <a:r>
              <a:rPr lang="uk-U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Malgun Gothic" pitchFamily="34" charset="-127"/>
                <a:cs typeface="Angsana New" pitchFamily="18" charset="-34"/>
              </a:rPr>
              <a:t>ЄВРОПЕЙСЬКА ЕНЕРГЕТИЧНА ВІДЗНАКА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80E2FC-E293-403E-A920-819059435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" y="0"/>
            <a:ext cx="10077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35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45C58694-1F63-4EEB-A04F-F09298101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1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25874FF3-4B2C-49EC-B851-C89D1B166E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268796"/>
            <a:ext cx="837060" cy="7840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B24A8E4-22B4-460E-92E0-B03C91CF8234}"/>
              </a:ext>
            </a:extLst>
          </p:cNvPr>
          <p:cNvSpPr/>
          <p:nvPr/>
        </p:nvSpPr>
        <p:spPr>
          <a:xfrm>
            <a:off x="7998130" y="8319"/>
            <a:ext cx="1626584" cy="7840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Прямокутник 27">
            <a:extLst>
              <a:ext uri="{FF2B5EF4-FFF2-40B4-BE49-F238E27FC236}">
                <a16:creationId xmlns:a16="http://schemas.microsoft.com/office/drawing/2014/main" id="{936B521F-3434-4C69-8CC4-E21AD719ED84}"/>
              </a:ext>
            </a:extLst>
          </p:cNvPr>
          <p:cNvSpPr/>
          <p:nvPr/>
        </p:nvSpPr>
        <p:spPr>
          <a:xfrm>
            <a:off x="8353158" y="804707"/>
            <a:ext cx="1626584" cy="7840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B5BCC5-D41C-4CF5-98E2-CEB51E6D1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812" y="154462"/>
            <a:ext cx="1986624" cy="90685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F4B0775E-DF5C-4B2D-BCEE-0DA8BC5C4941}"/>
              </a:ext>
            </a:extLst>
          </p:cNvPr>
          <p:cNvSpPr/>
          <p:nvPr/>
        </p:nvSpPr>
        <p:spPr>
          <a:xfrm>
            <a:off x="7793812" y="1247580"/>
            <a:ext cx="1581705" cy="307030"/>
          </a:xfrm>
          <a:prstGeom prst="rect">
            <a:avLst/>
          </a:prstGeom>
          <a:solidFill>
            <a:srgbClr val="FF00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1"/>
                </a:solidFill>
                <a:latin typeface="Montserrat ExtraBold" panose="00000900000000000000" pitchFamily="2" charset="-52"/>
                <a:cs typeface="Mongolian Baiti" panose="03000500000000000000" pitchFamily="66" charset="0"/>
              </a:rPr>
              <a:t>ЖИТОМИР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25735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>
            <a:extLst>
              <a:ext uri="{FF2B5EF4-FFF2-40B4-BE49-F238E27FC236}">
                <a16:creationId xmlns:a16="http://schemas.microsoft.com/office/drawing/2014/main" id="{25874FF3-4B2C-49EC-B851-C89D1B166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268796"/>
            <a:ext cx="837060" cy="7840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B24A8E4-22B4-460E-92E0-B03C91CF8234}"/>
              </a:ext>
            </a:extLst>
          </p:cNvPr>
          <p:cNvSpPr/>
          <p:nvPr/>
        </p:nvSpPr>
        <p:spPr>
          <a:xfrm>
            <a:off x="7998130" y="8319"/>
            <a:ext cx="1626584" cy="7840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Прямокутник 27">
            <a:extLst>
              <a:ext uri="{FF2B5EF4-FFF2-40B4-BE49-F238E27FC236}">
                <a16:creationId xmlns:a16="http://schemas.microsoft.com/office/drawing/2014/main" id="{936B521F-3434-4C69-8CC4-E21AD719ED84}"/>
              </a:ext>
            </a:extLst>
          </p:cNvPr>
          <p:cNvSpPr/>
          <p:nvPr/>
        </p:nvSpPr>
        <p:spPr>
          <a:xfrm>
            <a:off x="8353158" y="804707"/>
            <a:ext cx="1626584" cy="7840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B5BCC5-D41C-4CF5-98E2-CEB51E6D1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812" y="154462"/>
            <a:ext cx="1986624" cy="90685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F4B0775E-DF5C-4B2D-BCEE-0DA8BC5C4941}"/>
              </a:ext>
            </a:extLst>
          </p:cNvPr>
          <p:cNvSpPr/>
          <p:nvPr/>
        </p:nvSpPr>
        <p:spPr>
          <a:xfrm>
            <a:off x="7793812" y="1247580"/>
            <a:ext cx="1581705" cy="307030"/>
          </a:xfrm>
          <a:prstGeom prst="rect">
            <a:avLst/>
          </a:prstGeom>
          <a:solidFill>
            <a:srgbClr val="FF00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1"/>
                </a:solidFill>
                <a:latin typeface="Montserrat ExtraBold" panose="00000900000000000000" pitchFamily="2" charset="-52"/>
                <a:cs typeface="Mongolian Baiti" panose="03000500000000000000" pitchFamily="66" charset="0"/>
              </a:rPr>
              <a:t>ЖИТОМИР</a:t>
            </a:r>
            <a:endParaRPr lang="uk-UA" dirty="0"/>
          </a:p>
        </p:txBody>
      </p:sp>
      <p:sp>
        <p:nvSpPr>
          <p:cNvPr id="8" name="Прямоугольник 8">
            <a:extLst>
              <a:ext uri="{FF2B5EF4-FFF2-40B4-BE49-F238E27FC236}">
                <a16:creationId xmlns:a16="http://schemas.microsoft.com/office/drawing/2014/main" id="{0D0CB85B-8421-4C6F-8440-8453142F54AC}"/>
              </a:ext>
            </a:extLst>
          </p:cNvPr>
          <p:cNvSpPr/>
          <p:nvPr/>
        </p:nvSpPr>
        <p:spPr>
          <a:xfrm>
            <a:off x="1074952" y="332656"/>
            <a:ext cx="6840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eaLnBrk="0" latinLnBrk="0" hangingPunct="0">
              <a:buClrTx/>
              <a:buSzTx/>
              <a:buFontTx/>
              <a:buNone/>
              <a:tabLst/>
            </a:pPr>
            <a:r>
              <a:rPr lang="uk-UA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Malgun Gothic" pitchFamily="34" charset="-127"/>
                <a:cs typeface="Angsana New" pitchFamily="18" charset="-34"/>
              </a:rPr>
              <a:t>СТРУКТУРА УПРАВЛІННЯ ПРОЄКТАМИ</a:t>
            </a:r>
          </a:p>
        </p:txBody>
      </p:sp>
      <p:pic>
        <p:nvPicPr>
          <p:cNvPr id="9" name="Picture 2" descr="undefined">
            <a:extLst>
              <a:ext uri="{FF2B5EF4-FFF2-40B4-BE49-F238E27FC236}">
                <a16:creationId xmlns:a16="http://schemas.microsoft.com/office/drawing/2014/main" id="{0BFB7973-E5F0-447C-8B83-314E058D63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51050" r="64962" b="43700"/>
          <a:stretch/>
        </p:blipFill>
        <p:spPr bwMode="auto">
          <a:xfrm>
            <a:off x="4054750" y="1926226"/>
            <a:ext cx="3600400" cy="78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undefined">
            <a:extLst>
              <a:ext uri="{FF2B5EF4-FFF2-40B4-BE49-F238E27FC236}">
                <a16:creationId xmlns:a16="http://schemas.microsoft.com/office/drawing/2014/main" id="{900578F5-BEFC-40C8-BA89-ABEC1C8C7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t="59450" r="46063" b="38333"/>
          <a:stretch/>
        </p:blipFill>
        <p:spPr bwMode="auto">
          <a:xfrm>
            <a:off x="778322" y="3197839"/>
            <a:ext cx="2007192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undefined">
            <a:extLst>
              <a:ext uri="{FF2B5EF4-FFF2-40B4-BE49-F238E27FC236}">
                <a16:creationId xmlns:a16="http://schemas.microsoft.com/office/drawing/2014/main" id="{BDFF86F9-7937-4377-BB55-7F4366E1A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5" t="93171" r="25319" b="3798"/>
          <a:stretch/>
        </p:blipFill>
        <p:spPr bwMode="auto">
          <a:xfrm>
            <a:off x="3024088" y="3197839"/>
            <a:ext cx="1728192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undefined">
            <a:extLst>
              <a:ext uri="{FF2B5EF4-FFF2-40B4-BE49-F238E27FC236}">
                <a16:creationId xmlns:a16="http://schemas.microsoft.com/office/drawing/2014/main" id="{ED2C50AE-40D8-423C-83FC-2AEEC8BA2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5" t="93171" r="25319" b="3798"/>
          <a:stretch/>
        </p:blipFill>
        <p:spPr bwMode="auto">
          <a:xfrm>
            <a:off x="4990854" y="3197839"/>
            <a:ext cx="1728192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undefined">
            <a:extLst>
              <a:ext uri="{FF2B5EF4-FFF2-40B4-BE49-F238E27FC236}">
                <a16:creationId xmlns:a16="http://schemas.microsoft.com/office/drawing/2014/main" id="{05D59E81-4778-415F-A35A-C7EE35B92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5" t="93171" r="25319" b="3798"/>
          <a:stretch/>
        </p:blipFill>
        <p:spPr bwMode="auto">
          <a:xfrm>
            <a:off x="6957620" y="3197839"/>
            <a:ext cx="1728192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undefined">
            <a:extLst>
              <a:ext uri="{FF2B5EF4-FFF2-40B4-BE49-F238E27FC236}">
                <a16:creationId xmlns:a16="http://schemas.microsoft.com/office/drawing/2014/main" id="{B5137CC1-5061-4ABA-8D24-5F9AD03E6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650"/>
                    </a14:imgEffect>
                    <a14:imgEffect>
                      <a14:saturation sat="2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87" t="59450" r="46063" b="38333"/>
          <a:stretch/>
        </p:blipFill>
        <p:spPr bwMode="auto">
          <a:xfrm>
            <a:off x="3024088" y="5085184"/>
            <a:ext cx="1728187" cy="72008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29" name="Picture 2" descr="undefined">
            <a:extLst>
              <a:ext uri="{FF2B5EF4-FFF2-40B4-BE49-F238E27FC236}">
                <a16:creationId xmlns:a16="http://schemas.microsoft.com/office/drawing/2014/main" id="{CCC50AF5-36A0-4B6B-BE6B-BCDEE73DB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t="59450" r="46063" b="38333"/>
          <a:stretch/>
        </p:blipFill>
        <p:spPr bwMode="auto">
          <a:xfrm>
            <a:off x="778322" y="4141272"/>
            <a:ext cx="2007192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undefined">
            <a:extLst>
              <a:ext uri="{FF2B5EF4-FFF2-40B4-BE49-F238E27FC236}">
                <a16:creationId xmlns:a16="http://schemas.microsoft.com/office/drawing/2014/main" id="{D75F9B86-7ADE-483F-AF0C-9ACB5A4D4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t="59450" r="46063" b="38333"/>
          <a:stretch/>
        </p:blipFill>
        <p:spPr bwMode="auto">
          <a:xfrm>
            <a:off x="788124" y="5085184"/>
            <a:ext cx="2007192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8">
            <a:extLst>
              <a:ext uri="{FF2B5EF4-FFF2-40B4-BE49-F238E27FC236}">
                <a16:creationId xmlns:a16="http://schemas.microsoft.com/office/drawing/2014/main" id="{ED0FB1C8-B836-4433-9D33-CA60031C38CA}"/>
              </a:ext>
            </a:extLst>
          </p:cNvPr>
          <p:cNvSpPr/>
          <p:nvPr/>
        </p:nvSpPr>
        <p:spPr>
          <a:xfrm>
            <a:off x="4121103" y="2014273"/>
            <a:ext cx="3422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eaLnBrk="0" latinLnBrk="0" hangingPunct="0">
              <a:buClrTx/>
              <a:buSzTx/>
              <a:buFontTx/>
              <a:buNone/>
              <a:tabLst/>
            </a:pPr>
            <a:r>
              <a:rPr lang="uk-UA" sz="3200" b="1" dirty="0">
                <a:solidFill>
                  <a:schemeClr val="bg1"/>
                </a:solidFill>
                <a:latin typeface="Montserrat Medium" panose="00000600000000000000" pitchFamily="2" charset="-52"/>
                <a:ea typeface="Malgun Gothic" pitchFamily="34" charset="-127"/>
                <a:cs typeface="Angsana New" pitchFamily="18" charset="-34"/>
              </a:rPr>
              <a:t>ЄЕВ (ГРУПА)</a:t>
            </a:r>
          </a:p>
        </p:txBody>
      </p:sp>
      <p:sp>
        <p:nvSpPr>
          <p:cNvPr id="32" name="Прямоугольник 8">
            <a:extLst>
              <a:ext uri="{FF2B5EF4-FFF2-40B4-BE49-F238E27FC236}">
                <a16:creationId xmlns:a16="http://schemas.microsoft.com/office/drawing/2014/main" id="{9CF200EE-3A37-42EC-8AD7-8198C4EA1CC9}"/>
              </a:ext>
            </a:extLst>
          </p:cNvPr>
          <p:cNvSpPr/>
          <p:nvPr/>
        </p:nvSpPr>
        <p:spPr>
          <a:xfrm>
            <a:off x="3024088" y="3268465"/>
            <a:ext cx="1728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eaLnBrk="0" latinLnBrk="0" hangingPunct="0">
              <a:buClrTx/>
              <a:buSzTx/>
              <a:buFontTx/>
              <a:buNone/>
              <a:tabLst/>
            </a:pPr>
            <a:r>
              <a:rPr lang="uk-UA" sz="3200" b="1" dirty="0">
                <a:solidFill>
                  <a:schemeClr val="bg1"/>
                </a:solidFill>
                <a:latin typeface="Montserrat Medium" panose="00000600000000000000" pitchFamily="2" charset="-52"/>
                <a:ea typeface="Malgun Gothic" pitchFamily="34" charset="-127"/>
                <a:cs typeface="Angsana New" pitchFamily="18" charset="-34"/>
              </a:rPr>
              <a:t>ГРП 1</a:t>
            </a:r>
          </a:p>
        </p:txBody>
      </p:sp>
      <p:sp>
        <p:nvSpPr>
          <p:cNvPr id="33" name="Прямоугольник 8">
            <a:extLst>
              <a:ext uri="{FF2B5EF4-FFF2-40B4-BE49-F238E27FC236}">
                <a16:creationId xmlns:a16="http://schemas.microsoft.com/office/drawing/2014/main" id="{31056D41-98A4-4969-9516-C7887896BD4C}"/>
              </a:ext>
            </a:extLst>
          </p:cNvPr>
          <p:cNvSpPr/>
          <p:nvPr/>
        </p:nvSpPr>
        <p:spPr>
          <a:xfrm>
            <a:off x="4988468" y="3268465"/>
            <a:ext cx="1728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eaLnBrk="0" latinLnBrk="0" hangingPunct="0">
              <a:buClrTx/>
              <a:buSzTx/>
              <a:buFontTx/>
              <a:buNone/>
              <a:tabLst/>
            </a:pPr>
            <a:r>
              <a:rPr lang="uk-UA" sz="3200" b="1" dirty="0">
                <a:solidFill>
                  <a:schemeClr val="bg1"/>
                </a:solidFill>
                <a:latin typeface="Montserrat Medium" panose="00000600000000000000" pitchFamily="2" charset="-52"/>
                <a:ea typeface="Malgun Gothic" pitchFamily="34" charset="-127"/>
                <a:cs typeface="Angsana New" pitchFamily="18" charset="-34"/>
              </a:rPr>
              <a:t>ГРП 2</a:t>
            </a:r>
          </a:p>
        </p:txBody>
      </p:sp>
      <p:sp>
        <p:nvSpPr>
          <p:cNvPr id="34" name="Прямоугольник 8">
            <a:extLst>
              <a:ext uri="{FF2B5EF4-FFF2-40B4-BE49-F238E27FC236}">
                <a16:creationId xmlns:a16="http://schemas.microsoft.com/office/drawing/2014/main" id="{D44E6A2A-853A-40B6-A84B-0F7B4E17EC84}"/>
              </a:ext>
            </a:extLst>
          </p:cNvPr>
          <p:cNvSpPr/>
          <p:nvPr/>
        </p:nvSpPr>
        <p:spPr>
          <a:xfrm>
            <a:off x="6952848" y="3265491"/>
            <a:ext cx="17329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eaLnBrk="0" latinLnBrk="0" hangingPunct="0">
              <a:buClrTx/>
              <a:buSzTx/>
              <a:buFontTx/>
              <a:buNone/>
              <a:tabLst/>
            </a:pPr>
            <a:r>
              <a:rPr lang="uk-UA" sz="3200" b="1" dirty="0">
                <a:solidFill>
                  <a:schemeClr val="bg1"/>
                </a:solidFill>
                <a:latin typeface="Montserrat Medium" panose="00000600000000000000" pitchFamily="2" charset="-52"/>
                <a:ea typeface="Malgun Gothic" pitchFamily="34" charset="-127"/>
                <a:cs typeface="Angsana New" pitchFamily="18" charset="-34"/>
              </a:rPr>
              <a:t>ГРП 3</a:t>
            </a:r>
          </a:p>
        </p:txBody>
      </p:sp>
      <p:sp>
        <p:nvSpPr>
          <p:cNvPr id="35" name="Прямоугольник 8">
            <a:extLst>
              <a:ext uri="{FF2B5EF4-FFF2-40B4-BE49-F238E27FC236}">
                <a16:creationId xmlns:a16="http://schemas.microsoft.com/office/drawing/2014/main" id="{33851A8E-0E72-4A65-9B55-271A1E429A35}"/>
              </a:ext>
            </a:extLst>
          </p:cNvPr>
          <p:cNvSpPr/>
          <p:nvPr/>
        </p:nvSpPr>
        <p:spPr>
          <a:xfrm>
            <a:off x="788124" y="3268465"/>
            <a:ext cx="1997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eaLnBrk="0" latinLnBrk="0" hangingPunct="0">
              <a:buClrTx/>
              <a:buSzTx/>
              <a:buFontTx/>
              <a:buNone/>
              <a:tabLst/>
            </a:pPr>
            <a:r>
              <a:rPr lang="uk-UA" sz="1600" b="1" dirty="0">
                <a:solidFill>
                  <a:schemeClr val="bg1"/>
                </a:solidFill>
                <a:latin typeface="Montserrat Medium" panose="00000600000000000000" pitchFamily="2" charset="-52"/>
                <a:ea typeface="Malgun Gothic" pitchFamily="34" charset="-127"/>
                <a:cs typeface="Angsana New" pitchFamily="18" charset="-34"/>
              </a:rPr>
              <a:t>ДЕПАРТАМЕНТ ЕКОНОМІКИ</a:t>
            </a:r>
          </a:p>
        </p:txBody>
      </p:sp>
      <p:sp>
        <p:nvSpPr>
          <p:cNvPr id="36" name="Прямоугольник 8">
            <a:extLst>
              <a:ext uri="{FF2B5EF4-FFF2-40B4-BE49-F238E27FC236}">
                <a16:creationId xmlns:a16="http://schemas.microsoft.com/office/drawing/2014/main" id="{21545CA3-67A2-4E07-A360-1843D7700E02}"/>
              </a:ext>
            </a:extLst>
          </p:cNvPr>
          <p:cNvSpPr/>
          <p:nvPr/>
        </p:nvSpPr>
        <p:spPr>
          <a:xfrm>
            <a:off x="778322" y="4209164"/>
            <a:ext cx="1997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eaLnBrk="0" latinLnBrk="0" hangingPunct="0">
              <a:buClrTx/>
              <a:buSzTx/>
              <a:buFontTx/>
              <a:buNone/>
              <a:tabLst/>
            </a:pPr>
            <a:r>
              <a:rPr lang="uk-UA" sz="1600" b="1" dirty="0">
                <a:solidFill>
                  <a:schemeClr val="bg1"/>
                </a:solidFill>
                <a:latin typeface="Montserrat Medium" panose="00000600000000000000" pitchFamily="2" charset="-52"/>
                <a:ea typeface="Malgun Gothic" pitchFamily="34" charset="-127"/>
                <a:cs typeface="Angsana New" pitchFamily="18" charset="-34"/>
              </a:rPr>
              <a:t>ДЕПАРТАМЕНТ БЮДЖЕТУ</a:t>
            </a:r>
          </a:p>
        </p:txBody>
      </p:sp>
      <p:sp>
        <p:nvSpPr>
          <p:cNvPr id="37" name="Прямоугольник 8">
            <a:extLst>
              <a:ext uri="{FF2B5EF4-FFF2-40B4-BE49-F238E27FC236}">
                <a16:creationId xmlns:a16="http://schemas.microsoft.com/office/drawing/2014/main" id="{3C958686-A89B-4ED3-AFCB-27641C944B36}"/>
              </a:ext>
            </a:extLst>
          </p:cNvPr>
          <p:cNvSpPr/>
          <p:nvPr/>
        </p:nvSpPr>
        <p:spPr>
          <a:xfrm>
            <a:off x="647824" y="5149863"/>
            <a:ext cx="2232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eaLnBrk="0" latinLnBrk="0" hangingPunct="0">
              <a:buClrTx/>
              <a:buSzTx/>
              <a:buFontTx/>
              <a:buNone/>
              <a:tabLst/>
            </a:pPr>
            <a:r>
              <a:rPr lang="uk-UA" sz="1600" b="1" dirty="0">
                <a:solidFill>
                  <a:schemeClr val="bg1"/>
                </a:solidFill>
                <a:latin typeface="Montserrat Medium" panose="00000600000000000000" pitchFamily="2" charset="-52"/>
                <a:ea typeface="Malgun Gothic" pitchFamily="34" charset="-127"/>
                <a:cs typeface="Angsana New" pitchFamily="18" charset="-34"/>
              </a:rPr>
              <a:t>АГЕНЦІЯ РОЗВИТКУ МІСТА</a:t>
            </a:r>
          </a:p>
        </p:txBody>
      </p:sp>
      <p:cxnSp>
        <p:nvCxnSpPr>
          <p:cNvPr id="4" name="Пряма сполучна лінія 3">
            <a:extLst>
              <a:ext uri="{FF2B5EF4-FFF2-40B4-BE49-F238E27FC236}">
                <a16:creationId xmlns:a16="http://schemas.microsoft.com/office/drawing/2014/main" id="{16DEE5FA-C47D-4BBE-A31D-95F124DB0710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7821716" y="2996952"/>
            <a:ext cx="0" cy="2008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Пряма сполучна лінія 5">
            <a:extLst>
              <a:ext uri="{FF2B5EF4-FFF2-40B4-BE49-F238E27FC236}">
                <a16:creationId xmlns:a16="http://schemas.microsoft.com/office/drawing/2014/main" id="{8C660828-5058-4D7E-900A-87B6B87843A8}"/>
              </a:ext>
            </a:extLst>
          </p:cNvPr>
          <p:cNvCxnSpPr>
            <a:cxnSpLocks/>
          </p:cNvCxnSpPr>
          <p:nvPr/>
        </p:nvCxnSpPr>
        <p:spPr>
          <a:xfrm>
            <a:off x="3905079" y="2996952"/>
            <a:ext cx="391425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 сполучна лінія 37">
            <a:extLst>
              <a:ext uri="{FF2B5EF4-FFF2-40B4-BE49-F238E27FC236}">
                <a16:creationId xmlns:a16="http://schemas.microsoft.com/office/drawing/2014/main" id="{CE38764D-71B4-4F2C-A558-CF859C835BC4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>
            <a:off x="5854950" y="2710316"/>
            <a:ext cx="0" cy="48752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Пряма сполучна лінія 46">
            <a:extLst>
              <a:ext uri="{FF2B5EF4-FFF2-40B4-BE49-F238E27FC236}">
                <a16:creationId xmlns:a16="http://schemas.microsoft.com/office/drawing/2014/main" id="{1CE7601F-A20D-4BDC-8F47-22D9F9C0D3C6}"/>
              </a:ext>
            </a:extLst>
          </p:cNvPr>
          <p:cNvCxnSpPr>
            <a:cxnSpLocks/>
          </p:cNvCxnSpPr>
          <p:nvPr/>
        </p:nvCxnSpPr>
        <p:spPr>
          <a:xfrm>
            <a:off x="3905079" y="3004783"/>
            <a:ext cx="0" cy="2008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Пряма сполучна лінія 47">
            <a:extLst>
              <a:ext uri="{FF2B5EF4-FFF2-40B4-BE49-F238E27FC236}">
                <a16:creationId xmlns:a16="http://schemas.microsoft.com/office/drawing/2014/main" id="{CE940AAD-BA50-4693-8B63-B79BC17C3C56}"/>
              </a:ext>
            </a:extLst>
          </p:cNvPr>
          <p:cNvCxnSpPr>
            <a:cxnSpLocks/>
          </p:cNvCxnSpPr>
          <p:nvPr/>
        </p:nvCxnSpPr>
        <p:spPr>
          <a:xfrm>
            <a:off x="503808" y="2318271"/>
            <a:ext cx="0" cy="312397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 сполучна лінія 48">
            <a:extLst>
              <a:ext uri="{FF2B5EF4-FFF2-40B4-BE49-F238E27FC236}">
                <a16:creationId xmlns:a16="http://schemas.microsoft.com/office/drawing/2014/main" id="{7A241791-0899-4FE6-ADC9-CB5048EAD2CC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503808" y="2318271"/>
            <a:ext cx="355094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Пряма сполучна лінія 54">
            <a:extLst>
              <a:ext uri="{FF2B5EF4-FFF2-40B4-BE49-F238E27FC236}">
                <a16:creationId xmlns:a16="http://schemas.microsoft.com/office/drawing/2014/main" id="{FA497D97-73BD-4D90-BF32-DA5267C14A68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503808" y="3560853"/>
            <a:ext cx="2843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Пряма сполучна лінія 58">
            <a:extLst>
              <a:ext uri="{FF2B5EF4-FFF2-40B4-BE49-F238E27FC236}">
                <a16:creationId xmlns:a16="http://schemas.microsoft.com/office/drawing/2014/main" id="{563FC141-D3C5-49DE-9791-25980A7E777D}"/>
              </a:ext>
            </a:extLst>
          </p:cNvPr>
          <p:cNvCxnSpPr>
            <a:cxnSpLocks/>
          </p:cNvCxnSpPr>
          <p:nvPr/>
        </p:nvCxnSpPr>
        <p:spPr>
          <a:xfrm>
            <a:off x="503808" y="4515401"/>
            <a:ext cx="2843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Пряма сполучна лінія 59">
            <a:extLst>
              <a:ext uri="{FF2B5EF4-FFF2-40B4-BE49-F238E27FC236}">
                <a16:creationId xmlns:a16="http://schemas.microsoft.com/office/drawing/2014/main" id="{F54C5343-827E-4AC7-9A13-8E426C4FFE54}"/>
              </a:ext>
            </a:extLst>
          </p:cNvPr>
          <p:cNvCxnSpPr>
            <a:cxnSpLocks/>
          </p:cNvCxnSpPr>
          <p:nvPr/>
        </p:nvCxnSpPr>
        <p:spPr>
          <a:xfrm>
            <a:off x="503808" y="5442250"/>
            <a:ext cx="2843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Прямоугольник 8">
            <a:extLst>
              <a:ext uri="{FF2B5EF4-FFF2-40B4-BE49-F238E27FC236}">
                <a16:creationId xmlns:a16="http://schemas.microsoft.com/office/drawing/2014/main" id="{A7694E57-A511-401C-AD61-AE0C546CA2F6}"/>
              </a:ext>
            </a:extLst>
          </p:cNvPr>
          <p:cNvSpPr/>
          <p:nvPr/>
        </p:nvSpPr>
        <p:spPr>
          <a:xfrm>
            <a:off x="3014286" y="5219444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eaLnBrk="0" latinLnBrk="0" hangingPunct="0">
              <a:buClrTx/>
              <a:buSzTx/>
              <a:buFontTx/>
              <a:buNone/>
              <a:tabLst/>
            </a:pPr>
            <a:r>
              <a:rPr lang="uk-UA" sz="1200" b="1" dirty="0">
                <a:solidFill>
                  <a:schemeClr val="bg1"/>
                </a:solidFill>
                <a:latin typeface="Montserrat Medium" panose="00000600000000000000" pitchFamily="2" charset="-52"/>
                <a:ea typeface="Malgun Gothic" pitchFamily="34" charset="-127"/>
                <a:cs typeface="Angsana New" pitchFamily="18" charset="-34"/>
              </a:rPr>
              <a:t>ВІДПОВІДАЛЬНИЙ ВИКОНАВЕЦЬ</a:t>
            </a:r>
          </a:p>
        </p:txBody>
      </p:sp>
      <p:pic>
        <p:nvPicPr>
          <p:cNvPr id="62" name="Picture 2" descr="undefined">
            <a:extLst>
              <a:ext uri="{FF2B5EF4-FFF2-40B4-BE49-F238E27FC236}">
                <a16:creationId xmlns:a16="http://schemas.microsoft.com/office/drawing/2014/main" id="{48257232-0976-4616-BFFA-B89C82B9FA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650"/>
                    </a14:imgEffect>
                    <a14:imgEffect>
                      <a14:saturation sat="2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87" t="59450" r="46063" b="38333"/>
          <a:stretch/>
        </p:blipFill>
        <p:spPr bwMode="auto">
          <a:xfrm>
            <a:off x="5004619" y="5080310"/>
            <a:ext cx="1728187" cy="72008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63" name="Прямоугольник 8">
            <a:extLst>
              <a:ext uri="{FF2B5EF4-FFF2-40B4-BE49-F238E27FC236}">
                <a16:creationId xmlns:a16="http://schemas.microsoft.com/office/drawing/2014/main" id="{68F7878B-C622-4F53-AF25-655E71589B8B}"/>
              </a:ext>
            </a:extLst>
          </p:cNvPr>
          <p:cNvSpPr/>
          <p:nvPr/>
        </p:nvSpPr>
        <p:spPr>
          <a:xfrm>
            <a:off x="4994817" y="5214570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eaLnBrk="0" latinLnBrk="0" hangingPunct="0">
              <a:buClrTx/>
              <a:buSzTx/>
              <a:buFontTx/>
              <a:buNone/>
              <a:tabLst/>
            </a:pPr>
            <a:r>
              <a:rPr lang="uk-UA" sz="1200" b="1" dirty="0">
                <a:solidFill>
                  <a:schemeClr val="bg1"/>
                </a:solidFill>
                <a:latin typeface="Montserrat Medium" panose="00000600000000000000" pitchFamily="2" charset="-52"/>
                <a:ea typeface="Malgun Gothic" pitchFamily="34" charset="-127"/>
                <a:cs typeface="Angsana New" pitchFamily="18" charset="-34"/>
              </a:rPr>
              <a:t>ВІДПОВІДАЛЬНИЙ ВИКОНАВЕЦЬ</a:t>
            </a:r>
          </a:p>
        </p:txBody>
      </p:sp>
      <p:pic>
        <p:nvPicPr>
          <p:cNvPr id="64" name="Picture 2" descr="undefined">
            <a:extLst>
              <a:ext uri="{FF2B5EF4-FFF2-40B4-BE49-F238E27FC236}">
                <a16:creationId xmlns:a16="http://schemas.microsoft.com/office/drawing/2014/main" id="{CB7B49FF-5A48-44B0-B1B3-3D0AF504C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650"/>
                    </a14:imgEffect>
                    <a14:imgEffect>
                      <a14:saturation sat="2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87" t="59450" r="46063" b="38333"/>
          <a:stretch/>
        </p:blipFill>
        <p:spPr bwMode="auto">
          <a:xfrm>
            <a:off x="6952325" y="5080310"/>
            <a:ext cx="1728187" cy="72008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65" name="Прямоугольник 8">
            <a:extLst>
              <a:ext uri="{FF2B5EF4-FFF2-40B4-BE49-F238E27FC236}">
                <a16:creationId xmlns:a16="http://schemas.microsoft.com/office/drawing/2014/main" id="{B2ED5BD1-AD9C-41C3-B57F-29D164F5BCB3}"/>
              </a:ext>
            </a:extLst>
          </p:cNvPr>
          <p:cNvSpPr/>
          <p:nvPr/>
        </p:nvSpPr>
        <p:spPr>
          <a:xfrm>
            <a:off x="6942523" y="5214570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eaLnBrk="0" latinLnBrk="0" hangingPunct="0">
              <a:buClrTx/>
              <a:buSzTx/>
              <a:buFontTx/>
              <a:buNone/>
              <a:tabLst/>
            </a:pPr>
            <a:r>
              <a:rPr lang="uk-UA" sz="1200" b="1" dirty="0">
                <a:solidFill>
                  <a:schemeClr val="bg1"/>
                </a:solidFill>
                <a:latin typeface="Montserrat Medium" panose="00000600000000000000" pitchFamily="2" charset="-52"/>
                <a:ea typeface="Malgun Gothic" pitchFamily="34" charset="-127"/>
                <a:cs typeface="Angsana New" pitchFamily="18" charset="-34"/>
              </a:rPr>
              <a:t>ВІДПОВІДАЛЬНИЙ ВИКОНАВЕЦЬ</a:t>
            </a:r>
          </a:p>
        </p:txBody>
      </p:sp>
      <p:sp>
        <p:nvSpPr>
          <p:cNvPr id="2064" name="Прямокутник 2063">
            <a:extLst>
              <a:ext uri="{FF2B5EF4-FFF2-40B4-BE49-F238E27FC236}">
                <a16:creationId xmlns:a16="http://schemas.microsoft.com/office/drawing/2014/main" id="{20DAEB84-3ECC-4540-A7EE-28B9AA1A5CB0}"/>
              </a:ext>
            </a:extLst>
          </p:cNvPr>
          <p:cNvSpPr/>
          <p:nvPr/>
        </p:nvSpPr>
        <p:spPr>
          <a:xfrm>
            <a:off x="3157478" y="4076520"/>
            <a:ext cx="5339218" cy="87963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0" name="Прямоугольник 8">
            <a:extLst>
              <a:ext uri="{FF2B5EF4-FFF2-40B4-BE49-F238E27FC236}">
                <a16:creationId xmlns:a16="http://schemas.microsoft.com/office/drawing/2014/main" id="{6E0D07F9-3EC0-41AA-920C-64DF939C7F05}"/>
              </a:ext>
            </a:extLst>
          </p:cNvPr>
          <p:cNvSpPr/>
          <p:nvPr/>
        </p:nvSpPr>
        <p:spPr>
          <a:xfrm>
            <a:off x="3157478" y="4110171"/>
            <a:ext cx="53392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eaLnBrk="0" latinLnBrk="0" hangingPunct="0">
              <a:buClrTx/>
              <a:buSzTx/>
              <a:buFontTx/>
              <a:buNone/>
              <a:tabLst/>
            </a:pPr>
            <a:r>
              <a:rPr lang="uk-UA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Malgun Gothic" pitchFamily="34" charset="-127"/>
                <a:cs typeface="Angsana New" pitchFamily="18" charset="-34"/>
              </a:rPr>
              <a:t>КЕРІВНИК (ЗАСТУПНИК/РАДНИК МГ), КООРДИНАТОР ПРОЄКТУ, ЗАКУПІВЕЛЬНИК, ФІНАНСОВИЙ МЕНЕДЖЕР, ІНШІ)</a:t>
            </a:r>
          </a:p>
        </p:txBody>
      </p:sp>
      <p:pic>
        <p:nvPicPr>
          <p:cNvPr id="2066" name="Рисунок 2065">
            <a:extLst>
              <a:ext uri="{FF2B5EF4-FFF2-40B4-BE49-F238E27FC236}">
                <a16:creationId xmlns:a16="http://schemas.microsoft.com/office/drawing/2014/main" id="{93D93300-0F11-42EF-BD08-45542DADDF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7" y="0"/>
            <a:ext cx="10077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21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>
            <a:extLst>
              <a:ext uri="{FF2B5EF4-FFF2-40B4-BE49-F238E27FC236}">
                <a16:creationId xmlns:a16="http://schemas.microsoft.com/office/drawing/2014/main" id="{25874FF3-4B2C-49EC-B851-C89D1B166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268796"/>
            <a:ext cx="837060" cy="7840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B24A8E4-22B4-460E-92E0-B03C91CF8234}"/>
              </a:ext>
            </a:extLst>
          </p:cNvPr>
          <p:cNvSpPr/>
          <p:nvPr/>
        </p:nvSpPr>
        <p:spPr>
          <a:xfrm>
            <a:off x="7998130" y="8319"/>
            <a:ext cx="1626584" cy="7840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Прямокутник 27">
            <a:extLst>
              <a:ext uri="{FF2B5EF4-FFF2-40B4-BE49-F238E27FC236}">
                <a16:creationId xmlns:a16="http://schemas.microsoft.com/office/drawing/2014/main" id="{936B521F-3434-4C69-8CC4-E21AD719ED84}"/>
              </a:ext>
            </a:extLst>
          </p:cNvPr>
          <p:cNvSpPr/>
          <p:nvPr/>
        </p:nvSpPr>
        <p:spPr>
          <a:xfrm>
            <a:off x="8353158" y="804707"/>
            <a:ext cx="1626584" cy="7840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B5BCC5-D41C-4CF5-98E2-CEB51E6D1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812" y="154462"/>
            <a:ext cx="1986624" cy="90685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F4B0775E-DF5C-4B2D-BCEE-0DA8BC5C4941}"/>
              </a:ext>
            </a:extLst>
          </p:cNvPr>
          <p:cNvSpPr/>
          <p:nvPr/>
        </p:nvSpPr>
        <p:spPr>
          <a:xfrm>
            <a:off x="7793812" y="1247580"/>
            <a:ext cx="1581705" cy="307030"/>
          </a:xfrm>
          <a:prstGeom prst="rect">
            <a:avLst/>
          </a:prstGeom>
          <a:solidFill>
            <a:srgbClr val="FF00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1"/>
                </a:solidFill>
                <a:latin typeface="Montserrat ExtraBold" panose="00000900000000000000" pitchFamily="2" charset="-52"/>
                <a:cs typeface="Mongolian Baiti" panose="03000500000000000000" pitchFamily="66" charset="0"/>
              </a:rPr>
              <a:t>ЖИТОМИР</a:t>
            </a:r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9C4B7C-DAA1-4201-93D9-546E46CD32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60" t="13601" r="35038" b="10801"/>
          <a:stretch/>
        </p:blipFill>
        <p:spPr>
          <a:xfrm>
            <a:off x="143768" y="1523539"/>
            <a:ext cx="5509555" cy="5217829"/>
          </a:xfrm>
          <a:prstGeom prst="rect">
            <a:avLst/>
          </a:prstGeom>
        </p:spPr>
      </p:pic>
      <p:sp>
        <p:nvSpPr>
          <p:cNvPr id="9" name="Прямоугольник 10">
            <a:extLst>
              <a:ext uri="{FF2B5EF4-FFF2-40B4-BE49-F238E27FC236}">
                <a16:creationId xmlns:a16="http://schemas.microsoft.com/office/drawing/2014/main" id="{0CBE64DC-02D6-4D95-B54E-A21E7AA4DF79}"/>
              </a:ext>
            </a:extLst>
          </p:cNvPr>
          <p:cNvSpPr/>
          <p:nvPr/>
        </p:nvSpPr>
        <p:spPr>
          <a:xfrm>
            <a:off x="5680069" y="2568185"/>
            <a:ext cx="4184779" cy="999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uk-UA" sz="1600" dirty="0">
                <a:latin typeface="Calibri" pitchFamily="34" charset="0"/>
                <a:sym typeface="Calibri"/>
              </a:rPr>
              <a:t>РІШЕННЯ СЕСІЇ ЖИТОМИРСЬКОЇ МІСЬКОЇ РАДИ </a:t>
            </a:r>
            <a:r>
              <a:rPr lang="uk-UA" sz="1600" dirty="0">
                <a:solidFill>
                  <a:schemeClr val="tx1"/>
                </a:solidFill>
                <a:latin typeface="Calibri" pitchFamily="34" charset="0"/>
                <a:sym typeface="Calibri"/>
              </a:rPr>
              <a:t>№728 ВІД 28.092017 </a:t>
            </a:r>
          </a:p>
          <a:p>
            <a:pPr>
              <a:lnSpc>
                <a:spcPts val="1400"/>
              </a:lnSpc>
            </a:pPr>
            <a:r>
              <a:rPr lang="uk-UA" sz="1600" dirty="0">
                <a:solidFill>
                  <a:schemeClr val="tx1"/>
                </a:solidFill>
                <a:latin typeface="Calibri" pitchFamily="34" charset="0"/>
                <a:sym typeface="Calibri"/>
              </a:rPr>
              <a:t>«ПРО СТВОРЕННЯ КОМУНАЛЬНОЇ УСТАНОВИ «АГЕНЦІЯ РОЗВИТКУ МІСТА» </a:t>
            </a:r>
          </a:p>
          <a:p>
            <a:pPr>
              <a:lnSpc>
                <a:spcPts val="1400"/>
              </a:lnSpc>
            </a:pPr>
            <a:r>
              <a:rPr lang="uk-UA" sz="1600" dirty="0">
                <a:solidFill>
                  <a:schemeClr val="tx1"/>
                </a:solidFill>
                <a:latin typeface="Calibri" pitchFamily="34" charset="0"/>
                <a:sym typeface="Calibri"/>
              </a:rPr>
              <a:t>ЖИТОМИРСЬКОЇ МІСЬКОЇ РАДИ»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7D06F2B-8BD3-4A22-BE99-EF9B902C5AAC}"/>
              </a:ext>
            </a:extLst>
          </p:cNvPr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88382" y="1956957"/>
            <a:ext cx="4168152" cy="576064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F446A8D-E54F-4C74-8D33-8C62A97EF911}"/>
              </a:ext>
            </a:extLst>
          </p:cNvPr>
          <p:cNvSpPr/>
          <p:nvPr/>
        </p:nvSpPr>
        <p:spPr>
          <a:xfrm>
            <a:off x="5680069" y="1921793"/>
            <a:ext cx="4176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Calibri" pitchFamily="34" charset="0"/>
              </a:rPr>
              <a:t>28 вересня 2017 року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915FB2D-C1A2-49E1-A37E-37C4F5161871}"/>
              </a:ext>
            </a:extLst>
          </p:cNvPr>
          <p:cNvSpPr/>
          <p:nvPr/>
        </p:nvSpPr>
        <p:spPr>
          <a:xfrm>
            <a:off x="5696696" y="4265472"/>
            <a:ext cx="4168152" cy="819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uk-UA" sz="1600" dirty="0">
                <a:latin typeface="Calibri" pitchFamily="34" charset="0"/>
                <a:sym typeface="Calibri"/>
              </a:rPr>
              <a:t>ЗАПИС В ЄДИНОМУ ДЕРЖАВНОМУ РЕЄСТРІ ЮРИДИЧНИХ ОСІБ, ФІЗИЧНИХ ОСІБ-ПІДПРИЄМСЦІВ ТА ГРОМАДСЬКИХ ФОРМУВАНЬ ВІД 24.10.2017</a:t>
            </a:r>
            <a:endParaRPr lang="uk-UA" sz="1600" dirty="0">
              <a:solidFill>
                <a:schemeClr val="tx1"/>
              </a:solidFill>
              <a:latin typeface="Calibri" pitchFamily="34" charset="0"/>
              <a:sym typeface="Calibri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F222824-E2E7-40E4-910A-713304120537}"/>
              </a:ext>
            </a:extLst>
          </p:cNvPr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96696" y="3643853"/>
            <a:ext cx="4168152" cy="576064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8E8F9E2-0A58-4573-A82E-3E598A275186}"/>
              </a:ext>
            </a:extLst>
          </p:cNvPr>
          <p:cNvSpPr/>
          <p:nvPr/>
        </p:nvSpPr>
        <p:spPr>
          <a:xfrm>
            <a:off x="5688383" y="3608689"/>
            <a:ext cx="4176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Calibri" pitchFamily="34" charset="0"/>
              </a:rPr>
              <a:t>24 жовтня 2017 року</a:t>
            </a:r>
          </a:p>
        </p:txBody>
      </p:sp>
      <p:sp>
        <p:nvSpPr>
          <p:cNvPr id="17" name="Прямоугольник 17">
            <a:extLst>
              <a:ext uri="{FF2B5EF4-FFF2-40B4-BE49-F238E27FC236}">
                <a16:creationId xmlns:a16="http://schemas.microsoft.com/office/drawing/2014/main" id="{1B366970-33E2-4A0D-9B2C-87B0AC0E73A4}"/>
              </a:ext>
            </a:extLst>
          </p:cNvPr>
          <p:cNvSpPr/>
          <p:nvPr/>
        </p:nvSpPr>
        <p:spPr>
          <a:xfrm>
            <a:off x="5654468" y="5855930"/>
            <a:ext cx="4168152" cy="640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uk-UA" sz="1600" dirty="0">
                <a:latin typeface="Calibri" pitchFamily="34" charset="0"/>
                <a:sym typeface="Calibri"/>
              </a:rPr>
              <a:t>РІШЕННЯ ПРО ВКЛЮЧЕННЯ ДО РЕЄСТРУ НЕПРИБУТКОВИХ УСТАНОВ ТА ОРГАНІЗАЦІЙ </a:t>
            </a:r>
            <a:br>
              <a:rPr lang="uk-UA" sz="1600" dirty="0">
                <a:latin typeface="Calibri" pitchFamily="34" charset="0"/>
                <a:sym typeface="Calibri"/>
              </a:rPr>
            </a:br>
            <a:r>
              <a:rPr lang="uk-UA" sz="1600" dirty="0">
                <a:latin typeface="Calibri" pitchFamily="34" charset="0"/>
                <a:sym typeface="Calibri"/>
              </a:rPr>
              <a:t>№1706254600745 ВІД 20.12.2017 </a:t>
            </a:r>
            <a:endParaRPr lang="uk-UA" sz="1600" dirty="0">
              <a:solidFill>
                <a:schemeClr val="tx1"/>
              </a:solidFill>
              <a:latin typeface="Calibri" pitchFamily="34" charset="0"/>
              <a:sym typeface="Calibri"/>
            </a:endParaRP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77DA642A-0B04-4C4F-8684-AD2944A44711}"/>
              </a:ext>
            </a:extLst>
          </p:cNvPr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88383" y="5215653"/>
            <a:ext cx="4168152" cy="576064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9">
            <a:extLst>
              <a:ext uri="{FF2B5EF4-FFF2-40B4-BE49-F238E27FC236}">
                <a16:creationId xmlns:a16="http://schemas.microsoft.com/office/drawing/2014/main" id="{D071D0FE-B596-4F6E-9A7F-97755E6BB329}"/>
              </a:ext>
            </a:extLst>
          </p:cNvPr>
          <p:cNvSpPr/>
          <p:nvPr/>
        </p:nvSpPr>
        <p:spPr>
          <a:xfrm>
            <a:off x="5680070" y="5180489"/>
            <a:ext cx="4176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Calibri" pitchFamily="34" charset="0"/>
              </a:rPr>
              <a:t>20 грудня 2017 року</a:t>
            </a:r>
          </a:p>
        </p:txBody>
      </p:sp>
      <p:sp>
        <p:nvSpPr>
          <p:cNvPr id="21" name="Прямоугольник 8">
            <a:extLst>
              <a:ext uri="{FF2B5EF4-FFF2-40B4-BE49-F238E27FC236}">
                <a16:creationId xmlns:a16="http://schemas.microsoft.com/office/drawing/2014/main" id="{4EFB7BEA-0F55-44D1-99B1-6336B3F908D9}"/>
              </a:ext>
            </a:extLst>
          </p:cNvPr>
          <p:cNvSpPr/>
          <p:nvPr/>
        </p:nvSpPr>
        <p:spPr>
          <a:xfrm>
            <a:off x="1074952" y="464603"/>
            <a:ext cx="6840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eaLnBrk="0" latinLnBrk="0" hangingPunct="0">
              <a:buClrTx/>
              <a:buSzTx/>
              <a:buFontTx/>
              <a:buNone/>
              <a:tabLst/>
            </a:pPr>
            <a:r>
              <a:rPr lang="uk-UA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Malgun Gothic" pitchFamily="34" charset="-127"/>
                <a:cs typeface="Angsana New" pitchFamily="18" charset="-34"/>
              </a:rPr>
              <a:t>АГЕНЦІЯ РОЗВИТКУ МІСТА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E0916F-7225-44AA-AB8B-05DD39B96E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7" y="0"/>
            <a:ext cx="10077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81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B24A8E4-22B4-460E-92E0-B03C91CF8234}"/>
              </a:ext>
            </a:extLst>
          </p:cNvPr>
          <p:cNvSpPr/>
          <p:nvPr/>
        </p:nvSpPr>
        <p:spPr>
          <a:xfrm>
            <a:off x="7998130" y="8319"/>
            <a:ext cx="1626584" cy="7840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Прямокутник 27">
            <a:extLst>
              <a:ext uri="{FF2B5EF4-FFF2-40B4-BE49-F238E27FC236}">
                <a16:creationId xmlns:a16="http://schemas.microsoft.com/office/drawing/2014/main" id="{936B521F-3434-4C69-8CC4-E21AD719ED84}"/>
              </a:ext>
            </a:extLst>
          </p:cNvPr>
          <p:cNvSpPr/>
          <p:nvPr/>
        </p:nvSpPr>
        <p:spPr>
          <a:xfrm>
            <a:off x="8353158" y="804707"/>
            <a:ext cx="1626584" cy="7840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81B60D6-1FCE-402C-A61E-4807A19FA4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2" t="58400" r="10886" b="11516"/>
          <a:stretch/>
        </p:blipFill>
        <p:spPr>
          <a:xfrm>
            <a:off x="7681071" y="167062"/>
            <a:ext cx="2141549" cy="1179986"/>
          </a:xfrm>
          <a:prstGeom prst="rect">
            <a:avLst/>
          </a:prstGeom>
        </p:spPr>
      </p:pic>
      <p:cxnSp>
        <p:nvCxnSpPr>
          <p:cNvPr id="22" name="Прямая соединительная линия 9">
            <a:extLst>
              <a:ext uri="{FF2B5EF4-FFF2-40B4-BE49-F238E27FC236}">
                <a16:creationId xmlns:a16="http://schemas.microsoft.com/office/drawing/2014/main" id="{CDD6D1DF-06EB-4B38-A007-3F9F56EC71A4}"/>
              </a:ext>
            </a:extLst>
          </p:cNvPr>
          <p:cNvCxnSpPr/>
          <p:nvPr/>
        </p:nvCxnSpPr>
        <p:spPr>
          <a:xfrm>
            <a:off x="277283" y="1412776"/>
            <a:ext cx="944667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3" name="Прямоугольник 8">
            <a:extLst>
              <a:ext uri="{FF2B5EF4-FFF2-40B4-BE49-F238E27FC236}">
                <a16:creationId xmlns:a16="http://schemas.microsoft.com/office/drawing/2014/main" id="{499DB0A8-BA79-4ECA-8B20-E9E1001F5CA0}"/>
              </a:ext>
            </a:extLst>
          </p:cNvPr>
          <p:cNvSpPr/>
          <p:nvPr/>
        </p:nvSpPr>
        <p:spPr>
          <a:xfrm>
            <a:off x="163031" y="577668"/>
            <a:ext cx="76433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eaLnBrk="0" latinLnBrk="0" hangingPunct="0">
              <a:buClrTx/>
              <a:buSzTx/>
              <a:buFontTx/>
              <a:buNone/>
              <a:tabLst/>
            </a:pPr>
            <a:r>
              <a:rPr lang="uk-UA" sz="4800" kern="1200" dirty="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  <a:alpha val="85000"/>
                  </a:schemeClr>
                </a:solidFill>
                <a:latin typeface="Montserrat ExtraBold" panose="00000900000000000000" pitchFamily="2" charset="-52"/>
                <a:ea typeface="Malgun Gothic" pitchFamily="34" charset="-127"/>
                <a:cs typeface="Angsana New" pitchFamily="18" charset="-34"/>
              </a:rPr>
              <a:t>ЦІЛІ СТВОРЕННЯ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CEB387A0-9B77-4C4A-A578-39E0C8DAB72F}"/>
              </a:ext>
            </a:extLst>
          </p:cNvPr>
          <p:cNvSpPr/>
          <p:nvPr/>
        </p:nvSpPr>
        <p:spPr>
          <a:xfrm>
            <a:off x="359792" y="1700808"/>
            <a:ext cx="929215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uk-UA" sz="1600" dirty="0">
                <a:solidFill>
                  <a:srgbClr val="292B2C"/>
                </a:solidFill>
                <a:latin typeface="Montserrat ExtraBold" panose="00000900000000000000" pitchFamily="2" charset="-52"/>
              </a:rPr>
              <a:t>ФАНДРЕЙЗИНГ</a:t>
            </a:r>
          </a:p>
          <a:p>
            <a:pPr algn="just"/>
            <a:r>
              <a:rPr lang="uk-UA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	пошук та залучення ресурсів (грошових, матеріальних, інформаційних 	тощо) з метою реалізації ініціатив, що відповідають цілям Концепції 	інтегрованого розвитку Житомира до 2030 року;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uk-UA" sz="1600" dirty="0">
              <a:solidFill>
                <a:srgbClr val="292B2C"/>
              </a:solidFill>
              <a:latin typeface="Montserrat ExtraBold" panose="00000900000000000000" pitchFamily="2" charset="-52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uk-UA" sz="1600" dirty="0">
                <a:solidFill>
                  <a:srgbClr val="292B2C"/>
                </a:solidFill>
                <a:latin typeface="Montserrat ExtraBold" panose="00000900000000000000" pitchFamily="2" charset="-52"/>
              </a:rPr>
              <a:t>РОЗРОБКА ПРОЄКТІВ</a:t>
            </a:r>
          </a:p>
          <a:p>
            <a:pPr algn="just"/>
            <a:r>
              <a:rPr lang="uk-UA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	написання та структурування ініціатив, що відповідають цілям 	Концепції інтегрованого розвитку Житомира до 2030 року;</a:t>
            </a:r>
          </a:p>
          <a:p>
            <a:pPr algn="just"/>
            <a:endParaRPr lang="uk-UA" sz="1600" dirty="0">
              <a:solidFill>
                <a:srgbClr val="292B2C"/>
              </a:solidFill>
              <a:latin typeface="Montserrat Medium" panose="00000600000000000000" pitchFamily="2" charset="-52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uk-UA" sz="1600" dirty="0">
                <a:solidFill>
                  <a:srgbClr val="292B2C"/>
                </a:solidFill>
                <a:latin typeface="Montserrat ExtraBold" panose="00000900000000000000" pitchFamily="2" charset="-52"/>
              </a:rPr>
              <a:t>УПРАВЛІННЯ ПРОЄКТАМИ</a:t>
            </a:r>
          </a:p>
          <a:p>
            <a:pPr algn="just"/>
            <a:r>
              <a:rPr lang="uk-UA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	організація та управління ресурсами для реалізації ініціатив, що 	відповідають цілям Концепції інтегрованого розвитку Житомира до 2030 	року;</a:t>
            </a:r>
          </a:p>
          <a:p>
            <a:pPr algn="just"/>
            <a:endParaRPr lang="uk-UA" sz="1600" dirty="0">
              <a:solidFill>
                <a:srgbClr val="292B2C"/>
              </a:solidFill>
              <a:latin typeface="Montserrat Medium" panose="00000600000000000000" pitchFamily="2" charset="-52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uk-UA" sz="1600" dirty="0">
                <a:solidFill>
                  <a:srgbClr val="292B2C"/>
                </a:solidFill>
                <a:latin typeface="Montserrat ExtraBold" panose="00000900000000000000" pitchFamily="2" charset="-52"/>
              </a:rPr>
              <a:t>ОПЕРАЦІЙНЕ УПРАВЛІННЯ ОБ’ЄКТАМИ</a:t>
            </a:r>
          </a:p>
          <a:p>
            <a:pPr algn="just"/>
            <a:r>
              <a:rPr lang="uk-UA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	управління новими (інноваційними) об’єктами інфраструктури, що 	створенні в процесі впровадження ініціатив, що відповідають цілям 	Концепції інтегрованого розвитку Житомира до 2030 року, або є 	безпосередньо продуктом впроваджених таких проєктів.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752FC3-8E24-42DF-8E55-5671FE5DE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" y="0"/>
            <a:ext cx="10077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73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B24A8E4-22B4-460E-92E0-B03C91CF8234}"/>
              </a:ext>
            </a:extLst>
          </p:cNvPr>
          <p:cNvSpPr/>
          <p:nvPr/>
        </p:nvSpPr>
        <p:spPr>
          <a:xfrm>
            <a:off x="7998130" y="8319"/>
            <a:ext cx="1626584" cy="7840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Прямокутник 27">
            <a:extLst>
              <a:ext uri="{FF2B5EF4-FFF2-40B4-BE49-F238E27FC236}">
                <a16:creationId xmlns:a16="http://schemas.microsoft.com/office/drawing/2014/main" id="{936B521F-3434-4C69-8CC4-E21AD719ED84}"/>
              </a:ext>
            </a:extLst>
          </p:cNvPr>
          <p:cNvSpPr/>
          <p:nvPr/>
        </p:nvSpPr>
        <p:spPr>
          <a:xfrm>
            <a:off x="8353158" y="804707"/>
            <a:ext cx="1626584" cy="7840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81B60D6-1FCE-402C-A61E-4807A19FA4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2" t="58400" r="10886" b="11516"/>
          <a:stretch/>
        </p:blipFill>
        <p:spPr>
          <a:xfrm>
            <a:off x="7681071" y="167062"/>
            <a:ext cx="2141549" cy="1179986"/>
          </a:xfrm>
          <a:prstGeom prst="rect">
            <a:avLst/>
          </a:prstGeom>
        </p:spPr>
      </p:pic>
      <p:cxnSp>
        <p:nvCxnSpPr>
          <p:cNvPr id="22" name="Прямая соединительная линия 9">
            <a:extLst>
              <a:ext uri="{FF2B5EF4-FFF2-40B4-BE49-F238E27FC236}">
                <a16:creationId xmlns:a16="http://schemas.microsoft.com/office/drawing/2014/main" id="{CDD6D1DF-06EB-4B38-A007-3F9F56EC71A4}"/>
              </a:ext>
            </a:extLst>
          </p:cNvPr>
          <p:cNvCxnSpPr/>
          <p:nvPr/>
        </p:nvCxnSpPr>
        <p:spPr>
          <a:xfrm>
            <a:off x="277283" y="1412776"/>
            <a:ext cx="944667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3" name="Прямоугольник 8">
            <a:extLst>
              <a:ext uri="{FF2B5EF4-FFF2-40B4-BE49-F238E27FC236}">
                <a16:creationId xmlns:a16="http://schemas.microsoft.com/office/drawing/2014/main" id="{499DB0A8-BA79-4ECA-8B20-E9E1001F5CA0}"/>
              </a:ext>
            </a:extLst>
          </p:cNvPr>
          <p:cNvSpPr/>
          <p:nvPr/>
        </p:nvSpPr>
        <p:spPr>
          <a:xfrm>
            <a:off x="163031" y="332656"/>
            <a:ext cx="76433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eaLnBrk="0" latinLnBrk="0" hangingPunct="0">
              <a:buClrTx/>
              <a:buSzTx/>
              <a:buFontTx/>
              <a:buNone/>
              <a:tabLst/>
            </a:pPr>
            <a:r>
              <a:rPr lang="uk-UA" sz="3200" kern="1200" dirty="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  <a:alpha val="85000"/>
                  </a:schemeClr>
                </a:solidFill>
                <a:latin typeface="Montserrat ExtraBold" panose="00000900000000000000" pitchFamily="2" charset="-52"/>
                <a:ea typeface="Malgun Gothic" pitchFamily="34" charset="-127"/>
                <a:cs typeface="Angsana New" pitchFamily="18" charset="-34"/>
              </a:rPr>
              <a:t>РОЗРОБКА ТА УПРАВЛІННЯ ПРОЄКТАМИ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E6FBB9BF-4948-4C69-9B27-CB26E62CE508}"/>
              </a:ext>
            </a:extLst>
          </p:cNvPr>
          <p:cNvSpPr/>
          <p:nvPr/>
        </p:nvSpPr>
        <p:spPr>
          <a:xfrm>
            <a:off x="359792" y="1556792"/>
            <a:ext cx="929215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uk-UA" sz="1600" dirty="0">
                <a:solidFill>
                  <a:srgbClr val="292B2C"/>
                </a:solidFill>
                <a:latin typeface="Montserrat ExtraBold" panose="00000900000000000000" pitchFamily="2" charset="-52"/>
              </a:rPr>
              <a:t>СТРУКТУРОВАНО БІЛЬШЕ 20 ПРОЄКТНИХ ІДЕЙ/ПРОЄКТНИХ ЗАЯВОК, в т.ч.:</a:t>
            </a:r>
          </a:p>
          <a:p>
            <a:pPr algn="just"/>
            <a:r>
              <a:rPr lang="uk-UA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	- «Міста доброчесності»;</a:t>
            </a:r>
          </a:p>
          <a:p>
            <a:pPr algn="just"/>
            <a:r>
              <a:rPr lang="uk-UA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	- проєкт ДПП щодо створення централізованої пральні для ДНЗ;</a:t>
            </a:r>
          </a:p>
          <a:p>
            <a:pPr algn="just"/>
            <a:r>
              <a:rPr lang="uk-UA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	- 2 проєкти для програми Секторальної допомоги ЄС;</a:t>
            </a:r>
          </a:p>
          <a:p>
            <a:pPr algn="just"/>
            <a:r>
              <a:rPr lang="uk-UA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	- термореновація 40 будівель закладів освіти;</a:t>
            </a:r>
          </a:p>
          <a:p>
            <a:pPr algn="just"/>
            <a:r>
              <a:rPr lang="uk-UA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	- проєкт розвитку системи централізованого теплопостачання «</a:t>
            </a:r>
            <a:r>
              <a:rPr lang="en-US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SUDH</a:t>
            </a:r>
            <a:r>
              <a:rPr lang="uk-UA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».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uk-UA" sz="1600" dirty="0">
              <a:solidFill>
                <a:srgbClr val="292B2C"/>
              </a:solidFill>
              <a:latin typeface="Montserrat ExtraBold" panose="00000900000000000000" pitchFamily="2" charset="-52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uk-UA" sz="1600" dirty="0">
                <a:solidFill>
                  <a:srgbClr val="292B2C"/>
                </a:solidFill>
                <a:latin typeface="Montserrat ExtraBold" panose="00000900000000000000" pitchFamily="2" charset="-52"/>
              </a:rPr>
              <a:t>ДОНОРАМИ ВЖЕ ПІДТРИМАНО 9 ПРОЄКТІВ (3 «тверді»/6 «м</a:t>
            </a:r>
            <a:r>
              <a:rPr lang="en-US" sz="1600" dirty="0">
                <a:solidFill>
                  <a:srgbClr val="292B2C"/>
                </a:solidFill>
                <a:latin typeface="Montserrat ExtraBold" panose="00000900000000000000" pitchFamily="2" charset="-52"/>
              </a:rPr>
              <a:t>’</a:t>
            </a:r>
            <a:r>
              <a:rPr lang="uk-UA" sz="1600" dirty="0">
                <a:solidFill>
                  <a:srgbClr val="292B2C"/>
                </a:solidFill>
                <a:latin typeface="Montserrat ExtraBold" panose="00000900000000000000" pitchFamily="2" charset="-52"/>
              </a:rPr>
              <a:t>які/ТД»), в т.ч.: </a:t>
            </a:r>
          </a:p>
          <a:p>
            <a:pPr algn="just"/>
            <a:r>
              <a:rPr lang="uk-UA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	- «Реконструкція набережної річки Тетерів (І-ша черга)» (ЄС);</a:t>
            </a:r>
          </a:p>
          <a:p>
            <a:pPr algn="just"/>
            <a:r>
              <a:rPr lang="uk-UA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	- «</a:t>
            </a:r>
            <a:r>
              <a:rPr lang="en-US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TUMI</a:t>
            </a:r>
            <a:r>
              <a:rPr lang="uk-UA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: шлях до школи» (</a:t>
            </a:r>
            <a:r>
              <a:rPr lang="en-US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GIZ</a:t>
            </a:r>
            <a:r>
              <a:rPr lang="uk-UA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);</a:t>
            </a:r>
          </a:p>
          <a:p>
            <a:pPr algn="just"/>
            <a:r>
              <a:rPr lang="uk-UA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	- «Відкрите місто».</a:t>
            </a:r>
          </a:p>
          <a:p>
            <a:pPr algn="just"/>
            <a:endParaRPr lang="uk-UA" sz="1600" dirty="0">
              <a:solidFill>
                <a:srgbClr val="292B2C"/>
              </a:solidFill>
              <a:latin typeface="Montserrat Medium" panose="00000600000000000000" pitchFamily="2" charset="-52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uk-UA" sz="1600" dirty="0">
                <a:solidFill>
                  <a:srgbClr val="292B2C"/>
                </a:solidFill>
                <a:latin typeface="Montserrat ExtraBold" panose="00000900000000000000" pitchFamily="2" charset="-52"/>
              </a:rPr>
              <a:t>ВПРОВАДЖЕННЯ ПРОЄКТІВ:</a:t>
            </a:r>
          </a:p>
          <a:p>
            <a:pPr algn="just"/>
            <a:r>
              <a:rPr lang="uk-UA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	- «</a:t>
            </a:r>
            <a:r>
              <a:rPr lang="en-US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TUMI</a:t>
            </a:r>
            <a:r>
              <a:rPr lang="uk-UA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: шлях до школи»;</a:t>
            </a:r>
          </a:p>
          <a:p>
            <a:pPr algn="just"/>
            <a:r>
              <a:rPr lang="uk-UA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	- «Реставрація пам</a:t>
            </a:r>
            <a:r>
              <a:rPr lang="en-US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’</a:t>
            </a:r>
            <a:r>
              <a:rPr lang="uk-UA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ятки архітектури «Водонапірна башта»;</a:t>
            </a:r>
          </a:p>
          <a:p>
            <a:pPr algn="just"/>
            <a:r>
              <a:rPr lang="uk-UA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	- «</a:t>
            </a:r>
            <a:r>
              <a:rPr lang="en-US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#</a:t>
            </a:r>
            <a:r>
              <a:rPr lang="uk-UA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ЦЯТОРБА»;</a:t>
            </a:r>
          </a:p>
          <a:p>
            <a:pPr algn="just"/>
            <a:r>
              <a:rPr lang="uk-UA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	- «Електронний кабінет житомирянина».</a:t>
            </a:r>
          </a:p>
          <a:p>
            <a:pPr algn="just"/>
            <a:endParaRPr lang="uk-UA" sz="1600" dirty="0">
              <a:solidFill>
                <a:srgbClr val="292B2C"/>
              </a:solidFill>
              <a:latin typeface="Montserrat Medium" panose="00000600000000000000" pitchFamily="2" charset="-52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uk-UA" sz="1600" dirty="0">
                <a:solidFill>
                  <a:srgbClr val="292B2C"/>
                </a:solidFill>
                <a:latin typeface="Montserrat ExtraBold" panose="00000900000000000000" pitchFamily="2" charset="-52"/>
              </a:rPr>
              <a:t>ТЕХНІЧНА ПІДТРИМКА ВПРОВАДЖУЮЧИХ ОРГАНІЗАЦІЙ (УКБ, ЖТКЕ, ЦІ)</a:t>
            </a:r>
          </a:p>
          <a:p>
            <a:pPr algn="just"/>
            <a:r>
              <a:rPr lang="uk-UA" sz="1600" dirty="0">
                <a:solidFill>
                  <a:srgbClr val="292B2C"/>
                </a:solidFill>
                <a:latin typeface="Montserrat Medium" panose="00000600000000000000" pitchFamily="2" charset="-52"/>
              </a:rPr>
              <a:t>	- погоджувальні процедури (Мінфін, Мінекономрозвитку, АКУ тощо).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D90E52-4CBA-49CC-B806-F3637F37B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" y="0"/>
            <a:ext cx="10077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437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6765</TotalTime>
  <Words>489</Words>
  <Application>Microsoft Office PowerPoint</Application>
  <PresentationFormat>Довільний</PresentationFormat>
  <Paragraphs>83</Paragraphs>
  <Slides>15</Slides>
  <Notes>15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4" baseType="lpstr">
      <vt:lpstr>Malgun Gothic</vt:lpstr>
      <vt:lpstr>Arial</vt:lpstr>
      <vt:lpstr>Calibri</vt:lpstr>
      <vt:lpstr>Courier New</vt:lpstr>
      <vt:lpstr>Montserrat ExtraBold</vt:lpstr>
      <vt:lpstr>Montserrat ExtraLight</vt:lpstr>
      <vt:lpstr>Montserrat Light</vt:lpstr>
      <vt:lpstr>Montserrat Medium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Borys Pakholiuk</cp:lastModifiedBy>
  <cp:revision>397</cp:revision>
  <cp:lastPrinted>2020-07-23T05:55:18Z</cp:lastPrinted>
  <dcterms:modified xsi:type="dcterms:W3CDTF">2020-09-02T15:22:33Z</dcterms:modified>
</cp:coreProperties>
</file>