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7" r:id="rId3"/>
  </p:sldMasterIdLst>
  <p:notesMasterIdLst>
    <p:notesMasterId r:id="rId12"/>
  </p:notesMasterIdLst>
  <p:sldIdLst>
    <p:sldId id="292" r:id="rId4"/>
    <p:sldId id="989" r:id="rId5"/>
    <p:sldId id="996" r:id="rId6"/>
    <p:sldId id="997" r:id="rId7"/>
    <p:sldId id="998" r:id="rId8"/>
    <p:sldId id="316" r:id="rId9"/>
    <p:sldId id="993" r:id="rId10"/>
    <p:sldId id="99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етр Бочуля" initials="ПБ" lastIdx="1" clrIdx="0">
    <p:extLst>
      <p:ext uri="{19B8F6BF-5375-455C-9EA6-DF929625EA0E}">
        <p15:presenceInfo xmlns:p15="http://schemas.microsoft.com/office/powerpoint/2012/main" xmlns="" userId="S::p.bochulya@kyivesco.com.ua::2c2199ba-7904-4bf8-89e9-5ef8a42ed8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6297"/>
    <a:srgbClr val="9AD9F0"/>
    <a:srgbClr val="A1DCF1"/>
    <a:srgbClr val="16A1F6"/>
    <a:srgbClr val="F9F412"/>
    <a:srgbClr val="FFFF00"/>
    <a:srgbClr val="10526A"/>
    <a:srgbClr val="293C4B"/>
    <a:srgbClr val="996600"/>
    <a:srgbClr val="1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2" autoAdjust="0"/>
    <p:restoredTop sz="95190" autoAdjust="0"/>
  </p:normalViewPr>
  <p:slideViewPr>
    <p:cSldViewPr>
      <p:cViewPr>
        <p:scale>
          <a:sx n="117" d="100"/>
          <a:sy n="117" d="100"/>
        </p:scale>
        <p:origin x="-114" y="-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&#1056;&#1086;&#1073;&#1086;&#1095;&#1080;&#1081;%20&#1089;&#1090;&#1110;&#1083;%2027.04.2020\&#1040;&#1050;&#1058;&#1048;\&#1057;&#1077;&#1074;&#1077;&#1088;&#1086;&#1076;&#1086;&#1085;&#1077;&#1094;&#1100;&#1082;\&#1057;&#1077;&#1074;&#1077;&#1088;&#1086;&#1076;&#1086;&#1085;&#1077;&#1094;&#1100;&#1082;\&#1047;&#1074;&#1077;&#1076;&#1077;&#1085;&#1072;%20&#1057;&#1108;&#1074;&#1108;&#1088;&#1086;&#1076;&#1086;&#1085;&#1077;&#1094;&#1100;&#1082;%20&#1083;&#1080;&#1089;&#1090;&#1086;&#1087;&#1072;&#1076;-&#1073;&#1077;&#1088;&#1077;&#1079;&#1077;&#1085;&#1100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&#1056;&#1086;&#1073;&#1086;&#1095;&#1080;&#1081;%20&#1089;&#1090;&#1110;&#1083;%2027.04.2020\&#1040;&#1050;&#1058;&#1048;\&#1057;&#1077;&#1074;&#1077;&#1088;&#1086;&#1076;&#1086;&#1085;&#1077;&#1094;&#1100;&#1082;\&#1057;&#1077;&#1074;&#1077;&#1088;&#1086;&#1076;&#1086;&#1085;&#1077;&#1094;&#1100;&#1082;\&#1047;&#1074;&#1077;&#1076;&#1077;&#1085;&#1072;%20&#1057;&#1108;&#1074;&#1108;&#1088;&#1086;&#1076;&#1086;&#1085;&#1077;&#1094;&#1100;&#1082;%20&#1083;&#1080;&#1089;&#1090;&#1086;&#1087;&#1072;&#1076;-&#1073;&#1077;&#1088;&#1077;&#1079;&#1077;&#1085;&#1100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&#1056;&#1086;&#1073;&#1086;&#1095;&#1080;&#1081;%20&#1089;&#1090;&#1110;&#1083;%2027.04.2020\&#1040;&#1050;&#1058;&#1048;\&#1057;&#1077;&#1074;&#1077;&#1088;&#1086;&#1076;&#1086;&#1085;&#1077;&#1094;&#1100;&#1082;\&#1057;&#1077;&#1074;&#1077;&#1088;&#1086;&#1076;&#1086;&#1085;&#1077;&#1094;&#1100;&#1082;\&#1047;&#1074;&#1077;&#1076;&#1077;&#1085;&#1072;%20&#1057;&#1108;&#1074;&#1108;&#1088;&#1086;&#1076;&#1086;&#1085;&#1077;&#1094;&#1100;&#1082;%20&#1083;&#1080;&#1089;&#1090;&#1086;&#1087;&#1072;&#1076;-&#1073;&#1077;&#1088;&#1077;&#1079;&#1077;&#1085;&#110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306599473764471E-2"/>
          <c:y val="4.2118039952443093E-2"/>
          <c:w val="0.95464332465474855"/>
          <c:h val="0.8810606864577236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AD9F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F12-4E7F-A44D-7998AD6D10E4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F12-4E7F-A44D-7998AD6D10E4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12-4E7F-A44D-7998AD6D10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Лист1!$B$3:$B$12</c:f>
              <c:strCache>
                <c:ptCount val="10"/>
                <c:pt idx="0">
                  <c:v>СЗШ № 5 </c:v>
                </c:pt>
                <c:pt idx="1">
                  <c:v>Гімназія </c:v>
                </c:pt>
                <c:pt idx="2">
                  <c:v>ККДНЗ № 38 «Росиночка» </c:v>
                </c:pt>
                <c:pt idx="3">
                  <c:v>СЗШ № 1 </c:v>
                </c:pt>
                <c:pt idx="4">
                  <c:v>СЗШ № 8 </c:v>
                </c:pt>
                <c:pt idx="5">
                  <c:v>СЗШ №10</c:v>
                </c:pt>
                <c:pt idx="6">
                  <c:v>ЦДЮТ (Северодонецьк)</c:v>
                </c:pt>
                <c:pt idx="7">
                  <c:v>СЗШ № 13 </c:v>
                </c:pt>
                <c:pt idx="8">
                  <c:v>КДНЗ № 19 «Ластівка» </c:v>
                </c:pt>
                <c:pt idx="9">
                  <c:v>СЗШ № 15 </c:v>
                </c:pt>
              </c:strCache>
            </c:strRef>
          </c:cat>
          <c:val>
            <c:numRef>
              <c:f>Лист1!$AC$3:$AC$12</c:f>
              <c:numCache>
                <c:formatCode>0%</c:formatCode>
                <c:ptCount val="10"/>
                <c:pt idx="0">
                  <c:v>0.48928193006765019</c:v>
                </c:pt>
                <c:pt idx="1">
                  <c:v>0.39679800023806677</c:v>
                </c:pt>
                <c:pt idx="2">
                  <c:v>0.38799281115635731</c:v>
                </c:pt>
                <c:pt idx="3">
                  <c:v>0.36459166800021348</c:v>
                </c:pt>
                <c:pt idx="4">
                  <c:v>0.34388189629182997</c:v>
                </c:pt>
                <c:pt idx="5">
                  <c:v>0.31343143393863493</c:v>
                </c:pt>
                <c:pt idx="6">
                  <c:v>0.26104392307935209</c:v>
                </c:pt>
                <c:pt idx="7">
                  <c:v>0.23987556561085976</c:v>
                </c:pt>
                <c:pt idx="8">
                  <c:v>0.21779719620292948</c:v>
                </c:pt>
                <c:pt idx="9">
                  <c:v>0.13665771484375011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F12-4E7F-A44D-7998AD6D10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925824"/>
        <c:axId val="40931712"/>
      </c:barChart>
      <c:catAx>
        <c:axId val="4092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931712"/>
        <c:crosses val="autoZero"/>
        <c:auto val="1"/>
        <c:lblAlgn val="ctr"/>
        <c:lblOffset val="100"/>
        <c:noMultiLvlLbl val="0"/>
      </c:catAx>
      <c:valAx>
        <c:axId val="4093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925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 dirty="0" err="1" smtClean="0">
                <a:effectLst/>
              </a:rPr>
              <a:t>Зменшення</a:t>
            </a:r>
            <a:r>
              <a:rPr lang="ru-RU" sz="1800" b="0" i="0" baseline="0" dirty="0" smtClean="0">
                <a:effectLst/>
              </a:rPr>
              <a:t> </a:t>
            </a:r>
            <a:r>
              <a:rPr lang="ru-RU" sz="1800" b="0" i="0" baseline="0" dirty="0" err="1" smtClean="0">
                <a:effectLst/>
              </a:rPr>
              <a:t>витрат</a:t>
            </a:r>
            <a:r>
              <a:rPr lang="ru-RU" sz="1800" b="0" i="0" baseline="0" dirty="0" smtClean="0">
                <a:effectLst/>
              </a:rPr>
              <a:t> на оплату </a:t>
            </a:r>
            <a:r>
              <a:rPr lang="ru-RU" sz="1800" b="0" i="0" baseline="0" dirty="0" err="1" smtClean="0">
                <a:effectLst/>
              </a:rPr>
              <a:t>теплової</a:t>
            </a:r>
            <a:r>
              <a:rPr lang="ru-RU" sz="1800" b="0" i="0" baseline="0" dirty="0" smtClean="0">
                <a:effectLst/>
              </a:rPr>
              <a:t> </a:t>
            </a:r>
            <a:r>
              <a:rPr lang="ru-RU" sz="1800" b="0" i="0" baseline="0" dirty="0" err="1" smtClean="0">
                <a:effectLst/>
              </a:rPr>
              <a:t>енергії</a:t>
            </a:r>
            <a:endParaRPr lang="uk-UA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334-4455-BCFB-DF38D336957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334-4455-BCFB-DF38D3369572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A334-4455-BCFB-DF38D336957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Лист1!$B$53:$B$62</c:f>
              <c:strCache>
                <c:ptCount val="10"/>
                <c:pt idx="0">
                  <c:v>КДНЗ № 19 «Ластівка» </c:v>
                </c:pt>
                <c:pt idx="1">
                  <c:v>ЦДЮТ (Северодонецьк)</c:v>
                </c:pt>
                <c:pt idx="2">
                  <c:v>СЗШ №10</c:v>
                </c:pt>
                <c:pt idx="3">
                  <c:v>СЗШ № 15 </c:v>
                </c:pt>
                <c:pt idx="4">
                  <c:v>СЗШ № 13 </c:v>
                </c:pt>
                <c:pt idx="5">
                  <c:v>Гімназія </c:v>
                </c:pt>
                <c:pt idx="6">
                  <c:v>СЗШ № 1 </c:v>
                </c:pt>
                <c:pt idx="7">
                  <c:v>ККДНЗ № 38 «Росиночка» </c:v>
                </c:pt>
                <c:pt idx="8">
                  <c:v>СЗШ № 5 </c:v>
                </c:pt>
                <c:pt idx="9">
                  <c:v>СЗШ № 8 </c:v>
                </c:pt>
              </c:strCache>
            </c:strRef>
          </c:cat>
          <c:val>
            <c:numRef>
              <c:f>Лист1!$AA$53:$AA$62</c:f>
              <c:numCache>
                <c:formatCode>0.0</c:formatCode>
                <c:ptCount val="10"/>
                <c:pt idx="0">
                  <c:v>217.3</c:v>
                </c:pt>
                <c:pt idx="1">
                  <c:v>228.9</c:v>
                </c:pt>
                <c:pt idx="2">
                  <c:v>242.6</c:v>
                </c:pt>
                <c:pt idx="3">
                  <c:v>244.7</c:v>
                </c:pt>
                <c:pt idx="4">
                  <c:v>290.3</c:v>
                </c:pt>
                <c:pt idx="5">
                  <c:v>307.5</c:v>
                </c:pt>
                <c:pt idx="6">
                  <c:v>366.1</c:v>
                </c:pt>
                <c:pt idx="7">
                  <c:v>400.3</c:v>
                </c:pt>
                <c:pt idx="8">
                  <c:v>406.5</c:v>
                </c:pt>
                <c:pt idx="9">
                  <c:v>897.8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34-4455-BCFB-DF38D3369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947712"/>
        <c:axId val="42949248"/>
      </c:barChart>
      <c:catAx>
        <c:axId val="42947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949248"/>
        <c:crosses val="autoZero"/>
        <c:auto val="1"/>
        <c:lblAlgn val="ctr"/>
        <c:lblOffset val="100"/>
        <c:noMultiLvlLbl val="0"/>
      </c:catAx>
      <c:valAx>
        <c:axId val="42949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947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BE6297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AE7-4E4F-BE0D-0E60A974CA1A}"/>
              </c:ext>
            </c:extLst>
          </c:dPt>
          <c:dPt>
            <c:idx val="8"/>
            <c:invertIfNegative val="0"/>
            <c:bubble3D val="0"/>
            <c:spPr>
              <a:solidFill>
                <a:srgbClr val="BE6297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AE7-4E4F-BE0D-0E60A974CA1A}"/>
              </c:ext>
            </c:extLst>
          </c:dPt>
          <c:dPt>
            <c:idx val="9"/>
            <c:invertIfNegative val="0"/>
            <c:bubble3D val="0"/>
            <c:spPr>
              <a:solidFill>
                <a:srgbClr val="BE6297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FAE7-4E4F-BE0D-0E60A974CA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Лист1!$B$39:$B$48</c:f>
              <c:strCache>
                <c:ptCount val="10"/>
                <c:pt idx="0">
                  <c:v>ЦДЮТ (Северодонецьк)</c:v>
                </c:pt>
                <c:pt idx="1">
                  <c:v>СЗШ № 13 </c:v>
                </c:pt>
                <c:pt idx="2">
                  <c:v>Гімназія </c:v>
                </c:pt>
                <c:pt idx="3">
                  <c:v>СЗШ № 1 </c:v>
                </c:pt>
                <c:pt idx="4">
                  <c:v>СЗШ № 5 </c:v>
                </c:pt>
                <c:pt idx="5">
                  <c:v>ККДНЗ № 38 «Росиночка» </c:v>
                </c:pt>
                <c:pt idx="6">
                  <c:v>СЗШ № 15 </c:v>
                </c:pt>
                <c:pt idx="7">
                  <c:v>СЗШ № 8 </c:v>
                </c:pt>
                <c:pt idx="8">
                  <c:v>КДНЗ № 19 «Ластівка» </c:v>
                </c:pt>
                <c:pt idx="9">
                  <c:v>СЗШ №10</c:v>
                </c:pt>
              </c:strCache>
            </c:strRef>
          </c:cat>
          <c:val>
            <c:numRef>
              <c:f>Лист1!$AB$39:$AB$48</c:f>
              <c:numCache>
                <c:formatCode>_(* #,##0.00_);_(* \(#,##0.00\);_(* "-"??_);_(@_)</c:formatCode>
                <c:ptCount val="10"/>
                <c:pt idx="0">
                  <c:v>14.54</c:v>
                </c:pt>
                <c:pt idx="1">
                  <c:v>16.68</c:v>
                </c:pt>
                <c:pt idx="2">
                  <c:v>23.45</c:v>
                </c:pt>
                <c:pt idx="3">
                  <c:v>32.22</c:v>
                </c:pt>
                <c:pt idx="4">
                  <c:v>35.369999999999997</c:v>
                </c:pt>
                <c:pt idx="5">
                  <c:v>35.99</c:v>
                </c:pt>
                <c:pt idx="6">
                  <c:v>63.32</c:v>
                </c:pt>
                <c:pt idx="7">
                  <c:v>96.29</c:v>
                </c:pt>
                <c:pt idx="8">
                  <c:v>97.98</c:v>
                </c:pt>
                <c:pt idx="9">
                  <c:v>141.55000000000001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AE7-4E4F-BE0D-0E60A974C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2117760"/>
        <c:axId val="42119552"/>
      </c:barChart>
      <c:catAx>
        <c:axId val="42117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119552"/>
        <c:crosses val="autoZero"/>
        <c:auto val="1"/>
        <c:lblAlgn val="ctr"/>
        <c:lblOffset val="100"/>
        <c:noMultiLvlLbl val="0"/>
      </c:catAx>
      <c:valAx>
        <c:axId val="42119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117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8B5D5-7DA1-4785-80AF-F6270D3F1C0A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A9887-1F92-4E2E-A982-94390F09B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63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6C025-7A37-4534-85B7-E0CBF5D7547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689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3560763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6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791" y="3879790"/>
            <a:ext cx="7786141" cy="1670372"/>
          </a:xfrm>
        </p:spPr>
        <p:txBody>
          <a:bodyPr/>
          <a:lstStyle>
            <a:lvl1pPr algn="l">
              <a:defRPr sz="5400" b="1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9601" y="4039737"/>
            <a:ext cx="4974611" cy="1315926"/>
          </a:xfrm>
          <a:effectLst/>
        </p:spPr>
        <p:txBody>
          <a:bodyPr>
            <a:noAutofit/>
          </a:bodyPr>
          <a:lstStyle>
            <a:lvl1pPr marL="0" indent="0" algn="r">
              <a:buNone/>
              <a:defRPr sz="2400" b="1" cap="none" spc="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EF8C656-1FA4-4B47-AC9D-4DCD061ECCB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A64CC-781D-4FE4-A46F-F28968420766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172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A9E16-CCA0-4A29-9AC8-EE6C11681E5D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1832DA-87ED-43CB-9151-E616D94BF507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728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2322576"/>
          </a:xfrm>
        </p:spPr>
        <p:txBody>
          <a:bodyPr anchor="b"/>
          <a:lstStyle>
            <a:lvl1pPr>
              <a:defRPr sz="3600" b="1" spc="-10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3886200" y="3791712"/>
            <a:ext cx="7315200" cy="1795272"/>
          </a:xfrm>
        </p:spPr>
        <p:txBody>
          <a:bodyPr>
            <a:normAutofit/>
          </a:bodyPr>
          <a:lstStyle>
            <a:lvl1pPr marL="0" indent="0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19989-114C-4401-A06F-B655786EC93F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1426B9-BAB9-4114-A763-1EED26B50715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136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419B8-DD71-422B-9750-72CD8219E760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7D279-E5A3-40CD-BACC-771223FD9EE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42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8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30F84-0BFB-44FD-845D-F63D2B5BBB7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16FF6E-AA2B-4197-976B-209518A8BF9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35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ag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680634" y="1585914"/>
            <a:ext cx="4559300" cy="1800225"/>
            <a:chOff x="802105" y="1463331"/>
            <a:chExt cx="3744000" cy="2160000"/>
          </a:xfrm>
        </p:grpSpPr>
        <p:sp>
          <p:nvSpPr>
            <p:cNvPr id="4" name="Rectangle 5"/>
            <p:cNvSpPr/>
            <p:nvPr userDrawn="1"/>
          </p:nvSpPr>
          <p:spPr>
            <a:xfrm>
              <a:off x="802105" y="1463331"/>
              <a:ext cx="3552802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5" name="Rectangle 19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6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7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9" name="Group 20"/>
          <p:cNvGrpSpPr>
            <a:grpSpLocks/>
          </p:cNvGrpSpPr>
          <p:nvPr userDrawn="1"/>
        </p:nvGrpSpPr>
        <p:grpSpPr bwMode="auto">
          <a:xfrm flipH="1">
            <a:off x="6426201" y="1585914"/>
            <a:ext cx="4561417" cy="1800225"/>
            <a:chOff x="802105" y="1463331"/>
            <a:chExt cx="3744000" cy="2160000"/>
          </a:xfrm>
        </p:grpSpPr>
        <p:sp>
          <p:nvSpPr>
            <p:cNvPr id="10" name="Rectangle 5"/>
            <p:cNvSpPr/>
            <p:nvPr userDrawn="1"/>
          </p:nvSpPr>
          <p:spPr>
            <a:xfrm>
              <a:off x="802105" y="1463331"/>
              <a:ext cx="3552891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1" name="Rectangle 22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2" name="Group 23"/>
          <p:cNvGrpSpPr>
            <a:grpSpLocks/>
          </p:cNvGrpSpPr>
          <p:nvPr userDrawn="1"/>
        </p:nvGrpSpPr>
        <p:grpSpPr bwMode="auto">
          <a:xfrm flipV="1">
            <a:off x="1680634" y="3738564"/>
            <a:ext cx="4559300" cy="1800225"/>
            <a:chOff x="802105" y="1463331"/>
            <a:chExt cx="3744000" cy="2160000"/>
          </a:xfrm>
        </p:grpSpPr>
        <p:sp>
          <p:nvSpPr>
            <p:cNvPr id="13" name="Rectangle 5"/>
            <p:cNvSpPr/>
            <p:nvPr userDrawn="1"/>
          </p:nvSpPr>
          <p:spPr>
            <a:xfrm>
              <a:off x="802105" y="1463331"/>
              <a:ext cx="3552802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4" name="Rectangle 25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26"/>
          <p:cNvGrpSpPr>
            <a:grpSpLocks/>
          </p:cNvGrpSpPr>
          <p:nvPr userDrawn="1"/>
        </p:nvGrpSpPr>
        <p:grpSpPr bwMode="auto">
          <a:xfrm flipH="1" flipV="1">
            <a:off x="6426201" y="3738564"/>
            <a:ext cx="4561417" cy="1800225"/>
            <a:chOff x="802105" y="1463331"/>
            <a:chExt cx="3744000" cy="2160000"/>
          </a:xfrm>
        </p:grpSpPr>
        <p:sp>
          <p:nvSpPr>
            <p:cNvPr id="16" name="Rectangle 5"/>
            <p:cNvSpPr/>
            <p:nvPr userDrawn="1"/>
          </p:nvSpPr>
          <p:spPr>
            <a:xfrm>
              <a:off x="802105" y="1463331"/>
              <a:ext cx="3552891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7" name="Rectangle 28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18" name="Oval 4"/>
          <p:cNvSpPr>
            <a:spLocks noChangeAspect="1"/>
          </p:cNvSpPr>
          <p:nvPr userDrawn="1"/>
        </p:nvSpPr>
        <p:spPr>
          <a:xfrm>
            <a:off x="5662084" y="3103563"/>
            <a:ext cx="1344083" cy="100806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419100" dir="2700000" algn="tl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CE6F985-CD76-4212-818B-F9D5D617A765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BE3AF-82A2-4015-A1B3-0539C74130FB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258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4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F6DA7FC-C52A-4047-8D52-4B0A8A1E607B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670683-AF95-4C8B-80CC-51E7C65D648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516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42EFB-6D78-455E-A9B2-8034E7F78013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9B2154-19E8-4621-BBCB-BC20DCE60990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55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pic>
        <p:nvPicPr>
          <p:cNvPr id="3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EE6A2-0E73-4910-A516-FA515C0521CF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8F7A7A-E5A5-4D8D-B912-38117A025789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1449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/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37560"/>
            <a:ext cx="2834640" cy="25603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0721-352D-469D-901A-D0C94A8A7A14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605577-903C-447D-BA3A-F8529766225B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167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5" y="767419"/>
            <a:ext cx="8115231" cy="5330952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40602"/>
            <a:ext cx="2834640" cy="25603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1B463-A732-4B08-9055-A05E1EB88C9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5B21E0-FA99-4FBD-A81D-F2DB7F9189B4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556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B55F-3681-4ECF-88E1-7B5357EA2147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C945AE-5E11-4D6E-97C4-39FF1A93A764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875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F767E-7A91-480B-A3DF-5A87B9BDBC27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D9B209-504D-415C-8B63-41DE3C2653A9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3466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op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rgbClr val="D03E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SAEE Invest Forum</a:t>
            </a:r>
            <a:endParaRPr lang="en-US" sz="1000" dirty="0"/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1" y="6181725"/>
            <a:ext cx="2059516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rgbClr val="D03E2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41E94B1D-1EB8-47D9-B933-EA455FDD2B16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D03E27"/>
                </a:solidFill>
              </a:defRPr>
            </a:lvl1pPr>
          </a:lstStyle>
          <a:p>
            <a:fld id="{210A5BC6-9571-4711-A62F-B750E6B18E81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</a:p>
        </p:txBody>
      </p:sp>
    </p:spTree>
    <p:extLst>
      <p:ext uri="{BB962C8B-B14F-4D97-AF65-F5344CB8AC3E}">
        <p14:creationId xmlns:p14="http://schemas.microsoft.com/office/powerpoint/2010/main" val="3216573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 userDrawn="1"/>
        </p:nvSpPr>
        <p:spPr>
          <a:xfrm>
            <a:off x="0" y="3560763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6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791" y="3879790"/>
            <a:ext cx="7786141" cy="1670372"/>
          </a:xfrm>
        </p:spPr>
        <p:txBody>
          <a:bodyPr/>
          <a:lstStyle>
            <a:lvl1pPr algn="l">
              <a:defRPr sz="5400" b="1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9601" y="4039737"/>
            <a:ext cx="4974611" cy="1315926"/>
          </a:xfrm>
          <a:effectLst/>
        </p:spPr>
        <p:txBody>
          <a:bodyPr>
            <a:noAutofit/>
          </a:bodyPr>
          <a:lstStyle>
            <a:lvl1pPr marL="0" indent="0" algn="r">
              <a:buNone/>
              <a:defRPr sz="2400" b="1" cap="none" spc="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EF8C656-1FA4-4B47-AC9D-4DCD061ECCB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A64CC-781D-4FE4-A46F-F28968420766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61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A9E16-CCA0-4A29-9AC8-EE6C11681E5D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1832DA-87ED-43CB-9151-E616D94BF507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0627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2322576"/>
          </a:xfrm>
        </p:spPr>
        <p:txBody>
          <a:bodyPr anchor="b"/>
          <a:lstStyle>
            <a:lvl1pPr>
              <a:defRPr sz="3600" b="1" spc="-100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3886200" y="3791712"/>
            <a:ext cx="7315200" cy="1795272"/>
          </a:xfrm>
        </p:spPr>
        <p:txBody>
          <a:bodyPr>
            <a:normAutofit/>
          </a:bodyPr>
          <a:lstStyle>
            <a:lvl1pPr marL="0" indent="0">
              <a:buNone/>
              <a:defRPr sz="18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19989-114C-4401-A06F-B655786EC93F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1426B9-BAB9-4114-A763-1EED26B50715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7886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419B8-DD71-422B-9750-72CD8219E760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337D279-E5A3-40CD-BACC-771223FD9EE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4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8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30F84-0BFB-44FD-845D-F63D2B5BBB7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16FF6E-AA2B-4197-976B-209518A8BF9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058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Imag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680634" y="1585914"/>
            <a:ext cx="4559300" cy="1800225"/>
            <a:chOff x="802105" y="1463331"/>
            <a:chExt cx="3744000" cy="2160000"/>
          </a:xfrm>
        </p:grpSpPr>
        <p:sp>
          <p:nvSpPr>
            <p:cNvPr id="4" name="Rectangle 5"/>
            <p:cNvSpPr/>
            <p:nvPr userDrawn="1"/>
          </p:nvSpPr>
          <p:spPr>
            <a:xfrm>
              <a:off x="802105" y="1463331"/>
              <a:ext cx="3552802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5" name="Rectangle 19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6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7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9" name="Group 20"/>
          <p:cNvGrpSpPr>
            <a:grpSpLocks/>
          </p:cNvGrpSpPr>
          <p:nvPr userDrawn="1"/>
        </p:nvGrpSpPr>
        <p:grpSpPr bwMode="auto">
          <a:xfrm flipH="1">
            <a:off x="6426201" y="1585914"/>
            <a:ext cx="4561417" cy="1800225"/>
            <a:chOff x="802105" y="1463331"/>
            <a:chExt cx="3744000" cy="2160000"/>
          </a:xfrm>
        </p:grpSpPr>
        <p:sp>
          <p:nvSpPr>
            <p:cNvPr id="10" name="Rectangle 5"/>
            <p:cNvSpPr/>
            <p:nvPr userDrawn="1"/>
          </p:nvSpPr>
          <p:spPr>
            <a:xfrm>
              <a:off x="802105" y="1463331"/>
              <a:ext cx="3552891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1" name="Rectangle 22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2" name="Group 23"/>
          <p:cNvGrpSpPr>
            <a:grpSpLocks/>
          </p:cNvGrpSpPr>
          <p:nvPr userDrawn="1"/>
        </p:nvGrpSpPr>
        <p:grpSpPr bwMode="auto">
          <a:xfrm flipV="1">
            <a:off x="1680634" y="3738564"/>
            <a:ext cx="4559300" cy="1800225"/>
            <a:chOff x="802105" y="1463331"/>
            <a:chExt cx="3744000" cy="2160000"/>
          </a:xfrm>
        </p:grpSpPr>
        <p:sp>
          <p:nvSpPr>
            <p:cNvPr id="13" name="Rectangle 5"/>
            <p:cNvSpPr/>
            <p:nvPr userDrawn="1"/>
          </p:nvSpPr>
          <p:spPr>
            <a:xfrm>
              <a:off x="802105" y="1463331"/>
              <a:ext cx="3552802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4" name="Rectangle 25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15" name="Group 26"/>
          <p:cNvGrpSpPr>
            <a:grpSpLocks/>
          </p:cNvGrpSpPr>
          <p:nvPr userDrawn="1"/>
        </p:nvGrpSpPr>
        <p:grpSpPr bwMode="auto">
          <a:xfrm flipH="1" flipV="1">
            <a:off x="6426201" y="3738564"/>
            <a:ext cx="4561417" cy="1800225"/>
            <a:chOff x="802105" y="1463331"/>
            <a:chExt cx="3744000" cy="2160000"/>
          </a:xfrm>
        </p:grpSpPr>
        <p:sp>
          <p:nvSpPr>
            <p:cNvPr id="16" name="Rectangle 5"/>
            <p:cNvSpPr/>
            <p:nvPr userDrawn="1"/>
          </p:nvSpPr>
          <p:spPr>
            <a:xfrm>
              <a:off x="802105" y="1463331"/>
              <a:ext cx="3552891" cy="1870476"/>
            </a:xfrm>
            <a:custGeom>
              <a:avLst/>
              <a:gdLst>
                <a:gd name="connsiteX0" fmla="*/ 0 w 3744000"/>
                <a:gd name="connsiteY0" fmla="*/ 0 h 2088000"/>
                <a:gd name="connsiteX1" fmla="*/ 3744000 w 3744000"/>
                <a:gd name="connsiteY1" fmla="*/ 0 h 2088000"/>
                <a:gd name="connsiteX2" fmla="*/ 3744000 w 3744000"/>
                <a:gd name="connsiteY2" fmla="*/ 2088000 h 2088000"/>
                <a:gd name="connsiteX3" fmla="*/ 0 w 3744000"/>
                <a:gd name="connsiteY3" fmla="*/ 2088000 h 2088000"/>
                <a:gd name="connsiteX4" fmla="*/ 0 w 3744000"/>
                <a:gd name="connsiteY4" fmla="*/ 0 h 2088000"/>
                <a:gd name="connsiteX0" fmla="*/ 0 w 3744000"/>
                <a:gd name="connsiteY0" fmla="*/ 0 h 2101648"/>
                <a:gd name="connsiteX1" fmla="*/ 3744000 w 3744000"/>
                <a:gd name="connsiteY1" fmla="*/ 0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744000"/>
                <a:gd name="connsiteY0" fmla="*/ 0 h 2101648"/>
                <a:gd name="connsiteX1" fmla="*/ 3552931 w 3744000"/>
                <a:gd name="connsiteY1" fmla="*/ 163774 h 2101648"/>
                <a:gd name="connsiteX2" fmla="*/ 3744000 w 3744000"/>
                <a:gd name="connsiteY2" fmla="*/ 2088000 h 2101648"/>
                <a:gd name="connsiteX3" fmla="*/ 272955 w 3744000"/>
                <a:gd name="connsiteY3" fmla="*/ 2101648 h 2101648"/>
                <a:gd name="connsiteX4" fmla="*/ 0 w 3744000"/>
                <a:gd name="connsiteY4" fmla="*/ 0 h 2101648"/>
                <a:gd name="connsiteX0" fmla="*/ 0 w 3552931"/>
                <a:gd name="connsiteY0" fmla="*/ 0 h 2101648"/>
                <a:gd name="connsiteX1" fmla="*/ 3552931 w 3552931"/>
                <a:gd name="connsiteY1" fmla="*/ 163774 h 2101648"/>
                <a:gd name="connsiteX2" fmla="*/ 3525636 w 3552931"/>
                <a:gd name="connsiteY2" fmla="*/ 1869636 h 2101648"/>
                <a:gd name="connsiteX3" fmla="*/ 272955 w 3552931"/>
                <a:gd name="connsiteY3" fmla="*/ 2101648 h 2101648"/>
                <a:gd name="connsiteX4" fmla="*/ 0 w 3552931"/>
                <a:gd name="connsiteY4" fmla="*/ 0 h 2101648"/>
                <a:gd name="connsiteX0" fmla="*/ 0 w 3552931"/>
                <a:gd name="connsiteY0" fmla="*/ 0 h 1992466"/>
                <a:gd name="connsiteX1" fmla="*/ 3552931 w 3552931"/>
                <a:gd name="connsiteY1" fmla="*/ 163774 h 1992466"/>
                <a:gd name="connsiteX2" fmla="*/ 3525636 w 3552931"/>
                <a:gd name="connsiteY2" fmla="*/ 1869636 h 1992466"/>
                <a:gd name="connsiteX3" fmla="*/ 259307 w 3552931"/>
                <a:gd name="connsiteY3" fmla="*/ 1992466 h 1992466"/>
                <a:gd name="connsiteX4" fmla="*/ 0 w 3552931"/>
                <a:gd name="connsiteY4" fmla="*/ 0 h 1992466"/>
                <a:gd name="connsiteX0" fmla="*/ 0 w 3552931"/>
                <a:gd name="connsiteY0" fmla="*/ 0 h 1869636"/>
                <a:gd name="connsiteX1" fmla="*/ 3552931 w 3552931"/>
                <a:gd name="connsiteY1" fmla="*/ 163774 h 1869636"/>
                <a:gd name="connsiteX2" fmla="*/ 3525636 w 3552931"/>
                <a:gd name="connsiteY2" fmla="*/ 1869636 h 1869636"/>
                <a:gd name="connsiteX3" fmla="*/ 204716 w 3552931"/>
                <a:gd name="connsiteY3" fmla="*/ 1855989 h 1869636"/>
                <a:gd name="connsiteX4" fmla="*/ 0 w 3552931"/>
                <a:gd name="connsiteY4" fmla="*/ 0 h 1869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2931" h="1869636">
                  <a:moveTo>
                    <a:pt x="0" y="0"/>
                  </a:moveTo>
                  <a:lnTo>
                    <a:pt x="3552931" y="163774"/>
                  </a:lnTo>
                  <a:lnTo>
                    <a:pt x="3525636" y="1869636"/>
                  </a:lnTo>
                  <a:lnTo>
                    <a:pt x="204716" y="18559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3556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  <p:sp>
          <p:nvSpPr>
            <p:cNvPr id="17" name="Rectangle 28"/>
            <p:cNvSpPr/>
            <p:nvPr userDrawn="1"/>
          </p:nvSpPr>
          <p:spPr>
            <a:xfrm>
              <a:off x="802105" y="1463331"/>
              <a:ext cx="3744000" cy="21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57200">
                <a:defRPr/>
              </a:pPr>
              <a:endParaRPr 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18" name="Oval 4"/>
          <p:cNvSpPr>
            <a:spLocks noChangeAspect="1"/>
          </p:cNvSpPr>
          <p:nvPr userDrawn="1"/>
        </p:nvSpPr>
        <p:spPr>
          <a:xfrm>
            <a:off x="5662084" y="3103563"/>
            <a:ext cx="1344083" cy="1008062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419100" dir="2700000" algn="tl" rotWithShape="0">
              <a:prstClr val="black">
                <a:alpha val="2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CE6F985-CD76-4212-818B-F9D5D617A765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7BE3AF-82A2-4015-A1B3-0539C74130FB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685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p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/>
          <p:nvPr userDrawn="1"/>
        </p:nvSpPr>
        <p:spPr>
          <a:xfrm rot="2700000">
            <a:off x="9017531" y="5672668"/>
            <a:ext cx="701675" cy="9355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4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7F6DA7FC-C52A-4047-8D52-4B0A8A1E607B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670683-AF95-4C8B-80CC-51E7C65D6488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647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42EFB-6D78-455E-A9B2-8034E7F78013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9B2154-19E8-4621-BBCB-BC20DCE60990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483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  <p:pic>
        <p:nvPicPr>
          <p:cNvPr id="3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EE6A2-0E73-4910-A516-FA515C0521CF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8F7A7A-E5A5-4D8D-B912-38117A025789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5931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/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37560"/>
            <a:ext cx="2834640" cy="25603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0721-352D-469D-901A-D0C94A8A7A14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605577-903C-447D-BA3A-F8529766225B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234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5" y="767419"/>
            <a:ext cx="8115231" cy="5330952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40602"/>
            <a:ext cx="2834640" cy="25603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1B463-A732-4B08-9055-A05E1EB88C99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5B21E0-FA99-4FBD-A81D-F2DB7F9189B4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9038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B55F-3681-4ECF-88E1-7B5357EA2147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C945AE-5E11-4D6E-97C4-39FF1A93A764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9274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F767E-7A91-480B-A3DF-5A87B9BDBC27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D9B209-504D-415C-8B63-41DE3C2653A9}" type="slidenum">
              <a:rPr lang="en-US" altLang="ru-RU">
                <a:solidFill>
                  <a:srgbClr val="00552D"/>
                </a:solidFill>
              </a:rPr>
              <a:pPr/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721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op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/>
          <p:cNvSpPr/>
          <p:nvPr userDrawn="1"/>
        </p:nvSpPr>
        <p:spPr>
          <a:xfrm>
            <a:off x="0" y="533400"/>
            <a:ext cx="383117" cy="5557838"/>
          </a:xfrm>
          <a:prstGeom prst="rect">
            <a:avLst/>
          </a:prstGeom>
          <a:solidFill>
            <a:srgbClr val="D03E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SAEE Invest Forum</a:t>
            </a:r>
            <a:endParaRPr lang="en-US" sz="1000" dirty="0"/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1" y="6181725"/>
            <a:ext cx="2059516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itle 5"/>
          <p:cNvSpPr>
            <a:spLocks noGrp="1"/>
          </p:cNvSpPr>
          <p:nvPr>
            <p:ph type="title"/>
          </p:nvPr>
        </p:nvSpPr>
        <p:spPr>
          <a:xfrm>
            <a:off x="427202" y="561746"/>
            <a:ext cx="7109527" cy="617724"/>
          </a:xfrm>
        </p:spPr>
        <p:txBody>
          <a:bodyPr/>
          <a:lstStyle>
            <a:lvl1pPr>
              <a:defRPr>
                <a:solidFill>
                  <a:srgbClr val="D03E2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41E94B1D-1EB8-47D9-B933-EA455FDD2B16}" type="datetime1">
              <a:rPr lang="uk-UA">
                <a:solidFill>
                  <a:srgbClr val="000000">
                    <a:lumMod val="50000"/>
                    <a:lumOff val="50000"/>
                  </a:srgbClr>
                </a:solidFill>
              </a:rPr>
              <a:pPr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D03E27"/>
                </a:solidFill>
              </a:defRPr>
            </a:lvl1pPr>
          </a:lstStyle>
          <a:p>
            <a:fld id="{210A5BC6-9571-4711-A62F-B750E6B18E81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709085" y="6281739"/>
            <a:ext cx="747183" cy="365125"/>
          </a:xfrm>
        </p:spPr>
        <p:txBody>
          <a:bodyPr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</a:p>
        </p:txBody>
      </p:sp>
    </p:spTree>
    <p:extLst>
      <p:ext uri="{BB962C8B-B14F-4D97-AF65-F5344CB8AC3E}">
        <p14:creationId xmlns:p14="http://schemas.microsoft.com/office/powerpoint/2010/main" val="227240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31814"/>
            <a:ext cx="3443817" cy="5557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568" y="863601"/>
            <a:ext cx="2772833" cy="48609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55967" y="531814"/>
            <a:ext cx="444500" cy="5557837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69267" y="863601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10267" y="6281739"/>
            <a:ext cx="173355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41BE9B00-7C3C-427B-A994-8DA41B80EB65}" type="datetime1">
              <a:rPr lang="uk-UA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 defTabSz="457200"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1" y="6281739"/>
            <a:ext cx="74295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567" y="6281739"/>
            <a:ext cx="4635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b="1">
                <a:solidFill>
                  <a:schemeClr val="accent2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716F9F28-1A70-4CEF-84EA-DCBBBD66B143}" type="slidenum">
              <a:rPr lang="en-US" altLang="ru-RU" smtClean="0">
                <a:solidFill>
                  <a:srgbClr val="00552D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pic>
        <p:nvPicPr>
          <p:cNvPr id="2057" name="Picture 1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7025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7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5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31814"/>
            <a:ext cx="3443817" cy="5557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7568" y="863601"/>
            <a:ext cx="2772833" cy="48609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55967" y="531814"/>
            <a:ext cx="444500" cy="5557837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69267" y="863601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10267" y="6281739"/>
            <a:ext cx="173355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fld id="{41BE9B00-7C3C-427B-A994-8DA41B80EB65}" type="datetime1">
              <a:rPr lang="uk-UA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 defTabSz="457200">
                <a:defRPr/>
              </a:pPr>
              <a:t>25.06.2020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1" y="6281739"/>
            <a:ext cx="74295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srgbClr val="000000">
                    <a:lumMod val="50000"/>
                    <a:lumOff val="50000"/>
                  </a:srgbClr>
                </a:solidFill>
              </a:rPr>
              <a:t>/ 10</a:t>
            </a:r>
            <a:endParaRPr lang="en-US" sz="1000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7567" y="6281739"/>
            <a:ext cx="4635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b="1">
                <a:solidFill>
                  <a:schemeClr val="accent2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716F9F28-1A70-4CEF-84EA-DCBBBD66B143}" type="slidenum">
              <a:rPr lang="en-US" altLang="ru-RU" smtClean="0">
                <a:solidFill>
                  <a:srgbClr val="00552D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solidFill>
                <a:srgbClr val="00552D"/>
              </a:solidFill>
            </a:endParaRPr>
          </a:p>
        </p:txBody>
      </p:sp>
      <p:pic>
        <p:nvPicPr>
          <p:cNvPr id="2057" name="Picture 17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37"/>
          <a:stretch>
            <a:fillRect/>
          </a:stretch>
        </p:blipFill>
        <p:spPr bwMode="auto">
          <a:xfrm>
            <a:off x="8449733" y="5807076"/>
            <a:ext cx="3733800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26418" y="6281739"/>
            <a:ext cx="3541183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rgbClr val="969696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100" dirty="0"/>
              <a:t>Kyiv Invest Forum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30314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Myriad Pro Cond" panose="020B0506030403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7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5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2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oleObject" Target="../embeddings/oleObject1.bin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9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Равнобедренный треугольник 32"/>
          <p:cNvSpPr>
            <a:spLocks noChangeAspect="1"/>
          </p:cNvSpPr>
          <p:nvPr/>
        </p:nvSpPr>
        <p:spPr>
          <a:xfrm rot="5400000" flipH="1">
            <a:off x="5992613" y="1419256"/>
            <a:ext cx="4273999" cy="3704133"/>
          </a:xfrm>
          <a:prstGeom prst="triangle">
            <a:avLst/>
          </a:prstGeom>
          <a:blipFill dpi="0" rotWithShape="0">
            <a:blip r:embed="rId3">
              <a:alphaModFix amt="35000"/>
            </a:blip>
            <a:srcRect/>
            <a:stretch>
              <a:fillRect l="-44000" r="-1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30" name="Равнобедренный треугольник 29"/>
          <p:cNvSpPr>
            <a:spLocks noChangeAspect="1"/>
          </p:cNvSpPr>
          <p:nvPr/>
        </p:nvSpPr>
        <p:spPr>
          <a:xfrm rot="5400000">
            <a:off x="9930110" y="3321451"/>
            <a:ext cx="791460" cy="685931"/>
          </a:xfrm>
          <a:prstGeom prst="triangle">
            <a:avLst/>
          </a:prstGeom>
          <a:solidFill>
            <a:srgbClr val="F2F6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grpSp>
        <p:nvGrpSpPr>
          <p:cNvPr id="66" name="Группа 65"/>
          <p:cNvGrpSpPr>
            <a:grpSpLocks noChangeAspect="1"/>
          </p:cNvGrpSpPr>
          <p:nvPr/>
        </p:nvGrpSpPr>
        <p:grpSpPr>
          <a:xfrm>
            <a:off x="7246838" y="3661042"/>
            <a:ext cx="3423164" cy="3151926"/>
            <a:chOff x="4852932" y="-832356"/>
            <a:chExt cx="4491483" cy="4135596"/>
          </a:xfrm>
        </p:grpSpPr>
        <p:sp>
          <p:nvSpPr>
            <p:cNvPr id="47" name="Равнобедренный треугольник 46"/>
            <p:cNvSpPr>
              <a:spLocks noChangeAspect="1"/>
            </p:cNvSpPr>
            <p:nvPr/>
          </p:nvSpPr>
          <p:spPr>
            <a:xfrm rot="16200000" flipH="1">
              <a:off x="4783700" y="271544"/>
              <a:ext cx="1038463" cy="900000"/>
            </a:xfrm>
            <a:prstGeom prst="triangle">
              <a:avLst/>
            </a:prstGeom>
            <a:solidFill>
              <a:srgbClr val="F3F4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48" name="Равнобедренный треугольник 47"/>
            <p:cNvSpPr>
              <a:spLocks noChangeAspect="1"/>
            </p:cNvSpPr>
            <p:nvPr/>
          </p:nvSpPr>
          <p:spPr>
            <a:xfrm rot="5400000">
              <a:off x="5683273" y="271543"/>
              <a:ext cx="1038463" cy="900000"/>
            </a:xfrm>
            <a:prstGeom prst="triangle">
              <a:avLst/>
            </a:prstGeom>
            <a:solidFill>
              <a:srgbClr val="E4EA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49" name="Равнобедренный треугольник 48"/>
            <p:cNvSpPr>
              <a:spLocks noChangeAspect="1"/>
            </p:cNvSpPr>
            <p:nvPr/>
          </p:nvSpPr>
          <p:spPr>
            <a:xfrm rot="16200000" flipH="1">
              <a:off x="6577108" y="2334009"/>
              <a:ext cx="1038463" cy="900000"/>
            </a:xfrm>
            <a:prstGeom prst="triangle">
              <a:avLst/>
            </a:prstGeom>
            <a:solidFill>
              <a:srgbClr val="4371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0" name="Равнобедренный треугольник 49"/>
            <p:cNvSpPr>
              <a:spLocks noChangeAspect="1"/>
            </p:cNvSpPr>
            <p:nvPr/>
          </p:nvSpPr>
          <p:spPr>
            <a:xfrm rot="16200000" flipH="1">
              <a:off x="6582846" y="1305581"/>
              <a:ext cx="1038463" cy="900000"/>
            </a:xfrm>
            <a:prstGeom prst="triangle">
              <a:avLst/>
            </a:prstGeom>
            <a:solidFill>
              <a:srgbClr val="8599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1" name="Равнобедренный треугольник 50"/>
            <p:cNvSpPr>
              <a:spLocks noChangeAspect="1"/>
            </p:cNvSpPr>
            <p:nvPr/>
          </p:nvSpPr>
          <p:spPr>
            <a:xfrm rot="5400000">
              <a:off x="6580925" y="789820"/>
              <a:ext cx="1038463" cy="900000"/>
            </a:xfrm>
            <a:prstGeom prst="triangle">
              <a:avLst/>
            </a:prstGeom>
            <a:solidFill>
              <a:srgbClr val="B0B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2" name="Равнобедренный треугольник 51"/>
            <p:cNvSpPr>
              <a:spLocks noChangeAspect="1"/>
            </p:cNvSpPr>
            <p:nvPr/>
          </p:nvSpPr>
          <p:spPr>
            <a:xfrm rot="16200000" flipH="1">
              <a:off x="5683273" y="787910"/>
              <a:ext cx="1038463" cy="900000"/>
            </a:xfrm>
            <a:prstGeom prst="triangle">
              <a:avLst/>
            </a:prstGeom>
            <a:solidFill>
              <a:srgbClr val="D4E0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3" name="Равнобедренный треугольник 52"/>
            <p:cNvSpPr>
              <a:spLocks noChangeAspect="1"/>
            </p:cNvSpPr>
            <p:nvPr/>
          </p:nvSpPr>
          <p:spPr>
            <a:xfrm rot="16200000" flipH="1">
              <a:off x="4785621" y="1310008"/>
              <a:ext cx="1038463" cy="900000"/>
            </a:xfrm>
            <a:prstGeom prst="triangle">
              <a:avLst/>
            </a:prstGeom>
            <a:solidFill>
              <a:srgbClr val="D1E7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4" name="Равнобедренный треугольник 53"/>
            <p:cNvSpPr>
              <a:spLocks noChangeAspect="1"/>
            </p:cNvSpPr>
            <p:nvPr/>
          </p:nvSpPr>
          <p:spPr>
            <a:xfrm rot="5400000">
              <a:off x="5685621" y="1304268"/>
              <a:ext cx="1038463" cy="900000"/>
            </a:xfrm>
            <a:prstGeom prst="triangle">
              <a:avLst/>
            </a:prstGeom>
            <a:solidFill>
              <a:srgbClr val="B2DB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5" name="Равнобедренный треугольник 54"/>
            <p:cNvSpPr>
              <a:spLocks noChangeAspect="1"/>
            </p:cNvSpPr>
            <p:nvPr/>
          </p:nvSpPr>
          <p:spPr>
            <a:xfrm rot="16200000" flipH="1">
              <a:off x="5685619" y="1820095"/>
              <a:ext cx="1038463" cy="900000"/>
            </a:xfrm>
            <a:prstGeom prst="triangle">
              <a:avLst/>
            </a:prstGeom>
            <a:solidFill>
              <a:srgbClr val="7FC7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6" name="Равнобедренный треугольник 55"/>
            <p:cNvSpPr>
              <a:spLocks noChangeAspect="1"/>
            </p:cNvSpPr>
            <p:nvPr/>
          </p:nvSpPr>
          <p:spPr>
            <a:xfrm rot="5400000">
              <a:off x="6585621" y="1823502"/>
              <a:ext cx="1038463" cy="900000"/>
            </a:xfrm>
            <a:prstGeom prst="triangle">
              <a:avLst/>
            </a:prstGeom>
            <a:solidFill>
              <a:srgbClr val="699B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7" name="Равнобедренный треугольник 56"/>
            <p:cNvSpPr>
              <a:spLocks noChangeAspect="1"/>
            </p:cNvSpPr>
            <p:nvPr/>
          </p:nvSpPr>
          <p:spPr>
            <a:xfrm rot="5400000">
              <a:off x="7479883" y="1304268"/>
              <a:ext cx="1038463" cy="900000"/>
            </a:xfrm>
            <a:prstGeom prst="triangle">
              <a:avLst/>
            </a:prstGeom>
            <a:solidFill>
              <a:srgbClr val="ACDA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8" name="Равнобедренный треугольник 57"/>
            <p:cNvSpPr>
              <a:spLocks noChangeAspect="1"/>
            </p:cNvSpPr>
            <p:nvPr/>
          </p:nvSpPr>
          <p:spPr>
            <a:xfrm rot="16200000" flipH="1">
              <a:off x="5679355" y="-246007"/>
              <a:ext cx="1038463" cy="900000"/>
            </a:xfrm>
            <a:prstGeom prst="triangle">
              <a:avLst/>
            </a:prstGeom>
            <a:solidFill>
              <a:srgbClr val="DAEE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59" name="Равнобедренный треугольник 58"/>
            <p:cNvSpPr>
              <a:spLocks noChangeAspect="1"/>
            </p:cNvSpPr>
            <p:nvPr/>
          </p:nvSpPr>
          <p:spPr>
            <a:xfrm rot="5400000">
              <a:off x="6580925" y="-244490"/>
              <a:ext cx="1038463" cy="900000"/>
            </a:xfrm>
            <a:prstGeom prst="triangle">
              <a:avLst/>
            </a:prstGeom>
            <a:solidFill>
              <a:srgbClr val="B0E1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0" name="Равнобедренный треугольник 59"/>
            <p:cNvSpPr>
              <a:spLocks noChangeAspect="1"/>
            </p:cNvSpPr>
            <p:nvPr/>
          </p:nvSpPr>
          <p:spPr>
            <a:xfrm rot="16200000" flipH="1">
              <a:off x="7479881" y="786350"/>
              <a:ext cx="1038463" cy="900000"/>
            </a:xfrm>
            <a:prstGeom prst="triangle">
              <a:avLst/>
            </a:prstGeom>
            <a:solidFill>
              <a:srgbClr val="7CC5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1" name="Равнобедренный треугольник 60"/>
            <p:cNvSpPr>
              <a:spLocks noChangeAspect="1"/>
            </p:cNvSpPr>
            <p:nvPr/>
          </p:nvSpPr>
          <p:spPr>
            <a:xfrm rot="5400000">
              <a:off x="7479882" y="271543"/>
              <a:ext cx="1038463" cy="900000"/>
            </a:xfrm>
            <a:prstGeom prst="triangle">
              <a:avLst/>
            </a:prstGeom>
            <a:solidFill>
              <a:srgbClr val="B0E0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2" name="Равнобедренный треугольник 61"/>
            <p:cNvSpPr>
              <a:spLocks noChangeAspect="1"/>
            </p:cNvSpPr>
            <p:nvPr/>
          </p:nvSpPr>
          <p:spPr>
            <a:xfrm rot="16200000" flipH="1">
              <a:off x="6580924" y="270588"/>
              <a:ext cx="1038463" cy="900000"/>
            </a:xfrm>
            <a:prstGeom prst="triangle">
              <a:avLst/>
            </a:prstGeom>
            <a:solidFill>
              <a:srgbClr val="5596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3" name="Равнобедренный треугольник 62"/>
            <p:cNvSpPr>
              <a:spLocks noChangeAspect="1"/>
            </p:cNvSpPr>
            <p:nvPr/>
          </p:nvSpPr>
          <p:spPr>
            <a:xfrm rot="5400000">
              <a:off x="8375183" y="-244490"/>
              <a:ext cx="1038463" cy="900000"/>
            </a:xfrm>
            <a:prstGeom prst="triangle">
              <a:avLst/>
            </a:prstGeom>
            <a:solidFill>
              <a:srgbClr val="E8F4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4" name="Равнобедренный треугольник 63"/>
            <p:cNvSpPr>
              <a:spLocks noChangeAspect="1"/>
            </p:cNvSpPr>
            <p:nvPr/>
          </p:nvSpPr>
          <p:spPr>
            <a:xfrm rot="16200000" flipH="1">
              <a:off x="7479880" y="-242579"/>
              <a:ext cx="1038463" cy="900000"/>
            </a:xfrm>
            <a:prstGeom prst="triangle">
              <a:avLst/>
            </a:prstGeom>
            <a:solidFill>
              <a:srgbClr val="C7EA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65" name="Равнобедренный треугольник 64"/>
            <p:cNvSpPr>
              <a:spLocks noChangeAspect="1"/>
            </p:cNvSpPr>
            <p:nvPr/>
          </p:nvSpPr>
          <p:spPr>
            <a:xfrm rot="16200000" flipH="1">
              <a:off x="8375182" y="-763124"/>
              <a:ext cx="1038463" cy="900000"/>
            </a:xfrm>
            <a:prstGeom prst="triangle">
              <a:avLst/>
            </a:prstGeom>
            <a:solidFill>
              <a:srgbClr val="DBEE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3"/>
          <a:stretch/>
        </p:blipFill>
        <p:spPr>
          <a:xfrm>
            <a:off x="7267378" y="-10886"/>
            <a:ext cx="3426249" cy="28983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79376" y="-1434070"/>
            <a:ext cx="9419469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600" b="1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endParaRPr lang="uk-UA" sz="2000" b="1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endParaRPr lang="uk-UA" sz="2000" b="1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endParaRPr lang="uk-UA" sz="2000" b="1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Bef>
                <a:spcPts val="1200"/>
              </a:spcBef>
            </a:pPr>
            <a:endParaRPr lang="uk-UA" sz="2200" b="1" spc="-50" dirty="0">
              <a:solidFill>
                <a:srgbClr val="2A3D4C"/>
              </a:solidFill>
              <a:effectLst>
                <a:glow rad="215900">
                  <a:schemeClr val="bg1">
                    <a:alpha val="60000"/>
                  </a:schemeClr>
                </a:glow>
              </a:effectLst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Bef>
                <a:spcPts val="1200"/>
              </a:spcBef>
            </a:pPr>
            <a:endParaRPr lang="uk-UA" sz="2200" b="1" spc="-50" dirty="0">
              <a:solidFill>
                <a:srgbClr val="2A3D4C"/>
              </a:solidFill>
              <a:effectLst>
                <a:glow rad="215900">
                  <a:schemeClr val="bg1">
                    <a:alpha val="60000"/>
                  </a:schemeClr>
                </a:glow>
              </a:effectLst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Bef>
                <a:spcPts val="1200"/>
              </a:spcBef>
            </a:pPr>
            <a:endParaRPr lang="uk-UA" sz="2200" b="1" spc="-50" dirty="0">
              <a:solidFill>
                <a:srgbClr val="2A3D4C"/>
              </a:solidFill>
              <a:effectLst>
                <a:glow rad="215900">
                  <a:schemeClr val="bg1">
                    <a:alpha val="60000"/>
                  </a:schemeClr>
                </a:glow>
              </a:effectLst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Bef>
                <a:spcPts val="1200"/>
              </a:spcBef>
            </a:pPr>
            <a:endParaRPr lang="uk-UA" sz="2200" b="1" spc="-50" dirty="0">
              <a:solidFill>
                <a:srgbClr val="2A3D4C"/>
              </a:solidFill>
              <a:effectLst>
                <a:glow rad="215900">
                  <a:schemeClr val="bg1">
                    <a:alpha val="60000"/>
                  </a:schemeClr>
                </a:glow>
              </a:effectLst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Bef>
                <a:spcPts val="1200"/>
              </a:spcBef>
            </a:pPr>
            <a:r>
              <a:rPr lang="uk-UA" sz="3600" b="1" spc="-50" dirty="0">
                <a:solidFill>
                  <a:srgbClr val="2A3D4C"/>
                </a:solidFill>
                <a:effectLst>
                  <a:glow rad="215900">
                    <a:schemeClr val="bg1">
                      <a:alpha val="80000"/>
                    </a:schemeClr>
                  </a:glow>
                </a:effectLst>
                <a:latin typeface="Trebuchet MS" panose="020B0603020202020204" pitchFamily="34" charset="0"/>
                <a:ea typeface="Malgun Gothic" panose="020B0503020000020004" pitchFamily="34" charset="-127"/>
              </a:rPr>
              <a:t>Сєвєродонецьк - результати реалізованих проектів з енергосервісу. Перспективи розширення пулу ЕСКО-проектів</a:t>
            </a:r>
            <a:endParaRPr lang="uk-UA" sz="3600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Aft>
                <a:spcPts val="600"/>
              </a:spcAft>
            </a:pPr>
            <a:endParaRPr lang="uk-UA" sz="2000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  <a:p>
            <a:pPr>
              <a:spcAft>
                <a:spcPts val="600"/>
              </a:spcAft>
            </a:pPr>
            <a:r>
              <a:rPr lang="uk-UA" sz="2000" spc="-50" dirty="0">
                <a:solidFill>
                  <a:srgbClr val="2A3D4C"/>
                </a:solidFill>
                <a:latin typeface="Trebuchet MS" panose="020B0603020202020204" pitchFamily="34" charset="0"/>
                <a:ea typeface="Malgun Gothic" panose="020B0503020000020004" pitchFamily="34" charset="-127"/>
              </a:rPr>
              <a:t>			</a:t>
            </a:r>
          </a:p>
          <a:p>
            <a:pPr>
              <a:spcAft>
                <a:spcPts val="600"/>
              </a:spcAft>
            </a:pPr>
            <a:r>
              <a:rPr lang="uk-UA" sz="2000" spc="-50" dirty="0">
                <a:solidFill>
                  <a:srgbClr val="2A3D4C"/>
                </a:solidFill>
                <a:latin typeface="Trebuchet MS" panose="020B0603020202020204" pitchFamily="34" charset="0"/>
                <a:ea typeface="Malgun Gothic" panose="020B0503020000020004" pitchFamily="34" charset="-127"/>
              </a:rPr>
              <a:t>			</a:t>
            </a:r>
          </a:p>
          <a:p>
            <a:pPr>
              <a:spcAft>
                <a:spcPts val="600"/>
              </a:spcAft>
            </a:pPr>
            <a:r>
              <a:rPr lang="uk-UA" sz="2000" spc="-50" dirty="0">
                <a:solidFill>
                  <a:srgbClr val="2A3D4C"/>
                </a:solidFill>
                <a:latin typeface="Trebuchet MS" panose="020B0603020202020204" pitchFamily="34" charset="0"/>
                <a:ea typeface="Malgun Gothic" panose="020B0503020000020004" pitchFamily="34" charset="-127"/>
              </a:rPr>
              <a:t>		 </a:t>
            </a:r>
          </a:p>
          <a:p>
            <a:pPr>
              <a:spcAft>
                <a:spcPts val="600"/>
              </a:spcAft>
            </a:pPr>
            <a:endParaRPr lang="uk-UA" sz="2000" spc="-50" dirty="0">
              <a:solidFill>
                <a:srgbClr val="2A3D4C"/>
              </a:solidFill>
              <a:latin typeface="Trebuchet MS" panose="020B0603020202020204" pitchFamily="34" charset="0"/>
              <a:ea typeface="Malgun Gothic" panose="020B0503020000020004" pitchFamily="34" charset="-127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30078" y="638399"/>
            <a:ext cx="6722106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sz="2400" b="1" spc="-50" dirty="0">
                <a:solidFill>
                  <a:srgbClr val="1E9E85"/>
                </a:solidFill>
                <a:latin typeface="Trebuchet MS" panose="020B0603020202020204" pitchFamily="34" charset="0"/>
                <a:ea typeface="Malgun Gothic" panose="020B0503020000020004" pitchFamily="34" charset="-127"/>
              </a:rPr>
              <a:t>ЕНЕРГОСЕРВІС </a:t>
            </a:r>
          </a:p>
          <a:p>
            <a:pPr algn="ctr">
              <a:spcAft>
                <a:spcPts val="600"/>
              </a:spcAft>
            </a:pPr>
            <a:r>
              <a:rPr lang="uk-UA" sz="2400" b="1" spc="-50" dirty="0">
                <a:solidFill>
                  <a:srgbClr val="1E9E85"/>
                </a:solidFill>
                <a:latin typeface="Trebuchet MS" panose="020B0603020202020204" pitchFamily="34" charset="0"/>
                <a:ea typeface="Malgun Gothic" panose="020B0503020000020004" pitchFamily="34" charset="-127"/>
              </a:rPr>
              <a:t>У БЮДЖЕТНІЙ СФЕРІ УКРАЇНИ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B93ADDA-9D16-427D-A980-77ADBA16A2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4571404"/>
            <a:ext cx="1957665" cy="213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2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0" y="204357"/>
            <a:ext cx="1201679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Впроваджені енергоефективні заходи* за </a:t>
            </a:r>
            <a:r>
              <a:rPr lang="uk-UA" altLang="uk-UA" sz="3200" b="1" dirty="0" err="1">
                <a:solidFill>
                  <a:srgbClr val="2A767A"/>
                </a:solidFill>
                <a:cs typeface="Times New Roman" pitchFamily="18" charset="0"/>
              </a:rPr>
              <a:t>енергосервісними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 договорами</a:t>
            </a:r>
          </a:p>
        </p:txBody>
      </p:sp>
      <p:sp>
        <p:nvSpPr>
          <p:cNvPr id="32776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5294313" y="6480176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fld id="{E411D9E2-78A4-4D84-B2F5-61DF56DFD9F3}" type="slidenum">
              <a:rPr lang="ru-RU" altLang="ru-RU" sz="1100">
                <a:solidFill>
                  <a:srgbClr val="898989"/>
                </a:solidFill>
                <a:latin typeface="Century Gothic" pitchFamily="34" charset="0"/>
              </a:rPr>
              <a:pPr algn="ctr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100">
              <a:solidFill>
                <a:srgbClr val="898989"/>
              </a:solidFill>
              <a:latin typeface="Century Gothic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0" y="1012428"/>
            <a:ext cx="12192000" cy="425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uk-UA" sz="1800" dirty="0">
                <a:solidFill>
                  <a:srgbClr val="002060"/>
                </a:solidFill>
                <a:latin typeface="Trebuchet MS" panose="020B0603020202020204" pitchFamily="34" charset="0"/>
              </a:rPr>
              <a:t>Загальноосвітні навчальні заклади Сєвєродонецької</a:t>
            </a:r>
            <a:r>
              <a:rPr lang="ru-RU" sz="1800" dirty="0">
                <a:solidFill>
                  <a:srgbClr val="002060"/>
                </a:solidFill>
                <a:latin typeface="Trebuchet MS" panose="020B0603020202020204" pitchFamily="34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rebuchet MS" panose="020B0603020202020204" pitchFamily="34" charset="0"/>
              </a:rPr>
              <a:t>мі</a:t>
            </a:r>
            <a:r>
              <a:rPr lang="uk-UA" sz="1800" dirty="0" err="1">
                <a:solidFill>
                  <a:srgbClr val="002060"/>
                </a:solidFill>
                <a:latin typeface="Trebuchet MS" panose="020B0603020202020204" pitchFamily="34" charset="0"/>
              </a:rPr>
              <a:t>ської</a:t>
            </a:r>
            <a:r>
              <a:rPr lang="uk-UA" sz="1800" dirty="0">
                <a:solidFill>
                  <a:srgbClr val="002060"/>
                </a:solidFill>
                <a:latin typeface="Trebuchet MS" panose="020B0603020202020204" pitchFamily="34" charset="0"/>
              </a:rPr>
              <a:t> ради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2887" y="6233121"/>
            <a:ext cx="4824536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Замінено 9 вузлів обліку теплової енергії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2818" y="3975973"/>
            <a:ext cx="5364189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Встановлено диспетчеризацію та онлайн </a:t>
            </a:r>
            <a:r>
              <a:rPr lang="uk-UA" sz="1200" dirty="0" err="1">
                <a:solidFill>
                  <a:srgbClr val="002060"/>
                </a:solidFill>
                <a:latin typeface="Trebuchet MS" panose="020B0603020202020204" pitchFamily="34" charset="0"/>
              </a:rPr>
              <a:t>енергомоніторинг</a:t>
            </a: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 на 10 закладах </a:t>
            </a:r>
          </a:p>
        </p:txBody>
      </p:sp>
      <p:pic>
        <p:nvPicPr>
          <p:cNvPr id="3074" name="Рисунок 3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11" y="1598631"/>
            <a:ext cx="4825196" cy="2408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72" y="4581128"/>
            <a:ext cx="2808312" cy="148911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1B64C23-974C-42C7-85AD-E76F691DD0E0}"/>
              </a:ext>
            </a:extLst>
          </p:cNvPr>
          <p:cNvSpPr txBox="1"/>
          <p:nvPr/>
        </p:nvSpPr>
        <p:spPr>
          <a:xfrm>
            <a:off x="6096000" y="3975973"/>
            <a:ext cx="5364189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Встановлено індивідуальні теплові пункти по 7 закладах управління освіти</a:t>
            </a:r>
          </a:p>
        </p:txBody>
      </p:sp>
      <p:pic>
        <p:nvPicPr>
          <p:cNvPr id="11" name="Picture 2" descr="Пов’язане зображення">
            <a:extLst>
              <a:ext uri="{FF2B5EF4-FFF2-40B4-BE49-F238E27FC236}">
                <a16:creationId xmlns:a16="http://schemas.microsoft.com/office/drawing/2014/main" xmlns="" id="{E8EC5D5B-3FB6-4BF5-AD9D-A29B1BF35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13" y="1714693"/>
            <a:ext cx="3084004" cy="196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A859314-A78C-4E1C-8682-A5E69DC65D5D}"/>
              </a:ext>
            </a:extLst>
          </p:cNvPr>
          <p:cNvSpPr txBox="1"/>
          <p:nvPr/>
        </p:nvSpPr>
        <p:spPr>
          <a:xfrm>
            <a:off x="6635653" y="6233121"/>
            <a:ext cx="4824536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>
              <a:defRPr/>
            </a:pP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Управління об</a:t>
            </a:r>
            <a:r>
              <a:rPr lang="en-US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’</a:t>
            </a:r>
            <a:r>
              <a:rPr lang="uk-UA" sz="1200" dirty="0" err="1">
                <a:solidFill>
                  <a:srgbClr val="002060"/>
                </a:solidFill>
                <a:latin typeface="Trebuchet MS" panose="020B0603020202020204" pitchFamily="34" charset="0"/>
              </a:rPr>
              <a:t>єктами</a:t>
            </a:r>
            <a:r>
              <a:rPr lang="uk-UA" sz="1200" dirty="0">
                <a:solidFill>
                  <a:srgbClr val="002060"/>
                </a:solidFill>
                <a:latin typeface="Trebuchet MS" panose="020B0603020202020204" pitchFamily="34" charset="0"/>
              </a:rPr>
              <a:t> (ЕСКО-моніторинг)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9E3D1B3-463E-49C3-881B-8A979646B9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483" y="4581128"/>
            <a:ext cx="3107433" cy="179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05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94697"/>
              </p:ext>
            </p:extLst>
          </p:nvPr>
        </p:nvGraphicFramePr>
        <p:xfrm>
          <a:off x="335360" y="204357"/>
          <a:ext cx="11593288" cy="6392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39DF2606-CB50-4BE2-9327-2CA0BC47B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4357"/>
            <a:ext cx="12192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Середньозважена економія на </a:t>
            </a:r>
            <a:r>
              <a:rPr lang="uk-UA" altLang="uk-UA" sz="3200" b="1" dirty="0" smtClean="0">
                <a:solidFill>
                  <a:srgbClr val="2A767A"/>
                </a:solidFill>
                <a:cs typeface="Times New Roman" pitchFamily="18" charset="0"/>
              </a:rPr>
              <a:t>8% 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вища за планову 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95400" y="3779167"/>
            <a:ext cx="11089232" cy="0"/>
          </a:xfrm>
          <a:prstGeom prst="line">
            <a:avLst/>
          </a:prstGeom>
          <a:ln w="254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DDC7CA0-B967-48A2-B75A-787FCA0D893E}"/>
              </a:ext>
            </a:extLst>
          </p:cNvPr>
          <p:cNvSpPr txBox="1"/>
          <p:nvPr/>
        </p:nvSpPr>
        <p:spPr>
          <a:xfrm>
            <a:off x="9912424" y="346226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/>
              <a:t>25%-планова економія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76A08435-C97B-4295-BAA5-A6E44D4EDC07}"/>
              </a:ext>
            </a:extLst>
          </p:cNvPr>
          <p:cNvCxnSpPr>
            <a:cxnSpLocks/>
          </p:cNvCxnSpPr>
          <p:nvPr/>
        </p:nvCxnSpPr>
        <p:spPr>
          <a:xfrm>
            <a:off x="695400" y="2996952"/>
            <a:ext cx="11377264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>
            <a:extLst>
              <a:ext uri="{FF2B5EF4-FFF2-40B4-BE49-F238E27FC236}">
                <a16:creationId xmlns:a16="http://schemas.microsoft.com/office/drawing/2014/main" xmlns="" id="{DE008C93-F000-43EC-A444-372231E8599C}"/>
              </a:ext>
            </a:extLst>
          </p:cNvPr>
          <p:cNvSpPr txBox="1"/>
          <p:nvPr/>
        </p:nvSpPr>
        <p:spPr>
          <a:xfrm>
            <a:off x="10076056" y="2473732"/>
            <a:ext cx="2160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uk-UA" sz="1400" dirty="0" smtClean="0"/>
              <a:t>33%-</a:t>
            </a:r>
            <a:r>
              <a:rPr lang="uk-UA" sz="1400" dirty="0"/>
              <a:t>середньозважена фактична економія</a:t>
            </a:r>
          </a:p>
        </p:txBody>
      </p:sp>
    </p:spTree>
    <p:extLst>
      <p:ext uri="{BB962C8B-B14F-4D97-AF65-F5344CB8AC3E}">
        <p14:creationId xmlns:p14="http://schemas.microsoft.com/office/powerpoint/2010/main" val="216831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1647427"/>
              </p:ext>
            </p:extLst>
          </p:nvPr>
        </p:nvGraphicFramePr>
        <p:xfrm>
          <a:off x="479376" y="764704"/>
          <a:ext cx="1159328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67680" y="152822"/>
            <a:ext cx="1201679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За </a:t>
            </a:r>
            <a:r>
              <a:rPr lang="uk-UA" altLang="uk-UA" sz="3200" b="1" dirty="0" smtClean="0">
                <a:solidFill>
                  <a:srgbClr val="2A767A"/>
                </a:solidFill>
                <a:cs typeface="Times New Roman" pitchFamily="18" charset="0"/>
              </a:rPr>
              <a:t>п’ять 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місяці Бюджет зекономив </a:t>
            </a:r>
            <a:r>
              <a:rPr lang="uk-UA" altLang="uk-UA" sz="3200" b="1" dirty="0" smtClean="0">
                <a:solidFill>
                  <a:srgbClr val="2A767A"/>
                </a:solidFill>
                <a:cs typeface="Times New Roman" pitchFamily="18" charset="0"/>
              </a:rPr>
              <a:t>3,596 млн. 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грн на опалення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1CC9362-96EF-4FBC-8508-92EE30D19552}"/>
              </a:ext>
            </a:extLst>
          </p:cNvPr>
          <p:cNvSpPr txBox="1"/>
          <p:nvPr/>
        </p:nvSpPr>
        <p:spPr>
          <a:xfrm>
            <a:off x="-27947" y="6171505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Всього зменшення витрат на оплату теплової енергії склало </a:t>
            </a:r>
            <a:r>
              <a:rPr lang="uk-UA" dirty="0" smtClean="0"/>
              <a:t>3596,2 </a:t>
            </a:r>
            <a:r>
              <a:rPr lang="uk-UA" dirty="0"/>
              <a:t>тис. грн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0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39F458C-71A9-45E7-972C-FA4C50A1C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80" y="152822"/>
            <a:ext cx="1201679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Прямі вигоди бюджету склали </a:t>
            </a:r>
            <a:r>
              <a:rPr lang="uk-UA" altLang="uk-UA" sz="3200" b="1" dirty="0" smtClean="0">
                <a:solidFill>
                  <a:srgbClr val="2A767A"/>
                </a:solidFill>
                <a:cs typeface="Times New Roman" pitchFamily="18" charset="0"/>
              </a:rPr>
              <a:t>0,557 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млн. грн (за </a:t>
            </a:r>
            <a:r>
              <a:rPr lang="uk-UA" altLang="uk-UA" sz="3200" b="1" dirty="0" smtClean="0">
                <a:solidFill>
                  <a:srgbClr val="2A767A"/>
                </a:solidFill>
                <a:cs typeface="Times New Roman" pitchFamily="18" charset="0"/>
              </a:rPr>
              <a:t>5 </a:t>
            </a: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місяці)</a:t>
            </a: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367900"/>
              </p:ext>
            </p:extLst>
          </p:nvPr>
        </p:nvGraphicFramePr>
        <p:xfrm>
          <a:off x="767408" y="800522"/>
          <a:ext cx="11017224" cy="5316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E9C5875-768F-4652-9EE4-80631D7E67BF}"/>
              </a:ext>
            </a:extLst>
          </p:cNvPr>
          <p:cNvSpPr txBox="1"/>
          <p:nvPr/>
        </p:nvSpPr>
        <p:spPr>
          <a:xfrm>
            <a:off x="167680" y="6116793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Всього фактична економія бюджетних коштів склала </a:t>
            </a:r>
            <a:r>
              <a:rPr lang="uk-UA" dirty="0" smtClean="0"/>
              <a:t>557,4 </a:t>
            </a:r>
            <a:r>
              <a:rPr lang="uk-UA" dirty="0"/>
              <a:t>тис. грн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50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8335962" y="3442350"/>
            <a:ext cx="2838450" cy="6477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>
              <a:defRPr sz="2100" b="1">
                <a:solidFill>
                  <a:srgbClr val="1F585B"/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r>
              <a:rPr lang="uk-UA" sz="1800" b="0" dirty="0">
                <a:solidFill>
                  <a:schemeClr val="accent2">
                    <a:lumMod val="50000"/>
                  </a:schemeClr>
                </a:solidFill>
              </a:rPr>
              <a:t>Дотримання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</a:rPr>
              <a:t> лімітів споживання</a:t>
            </a: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69792" y="2086356"/>
            <a:ext cx="31178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Дотримання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санітарних вимог 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95294" y="3443471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Подовження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життєвого циклу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будівель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4824" name="TextBox 21"/>
          <p:cNvSpPr txBox="1">
            <a:spLocks noChangeArrowheads="1"/>
          </p:cNvSpPr>
          <p:nvPr/>
        </p:nvSpPr>
        <p:spPr bwMode="auto">
          <a:xfrm>
            <a:off x="2112963" y="161471"/>
            <a:ext cx="8412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Фактичні результати інвестицій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70125" y="980729"/>
            <a:ext cx="79517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Якісні результати: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78931" y="2198342"/>
            <a:ext cx="346868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Підвищення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 комфорту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перебування</a:t>
            </a:r>
          </a:p>
        </p:txBody>
      </p:sp>
      <p:sp>
        <p:nvSpPr>
          <p:cNvPr id="54" name="Овал 53"/>
          <p:cNvSpPr>
            <a:spLocks noChangeAspect="1"/>
          </p:cNvSpPr>
          <p:nvPr/>
        </p:nvSpPr>
        <p:spPr>
          <a:xfrm>
            <a:off x="1965812" y="3417552"/>
            <a:ext cx="817563" cy="815975"/>
          </a:xfrm>
          <a:prstGeom prst="ellipse">
            <a:avLst/>
          </a:prstGeom>
          <a:solidFill>
            <a:srgbClr val="FBE5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55" name="Овал 54"/>
          <p:cNvSpPr>
            <a:spLocks noChangeAspect="1"/>
          </p:cNvSpPr>
          <p:nvPr/>
        </p:nvSpPr>
        <p:spPr>
          <a:xfrm>
            <a:off x="7296150" y="3355435"/>
            <a:ext cx="815975" cy="81597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grpSp>
        <p:nvGrpSpPr>
          <p:cNvPr id="34830" name="Группа 1"/>
          <p:cNvGrpSpPr>
            <a:grpSpLocks/>
          </p:cNvGrpSpPr>
          <p:nvPr/>
        </p:nvGrpSpPr>
        <p:grpSpPr bwMode="auto">
          <a:xfrm>
            <a:off x="7381876" y="3095666"/>
            <a:ext cx="802025" cy="969237"/>
            <a:chOff x="5412602" y="3521116"/>
            <a:chExt cx="801393" cy="969007"/>
          </a:xfrm>
        </p:grpSpPr>
        <p:graphicFrame>
          <p:nvGraphicFramePr>
            <p:cNvPr id="34892" name="Диаграмма 5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39292465"/>
                </p:ext>
              </p:extLst>
            </p:nvPr>
          </p:nvGraphicFramePr>
          <p:xfrm>
            <a:off x="5412602" y="3521116"/>
            <a:ext cx="801393" cy="9690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14" name="Диаграмма" r:id="rId3" imgW="810838" imgH="975445" progId="Excel.Chart.8">
                    <p:embed/>
                  </p:oleObj>
                </mc:Choice>
                <mc:Fallback>
                  <p:oleObj name="Диаграмма" r:id="rId3" imgW="810838" imgH="975445" progId="Excel.Char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2602" y="3521116"/>
                          <a:ext cx="801393" cy="9690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5" name="Прямая соединительная линия 4"/>
            <p:cNvCxnSpPr/>
            <p:nvPr/>
          </p:nvCxnSpPr>
          <p:spPr>
            <a:xfrm>
              <a:off x="5441451" y="4482926"/>
              <a:ext cx="720157" cy="0"/>
            </a:xfrm>
            <a:prstGeom prst="line">
              <a:avLst/>
            </a:prstGeom>
            <a:ln w="12700">
              <a:solidFill>
                <a:schemeClr val="accent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31" name="Группа 7"/>
          <p:cNvGrpSpPr>
            <a:grpSpLocks/>
          </p:cNvGrpSpPr>
          <p:nvPr/>
        </p:nvGrpSpPr>
        <p:grpSpPr bwMode="auto">
          <a:xfrm>
            <a:off x="2067694" y="3582883"/>
            <a:ext cx="576262" cy="454025"/>
            <a:chOff x="633562" y="4365104"/>
            <a:chExt cx="576000" cy="453479"/>
          </a:xfrm>
        </p:grpSpPr>
        <p:grpSp>
          <p:nvGrpSpPr>
            <p:cNvPr id="34880" name="Группа 12"/>
            <p:cNvGrpSpPr>
              <a:grpSpLocks/>
            </p:cNvGrpSpPr>
            <p:nvPr/>
          </p:nvGrpSpPr>
          <p:grpSpPr bwMode="auto">
            <a:xfrm>
              <a:off x="638343" y="4391089"/>
              <a:ext cx="346366" cy="395246"/>
              <a:chOff x="811150" y="4374059"/>
              <a:chExt cx="346366" cy="395246"/>
            </a:xfrm>
          </p:grpSpPr>
          <p:pic>
            <p:nvPicPr>
              <p:cNvPr id="34883" name="Рисунок 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8902" y="4458444"/>
                <a:ext cx="310861" cy="3108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8" name="Равнобедренный треугольник 67"/>
              <p:cNvSpPr/>
              <p:nvPr/>
            </p:nvSpPr>
            <p:spPr>
              <a:xfrm>
                <a:off x="811129" y="4373444"/>
                <a:ext cx="345917" cy="87208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2" name="Блок-схема: ссылка на другую страницу 71"/>
              <p:cNvSpPr/>
              <p:nvPr/>
            </p:nvSpPr>
            <p:spPr>
              <a:xfrm>
                <a:off x="960286" y="4409913"/>
                <a:ext cx="44430" cy="45982"/>
              </a:xfrm>
              <a:prstGeom prst="flowChartOffpageConnector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926964" y="4492364"/>
                <a:ext cx="36495" cy="36468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4" name="Прямоугольник 73"/>
              <p:cNvSpPr/>
              <p:nvPr/>
            </p:nvSpPr>
            <p:spPr>
              <a:xfrm>
                <a:off x="863493" y="4495535"/>
                <a:ext cx="36495" cy="34883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5" name="Прямоугольник 74"/>
              <p:cNvSpPr/>
              <p:nvPr/>
            </p:nvSpPr>
            <p:spPr>
              <a:xfrm>
                <a:off x="926964" y="4557372"/>
                <a:ext cx="36495" cy="34883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6" name="Прямоугольник 75"/>
              <p:cNvSpPr/>
              <p:nvPr/>
            </p:nvSpPr>
            <p:spPr>
              <a:xfrm>
                <a:off x="863493" y="4558958"/>
                <a:ext cx="36495" cy="36468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7" name="Прямоугольник 76"/>
              <p:cNvSpPr/>
              <p:nvPr/>
            </p:nvSpPr>
            <p:spPr>
              <a:xfrm>
                <a:off x="926964" y="4619211"/>
                <a:ext cx="36495" cy="36468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78" name="Прямоугольник 77"/>
              <p:cNvSpPr/>
              <p:nvPr/>
            </p:nvSpPr>
            <p:spPr>
              <a:xfrm>
                <a:off x="863493" y="4622382"/>
                <a:ext cx="36495" cy="34883"/>
              </a:xfrm>
              <a:prstGeom prst="rect">
                <a:avLst/>
              </a:prstGeom>
              <a:solidFill>
                <a:srgbClr val="FBE5D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cxnSp>
          <p:nvCxnSpPr>
            <p:cNvPr id="82" name="Прямая соединительная линия 81"/>
            <p:cNvCxnSpPr/>
            <p:nvPr/>
          </p:nvCxnSpPr>
          <p:spPr>
            <a:xfrm>
              <a:off x="633562" y="4818583"/>
              <a:ext cx="576000" cy="0"/>
            </a:xfrm>
            <a:prstGeom prst="line">
              <a:avLst/>
            </a:prstGeom>
            <a:ln w="9525">
              <a:solidFill>
                <a:srgbClr val="ED7D31"/>
              </a:solidFill>
              <a:headEnd type="none" w="med" len="med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Овал 14"/>
            <p:cNvSpPr/>
            <p:nvPr/>
          </p:nvSpPr>
          <p:spPr>
            <a:xfrm>
              <a:off x="1071513" y="4365104"/>
              <a:ext cx="99967" cy="95135"/>
            </a:xfrm>
            <a:prstGeom prst="ellipse">
              <a:avLst/>
            </a:prstGeom>
            <a:solidFill>
              <a:srgbClr val="FBE5D6"/>
            </a:solidFill>
            <a:ln>
              <a:solidFill>
                <a:srgbClr val="FBE5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</p:grpSp>
      <p:grpSp>
        <p:nvGrpSpPr>
          <p:cNvPr id="34832" name="Группа 18"/>
          <p:cNvGrpSpPr>
            <a:grpSpLocks/>
          </p:cNvGrpSpPr>
          <p:nvPr/>
        </p:nvGrpSpPr>
        <p:grpSpPr bwMode="auto">
          <a:xfrm>
            <a:off x="2411083" y="3524383"/>
            <a:ext cx="269875" cy="269875"/>
            <a:chOff x="1071952" y="3885774"/>
            <a:chExt cx="270236" cy="270236"/>
          </a:xfrm>
        </p:grpSpPr>
        <p:pic>
          <p:nvPicPr>
            <p:cNvPr id="34878" name="Рисунок 15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4301" y="3954062"/>
              <a:ext cx="129783" cy="1297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9" name="Рисунок 17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1952" y="3885774"/>
              <a:ext cx="270236" cy="270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833" name="Группа 2"/>
          <p:cNvGrpSpPr>
            <a:grpSpLocks/>
          </p:cNvGrpSpPr>
          <p:nvPr/>
        </p:nvGrpSpPr>
        <p:grpSpPr bwMode="auto">
          <a:xfrm>
            <a:off x="7313624" y="2055360"/>
            <a:ext cx="823912" cy="815975"/>
            <a:chOff x="5392029" y="2584183"/>
            <a:chExt cx="823567" cy="816214"/>
          </a:xfrm>
        </p:grpSpPr>
        <p:sp>
          <p:nvSpPr>
            <p:cNvPr id="53" name="Овал 52"/>
            <p:cNvSpPr>
              <a:spLocks noChangeAspect="1"/>
            </p:cNvSpPr>
            <p:nvPr/>
          </p:nvSpPr>
          <p:spPr>
            <a:xfrm>
              <a:off x="5392029" y="2584183"/>
              <a:ext cx="815633" cy="816214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34872" name="Рисунок 94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4554" y="3191368"/>
              <a:ext cx="158516" cy="158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3" name="Рисунок 95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009" y="2839377"/>
              <a:ext cx="215587" cy="21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4" name="Рисунок 96"/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8946" y="3214448"/>
              <a:ext cx="159062" cy="159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5" name="Рисунок 97"/>
            <p:cNvPicPr>
              <a:picLocks noChangeAspect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2807" y="3156197"/>
              <a:ext cx="119653" cy="119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6" name="Рисунок 98"/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6484" y="3100837"/>
              <a:ext cx="83549" cy="83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7" name="Рисунок 109"/>
            <p:cNvPicPr>
              <a:picLocks noChangeAspect="1"/>
            </p:cNvPicPr>
            <p:nvPr/>
          </p:nvPicPr>
          <p:blipFill>
            <a:blip r:embed="rId13">
              <a:clrChange>
                <a:clrFrom>
                  <a:srgbClr val="FBE5D6"/>
                </a:clrFrom>
                <a:clrTo>
                  <a:srgbClr val="FBE5D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7607" y="2695241"/>
              <a:ext cx="487906" cy="487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4834" name="Группа 5"/>
          <p:cNvGrpSpPr>
            <a:grpSpLocks/>
          </p:cNvGrpSpPr>
          <p:nvPr/>
        </p:nvGrpSpPr>
        <p:grpSpPr bwMode="auto">
          <a:xfrm>
            <a:off x="1867551" y="2086356"/>
            <a:ext cx="815975" cy="815975"/>
            <a:chOff x="516394" y="2589850"/>
            <a:chExt cx="816214" cy="816214"/>
          </a:xfrm>
        </p:grpSpPr>
        <p:sp>
          <p:nvSpPr>
            <p:cNvPr id="51" name="Овал 50"/>
            <p:cNvSpPr>
              <a:spLocks noChangeAspect="1"/>
            </p:cNvSpPr>
            <p:nvPr/>
          </p:nvSpPr>
          <p:spPr>
            <a:xfrm>
              <a:off x="516394" y="2589850"/>
              <a:ext cx="816214" cy="816214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34865" name="Рисунок 110"/>
            <p:cNvPicPr>
              <a:picLocks noChangeAspect="1"/>
            </p:cNvPicPr>
            <p:nvPr/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521" y="2657773"/>
              <a:ext cx="521444" cy="521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66" name="Рисунок 112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608" y="3191368"/>
              <a:ext cx="158516" cy="158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67" name="Рисунок 113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6063" y="2839377"/>
              <a:ext cx="215587" cy="21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68" name="Рисунок 114"/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5000" y="3214448"/>
              <a:ext cx="159062" cy="159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69" name="Рисунок 115"/>
            <p:cNvPicPr>
              <a:picLocks noChangeAspect="1"/>
            </p:cNvPicPr>
            <p:nvPr/>
          </p:nvPicPr>
          <p:blipFill>
            <a:blip r:embed="rId11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861" y="3156197"/>
              <a:ext cx="119653" cy="1196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70" name="Рисунок 116"/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2538" y="3100837"/>
              <a:ext cx="83549" cy="83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35" name="TextBox 63"/>
          <p:cNvSpPr txBox="1">
            <a:spLocks noChangeArrowheads="1"/>
          </p:cNvSpPr>
          <p:nvPr/>
        </p:nvSpPr>
        <p:spPr bwMode="auto">
          <a:xfrm>
            <a:off x="5466099" y="4337101"/>
            <a:ext cx="31591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 err="1">
                <a:solidFill>
                  <a:srgbClr val="843C0C"/>
                </a:solidFill>
                <a:latin typeface="Century Gothic" pitchFamily="34" charset="0"/>
              </a:rPr>
              <a:t>Нові</a:t>
            </a:r>
            <a:r>
              <a:rPr lang="ru-RU" altLang="ru-RU" sz="1800" b="1" dirty="0">
                <a:solidFill>
                  <a:srgbClr val="843C0C"/>
                </a:solidFill>
                <a:latin typeface="Century Gothic" pitchFamily="34" charset="0"/>
              </a:rPr>
              <a:t> </a:t>
            </a:r>
            <a:r>
              <a:rPr lang="ru-RU" altLang="ru-RU" sz="1800" b="1" dirty="0" err="1">
                <a:solidFill>
                  <a:srgbClr val="843C0C"/>
                </a:solidFill>
                <a:latin typeface="Century Gothic" pitchFamily="34" charset="0"/>
              </a:rPr>
              <a:t>обладнання</a:t>
            </a:r>
            <a:r>
              <a:rPr lang="ru-RU" altLang="ru-RU" sz="1800" b="1" dirty="0">
                <a:solidFill>
                  <a:srgbClr val="843C0C"/>
                </a:solidFill>
                <a:latin typeface="Century Gothic" pitchFamily="34" charset="0"/>
              </a:rPr>
              <a:t> і </a:t>
            </a:r>
            <a:r>
              <a:rPr lang="ru-RU" altLang="ru-RU" sz="1800" b="1" dirty="0" err="1">
                <a:solidFill>
                  <a:srgbClr val="843C0C"/>
                </a:solidFill>
                <a:latin typeface="Century Gothic" pitchFamily="34" charset="0"/>
              </a:rPr>
              <a:t>матеріали</a:t>
            </a:r>
            <a:r>
              <a:rPr lang="ru-RU" altLang="ru-RU" sz="1800" b="1" dirty="0">
                <a:solidFill>
                  <a:srgbClr val="843C0C"/>
                </a:solidFill>
                <a:latin typeface="Century Gothic" pitchFamily="34" charset="0"/>
              </a:rPr>
              <a:t>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843C0C"/>
                </a:solidFill>
                <a:latin typeface="Century Gothic" pitchFamily="34" charset="0"/>
              </a:rPr>
              <a:t>у </a:t>
            </a:r>
            <a:r>
              <a:rPr lang="uk-UA" altLang="ru-RU" sz="1800" dirty="0">
                <a:solidFill>
                  <a:srgbClr val="843C0C"/>
                </a:solidFill>
                <a:latin typeface="Century Gothic" pitchFamily="34" charset="0"/>
              </a:rPr>
              <a:t>власності громади після закінчення ЕСКО-договорів</a:t>
            </a:r>
            <a:endParaRPr lang="ru-RU" altLang="ru-RU" sz="1800" dirty="0">
              <a:solidFill>
                <a:srgbClr val="843C0C"/>
              </a:solidFill>
              <a:latin typeface="Century Gothic" pitchFamily="34" charset="0"/>
            </a:endParaRPr>
          </a:p>
        </p:txBody>
      </p:sp>
      <p:grpSp>
        <p:nvGrpSpPr>
          <p:cNvPr id="34836" name="Группа 64"/>
          <p:cNvGrpSpPr>
            <a:grpSpLocks/>
          </p:cNvGrpSpPr>
          <p:nvPr/>
        </p:nvGrpSpPr>
        <p:grpSpPr bwMode="auto">
          <a:xfrm>
            <a:off x="4184650" y="4607108"/>
            <a:ext cx="815975" cy="854075"/>
            <a:chOff x="2777330" y="5613982"/>
            <a:chExt cx="816214" cy="854426"/>
          </a:xfrm>
        </p:grpSpPr>
        <p:sp>
          <p:nvSpPr>
            <p:cNvPr id="66" name="Овал 65"/>
            <p:cNvSpPr>
              <a:spLocks noChangeAspect="1"/>
            </p:cNvSpPr>
            <p:nvPr/>
          </p:nvSpPr>
          <p:spPr>
            <a:xfrm>
              <a:off x="2777330" y="5613982"/>
              <a:ext cx="816214" cy="81631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67" name="Рисунок 66"/>
            <p:cNvPicPr>
              <a:picLocks noChangeAspect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2">
                  <a:lumMod val="75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1334" y="5964474"/>
              <a:ext cx="280213" cy="280213"/>
            </a:xfrm>
            <a:prstGeom prst="rect">
              <a:avLst/>
            </a:prstGeom>
          </p:spPr>
        </p:pic>
        <p:pic>
          <p:nvPicPr>
            <p:cNvPr id="101" name="Рисунок 100"/>
            <p:cNvPicPr>
              <a:picLocks noChangeAspect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24830" y="5702985"/>
              <a:ext cx="189083" cy="189082"/>
            </a:xfrm>
            <a:prstGeom prst="rect">
              <a:avLst/>
            </a:prstGeom>
          </p:spPr>
        </p:pic>
        <p:grpSp>
          <p:nvGrpSpPr>
            <p:cNvPr id="34849" name="Группа 70"/>
            <p:cNvGrpSpPr>
              <a:grpSpLocks noChangeAspect="1"/>
            </p:cNvGrpSpPr>
            <p:nvPr/>
          </p:nvGrpSpPr>
          <p:grpSpPr bwMode="auto">
            <a:xfrm>
              <a:off x="3019562" y="6190029"/>
              <a:ext cx="260502" cy="278379"/>
              <a:chOff x="3003479" y="6157029"/>
              <a:chExt cx="292765" cy="312856"/>
            </a:xfrm>
          </p:grpSpPr>
          <p:pic>
            <p:nvPicPr>
              <p:cNvPr id="93" name="Рисунок 92"/>
              <p:cNvPicPr>
                <a:picLocks noChangeAspect="1"/>
              </p:cNvPicPr>
              <p:nvPr/>
            </p:nvPicPr>
            <p:blipFill>
              <a:blip r:embed="rId1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32720" y="6163421"/>
                <a:ext cx="263524" cy="263524"/>
              </a:xfrm>
              <a:prstGeom prst="rect">
                <a:avLst/>
              </a:prstGeom>
            </p:spPr>
          </p:pic>
          <p:pic>
            <p:nvPicPr>
              <p:cNvPr id="100" name="Рисунок 99"/>
              <p:cNvPicPr>
                <a:picLocks noChangeAspect="1"/>
              </p:cNvPicPr>
              <p:nvPr/>
            </p:nvPicPr>
            <p:blipFill>
              <a:blip r:embed="rId1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2">
                    <a:lumMod val="75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453888">
                <a:off x="3003479" y="6157029"/>
                <a:ext cx="265521" cy="312856"/>
              </a:xfrm>
              <a:prstGeom prst="rect">
                <a:avLst/>
              </a:prstGeom>
            </p:spPr>
          </p:pic>
        </p:grpSp>
        <p:sp>
          <p:nvSpPr>
            <p:cNvPr id="79" name="Равнобедренный треугольник 78"/>
            <p:cNvSpPr/>
            <p:nvPr/>
          </p:nvSpPr>
          <p:spPr>
            <a:xfrm>
              <a:off x="2859904" y="5720389"/>
              <a:ext cx="346176" cy="85760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80" name="Рисунок 79"/>
            <p:cNvPicPr>
              <a:picLocks noChangeAspect="1"/>
            </p:cNvPicPr>
            <p:nvPr/>
          </p:nvPicPr>
          <p:blipFill>
            <a:blip r:embed="rId19" cstate="print">
              <a:duotone>
                <a:prstClr val="black"/>
                <a:schemeClr val="accent2">
                  <a:lumMod val="75000"/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6158" y="5804642"/>
              <a:ext cx="310860" cy="310860"/>
            </a:xfrm>
            <a:prstGeom prst="rect">
              <a:avLst/>
            </a:prstGeom>
          </p:spPr>
        </p:pic>
        <p:sp>
          <p:nvSpPr>
            <p:cNvPr id="81" name="Прямоугольник 80"/>
            <p:cNvSpPr/>
            <p:nvPr/>
          </p:nvSpPr>
          <p:spPr>
            <a:xfrm>
              <a:off x="2875784" y="5801384"/>
              <a:ext cx="155621" cy="31445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3" name="Прямоугольный треугольник 82"/>
            <p:cNvSpPr/>
            <p:nvPr/>
          </p:nvSpPr>
          <p:spPr>
            <a:xfrm flipH="1">
              <a:off x="2859904" y="5717212"/>
              <a:ext cx="171500" cy="88937"/>
            </a:xfrm>
            <a:prstGeom prst="rt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4" name="Блок-схема: ссылка на другую страницу 83"/>
            <p:cNvSpPr/>
            <p:nvPr/>
          </p:nvSpPr>
          <p:spPr>
            <a:xfrm>
              <a:off x="3009173" y="5755328"/>
              <a:ext cx="46051" cy="46056"/>
            </a:xfrm>
            <a:prstGeom prst="flowChartOffpageConnector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2975826" y="5839500"/>
              <a:ext cx="36523" cy="34939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2912308" y="5841088"/>
              <a:ext cx="36523" cy="36527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2975826" y="5903026"/>
              <a:ext cx="36523" cy="36528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2912308" y="5904614"/>
              <a:ext cx="36523" cy="36527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2975826" y="5964964"/>
              <a:ext cx="36523" cy="36527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2912308" y="5968140"/>
              <a:ext cx="36523" cy="34939"/>
            </a:xfrm>
            <a:prstGeom prst="rect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cxnSp>
          <p:nvCxnSpPr>
            <p:cNvPr id="91" name="Прямая соединительная линия 90"/>
            <p:cNvCxnSpPr/>
            <p:nvPr/>
          </p:nvCxnSpPr>
          <p:spPr>
            <a:xfrm>
              <a:off x="3031404" y="5679097"/>
              <a:ext cx="0" cy="466917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840" name="Рисунок 103"/>
          <p:cNvPicPr>
            <a:picLocks noChangeAspect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813" y="3858195"/>
            <a:ext cx="215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326" y="6067517"/>
            <a:ext cx="834675" cy="790159"/>
          </a:xfrm>
          <a:prstGeom prst="rect">
            <a:avLst/>
          </a:prstGeom>
        </p:spPr>
      </p:pic>
      <p:sp>
        <p:nvSpPr>
          <p:cNvPr id="11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400256" y="6376244"/>
            <a:ext cx="2133600" cy="365125"/>
          </a:xfrm>
        </p:spPr>
        <p:txBody>
          <a:bodyPr/>
          <a:lstStyle/>
          <a:p>
            <a:fld id="{0D191B1D-3629-446E-978D-7B7D27B3DA1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F46414-DE4A-4E37-9CA0-2B6A57D25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3900" y="4598988"/>
            <a:ext cx="2706688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 b="1" dirty="0">
                <a:solidFill>
                  <a:srgbClr val="1F585B"/>
                </a:solidFill>
                <a:latin typeface="Century Gothic" pitchFamily="34" charset="0"/>
              </a:rPr>
              <a:t>понад 0,25 млн грн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000" dirty="0">
                <a:solidFill>
                  <a:srgbClr val="266068"/>
                </a:solidFill>
                <a:latin typeface="Century Gothic" pitchFamily="34" charset="0"/>
              </a:rPr>
              <a:t>щороку під час дії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000" dirty="0">
                <a:solidFill>
                  <a:srgbClr val="266068"/>
                </a:solidFill>
                <a:latin typeface="Century Gothic" pitchFamily="34" charset="0"/>
              </a:rPr>
              <a:t>ЕСКО-договорів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B4DCE189-ABD1-4BA1-ADAD-6BA8CD0CA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6" y="2000251"/>
            <a:ext cx="8932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b="1" dirty="0">
                <a:solidFill>
                  <a:srgbClr val="1F585B"/>
                </a:solidFill>
                <a:latin typeface="Century Gothic" pitchFamily="34" charset="0"/>
              </a:rPr>
              <a:t>Фінансово-економічні вигоди для бюджету:</a:t>
            </a:r>
            <a:endParaRPr lang="ru-RU" altLang="ru-RU" b="1" dirty="0">
              <a:solidFill>
                <a:srgbClr val="1F585B"/>
              </a:solidFill>
              <a:latin typeface="Century Gothic" pitchFamily="34" charset="0"/>
            </a:endParaRP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xmlns="" id="{05424531-927D-4B1D-A0C8-68A2052C5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800" y="2605088"/>
            <a:ext cx="6336703" cy="831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 b="1" dirty="0">
                <a:solidFill>
                  <a:srgbClr val="1F585B"/>
                </a:solidFill>
                <a:latin typeface="Century Gothic" pitchFamily="34" charset="0"/>
              </a:rPr>
              <a:t>Економія понад 2,5 тис. </a:t>
            </a:r>
            <a:r>
              <a:rPr lang="uk-UA" altLang="ru-RU" sz="2400" b="1" dirty="0" err="1">
                <a:solidFill>
                  <a:srgbClr val="1F585B"/>
                </a:solidFill>
                <a:latin typeface="Century Gothic" pitchFamily="34" charset="0"/>
              </a:rPr>
              <a:t>Гкал</a:t>
            </a:r>
            <a:endParaRPr lang="uk-UA" altLang="ru-RU" sz="2400" b="1" dirty="0">
              <a:solidFill>
                <a:srgbClr val="1F585B"/>
              </a:solidFill>
              <a:latin typeface="Century Gothic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rgbClr val="266068"/>
                </a:solidFill>
                <a:latin typeface="Century Gothic" pitchFamily="34" charset="0"/>
              </a:rPr>
              <a:t>енергії щороку</a:t>
            </a:r>
            <a:endParaRPr lang="ru-RU" altLang="ru-RU" sz="2400" b="1" dirty="0">
              <a:solidFill>
                <a:srgbClr val="266068"/>
              </a:solidFill>
              <a:latin typeface="Century Gothic" pitchFamily="34" charset="0"/>
            </a:endParaRPr>
          </a:p>
        </p:txBody>
      </p:sp>
      <p:sp>
        <p:nvSpPr>
          <p:cNvPr id="7" name="TextBox 68">
            <a:extLst>
              <a:ext uri="{FF2B5EF4-FFF2-40B4-BE49-F238E27FC236}">
                <a16:creationId xmlns:a16="http://schemas.microsoft.com/office/drawing/2014/main" xmlns="" id="{386F6BF2-F502-4B07-A205-9EED02349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7725" y="884238"/>
            <a:ext cx="28956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200" b="1" dirty="0">
                <a:solidFill>
                  <a:srgbClr val="7030A0"/>
                </a:solidFill>
                <a:latin typeface="Century Gothic" pitchFamily="34" charset="0"/>
              </a:rPr>
              <a:t>10 об</a:t>
            </a:r>
            <a:r>
              <a:rPr lang="en-US" altLang="ru-RU" sz="2200" b="1" dirty="0">
                <a:solidFill>
                  <a:srgbClr val="7030A0"/>
                </a:solidFill>
                <a:latin typeface="Century Gothic" pitchFamily="34" charset="0"/>
              </a:rPr>
              <a:t>’</a:t>
            </a:r>
            <a:r>
              <a:rPr lang="uk-UA" altLang="ru-RU" sz="2200" b="1" dirty="0" err="1">
                <a:solidFill>
                  <a:srgbClr val="7030A0"/>
                </a:solidFill>
                <a:latin typeface="Century Gothic" pitchFamily="34" charset="0"/>
              </a:rPr>
              <a:t>єктів</a:t>
            </a:r>
            <a:r>
              <a:rPr lang="uk-UA" altLang="ru-RU" sz="2200" b="1" dirty="0">
                <a:solidFill>
                  <a:srgbClr val="7030A0"/>
                </a:solidFill>
                <a:latin typeface="Century Gothic" pitchFamily="34" charset="0"/>
              </a:rPr>
              <a:t>     </a:t>
            </a:r>
            <a:r>
              <a:rPr lang="uk-UA" altLang="ru-RU" sz="2200" dirty="0">
                <a:solidFill>
                  <a:srgbClr val="7030A0"/>
                </a:solidFill>
                <a:latin typeface="Century Gothic" pitchFamily="34" charset="0"/>
              </a:rPr>
              <a:t>бюджетної сфери</a:t>
            </a:r>
          </a:p>
        </p:txBody>
      </p:sp>
      <p:sp>
        <p:nvSpPr>
          <p:cNvPr id="8" name="TextBox 71">
            <a:extLst>
              <a:ext uri="{FF2B5EF4-FFF2-40B4-BE49-F238E27FC236}">
                <a16:creationId xmlns:a16="http://schemas.microsoft.com/office/drawing/2014/main" xmlns="" id="{67BC4575-71D1-4741-ABAF-00C4EDD4C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9" y="885825"/>
            <a:ext cx="346233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200" b="1" dirty="0">
                <a:solidFill>
                  <a:srgbClr val="7030A0"/>
                </a:solidFill>
                <a:latin typeface="Century Gothic" pitchFamily="34" charset="0"/>
              </a:rPr>
              <a:t>≈ 6,5 років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200" dirty="0">
                <a:solidFill>
                  <a:srgbClr val="7030A0"/>
                </a:solidFill>
                <a:latin typeface="Century Gothic" pitchFamily="34" charset="0"/>
              </a:rPr>
              <a:t>строк договорів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55B787BB-9FD6-4BE2-8EBF-28EE19946A42}"/>
              </a:ext>
            </a:extLst>
          </p:cNvPr>
          <p:cNvSpPr>
            <a:spLocks noChangeAspect="1"/>
          </p:cNvSpPr>
          <p:nvPr/>
        </p:nvSpPr>
        <p:spPr>
          <a:xfrm>
            <a:off x="2344738" y="781051"/>
            <a:ext cx="982662" cy="98266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pic>
        <p:nvPicPr>
          <p:cNvPr id="10" name="Рисунок 96">
            <a:extLst>
              <a:ext uri="{FF2B5EF4-FFF2-40B4-BE49-F238E27FC236}">
                <a16:creationId xmlns:a16="http://schemas.microsoft.com/office/drawing/2014/main" xmlns="" id="{C4D77183-F8BC-414E-B447-8DBA383F7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841375"/>
            <a:ext cx="731838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Группа 113">
            <a:extLst>
              <a:ext uri="{FF2B5EF4-FFF2-40B4-BE49-F238E27FC236}">
                <a16:creationId xmlns:a16="http://schemas.microsoft.com/office/drawing/2014/main" xmlns="" id="{FA3D428C-DA95-44C6-B7E3-6CE18D2B3E38}"/>
              </a:ext>
            </a:extLst>
          </p:cNvPr>
          <p:cNvGrpSpPr>
            <a:grpSpLocks/>
          </p:cNvGrpSpPr>
          <p:nvPr/>
        </p:nvGrpSpPr>
        <p:grpSpPr bwMode="auto">
          <a:xfrm>
            <a:off x="6588126" y="765176"/>
            <a:ext cx="1046163" cy="1044575"/>
            <a:chOff x="4759325" y="901699"/>
            <a:chExt cx="1045866" cy="1045760"/>
          </a:xfrm>
        </p:grpSpPr>
        <p:sp>
          <p:nvSpPr>
            <p:cNvPr id="12" name="Овал 11">
              <a:extLst>
                <a:ext uri="{FF2B5EF4-FFF2-40B4-BE49-F238E27FC236}">
                  <a16:creationId xmlns:a16="http://schemas.microsoft.com/office/drawing/2014/main" xmlns="" id="{E441BE3F-044B-483F-B6E2-E83E3C12A0F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759325" y="935075"/>
              <a:ext cx="980796" cy="982188"/>
            </a:xfrm>
            <a:prstGeom prst="ellipse">
              <a:avLst/>
            </a:prstGeom>
            <a:solidFill>
              <a:srgbClr val="FFED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13" name="Рисунок 111">
              <a:extLst>
                <a:ext uri="{FF2B5EF4-FFF2-40B4-BE49-F238E27FC236}">
                  <a16:creationId xmlns:a16="http://schemas.microsoft.com/office/drawing/2014/main" xmlns="" id="{842764AB-489B-4388-967D-1D9DE47FCA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9433" y="901699"/>
              <a:ext cx="1045758" cy="1045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Рисунок 112">
              <a:extLst>
                <a:ext uri="{FF2B5EF4-FFF2-40B4-BE49-F238E27FC236}">
                  <a16:creationId xmlns:a16="http://schemas.microsoft.com/office/drawing/2014/main" xmlns="" id="{78BE2C73-BFF1-48B8-A265-C45424133E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5053" y="1445810"/>
              <a:ext cx="327683" cy="3276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EBE654C0-9C2B-4511-9DED-BD19E8A54FA5}"/>
              </a:ext>
            </a:extLst>
          </p:cNvPr>
          <p:cNvSpPr/>
          <p:nvPr/>
        </p:nvSpPr>
        <p:spPr>
          <a:xfrm rot="10800000">
            <a:off x="2843214" y="889001"/>
            <a:ext cx="128587" cy="98425"/>
          </a:xfrm>
          <a:prstGeom prst="rect">
            <a:avLst/>
          </a:prstGeom>
          <a:gradFill>
            <a:gsLst>
              <a:gs pos="50000">
                <a:schemeClr val="accent4"/>
              </a:gs>
              <a:gs pos="51000">
                <a:srgbClr val="0070C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grpSp>
        <p:nvGrpSpPr>
          <p:cNvPr id="16" name="Группа 119">
            <a:extLst>
              <a:ext uri="{FF2B5EF4-FFF2-40B4-BE49-F238E27FC236}">
                <a16:creationId xmlns:a16="http://schemas.microsoft.com/office/drawing/2014/main" xmlns="" id="{CFEFA0AB-9C7A-484F-9B4C-840CA28D463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71664" y="2608015"/>
            <a:ext cx="817563" cy="815975"/>
            <a:chOff x="732345" y="2951606"/>
            <a:chExt cx="983116" cy="981513"/>
          </a:xfrm>
        </p:grpSpPr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xmlns="" id="{3546B1DC-CED2-480B-91BD-BFD25301E4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2345" y="2951606"/>
              <a:ext cx="981206" cy="981513"/>
            </a:xfrm>
            <a:prstGeom prst="ellipse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graphicFrame>
          <p:nvGraphicFramePr>
            <p:cNvPr id="18" name="Диаграмма 56">
              <a:extLst>
                <a:ext uri="{FF2B5EF4-FFF2-40B4-BE49-F238E27FC236}">
                  <a16:creationId xmlns:a16="http://schemas.microsoft.com/office/drawing/2014/main" xmlns="" id="{E29818C5-BA00-4E4C-B700-60EB566BE00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57962" y="2901088"/>
            <a:ext cx="1018687" cy="960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Диаграмма" r:id="rId6" imgW="853514" imgH="804742" progId="Excel.Chart.8">
                    <p:embed/>
                  </p:oleObj>
                </mc:Choice>
                <mc:Fallback>
                  <p:oleObj name="Диаграмма" r:id="rId6" imgW="853514" imgH="804742" progId="Excel.Chart.8">
                    <p:embed/>
                    <p:pic>
                      <p:nvPicPr>
                        <p:cNvPr id="32795" name="Диаграмма 5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7962" y="2901088"/>
                          <a:ext cx="1018687" cy="960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27">
            <a:extLst>
              <a:ext uri="{FF2B5EF4-FFF2-40B4-BE49-F238E27FC236}">
                <a16:creationId xmlns:a16="http://schemas.microsoft.com/office/drawing/2014/main" xmlns="" id="{756E77C9-4BE0-424C-81E7-F4A1B399672E}"/>
              </a:ext>
            </a:extLst>
          </p:cNvPr>
          <p:cNvGrpSpPr>
            <a:grpSpLocks/>
          </p:cNvGrpSpPr>
          <p:nvPr/>
        </p:nvGrpSpPr>
        <p:grpSpPr bwMode="auto">
          <a:xfrm>
            <a:off x="2425701" y="4598989"/>
            <a:ext cx="815975" cy="815975"/>
            <a:chOff x="1206712" y="4099652"/>
            <a:chExt cx="816214" cy="816214"/>
          </a:xfrm>
        </p:grpSpPr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xmlns="" id="{CE456525-93AD-4E5C-A6A6-E64D20D108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6712" y="4099652"/>
              <a:ext cx="816214" cy="816214"/>
            </a:xfrm>
            <a:prstGeom prst="ellipse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21" name="Рисунок 123">
              <a:extLst>
                <a:ext uri="{FF2B5EF4-FFF2-40B4-BE49-F238E27FC236}">
                  <a16:creationId xmlns:a16="http://schemas.microsoft.com/office/drawing/2014/main" xmlns="" id="{1425B727-3286-4D4B-BD1D-DF7559ACC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515" y="4192052"/>
              <a:ext cx="589221" cy="589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extBox 128">
            <a:extLst>
              <a:ext uri="{FF2B5EF4-FFF2-40B4-BE49-F238E27FC236}">
                <a16:creationId xmlns:a16="http://schemas.microsoft.com/office/drawing/2014/main" xmlns="" id="{DDA6271A-5872-42E9-B069-4FC3C181A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9" y="3933826"/>
            <a:ext cx="8931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400" b="1">
                <a:solidFill>
                  <a:srgbClr val="1F585B"/>
                </a:solidFill>
                <a:latin typeface="Century Gothic" pitchFamily="34" charset="0"/>
              </a:rPr>
              <a:t>Економія бюджетних коштів щороку: </a:t>
            </a:r>
          </a:p>
        </p:txBody>
      </p:sp>
      <p:sp>
        <p:nvSpPr>
          <p:cNvPr id="23" name="TextBox 129">
            <a:extLst>
              <a:ext uri="{FF2B5EF4-FFF2-40B4-BE49-F238E27FC236}">
                <a16:creationId xmlns:a16="http://schemas.microsoft.com/office/drawing/2014/main" xmlns="" id="{C8C6A283-3E52-487E-9132-CA01C75FB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8713" y="4598989"/>
            <a:ext cx="351383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altLang="ru-RU" sz="2400" b="1" dirty="0">
                <a:solidFill>
                  <a:srgbClr val="1F585B"/>
                </a:solidFill>
                <a:latin typeface="Century Gothic" pitchFamily="34" charset="0"/>
              </a:rPr>
              <a:t>Понад 2,5 млн грн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000" dirty="0">
                <a:solidFill>
                  <a:srgbClr val="266068"/>
                </a:solidFill>
                <a:latin typeface="Century Gothic" pitchFamily="34" charset="0"/>
              </a:rPr>
              <a:t>щороку після завершення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2000" dirty="0">
                <a:solidFill>
                  <a:srgbClr val="266068"/>
                </a:solidFill>
                <a:latin typeface="Century Gothic" pitchFamily="34" charset="0"/>
              </a:rPr>
              <a:t>ЕСКО-договорів</a:t>
            </a:r>
          </a:p>
        </p:txBody>
      </p:sp>
      <p:grpSp>
        <p:nvGrpSpPr>
          <p:cNvPr id="24" name="Группа 130">
            <a:extLst>
              <a:ext uri="{FF2B5EF4-FFF2-40B4-BE49-F238E27FC236}">
                <a16:creationId xmlns:a16="http://schemas.microsoft.com/office/drawing/2014/main" xmlns="" id="{C58137FF-1873-414D-9DE3-CF599A1EBC89}"/>
              </a:ext>
            </a:extLst>
          </p:cNvPr>
          <p:cNvGrpSpPr>
            <a:grpSpLocks/>
          </p:cNvGrpSpPr>
          <p:nvPr/>
        </p:nvGrpSpPr>
        <p:grpSpPr bwMode="auto">
          <a:xfrm>
            <a:off x="6529388" y="4592639"/>
            <a:ext cx="815975" cy="822325"/>
            <a:chOff x="1206712" y="4099652"/>
            <a:chExt cx="816214" cy="816214"/>
          </a:xfrm>
        </p:grpSpPr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xmlns="" id="{1268471A-978B-4B0C-BEA8-802234AE61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06712" y="4099652"/>
              <a:ext cx="816214" cy="816214"/>
            </a:xfrm>
            <a:prstGeom prst="ellipse">
              <a:avLst/>
            </a:prstGeom>
            <a:solidFill>
              <a:srgbClr val="DFF1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uk-UA"/>
            </a:p>
          </p:txBody>
        </p:sp>
        <p:pic>
          <p:nvPicPr>
            <p:cNvPr id="26" name="Рисунок 132">
              <a:extLst>
                <a:ext uri="{FF2B5EF4-FFF2-40B4-BE49-F238E27FC236}">
                  <a16:creationId xmlns:a16="http://schemas.microsoft.com/office/drawing/2014/main" xmlns="" id="{2D322AED-0BE9-4732-9217-EF877A76F1D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515" y="4192052"/>
              <a:ext cx="589221" cy="589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7FF422A2-216C-4AB7-BC4C-587FCF9B4093}"/>
              </a:ext>
            </a:extLst>
          </p:cNvPr>
          <p:cNvCxnSpPr/>
          <p:nvPr/>
        </p:nvCxnSpPr>
        <p:spPr>
          <a:xfrm flipH="1">
            <a:off x="6261100" y="4597401"/>
            <a:ext cx="0" cy="6826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трелка вниз 9">
            <a:extLst>
              <a:ext uri="{FF2B5EF4-FFF2-40B4-BE49-F238E27FC236}">
                <a16:creationId xmlns:a16="http://schemas.microsoft.com/office/drawing/2014/main" xmlns="" id="{F0CDD2E7-FC96-4248-B91E-480DE19296D6}"/>
              </a:ext>
            </a:extLst>
          </p:cNvPr>
          <p:cNvSpPr/>
          <p:nvPr/>
        </p:nvSpPr>
        <p:spPr>
          <a:xfrm>
            <a:off x="5937251" y="3509963"/>
            <a:ext cx="657225" cy="423862"/>
          </a:xfrm>
          <a:prstGeom prst="downArrow">
            <a:avLst/>
          </a:prstGeom>
          <a:solidFill>
            <a:srgbClr val="41A7B5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xmlns="" id="{8A569A19-5FB9-4A34-9428-1BE7D5F25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6" y="15875"/>
            <a:ext cx="84121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3200" b="1" dirty="0">
                <a:solidFill>
                  <a:srgbClr val="2A767A"/>
                </a:solidFill>
                <a:cs typeface="Times New Roman" pitchFamily="18" charset="0"/>
              </a:rPr>
              <a:t>Результати інвестицій</a:t>
            </a:r>
            <a:r>
              <a:rPr lang="en-US" altLang="uk-UA" sz="3200" b="1" dirty="0">
                <a:solidFill>
                  <a:srgbClr val="2A767A"/>
                </a:solidFill>
                <a:cs typeface="Times New Roman" pitchFamily="18" charset="0"/>
              </a:rPr>
              <a:t> </a:t>
            </a:r>
            <a:endParaRPr lang="uk-UA" altLang="uk-UA" sz="3200" b="1" dirty="0">
              <a:solidFill>
                <a:srgbClr val="2A767A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648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F858E9A-A748-4FDC-AAD9-97ABBBA27535}"/>
              </a:ext>
            </a:extLst>
          </p:cNvPr>
          <p:cNvSpPr txBox="1"/>
          <p:nvPr/>
        </p:nvSpPr>
        <p:spPr>
          <a:xfrm>
            <a:off x="5015880" y="2792907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rgbClr val="293C4B"/>
                </a:solidFill>
                <a:latin typeface="Trebuchet MS" panose="020B0603020202020204" pitchFamily="34" charset="0"/>
              </a:rPr>
              <a:t>Дякую за увагу!</a:t>
            </a:r>
            <a:endParaRPr lang="ru-RU" sz="4000" b="1" dirty="0">
              <a:solidFill>
                <a:srgbClr val="293C4B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195073E-5B7E-4EC2-8C38-ABE9224797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3"/>
          <a:stretch/>
        </p:blipFill>
        <p:spPr>
          <a:xfrm>
            <a:off x="1597166" y="1697676"/>
            <a:ext cx="3426249" cy="289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2651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_Frame">
  <a:themeElements>
    <a:clrScheme name="Custom 4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00552D"/>
      </a:accent2>
      <a:accent3>
        <a:srgbClr val="A7B789"/>
      </a:accent3>
      <a:accent4>
        <a:srgbClr val="343437"/>
      </a:accent4>
      <a:accent5>
        <a:srgbClr val="872D2D"/>
      </a:accent5>
      <a:accent6>
        <a:srgbClr val="C00000"/>
      </a:accent6>
      <a:hlink>
        <a:srgbClr val="67AABF"/>
      </a:hlink>
      <a:folHlink>
        <a:srgbClr val="ABAFA5"/>
      </a:folHlink>
    </a:clrScheme>
    <a:fontScheme name="KyivESCO">
      <a:majorFont>
        <a:latin typeface="Myriad Pro Cond"/>
        <a:ea typeface=""/>
        <a:cs typeface=""/>
      </a:majorFont>
      <a:minorFont>
        <a:latin typeface="Myriad Pro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>
        <a:grpFill/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1_Green_Frame">
  <a:themeElements>
    <a:clrScheme name="Custom 4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00552D"/>
      </a:accent2>
      <a:accent3>
        <a:srgbClr val="A7B789"/>
      </a:accent3>
      <a:accent4>
        <a:srgbClr val="343437"/>
      </a:accent4>
      <a:accent5>
        <a:srgbClr val="872D2D"/>
      </a:accent5>
      <a:accent6>
        <a:srgbClr val="C00000"/>
      </a:accent6>
      <a:hlink>
        <a:srgbClr val="67AABF"/>
      </a:hlink>
      <a:folHlink>
        <a:srgbClr val="ABAFA5"/>
      </a:folHlink>
    </a:clrScheme>
    <a:fontScheme name="KyivESCO">
      <a:majorFont>
        <a:latin typeface="Myriad Pro Cond"/>
        <a:ea typeface=""/>
        <a:cs typeface=""/>
      </a:majorFont>
      <a:minorFont>
        <a:latin typeface="Myriad Pro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>
        <a:grpFill/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216</Words>
  <Application>Microsoft Office PowerPoint</Application>
  <PresentationFormat>Произвольный</PresentationFormat>
  <Paragraphs>56</Paragraphs>
  <Slides>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Тема Office</vt:lpstr>
      <vt:lpstr>Green_Frame</vt:lpstr>
      <vt:lpstr>1_Green_Frame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Ігор Горових</dc:creator>
  <cp:lastModifiedBy>userGay1511</cp:lastModifiedBy>
  <cp:revision>340</cp:revision>
  <dcterms:created xsi:type="dcterms:W3CDTF">2017-03-29T07:23:32Z</dcterms:created>
  <dcterms:modified xsi:type="dcterms:W3CDTF">2020-06-25T10:56:33Z</dcterms:modified>
</cp:coreProperties>
</file>