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618" r:id="rId2"/>
    <p:sldId id="671" r:id="rId3"/>
    <p:sldId id="672" r:id="rId4"/>
    <p:sldId id="663" r:id="rId5"/>
    <p:sldId id="664" r:id="rId6"/>
    <p:sldId id="673" r:id="rId7"/>
    <p:sldId id="665" r:id="rId8"/>
    <p:sldId id="666" r:id="rId9"/>
    <p:sldId id="658" r:id="rId10"/>
    <p:sldId id="659" r:id="rId11"/>
    <p:sldId id="667" r:id="rId12"/>
    <p:sldId id="662" r:id="rId13"/>
    <p:sldId id="669" r:id="rId14"/>
    <p:sldId id="661" r:id="rId15"/>
    <p:sldId id="660" r:id="rId16"/>
    <p:sldId id="670" r:id="rId17"/>
    <p:sldId id="656" r:id="rId18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/>
  <p:cmAuthor id="2" name="Strobel, Chiara GIZ" initials="SCG" lastIdx="15" clrIdx="1"/>
  <p:cmAuthor id="3" name="Bauer, Vanessa GIZ" initials="BVG" lastIdx="1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859"/>
    <a:srgbClr val="F8E946"/>
    <a:srgbClr val="E6E6E6"/>
    <a:srgbClr val="C80F0F"/>
    <a:srgbClr val="C00000"/>
    <a:srgbClr val="CC00CC"/>
    <a:srgbClr val="232120"/>
    <a:srgbClr val="FFFFFF"/>
    <a:srgbClr val="E7E6E6"/>
    <a:srgbClr val="D6B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7656" autoAdjust="0"/>
  </p:normalViewPr>
  <p:slideViewPr>
    <p:cSldViewPr snapToGrid="0">
      <p:cViewPr>
        <p:scale>
          <a:sx n="140" d="100"/>
          <a:sy n="140" d="100"/>
        </p:scale>
        <p:origin x="-966" y="-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058"/>
    </p:cViewPr>
  </p:outlineViewPr>
  <p:notesTextViewPr>
    <p:cViewPr>
      <p:scale>
        <a:sx n="176" d="100"/>
        <a:sy n="17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24/06/2020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226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42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17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988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1 хв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2F5-A1EC-4D09-AFE8-5ABBE64D6700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0467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87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788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148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65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025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4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77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40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10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=""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5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colour GIZ key visual</a:t>
            </a: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This is the sub-line</a:t>
            </a:r>
          </a:p>
          <a:p>
            <a:pPr lvl="0"/>
            <a:r>
              <a:rPr lang="en-GB"/>
              <a:t>Project name | Date</a:t>
            </a:r>
            <a:endParaRPr lang="en-GB" dirty="0"/>
          </a:p>
        </p:txBody>
      </p:sp>
      <p:sp>
        <p:nvSpPr>
          <p:cNvPr id="13" name="Bar">
            <a:extLst>
              <a:ext uri="{FF2B5EF4-FFF2-40B4-BE49-F238E27FC236}">
                <a16:creationId xmlns=""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1C8188D-6B96-4064-897E-E8187EAECA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91" y="3777911"/>
            <a:ext cx="3559072" cy="12417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342A822-7750-4F8D-B578-48C7C333C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5088" b="13058"/>
          <a:stretch/>
        </p:blipFill>
        <p:spPr>
          <a:xfrm>
            <a:off x="350655" y="3811962"/>
            <a:ext cx="4038465" cy="12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This may also have two lines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=""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=""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D88D0E22-2017-4208-9ADC-47A2FAF1D4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F9F9B96F-E57D-429A-9EB5-D561A8B62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="" xmlns:a16="http://schemas.microsoft.com/office/drawing/2014/main" id="{5AA07C4F-927A-4ADF-8F4E-0E641F59E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4290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0236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E4858B5A-3D9C-44AE-ADA7-B7DF2E9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D743612B-9303-4BD1-8570-21C327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364C8BC3-F5EC-4CDC-BEF6-A683BD9D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835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grpSp>
        <p:nvGrpSpPr>
          <p:cNvPr id="12" name="Key Visual">
            <a:extLst>
              <a:ext uri="{FF2B5EF4-FFF2-40B4-BE49-F238E27FC236}">
                <a16:creationId xmlns=""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4" y="3393907"/>
            <a:ext cx="4538033" cy="1206411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=""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=""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37" y="123825"/>
            <a:ext cx="2315963" cy="615686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=""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=""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=""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=""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=""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1D7087B2-841C-4578-8D4C-FD96605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0812E5FB-AE5B-45DE-A139-9BF8C60A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5C4834F1-8AA0-4335-9A3C-58D35831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8784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adline">
            <a:extLst>
              <a:ext uri="{FF2B5EF4-FFF2-40B4-BE49-F238E27FC236}">
                <a16:creationId xmlns=""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Intermediate slide, photo</a:t>
            </a:r>
            <a:br>
              <a:rPr lang="en-GB" dirty="0"/>
            </a:br>
            <a:r>
              <a:rPr lang="en-GB" dirty="0"/>
              <a:t>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1.">
            <a:extLst>
              <a:ext uri="{FF2B5EF4-FFF2-40B4-BE49-F238E27FC236}">
                <a16:creationId xmlns="" xmlns:a16="http://schemas.microsoft.com/office/drawing/2014/main" id="{0BCFDBF6-0C4F-4BA9-84EB-ED3466065719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29" name="2.">
            <a:extLst>
              <a:ext uri="{FF2B5EF4-FFF2-40B4-BE49-F238E27FC236}">
                <a16:creationId xmlns="" xmlns:a16="http://schemas.microsoft.com/office/drawing/2014/main" id="{918BC469-7392-45B5-882F-1B971DBE17B2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0" name="3.">
            <a:extLst>
              <a:ext uri="{FF2B5EF4-FFF2-40B4-BE49-F238E27FC236}">
                <a16:creationId xmlns="" xmlns:a16="http://schemas.microsoft.com/office/drawing/2014/main" id="{431D4BE7-4DC0-4A8D-8A4E-899AB39C9BF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1" name="how">
            <a:extLst>
              <a:ext uri="{FF2B5EF4-FFF2-40B4-BE49-F238E27FC236}">
                <a16:creationId xmlns="" xmlns:a16="http://schemas.microsoft.com/office/drawing/2014/main" id="{CFE17404-D559-410E-817A-BE37032A4EC8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25D92098-BA3C-4707-8ABA-0C27A011DB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645C6D00-0E00-4289-836D-A87919E2F9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="" xmlns:a16="http://schemas.microsoft.com/office/drawing/2014/main" id="{C45153B9-0A46-4ECF-876F-E46153C4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F90E96F9-8FB8-41D7-9257-7179FD053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="" xmlns:a16="http://schemas.microsoft.com/office/drawing/2014/main" id="{67BCCCE2-341A-478B-A3EC-6046F8A5D49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2" name="Grafik 31" descr="Ein Bild, das Screenshot enthält.&#10;&#10;Automatisch generierte Beschreibung">
              <a:extLst>
                <a:ext uri="{FF2B5EF4-FFF2-40B4-BE49-F238E27FC236}">
                  <a16:creationId xmlns="" xmlns:a16="http://schemas.microsoft.com/office/drawing/2014/main" id="{78A59224-4957-4C08-BE65-D8BD25A23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3" name="Rechteck 32">
              <a:extLst>
                <a:ext uri="{FF2B5EF4-FFF2-40B4-BE49-F238E27FC236}">
                  <a16:creationId xmlns="" xmlns:a16="http://schemas.microsoft.com/office/drawing/2014/main" id="{D3A98BB7-764F-4350-BD71-C6758C885B37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Rechteck">
            <a:extLst>
              <a:ext uri="{FF2B5EF4-FFF2-40B4-BE49-F238E27FC236}">
                <a16:creationId xmlns="" xmlns:a16="http://schemas.microsoft.com/office/drawing/2014/main" id="{C2B577D0-C8DA-42B1-BF4C-EE3ACF0A05FC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9782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9403C02B-EA48-4260-811D-43CCEC0F6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757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=""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64027"/>
            <a:ext cx="8567183" cy="27056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=""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9263" y="581026"/>
            <a:ext cx="8567737" cy="376238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GB"/>
              <a:t>Click to add sub-line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7" y="1020969"/>
            <a:ext cx="7172683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0B548EA6-0BD4-4DE9-880C-9051257B8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83E7CC3B-6035-4291-B04F-DE018A6C9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5D360B5D-15C8-4DDF-99B9-68062FEA3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235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398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20" name="Key Visual">
            <a:extLst>
              <a:ext uri="{FF2B5EF4-FFF2-40B4-BE49-F238E27FC236}">
                <a16:creationId xmlns=""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=""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=""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=""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=""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=""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5970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=""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8846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F4E7BC60-DC17-4952-AA54-E728E1C62B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616123A0-A869-46F1-9E20-A4CCE7F66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="" xmlns:a16="http://schemas.microsoft.com/office/drawing/2014/main" id="{39EFEB5C-119E-416E-84F6-79F25273C8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9789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12EA4DEB-4859-40BB-BA0A-9D4E262D7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FFE8A212-1664-4A14-896F-DC3AE0C13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753C8D80-6BFD-4466-8E36-54C951F12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20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6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=""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8257D50-629A-46D5-9C19-DCBDAA4B6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088" b="13058"/>
          <a:stretch/>
        </p:blipFill>
        <p:spPr>
          <a:xfrm>
            <a:off x="350655" y="3811962"/>
            <a:ext cx="4038465" cy="12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=""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6AF2015D-9762-47AA-9BD6-3FA6CCC064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80DC7F6F-F5EA-41B6-BA59-091605C586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86AA5DDD-B7D2-44C4-84F6-785C251D3F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9548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=""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=""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5B9F79D6-321B-4922-9CB8-D52F509ACE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CDD2BC95-CDE0-4C78-A9D8-EB3D9A577D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="" xmlns:a16="http://schemas.microsoft.com/office/drawing/2014/main" id="{B96B41DE-2A1A-4BF8-A471-7AFD62750A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6133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=""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Titel 1">
            <a:extLst>
              <a:ext uri="{FF2B5EF4-FFF2-40B4-BE49-F238E27FC236}">
                <a16:creationId xmlns=""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E5771484-3E18-42CC-9FC0-9F82AA9D78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95F12524-47B7-4E4B-A82D-4A982EC622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D1F91BAF-4218-480C-87A8-87D4B1CDDF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969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=""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=""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Titel 1">
            <a:extLst>
              <a:ext uri="{FF2B5EF4-FFF2-40B4-BE49-F238E27FC236}">
                <a16:creationId xmlns=""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5227D3D8-FEBD-4AD0-9F71-6844E987B7B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9EBC020C-FAD6-4991-9B68-DFC849647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="" xmlns:a16="http://schemas.microsoft.com/office/drawing/2014/main" id="{2ED17441-C804-4576-8739-5227CF2486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6207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=""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28155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=""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4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3962161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=""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55732" y="1020969"/>
            <a:ext cx="3954917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62043D58-AA3C-40BE-BEAB-11A1934843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="" xmlns:a16="http://schemas.microsoft.com/office/drawing/2014/main" id="{1195C9E7-AD30-401E-97F1-ECD1F6426F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="" xmlns:a16="http://schemas.microsoft.com/office/drawing/2014/main" id="{3D02F96E-9198-496A-A4B1-6804F455A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9594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=""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40868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=""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=""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67551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=""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58600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=""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5284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EF501F9B-7E1C-4D10-BFA8-F160A61CBB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="" xmlns:a16="http://schemas.microsoft.com/office/drawing/2014/main" id="{4AC48705-A504-41C9-A7C4-A310E36C3C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="" xmlns:a16="http://schemas.microsoft.com/office/drawing/2014/main" id="{A0DBE614-6EA1-4B61-BE6D-D779C0E5AD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1923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5" y="3112887"/>
            <a:ext cx="2645076" cy="1487687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460374" y="970671"/>
            <a:ext cx="2644776" cy="1390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460374" y="2421711"/>
            <a:ext cx="2644776" cy="634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2417530"/>
            <a:ext cx="2644776" cy="212006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r>
              <a:rPr lang="en-GB" dirty="0"/>
              <a:t>Name of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=""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Project text slide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=""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2649415"/>
            <a:ext cx="2644776" cy="394453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MM/YYYY – MM/YYYY</a:t>
            </a:r>
            <a:br>
              <a:rPr lang="en-GB" dirty="0"/>
            </a:br>
            <a:r>
              <a:rPr lang="en-GB" dirty="0"/>
              <a:t>Volume: EUR 00 million</a:t>
            </a:r>
            <a:br>
              <a:rPr lang="en-GB" dirty="0"/>
            </a:br>
            <a:r>
              <a:rPr lang="en-GB" dirty="0"/>
              <a:t>Public contribution: EUR 000,000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=""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971310"/>
            <a:ext cx="2644776" cy="271797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Name of country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=""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243108"/>
            <a:ext cx="2644776" cy="1117616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Text containing the name of the country.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0597" y="1020763"/>
            <a:ext cx="5717516" cy="35798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A7C48950-E750-4312-A454-A82F556734D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="" xmlns:a16="http://schemas.microsoft.com/office/drawing/2014/main" id="{16784B76-6A40-447C-A5C8-AA9E24FA61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="" xmlns:a16="http://schemas.microsoft.com/office/drawing/2014/main" id="{BA7D98D1-5D4C-4CA4-ACFE-BE4E7462CA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30578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=""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8342492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=""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4" y="2070719"/>
            <a:ext cx="3369561" cy="102503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=""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140284" y="1392861"/>
            <a:ext cx="3369561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=""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4" y="1635978"/>
            <a:ext cx="3369561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=""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6" y="1392861"/>
            <a:ext cx="1468079" cy="1702892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=""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="" xmlns:a16="http://schemas.microsoft.com/office/drawing/2014/main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=""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=""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7">
              <a:extLst>
                <a:ext uri="{FF2B5EF4-FFF2-40B4-BE49-F238E27FC236}">
                  <a16:creationId xmlns=""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8">
              <a:extLst>
                <a:ext uri="{FF2B5EF4-FFF2-40B4-BE49-F238E27FC236}">
                  <a16:creationId xmlns=""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9">
              <a:extLst>
                <a:ext uri="{FF2B5EF4-FFF2-40B4-BE49-F238E27FC236}">
                  <a16:creationId xmlns=""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>
              <a:extLst>
                <a:ext uri="{FF2B5EF4-FFF2-40B4-BE49-F238E27FC236}">
                  <a16:creationId xmlns=""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=""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=""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9391187D-9F65-4A30-8974-4A449DE89BF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40611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TextBox 7">
            <a:extLst>
              <a:ext uri="{FF2B5EF4-FFF2-40B4-BE49-F238E27FC236}">
                <a16:creationId xmlns=""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=""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=""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=""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=""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=""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=""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=""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=""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=""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=""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2" y="2070719"/>
            <a:ext cx="2570185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2" name="Textplatzhalter 29">
            <a:extLst>
              <a:ext uri="{FF2B5EF4-FFF2-40B4-BE49-F238E27FC236}">
                <a16:creationId xmlns=""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59062" y="1392861"/>
            <a:ext cx="2570185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=""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2" y="1635978"/>
            <a:ext cx="2570185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=""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=""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070719"/>
            <a:ext cx="2671574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54" name="Textplatzhalter 29">
            <a:extLst>
              <a:ext uri="{FF2B5EF4-FFF2-40B4-BE49-F238E27FC236}">
                <a16:creationId xmlns=""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42653" y="1392861"/>
            <a:ext cx="2671574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=""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1635978"/>
            <a:ext cx="2671574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=""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73340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8" name="Titel 1">
            <a:extLst>
              <a:ext uri="{FF2B5EF4-FFF2-40B4-BE49-F238E27FC236}">
                <a16:creationId xmlns=""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464411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0986030D-586C-4CC7-A485-8B94480B007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3EBD3BE4-6430-4C29-8496-67F818CF60B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79D4F2A6-2371-4DC2-B09B-12DDA2F8FC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907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33351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=""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=""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6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=""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49816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=""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6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=""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=""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7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4" name="Textplatzhalter 29">
            <a:extLst>
              <a:ext uri="{FF2B5EF4-FFF2-40B4-BE49-F238E27FC236}">
                <a16:creationId xmlns=""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48457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=""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7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=""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348459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Photo</a:t>
            </a:r>
          </a:p>
        </p:txBody>
      </p:sp>
      <p:sp>
        <p:nvSpPr>
          <p:cNvPr id="37" name="Textplatzhalter 16">
            <a:extLst>
              <a:ext uri="{FF2B5EF4-FFF2-40B4-BE49-F238E27FC236}">
                <a16:creationId xmlns=""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8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8" name="Textplatzhalter 29">
            <a:extLst>
              <a:ext uri="{FF2B5EF4-FFF2-40B4-BE49-F238E27FC236}">
                <a16:creationId xmlns=""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47098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=""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8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=""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6247100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=""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=""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=""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=""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=""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=""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=""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=""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=""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=""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21D138DF-0689-42A1-BBDF-4599B8C4F19A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B48531D5-774B-43B2-BF9F-942049A2E3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B567733F-77B6-4DB6-99E1-00F2DD5496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1506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8B5BB38C-C268-430A-95D0-A4989E9A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="" xmlns:a16="http://schemas.microsoft.com/office/drawing/2014/main" id="{2033EF87-771C-4B92-ADFE-7B13B36298B2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4" name="Grafik 3" descr="Ein Bild, das Screenshot enthält.&#10;&#10;Automatisch generierte Beschreibung">
              <a:extLst>
                <a:ext uri="{FF2B5EF4-FFF2-40B4-BE49-F238E27FC236}">
                  <a16:creationId xmlns="" xmlns:a16="http://schemas.microsoft.com/office/drawing/2014/main" id="{819D2676-9436-4032-BE32-30435B740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28" name="Rechteck 27">
              <a:extLst>
                <a:ext uri="{FF2B5EF4-FFF2-40B4-BE49-F238E27FC236}">
                  <a16:creationId xmlns="" xmlns:a16="http://schemas.microsoft.com/office/drawing/2014/main" id="{F4035884-6A0A-4E92-9DBD-74348932C0B3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Rechteck">
            <a:extLst>
              <a:ext uri="{FF2B5EF4-FFF2-40B4-BE49-F238E27FC236}">
                <a16:creationId xmlns="" xmlns:a16="http://schemas.microsoft.com/office/drawing/2014/main" id="{F2E38B50-980D-47A1-BF50-09C022DE3178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=""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16" name="2.">
            <a:extLst>
              <a:ext uri="{FF2B5EF4-FFF2-40B4-BE49-F238E27FC236}">
                <a16:creationId xmlns=""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23" name="3.">
            <a:extLst>
              <a:ext uri="{FF2B5EF4-FFF2-40B4-BE49-F238E27FC236}">
                <a16:creationId xmlns=""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17" name="Bar">
            <a:extLst>
              <a:ext uri="{FF2B5EF4-FFF2-40B4-BE49-F238E27FC236}">
                <a16:creationId xmlns=""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=""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=""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=""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93589B5-0CCC-497A-BEC6-F4F49D373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5088" b="13058"/>
          <a:stretch/>
        </p:blipFill>
        <p:spPr>
          <a:xfrm>
            <a:off x="350655" y="3811962"/>
            <a:ext cx="4038465" cy="12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AE92EAB6-E800-4824-9AA6-CF3265D2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5911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=""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=""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=""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Datumsplatzhalter 11">
            <a:extLst>
              <a:ext uri="{FF2B5EF4-FFF2-40B4-BE49-F238E27FC236}">
                <a16:creationId xmlns="" xmlns:a16="http://schemas.microsoft.com/office/drawing/2014/main" id="{947CAD9D-1855-4034-B38A-24703C6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="" xmlns:a16="http://schemas.microsoft.com/office/drawing/2014/main" id="{5310A70C-D8B8-42A6-B5C9-447FBE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66669E51-E04F-47E9-8734-AABE57C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759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=""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9817" y="323505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publication details: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adapt/delete placeholder texts (project/programme name, address, email, etc.) as required.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placeholder for the cooperation partner if it is not appropriate.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note is not visible in presentation mode and will also not be printed.)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450495" y="1106921"/>
            <a:ext cx="3214511" cy="1502976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 федеральна установа </a:t>
            </a:r>
            <a:r>
              <a:rPr kumimoji="0" lang="en-GB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GIZ </a:t>
            </a:r>
            <a:r>
              <a:rPr kumimoji="0" lang="uk-UA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підтримує Уряд Німеччини у досягненні визначених ним цілей у сфері міжнародного співробітництва задля сталого розвитку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uk-UA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Видавець</a:t>
            </a: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de-DE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für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6858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Internationale Zusammenarbeit (GIZ) GmbH</a:t>
            </a:r>
            <a:b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uk-UA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algn="l">
              <a:lnSpc>
                <a:spcPts val="800"/>
              </a:lnSpc>
              <a:spcAft>
                <a:spcPts val="0"/>
              </a:spcAft>
              <a:tabLst>
                <a:tab pos="90170" algn="l"/>
              </a:tabLst>
            </a:pPr>
            <a:r>
              <a:rPr kumimoji="0" lang="uk-UA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Головні офіси:</a:t>
            </a:r>
          </a:p>
          <a:p>
            <a:pPr algn="l">
              <a:lnSpc>
                <a:spcPts val="800"/>
              </a:lnSpc>
              <a:spcAft>
                <a:spcPts val="0"/>
              </a:spcAft>
              <a:tabLst>
                <a:tab pos="90170" algn="l"/>
              </a:tabLst>
            </a:pPr>
            <a:r>
              <a:rPr kumimoji="0" lang="uk-UA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 Бонн та м. </a:t>
            </a:r>
            <a:r>
              <a:rPr kumimoji="0" lang="uk-UA" sz="8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Ешборн</a:t>
            </a:r>
            <a:r>
              <a:rPr kumimoji="0" lang="uk-UA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Німеччина</a:t>
            </a:r>
          </a:p>
          <a:p>
            <a:pPr marL="0" marR="0" lvl="0" indent="0" algn="l" defTabSz="6858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 «Енергоефективність у громадах ІІ»</a:t>
            </a:r>
          </a:p>
          <a:p>
            <a:pPr algn="l">
              <a:lnSpc>
                <a:spcPts val="800"/>
              </a:lnSpc>
              <a:spcAft>
                <a:spcPts val="0"/>
              </a:spcAft>
              <a:tabLst>
                <a:tab pos="90170" algn="l"/>
              </a:tabLst>
            </a:pPr>
            <a:endParaRPr kumimoji="0" lang="uk-UA" sz="8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2547859"/>
            <a:ext cx="3464422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=""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86538" y="1106921"/>
            <a:ext cx="3428177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F710B78A-21F5-4CD5-A798-9F28BEF0EA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489B8326-D6A7-4E0B-A320-27E8F32582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B829CD0F-D162-4EFA-8033-3557250F44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12896FF-98FC-4945-B272-264E311FE7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263" y="3207008"/>
            <a:ext cx="806878" cy="110800"/>
          </a:xfrm>
        </p:spPr>
        <p:txBody>
          <a:bodyPr wrap="none" lIns="0">
            <a:sp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59430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1106921"/>
            <a:ext cx="7172684" cy="3470031"/>
          </a:xfrm>
        </p:spPr>
        <p:txBody>
          <a:bodyPr numCol="2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777711" y="4901938"/>
            <a:ext cx="1084083" cy="1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Titel 4">
            <a:extLst>
              <a:ext uri="{FF2B5EF4-FFF2-40B4-BE49-F238E27FC236}">
                <a16:creationId xmlns=""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7" y="240212"/>
            <a:ext cx="676537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Photo credits/sources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14536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=""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23135" y="123825"/>
            <a:ext cx="8893865" cy="4083035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1399" y="616296"/>
            <a:ext cx="8895600" cy="3910908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=""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6611814" y="4206860"/>
            <a:ext cx="2405185" cy="14692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=""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215591" y="1557990"/>
            <a:ext cx="352929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für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Zusammenarbeit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(GIZ) GmbH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kumimoji="0" lang="uk-UA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Місцезнаходження товариства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kumimoji="0" lang="uk-UA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 Бонн та м. </a:t>
            </a:r>
            <a:r>
              <a:rPr kumimoji="0" lang="uk-UA" sz="11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Ешборн</a:t>
            </a:r>
            <a:r>
              <a:rPr kumimoji="0" lang="uk-UA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Німеччина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36 + 40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Germany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3525439" y="2560364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Dag-Hammarskjöld-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Weg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1 - 5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Eschborn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Germany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=""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6665" y="4447384"/>
            <a:ext cx="1650218" cy="4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938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3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02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6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r">
            <a:extLst>
              <a:ext uri="{FF2B5EF4-FFF2-40B4-BE49-F238E27FC236}">
                <a16:creationId xmlns=""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=""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Headline">
            <a:extLst>
              <a:ext uri="{FF2B5EF4-FFF2-40B4-BE49-F238E27FC236}">
                <a16:creationId xmlns=""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2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 for illustration/free-form selection</a:t>
            </a:r>
            <a:br>
              <a:rPr lang="en-GB" dirty="0"/>
            </a:br>
            <a:r>
              <a:rPr lang="en-GB" dirty="0"/>
              <a:t>with white background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797502" y="1475105"/>
            <a:ext cx="1246909" cy="860367"/>
          </a:xfrm>
          <a:prstGeom prst="rect">
            <a:avLst/>
          </a:prstGeom>
        </p:spPr>
      </p:pic>
      <p:sp>
        <p:nvSpPr>
          <p:cNvPr id="29" name="1.">
            <a:extLst>
              <a:ext uri="{FF2B5EF4-FFF2-40B4-BE49-F238E27FC236}">
                <a16:creationId xmlns="" xmlns:a16="http://schemas.microsoft.com/office/drawing/2014/main" id="{20B6CB06-5705-4A0C-80E4-F97390E0F331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="" xmlns:a16="http://schemas.microsoft.com/office/drawing/2014/main" id="{D84EBA1A-4DAD-4862-AA4E-9880DC7763BC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="" xmlns:a16="http://schemas.microsoft.com/office/drawing/2014/main" id="{B2678BDE-5861-465F-B7A9-0C02CEA5146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="" xmlns:a16="http://schemas.microsoft.com/office/drawing/2014/main" id="{DD9A8E2A-61F9-4B3C-9A2B-7F7E505F0D6A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624386F1-94F3-4226-906F-12B82E9AA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797502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="" xmlns:a16="http://schemas.microsoft.com/office/drawing/2014/main" id="{105A1CD3-65ED-4979-8ED3-C6C6D69CA36F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="" xmlns:a16="http://schemas.microsoft.com/office/drawing/2014/main" id="{51D59DA1-E2B0-4CDB-A12E-01AA9A73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="" xmlns:a16="http://schemas.microsoft.com/office/drawing/2014/main" id="{CA75C1DE-0310-44D2-BF9A-8AF0BB55C2BA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="" xmlns:a16="http://schemas.microsoft.com/office/drawing/2014/main" id="{E6AB41C2-B97C-4B5B-B3A7-980B47D8BCA4}"/>
              </a:ext>
            </a:extLst>
          </p:cNvPr>
          <p:cNvSpPr/>
          <p:nvPr userDrawn="1"/>
        </p:nvSpPr>
        <p:spPr bwMode="gray">
          <a:xfrm>
            <a:off x="7829992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11AD82D-3928-49A7-AA0C-2761EBAB6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5088" b="13058"/>
          <a:stretch/>
        </p:blipFill>
        <p:spPr>
          <a:xfrm>
            <a:off x="350655" y="3811962"/>
            <a:ext cx="4038465" cy="12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r">
            <a:extLst>
              <a:ext uri="{FF2B5EF4-FFF2-40B4-BE49-F238E27FC236}">
                <a16:creationId xmlns=""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Alternative title slide</a:t>
            </a:r>
            <a:br>
              <a:rPr lang="en-GB" dirty="0"/>
            </a:br>
            <a:r>
              <a:rPr lang="en-GB" dirty="0"/>
              <a:t>without photo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=""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=""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7D079E7-E310-47F0-8B4A-2AE74F6C2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5088" b="13058"/>
          <a:stretch/>
        </p:blipFill>
        <p:spPr>
          <a:xfrm>
            <a:off x="350655" y="3811962"/>
            <a:ext cx="4038465" cy="12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81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Textplatzhalter 7">
            <a:extLst>
              <a:ext uri="{FF2B5EF4-FFF2-40B4-BE49-F238E27FC236}">
                <a16:creationId xmlns=""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6190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=""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=""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=""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=""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10133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228600" marR="0" lvl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="" xmlns:a16="http://schemas.microsoft.com/office/drawing/2014/main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="" xmlns:a16="http://schemas.microsoft.com/office/drawing/2014/main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="" xmlns:a16="http://schemas.microsoft.com/office/drawing/2014/main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115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b/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1570255"/>
            <a:ext cx="8895600" cy="3030064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2844862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0DC1FF66-9C6A-433E-8553-8083512E96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EF569824-8B73-4A2E-B4EF-29A198DE5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540C7464-2E6B-420A-8943-567BDD6494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7752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reieck">
            <a:extLst>
              <a:ext uri="{FF2B5EF4-FFF2-40B4-BE49-F238E27FC236}">
                <a16:creationId xmlns=""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=""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Subline">
            <a:extLst>
              <a:ext uri="{FF2B5EF4-FFF2-40B4-BE49-F238E27FC236}">
                <a16:creationId xmlns=""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29" name="1.">
            <a:extLst>
              <a:ext uri="{FF2B5EF4-FFF2-40B4-BE49-F238E27FC236}">
                <a16:creationId xmlns="" xmlns:a16="http://schemas.microsoft.com/office/drawing/2014/main" id="{DF731E94-BC4E-4147-8280-79F13CCEF08B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="" xmlns:a16="http://schemas.microsoft.com/office/drawing/2014/main" id="{6B919EA4-50E9-46C9-AC5A-76AC20E25106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="" xmlns:a16="http://schemas.microsoft.com/office/drawing/2014/main" id="{36FCB48E-A225-433E-9552-1EC05D2E90CB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="" xmlns:a16="http://schemas.microsoft.com/office/drawing/2014/main" id="{308DC210-80AE-4E96-8C9E-08E1D0F3C4B1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ECA10962-7562-45EF-9BCC-CF8E4A8EC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4EDF0250-D30F-4BC8-BDE1-DB1BD32523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="" xmlns:a16="http://schemas.microsoft.com/office/drawing/2014/main" id="{98F0E3FB-E27A-4457-B526-B2D2906906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AFC53F5D-C099-4AB8-BEA0-0C0599C54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="" xmlns:a16="http://schemas.microsoft.com/office/drawing/2014/main" id="{71BF95A1-C507-454F-AD5B-C1AE17A76F0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="" xmlns:a16="http://schemas.microsoft.com/office/drawing/2014/main" id="{355A07BF-0F32-412A-AAD2-48911D07B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="" xmlns:a16="http://schemas.microsoft.com/office/drawing/2014/main" id="{B2564D52-B4AC-4D61-B46E-BE3CE7851C95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="" xmlns:a16="http://schemas.microsoft.com/office/drawing/2014/main" id="{9A38222B-6179-4D47-87DD-F77D00C82A5F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1884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=""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=""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=""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846523" y="4926383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=""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=""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Trennlinie 2">
            <a:extLst>
              <a:ext uri="{FF2B5EF4-FFF2-40B4-BE49-F238E27FC236}">
                <a16:creationId xmlns=""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708149" y="4931713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=""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4931714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020969"/>
            <a:ext cx="7172684" cy="3495470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=""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7172684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Click to edit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  <p:sldLayoutId id="2147483819" r:id="rId5"/>
    <p:sldLayoutId id="2147483858" r:id="rId6"/>
    <p:sldLayoutId id="2147483859" r:id="rId7"/>
    <p:sldLayoutId id="2147483824" r:id="rId8"/>
    <p:sldLayoutId id="2147483822" r:id="rId9"/>
    <p:sldLayoutId id="2147483823" r:id="rId10"/>
    <p:sldLayoutId id="2147483821" r:id="rId11"/>
    <p:sldLayoutId id="2147483826" r:id="rId12"/>
    <p:sldLayoutId id="2147483827" r:id="rId13"/>
    <p:sldLayoutId id="2147483825" r:id="rId14"/>
    <p:sldLayoutId id="2147483829" r:id="rId15"/>
    <p:sldLayoutId id="2147483838" r:id="rId16"/>
    <p:sldLayoutId id="2147483832" r:id="rId17"/>
    <p:sldLayoutId id="2147483828" r:id="rId18"/>
    <p:sldLayoutId id="2147483830" r:id="rId19"/>
    <p:sldLayoutId id="2147483831" r:id="rId20"/>
    <p:sldLayoutId id="2147483834" r:id="rId21"/>
    <p:sldLayoutId id="2147483835" r:id="rId22"/>
    <p:sldLayoutId id="2147483836" r:id="rId23"/>
    <p:sldLayoutId id="2147483837" r:id="rId24"/>
    <p:sldLayoutId id="2147483839" r:id="rId25"/>
    <p:sldLayoutId id="2147483852" r:id="rId26"/>
    <p:sldLayoutId id="2147483843" r:id="rId27"/>
    <p:sldLayoutId id="2147483847" r:id="rId28"/>
    <p:sldLayoutId id="2147483846" r:id="rId29"/>
    <p:sldLayoutId id="2147483841" r:id="rId30"/>
    <p:sldLayoutId id="2147483842" r:id="rId31"/>
    <p:sldLayoutId id="2147483857" r:id="rId32"/>
    <p:sldLayoutId id="2147483856" r:id="rId33"/>
    <p:sldLayoutId id="2147483840" r:id="rId34"/>
    <p:sldLayoutId id="2147483860" r:id="rId35"/>
    <p:sldLayoutId id="2147483861" r:id="rId36"/>
    <p:sldLayoutId id="2147483862" r:id="rId37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="" xmlns:a16="http://schemas.microsoft.com/office/drawing/2014/main" id="{C25336D8-13D9-40B3-9E5F-E721D280A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848" y="2775458"/>
            <a:ext cx="7970837" cy="219291"/>
          </a:xfrm>
        </p:spPr>
        <p:txBody>
          <a:bodyPr/>
          <a:lstStyle/>
          <a:p>
            <a:r>
              <a:rPr lang="uk-UA" dirty="0" smtClean="0"/>
              <a:t>Проект «Енергоефективність у громадах ІІ»</a:t>
            </a: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9C7D0A59-B41E-4195-8F4D-96DB244F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48" y="1906648"/>
            <a:ext cx="7971711" cy="720197"/>
          </a:xfrm>
        </p:spPr>
        <p:txBody>
          <a:bodyPr/>
          <a:lstStyle/>
          <a:p>
            <a:r>
              <a:rPr lang="uk-UA" dirty="0" smtClean="0"/>
              <a:t>Як енергетика та зміни клімату впливають на життя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61043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3240" t="1341"/>
          <a:stretch/>
        </p:blipFill>
        <p:spPr>
          <a:xfrm>
            <a:off x="533400" y="-111315"/>
            <a:ext cx="8328659" cy="4538543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95035" y="4427228"/>
            <a:ext cx="35766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https://www.kmu.gov.ua/ua/npas/249573705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37866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1143000" y="86917"/>
            <a:ext cx="6730604" cy="4643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FF0000"/>
              </a:buClr>
              <a:buSzPts val="3200"/>
            </a:pPr>
            <a:r>
              <a:rPr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Потенційні кліматичні загрози для України 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 txBox="1">
            <a:spLocks noGrp="1"/>
          </p:cNvSpPr>
          <p:nvPr>
            <p:ph type="body" idx="1"/>
          </p:nvPr>
        </p:nvSpPr>
        <p:spPr>
          <a:xfrm>
            <a:off x="121920" y="627461"/>
            <a:ext cx="8798559" cy="42124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indent="-342900">
              <a:lnSpc>
                <a:spcPct val="80000"/>
              </a:lnSpc>
              <a:spcBef>
                <a:spcPts val="0"/>
              </a:spcBef>
              <a:buSzPts val="2400"/>
              <a:buFont typeface="Calibri"/>
              <a:buAutoNum type="arabicParenR"/>
            </a:pPr>
            <a:r>
              <a:rPr lang="ru-RU" sz="1800" dirty="0" err="1"/>
              <a:t>Підвищення</a:t>
            </a:r>
            <a:r>
              <a:rPr lang="ru-RU" sz="1800" dirty="0"/>
              <a:t> </a:t>
            </a:r>
            <a:r>
              <a:rPr lang="ru-RU" sz="1800" dirty="0" err="1"/>
              <a:t>частоти</a:t>
            </a:r>
            <a:r>
              <a:rPr lang="ru-RU" sz="1800" dirty="0"/>
              <a:t> й </a:t>
            </a:r>
            <a:r>
              <a:rPr lang="ru-RU" sz="1800" dirty="0" err="1"/>
              <a:t>інтенсивності</a:t>
            </a:r>
            <a:r>
              <a:rPr lang="ru-RU" sz="1800" dirty="0"/>
              <a:t> </a:t>
            </a:r>
            <a:r>
              <a:rPr lang="ru-RU" sz="1800" dirty="0" err="1"/>
              <a:t>кліматичних</a:t>
            </a:r>
            <a:r>
              <a:rPr lang="ru-RU" sz="1800" dirty="0"/>
              <a:t> </a:t>
            </a:r>
            <a:r>
              <a:rPr lang="ru-RU" sz="1800" dirty="0" err="1"/>
              <a:t>аномалій</a:t>
            </a:r>
            <a:r>
              <a:rPr lang="ru-RU" sz="1800" dirty="0"/>
              <a:t> і </a:t>
            </a:r>
            <a:r>
              <a:rPr lang="ru-RU" sz="1800" dirty="0" err="1"/>
              <a:t>екстремальних</a:t>
            </a:r>
            <a:r>
              <a:rPr lang="ru-RU" sz="1800" dirty="0"/>
              <a:t> </a:t>
            </a:r>
            <a:r>
              <a:rPr lang="ru-RU" sz="1800" dirty="0" err="1"/>
              <a:t>явищ</a:t>
            </a:r>
            <a:r>
              <a:rPr lang="ru-RU" sz="1800" dirty="0"/>
              <a:t> погоди</a:t>
            </a:r>
            <a:endParaRPr dirty="0"/>
          </a:p>
          <a:p>
            <a:pPr indent="-342900">
              <a:lnSpc>
                <a:spcPct val="80000"/>
              </a:lnSpc>
              <a:buSzPts val="2400"/>
              <a:buFont typeface="Calibri"/>
              <a:buAutoNum type="arabicParenR"/>
            </a:pPr>
            <a:r>
              <a:rPr lang="ru-RU" sz="1800" dirty="0" err="1"/>
              <a:t>Загострення</a:t>
            </a:r>
            <a:r>
              <a:rPr lang="ru-RU" sz="1800" dirty="0"/>
              <a:t> проблем з </a:t>
            </a:r>
            <a:r>
              <a:rPr lang="ru-RU" sz="1800" dirty="0" err="1"/>
              <a:t>водозабезпеченням</a:t>
            </a:r>
            <a:r>
              <a:rPr lang="ru-RU" sz="1800" dirty="0"/>
              <a:t> </a:t>
            </a:r>
            <a:r>
              <a:rPr lang="ru-RU" sz="1800" dirty="0" err="1"/>
              <a:t>південних</a:t>
            </a:r>
            <a:r>
              <a:rPr lang="ru-RU" sz="1800" dirty="0"/>
              <a:t> та </a:t>
            </a:r>
            <a:r>
              <a:rPr lang="ru-RU" sz="1800" dirty="0" err="1"/>
              <a:t>південно-східних</a:t>
            </a:r>
            <a:r>
              <a:rPr lang="ru-RU" sz="1800" dirty="0"/>
              <a:t> </a:t>
            </a:r>
            <a:r>
              <a:rPr lang="ru-RU" sz="1800" dirty="0" err="1"/>
              <a:t>регіонів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endParaRPr dirty="0"/>
          </a:p>
          <a:p>
            <a:pPr indent="-342900">
              <a:lnSpc>
                <a:spcPct val="80000"/>
              </a:lnSpc>
              <a:buSzPts val="2400"/>
              <a:buFont typeface="Calibri"/>
              <a:buAutoNum type="arabicParenR"/>
            </a:pPr>
            <a:r>
              <a:rPr lang="ru-RU" sz="1800" dirty="0" err="1"/>
              <a:t>Посухи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генетично</a:t>
            </a:r>
            <a:r>
              <a:rPr lang="ru-RU" sz="1800" dirty="0"/>
              <a:t> </a:t>
            </a:r>
            <a:r>
              <a:rPr lang="ru-RU" sz="1800" dirty="0" err="1"/>
              <a:t>властиві</a:t>
            </a:r>
            <a:r>
              <a:rPr lang="ru-RU" sz="1800" dirty="0"/>
              <a:t> </a:t>
            </a:r>
            <a:r>
              <a:rPr lang="ru-RU" sz="1800" dirty="0" err="1"/>
              <a:t>клімату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, </a:t>
            </a:r>
            <a:r>
              <a:rPr lang="ru-RU" sz="1800" dirty="0" err="1"/>
              <a:t>стають</a:t>
            </a:r>
            <a:r>
              <a:rPr lang="ru-RU" sz="1800" dirty="0"/>
              <a:t> усе </a:t>
            </a:r>
            <a:r>
              <a:rPr lang="ru-RU" sz="1800" dirty="0" err="1"/>
              <a:t>частішими</a:t>
            </a:r>
            <a:r>
              <a:rPr lang="ru-RU" sz="1800" dirty="0"/>
              <a:t> та </a:t>
            </a:r>
            <a:r>
              <a:rPr lang="ru-RU" sz="1800" dirty="0" err="1"/>
              <a:t>інтенсивнішими</a:t>
            </a:r>
            <a:endParaRPr dirty="0"/>
          </a:p>
          <a:p>
            <a:pPr indent="-342900">
              <a:lnSpc>
                <a:spcPct val="80000"/>
              </a:lnSpc>
              <a:buSzPts val="2400"/>
              <a:buFont typeface="Calibri"/>
              <a:buAutoNum type="arabicParenR"/>
            </a:pPr>
            <a:r>
              <a:rPr lang="ru-RU" sz="1800" dirty="0" err="1"/>
              <a:t>Підвищення</a:t>
            </a:r>
            <a:r>
              <a:rPr lang="ru-RU" sz="1800" dirty="0"/>
              <a:t> </a:t>
            </a:r>
            <a:r>
              <a:rPr lang="ru-RU" sz="1800" dirty="0" err="1"/>
              <a:t>рівня</a:t>
            </a:r>
            <a:r>
              <a:rPr lang="ru-RU" sz="1800" dirty="0"/>
              <a:t> </a:t>
            </a:r>
            <a:r>
              <a:rPr lang="ru-RU" sz="1800" dirty="0" err="1"/>
              <a:t>захворюваності</a:t>
            </a:r>
            <a:r>
              <a:rPr lang="ru-RU" sz="1800" dirty="0"/>
              <a:t> і </a:t>
            </a:r>
            <a:r>
              <a:rPr lang="ru-RU" sz="1800" dirty="0" err="1"/>
              <a:t>смертності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/>
              <a:t>зміни</a:t>
            </a:r>
            <a:r>
              <a:rPr lang="ru-RU" sz="1800" dirty="0"/>
              <a:t> температурного режиму, </a:t>
            </a:r>
            <a:r>
              <a:rPr lang="ru-RU" sz="1800" dirty="0" err="1"/>
              <a:t>появи</a:t>
            </a:r>
            <a:r>
              <a:rPr lang="ru-RU" sz="1800" dirty="0"/>
              <a:t>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видів</a:t>
            </a:r>
            <a:r>
              <a:rPr lang="ru-RU" sz="1800" dirty="0"/>
              <a:t> </a:t>
            </a:r>
            <a:r>
              <a:rPr lang="ru-RU" sz="1800" dirty="0" err="1"/>
              <a:t>захворювань</a:t>
            </a:r>
            <a:endParaRPr dirty="0"/>
          </a:p>
          <a:p>
            <a:pPr indent="-342900">
              <a:lnSpc>
                <a:spcPct val="80000"/>
              </a:lnSpc>
              <a:buSzPts val="2400"/>
              <a:buFont typeface="Calibri"/>
              <a:buAutoNum type="arabicParenR"/>
            </a:pPr>
            <a:r>
              <a:rPr lang="ru-RU" sz="1800" dirty="0"/>
              <a:t>Подальше </a:t>
            </a:r>
            <a:r>
              <a:rPr lang="ru-RU" sz="1800" dirty="0" err="1"/>
              <a:t>розповсюдження</a:t>
            </a:r>
            <a:r>
              <a:rPr lang="ru-RU" sz="1800" dirty="0"/>
              <a:t>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видів</a:t>
            </a:r>
            <a:r>
              <a:rPr lang="ru-RU" sz="1800" dirty="0"/>
              <a:t> хвороб </a:t>
            </a:r>
            <a:r>
              <a:rPr lang="ru-RU" sz="1800" dirty="0" err="1"/>
              <a:t>сільськогосподарських</a:t>
            </a:r>
            <a:r>
              <a:rPr lang="ru-RU" sz="1800" dirty="0"/>
              <a:t> </a:t>
            </a:r>
            <a:r>
              <a:rPr lang="ru-RU" sz="1800" dirty="0" err="1"/>
              <a:t>рослин</a:t>
            </a:r>
            <a:r>
              <a:rPr lang="ru-RU" sz="1800" dirty="0"/>
              <a:t>, </a:t>
            </a:r>
            <a:r>
              <a:rPr lang="ru-RU" sz="1800" dirty="0" err="1"/>
              <a:t>шкідників</a:t>
            </a:r>
            <a:endParaRPr sz="1800" dirty="0"/>
          </a:p>
          <a:p>
            <a:pPr indent="-342900">
              <a:lnSpc>
                <a:spcPct val="80000"/>
              </a:lnSpc>
              <a:buSzPts val="2400"/>
              <a:buFont typeface="Calibri"/>
              <a:buAutoNum type="arabicParenR"/>
            </a:pPr>
            <a:r>
              <a:rPr lang="ru-RU" sz="1800" dirty="0" err="1"/>
              <a:t>Зменшення</a:t>
            </a:r>
            <a:r>
              <a:rPr lang="ru-RU" sz="1800" dirty="0"/>
              <a:t> </a:t>
            </a:r>
            <a:r>
              <a:rPr lang="ru-RU" sz="1800" dirty="0" err="1"/>
              <a:t>продуктивності</a:t>
            </a:r>
            <a:r>
              <a:rPr lang="ru-RU" sz="1800" dirty="0"/>
              <a:t> </a:t>
            </a:r>
            <a:r>
              <a:rPr lang="ru-RU" sz="1800" dirty="0" err="1"/>
              <a:t>лісів</a:t>
            </a:r>
            <a:endParaRPr dirty="0"/>
          </a:p>
          <a:p>
            <a:pPr indent="-342900">
              <a:lnSpc>
                <a:spcPct val="80000"/>
              </a:lnSpc>
              <a:buSzPts val="2400"/>
              <a:buFont typeface="Calibri"/>
              <a:buAutoNum type="arabicParenR"/>
            </a:pPr>
            <a:r>
              <a:rPr lang="ru-RU" sz="1800" dirty="0" err="1"/>
              <a:t>Незворотні</a:t>
            </a:r>
            <a:r>
              <a:rPr lang="ru-RU" sz="1800" dirty="0"/>
              <a:t> </a:t>
            </a:r>
            <a:r>
              <a:rPr lang="ru-RU" sz="1800" dirty="0" err="1"/>
              <a:t>зміни</a:t>
            </a:r>
            <a:r>
              <a:rPr lang="ru-RU" sz="1800" dirty="0"/>
              <a:t> у </a:t>
            </a:r>
            <a:r>
              <a:rPr lang="ru-RU" sz="1800" dirty="0" err="1"/>
              <a:t>екосистемах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призведуть</a:t>
            </a:r>
            <a:r>
              <a:rPr lang="ru-RU" sz="1800" dirty="0"/>
              <a:t> до </a:t>
            </a:r>
            <a:r>
              <a:rPr lang="ru-RU" sz="1800" dirty="0" err="1"/>
              <a:t>вкрай</a:t>
            </a:r>
            <a:r>
              <a:rPr lang="ru-RU" sz="1800" dirty="0"/>
              <a:t> </a:t>
            </a:r>
            <a:r>
              <a:rPr lang="ru-RU" sz="1800" dirty="0" err="1"/>
              <a:t>негативних</a:t>
            </a:r>
            <a:r>
              <a:rPr lang="ru-RU" sz="1800" dirty="0"/>
              <a:t> </a:t>
            </a:r>
            <a:r>
              <a:rPr lang="ru-RU" sz="1800" dirty="0" err="1"/>
              <a:t>наслідків</a:t>
            </a:r>
            <a:r>
              <a:rPr lang="ru-RU" sz="1800" dirty="0"/>
              <a:t> для </a:t>
            </a:r>
            <a:r>
              <a:rPr lang="ru-RU" sz="1800" dirty="0" err="1"/>
              <a:t>біорізноманіття</a:t>
            </a:r>
            <a:endParaRPr dirty="0"/>
          </a:p>
          <a:p>
            <a:pPr indent="-342900">
              <a:lnSpc>
                <a:spcPct val="80000"/>
              </a:lnSpc>
              <a:buSzPts val="2400"/>
              <a:buFont typeface="Calibri"/>
              <a:buAutoNum type="arabicParenR"/>
            </a:pPr>
            <a:r>
              <a:rPr lang="ru-RU" sz="1800" dirty="0" err="1"/>
              <a:t>Поява</a:t>
            </a:r>
            <a:r>
              <a:rPr lang="ru-RU" sz="1800" dirty="0"/>
              <a:t> «</a:t>
            </a:r>
            <a:r>
              <a:rPr lang="ru-RU" sz="1800" dirty="0" err="1"/>
              <a:t>кліматичних</a:t>
            </a:r>
            <a:r>
              <a:rPr lang="ru-RU" sz="1800" dirty="0"/>
              <a:t> </a:t>
            </a:r>
            <a:r>
              <a:rPr lang="ru-RU" sz="1800" dirty="0" err="1"/>
              <a:t>біженців</a:t>
            </a:r>
            <a:r>
              <a:rPr lang="ru-RU" sz="1800" dirty="0"/>
              <a:t>»</a:t>
            </a:r>
            <a:endParaRPr dirty="0"/>
          </a:p>
          <a:p>
            <a:pPr marL="0" indent="0" algn="r">
              <a:lnSpc>
                <a:spcPct val="80000"/>
              </a:lnSpc>
              <a:spcBef>
                <a:spcPts val="0"/>
              </a:spcBef>
              <a:buSzPts val="2400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60769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/>
        </p:nvSpPr>
        <p:spPr>
          <a:xfrm>
            <a:off x="468548" y="1152997"/>
            <a:ext cx="2466477" cy="3182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 smtClean="0"/>
              <a:t>Результати опитування 150 ОТГ із 660 створених.</a:t>
            </a:r>
            <a:endParaRPr lang="en-US" sz="3600" dirty="0" smtClean="0"/>
          </a:p>
          <a:p>
            <a:r>
              <a:rPr lang="uk-UA" sz="3600" dirty="0" smtClean="0"/>
              <a:t>За 10 років в Україні потепліло на 1,6 градуси</a:t>
            </a:r>
            <a:endParaRPr lang="uk-UA" sz="3600" dirty="0"/>
          </a:p>
        </p:txBody>
      </p:sp>
      <p:pic>
        <p:nvPicPr>
          <p:cNvPr id="4" name="Місце для вмісту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40204" r="764" b="2456"/>
          <a:stretch/>
        </p:blipFill>
        <p:spPr>
          <a:xfrm>
            <a:off x="3535681" y="0"/>
            <a:ext cx="5608320" cy="459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2513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2" y="159544"/>
            <a:ext cx="8400773" cy="4869656"/>
          </a:xfrm>
        </p:spPr>
      </p:pic>
    </p:spTree>
    <p:extLst>
      <p:ext uri="{BB962C8B-B14F-4D97-AF65-F5344CB8AC3E}">
        <p14:creationId xmlns:p14="http://schemas.microsoft.com/office/powerpoint/2010/main" val="32215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" y="25421"/>
            <a:ext cx="7117079" cy="44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1358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21395" r="1"/>
          <a:stretch/>
        </p:blipFill>
        <p:spPr>
          <a:xfrm>
            <a:off x="2014122" y="0"/>
            <a:ext cx="4684221" cy="46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0988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ethos3_350org_178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2879" y="69448"/>
            <a:ext cx="6591782" cy="494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601391" y="1653779"/>
            <a:ext cx="5772150" cy="646331"/>
          </a:xfrm>
          <a:prstGeom prst="rect">
            <a:avLst/>
          </a:prstGeom>
          <a:solidFill>
            <a:srgbClr val="E46C0A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Тисячі</a:t>
            </a:r>
            <a:r>
              <a:rPr lang="ru-RU" sz="36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різних</a:t>
            </a:r>
            <a:r>
              <a:rPr lang="ru-RU" sz="36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рішень</a:t>
            </a:r>
            <a:endParaRPr lang="en-US" sz="3600" b="1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16342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5418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Google Shape;186;p28" descr="https://scontent.fiev4-1.fna.fbcdn.net/v/t1.0-9/69666339_10157022804321888_314458066391138304_n.jpg?_nc_cat=110&amp;_nc_oc=AQm0ZBLGbkNyYk5eIPG9DC8QSmNr-Au_PVzzAPtDv3fOF-dYiz4FO20LEXGeamvsPtY&amp;_nc_ht=scontent.fiev4-1.fna&amp;oh=3c520f3c310af5a48e84237c29cf9fa5&amp;oe=5E614C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037320" cy="4579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8;p28"/>
          <p:cNvSpPr txBox="1"/>
          <p:nvPr/>
        </p:nvSpPr>
        <p:spPr>
          <a:xfrm>
            <a:off x="1097280" y="2095499"/>
            <a:ext cx="7141337" cy="119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Як </a:t>
            </a:r>
            <a:r>
              <a:rPr lang="ru-RU" sz="4400" b="1" i="0" u="none" strike="noStrike" cap="none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міняється</a:t>
            </a:r>
            <a:r>
              <a:rPr lang="ru-RU" sz="44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клімат</a:t>
            </a:r>
            <a:r>
              <a:rPr lang="ru-RU" sz="44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4400" b="1" i="0" u="none" strike="noStrike" cap="none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місті</a:t>
            </a:r>
            <a:r>
              <a:rPr lang="ru-RU" sz="44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4400" b="1" i="0" u="none" strike="noStrike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4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говорить наука? </a:t>
            </a:r>
            <a:r>
              <a:rPr lang="ru-RU" sz="4400" b="1" i="0" u="none" strike="noStrike" cap="none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b="1" i="0" u="none" strike="noStrike" cap="none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b="1" i="1" u="none" strike="noStrike" cap="none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b="1" i="1" u="none" strike="noStrike" cap="none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5400" b="1" i="1" u="none" strike="noStrike" cap="none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23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Google Shape;224;p3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ocy;&amp;tcy;&amp;ocy;&amp;ocy;&amp;bcy;&amp;ocy;&amp;icy; &amp;ncy;&amp;acy; &amp;rcy;&amp;acy;&amp;bcy;&amp;ocy;&amp;chcy;&amp;icy;&amp;jcy; &amp;scy;&amp;tcy;&amp;ocy;&amp;lcy; &amp;ocy;&amp;scy;&amp;iecy;&amp;ncy;&amp;softcy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"/>
            <a:ext cx="9144000" cy="45250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5;p31"/>
          <p:cNvSpPr txBox="1">
            <a:spLocks noGrp="1"/>
          </p:cNvSpPr>
          <p:nvPr>
            <p:ph type="title"/>
          </p:nvPr>
        </p:nvSpPr>
        <p:spPr>
          <a:xfrm>
            <a:off x="258317" y="291600"/>
            <a:ext cx="10692765" cy="220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Зміна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термічного</a:t>
            </a:r>
            <a:r>
              <a:rPr lang="ru-RU" b="1" dirty="0">
                <a:solidFill>
                  <a:srgbClr val="002060"/>
                </a:solidFill>
              </a:rPr>
              <a:t> режиму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в Україні</a:t>
            </a:r>
            <a:endParaRPr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3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1143000" y="141686"/>
            <a:ext cx="6858000" cy="2583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buClr>
                <a:srgbClr val="7030A0"/>
              </a:buClr>
              <a:buSzPts val="2160"/>
            </a:pPr>
            <a:r>
              <a:rPr lang="ru-RU" sz="162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Температура повітря - січень (</a:t>
            </a:r>
            <a:r>
              <a:rPr lang="ru-RU" sz="1620" baseline="30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r>
              <a:rPr lang="ru-RU" sz="162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С)</a:t>
            </a:r>
            <a:endParaRPr sz="2969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571500"/>
            <a:ext cx="3100388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571500"/>
            <a:ext cx="3100388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3201" y="3629025"/>
            <a:ext cx="3607594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1600" y="2057400"/>
            <a:ext cx="3100388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0" y="2057400"/>
            <a:ext cx="3100388" cy="151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94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1" y="3629025"/>
            <a:ext cx="3636169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00" y="571500"/>
            <a:ext cx="3100388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71500"/>
            <a:ext cx="3100388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1600" y="2114550"/>
            <a:ext cx="3100388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0" y="2114550"/>
            <a:ext cx="3100388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1125416" y="141686"/>
            <a:ext cx="6858000" cy="25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FF0000"/>
              </a:buClr>
              <a:buSzPts val="2160"/>
            </a:pPr>
            <a:r>
              <a:rPr lang="ru-RU" sz="162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Температура повітря - липень (</a:t>
            </a:r>
            <a:r>
              <a:rPr lang="ru-RU" sz="1620" b="1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r>
              <a:rPr lang="ru-RU" sz="162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С)</a:t>
            </a:r>
            <a:endParaRPr sz="2969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00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Google Shape;536;p47" descr="Картинки по запросу дощ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7"/>
            <a:ext cx="9144001" cy="45485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38;p47"/>
          <p:cNvSpPr txBox="1"/>
          <p:nvPr/>
        </p:nvSpPr>
        <p:spPr>
          <a:xfrm>
            <a:off x="-569341" y="301771"/>
            <a:ext cx="10098723" cy="135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ru-RU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 b="1" i="0" u="none" strike="noStrike" cap="none" dirty="0">
                <a:solidFill>
                  <a:srgbClr val="EFFFF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РЕЖИМ ЗВОЛОЖЕННЯ</a:t>
            </a:r>
            <a:endParaRPr sz="3600" b="1" i="0" u="none" strike="noStrike" cap="none" dirty="0">
              <a:solidFill>
                <a:srgbClr val="EFFFF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600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0" y="571500"/>
            <a:ext cx="3100388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571500"/>
            <a:ext cx="3100388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8750" y="2114550"/>
            <a:ext cx="3100388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9150" y="2114550"/>
            <a:ext cx="3100388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7450" y="3629025"/>
            <a:ext cx="3786188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/>
          <p:nvPr/>
        </p:nvSpPr>
        <p:spPr>
          <a:xfrm>
            <a:off x="1170386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1170386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1170386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1170386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1143000" y="141686"/>
            <a:ext cx="6858000" cy="25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7030A0"/>
              </a:buClr>
              <a:buSzPts val="2160"/>
            </a:pPr>
            <a:r>
              <a:rPr lang="ru-RU" sz="162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Річна сума опадів (мм)</a:t>
            </a:r>
            <a:endParaRPr sz="2969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8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/>
          <p:nvPr/>
        </p:nvSpPr>
        <p:spPr>
          <a:xfrm>
            <a:off x="1143000" y="141686"/>
            <a:ext cx="6858000" cy="25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Дефіцит вологи (P-PET, мм)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1170386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1170386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1170386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1170386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1170386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1170386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1170386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1170386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1143001" y="2378581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119" y="3589735"/>
            <a:ext cx="38290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5647" y="483394"/>
            <a:ext cx="3100388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5647" y="2049066"/>
            <a:ext cx="3100388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/>
          <p:nvPr/>
        </p:nvSpPr>
        <p:spPr>
          <a:xfrm>
            <a:off x="2952751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2952751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0562" y="481013"/>
            <a:ext cx="3100388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66035" y="2024063"/>
            <a:ext cx="3100388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/>
          <p:nvPr/>
        </p:nvSpPr>
        <p:spPr>
          <a:xfrm>
            <a:off x="2789636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2789636" y="1814514"/>
            <a:ext cx="13854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0" y="3486151"/>
            <a:ext cx="1314450" cy="119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9">
            <a:alphaModFix/>
          </a:blip>
          <a:srcRect l="6612" t="26228" r="10714" b="22992"/>
          <a:stretch/>
        </p:blipFill>
        <p:spPr>
          <a:xfrm>
            <a:off x="5495925" y="4629151"/>
            <a:ext cx="1762125" cy="32742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/>
        </p:nvSpPr>
        <p:spPr>
          <a:xfrm>
            <a:off x="1656160" y="1375172"/>
            <a:ext cx="704850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15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E-Obs</a:t>
            </a:r>
            <a:endParaRPr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807744" y="1375172"/>
            <a:ext cx="704850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15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E-Obs</a:t>
            </a:r>
            <a:endParaRPr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1656161" y="2787255"/>
            <a:ext cx="683419" cy="53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15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RCMs</a:t>
            </a:r>
            <a:endParaRPr sz="1013"/>
          </a:p>
          <a:p>
            <a:pPr algn="ctr"/>
            <a:r>
              <a:rPr lang="ru-RU" sz="15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A1B</a:t>
            </a:r>
            <a:endParaRPr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4756548" y="2795589"/>
            <a:ext cx="683419" cy="53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15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RCMs</a:t>
            </a:r>
            <a:endParaRPr sz="1013"/>
          </a:p>
          <a:p>
            <a:pPr algn="ctr"/>
            <a:r>
              <a:rPr lang="ru-RU" sz="15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A1B</a:t>
            </a:r>
            <a:endParaRPr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1665685" y="4331495"/>
            <a:ext cx="684609" cy="53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15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RCMs</a:t>
            </a:r>
            <a:endParaRPr sz="1013"/>
          </a:p>
          <a:p>
            <a:pPr algn="ctr"/>
            <a:r>
              <a:rPr lang="ru-RU" sz="15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A1B</a:t>
            </a:r>
            <a:endParaRPr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7665245" y="4826795"/>
            <a:ext cx="221456" cy="2595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410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5260"/>
            <a:ext cx="91440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0673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182</Words>
  <Application>Microsoft Office PowerPoint</Application>
  <PresentationFormat>Экран (16:9)</PresentationFormat>
  <Paragraphs>45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Master English</vt:lpstr>
      <vt:lpstr>Як енергетика та зміни клімату впливають на життя</vt:lpstr>
      <vt:lpstr>Презентация PowerPoint</vt:lpstr>
      <vt:lpstr> Зміна  термічного режиму  в Україні</vt:lpstr>
      <vt:lpstr>Температура повітря - січень (оС)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Потенційні кліматичні загрози для України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GIZ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GIZ Master</dc:title>
  <dc:creator>Bauer, Vanessa GIZ</dc:creator>
  <cp:lastModifiedBy>userGay1511</cp:lastModifiedBy>
  <cp:revision>979</cp:revision>
  <dcterms:created xsi:type="dcterms:W3CDTF">2017-09-14T11:33:37Z</dcterms:created>
  <dcterms:modified xsi:type="dcterms:W3CDTF">2020-06-24T11:23:51Z</dcterms:modified>
</cp:coreProperties>
</file>