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1"/>
  </p:notesMasterIdLst>
  <p:sldIdLst>
    <p:sldId id="258" r:id="rId2"/>
    <p:sldId id="259" r:id="rId3"/>
    <p:sldId id="300" r:id="rId4"/>
    <p:sldId id="376" r:id="rId5"/>
    <p:sldId id="391" r:id="rId6"/>
    <p:sldId id="422" r:id="rId7"/>
    <p:sldId id="423" r:id="rId8"/>
    <p:sldId id="402" r:id="rId9"/>
    <p:sldId id="392" r:id="rId10"/>
    <p:sldId id="393" r:id="rId11"/>
    <p:sldId id="374" r:id="rId12"/>
    <p:sldId id="358" r:id="rId13"/>
    <p:sldId id="337" r:id="rId14"/>
    <p:sldId id="377" r:id="rId15"/>
    <p:sldId id="313" r:id="rId16"/>
    <p:sldId id="378" r:id="rId17"/>
    <p:sldId id="388" r:id="rId18"/>
    <p:sldId id="373" r:id="rId19"/>
    <p:sldId id="381" r:id="rId20"/>
    <p:sldId id="396" r:id="rId21"/>
    <p:sldId id="419" r:id="rId22"/>
    <p:sldId id="409" r:id="rId23"/>
    <p:sldId id="418" r:id="rId24"/>
    <p:sldId id="411" r:id="rId25"/>
    <p:sldId id="412" r:id="rId26"/>
    <p:sldId id="398" r:id="rId27"/>
    <p:sldId id="399" r:id="rId28"/>
    <p:sldId id="397" r:id="rId29"/>
    <p:sldId id="340" r:id="rId30"/>
    <p:sldId id="379" r:id="rId31"/>
    <p:sldId id="403" r:id="rId32"/>
    <p:sldId id="406" r:id="rId33"/>
    <p:sldId id="407" r:id="rId34"/>
    <p:sldId id="382" r:id="rId35"/>
    <p:sldId id="310" r:id="rId36"/>
    <p:sldId id="312" r:id="rId37"/>
    <p:sldId id="361" r:id="rId38"/>
    <p:sldId id="417" r:id="rId39"/>
    <p:sldId id="415" r:id="rId40"/>
    <p:sldId id="416" r:id="rId41"/>
    <p:sldId id="341" r:id="rId42"/>
    <p:sldId id="405" r:id="rId43"/>
    <p:sldId id="383" r:id="rId44"/>
    <p:sldId id="384" r:id="rId45"/>
    <p:sldId id="332" r:id="rId46"/>
    <p:sldId id="385" r:id="rId47"/>
    <p:sldId id="386" r:id="rId48"/>
    <p:sldId id="298" r:id="rId49"/>
    <p:sldId id="299" r:id="rId50"/>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990000"/>
    <a:srgbClr val="002776"/>
    <a:srgbClr val="CC0000"/>
    <a:srgbClr val="993300"/>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9825" autoAdjust="0"/>
  </p:normalViewPr>
  <p:slideViewPr>
    <p:cSldViewPr>
      <p:cViewPr varScale="1">
        <p:scale>
          <a:sx n="88" d="100"/>
          <a:sy n="88" d="100"/>
        </p:scale>
        <p:origin x="-1380"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0718C-C2F0-4587-AD4E-7F8C0BC41946}"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uk-UA"/>
        </a:p>
      </dgm:t>
    </dgm:pt>
    <dgm:pt modelId="{10AFC1C2-9E70-4AB5-9D5B-06D48A53D677}">
      <dgm:prSet phldrT="[Текст]" custT="1"/>
      <dgm:spPr/>
      <dgm:t>
        <a:bodyPr/>
        <a:lstStyle/>
        <a:p>
          <a:r>
            <a:rPr lang="uk-UA" sz="2400" dirty="0"/>
            <a:t>Розподіл повноважень згідно з принципом </a:t>
          </a:r>
          <a:r>
            <a:rPr lang="uk-UA" sz="2400" dirty="0" err="1"/>
            <a:t>субсидіарності</a:t>
          </a:r>
          <a:endParaRPr lang="uk-UA" sz="2400" dirty="0"/>
        </a:p>
      </dgm:t>
    </dgm:pt>
    <dgm:pt modelId="{BA33C913-4050-4526-88A1-83533E99A26A}" type="parTrans" cxnId="{E5C2D07A-CE86-43E5-B5D8-EC7C89962A20}">
      <dgm:prSet/>
      <dgm:spPr/>
      <dgm:t>
        <a:bodyPr/>
        <a:lstStyle/>
        <a:p>
          <a:endParaRPr lang="uk-UA"/>
        </a:p>
      </dgm:t>
    </dgm:pt>
    <dgm:pt modelId="{7189A7B0-71B9-4C62-B2D2-A2178C9998E9}" type="sibTrans" cxnId="{E5C2D07A-CE86-43E5-B5D8-EC7C89962A20}">
      <dgm:prSet/>
      <dgm:spPr/>
      <dgm:t>
        <a:bodyPr/>
        <a:lstStyle/>
        <a:p>
          <a:endParaRPr lang="uk-UA"/>
        </a:p>
      </dgm:t>
    </dgm:pt>
    <dgm:pt modelId="{1F83C2F1-017F-409C-9D0B-0A16C6DDAD85}">
      <dgm:prSet phldrT="[Текст]" custT="1"/>
      <dgm:spPr/>
      <dgm:t>
        <a:bodyPr/>
        <a:lstStyle/>
        <a:p>
          <a:pPr algn="ctr"/>
          <a:r>
            <a:rPr lang="uk-UA" sz="1800" dirty="0">
              <a:solidFill>
                <a:srgbClr val="002776"/>
              </a:solidFill>
            </a:rPr>
            <a:t>найбільше повноважень мають мати ті органи влади, які є найближчими до людей</a:t>
          </a:r>
        </a:p>
      </dgm:t>
    </dgm:pt>
    <dgm:pt modelId="{BAB1B0FE-E947-4D30-8CF0-820537D1ADA4}" type="parTrans" cxnId="{DE26B51A-D01E-406E-9441-EB5C5185E7B0}">
      <dgm:prSet/>
      <dgm:spPr/>
      <dgm:t>
        <a:bodyPr/>
        <a:lstStyle/>
        <a:p>
          <a:endParaRPr lang="uk-UA"/>
        </a:p>
      </dgm:t>
    </dgm:pt>
    <dgm:pt modelId="{22F35ABF-9C8A-4636-B126-40F19EB1A851}" type="sibTrans" cxnId="{DE26B51A-D01E-406E-9441-EB5C5185E7B0}">
      <dgm:prSet/>
      <dgm:spPr/>
      <dgm:t>
        <a:bodyPr/>
        <a:lstStyle/>
        <a:p>
          <a:endParaRPr lang="uk-UA"/>
        </a:p>
      </dgm:t>
    </dgm:pt>
    <dgm:pt modelId="{926ADE2D-C295-400A-9522-6C1B3FE79FB5}">
      <dgm:prSet phldrT="[Текст]" custT="1"/>
      <dgm:spPr/>
      <dgm:t>
        <a:bodyPr/>
        <a:lstStyle/>
        <a:p>
          <a:r>
            <a:rPr lang="uk-UA" sz="1800" dirty="0">
              <a:solidFill>
                <a:srgbClr val="002776"/>
              </a:solidFill>
            </a:rPr>
            <a:t>на рівні яких вирішення завдань та </a:t>
          </a:r>
          <a:r>
            <a:rPr lang="uk-UA" sz="1800" b="1" dirty="0">
              <a:solidFill>
                <a:srgbClr val="002776"/>
              </a:solidFill>
            </a:rPr>
            <a:t>надання послуг є найбільш ефективним </a:t>
          </a:r>
          <a:r>
            <a:rPr lang="uk-UA" sz="1800" dirty="0">
              <a:solidFill>
                <a:srgbClr val="002776"/>
              </a:solidFill>
            </a:rPr>
            <a:t>та найменш </a:t>
          </a:r>
          <a:r>
            <a:rPr lang="uk-UA" sz="1800" dirty="0" err="1">
              <a:solidFill>
                <a:srgbClr val="002776"/>
              </a:solidFill>
            </a:rPr>
            <a:t>ресурсовитратним</a:t>
          </a:r>
          <a:endParaRPr lang="uk-UA" sz="1800" dirty="0">
            <a:solidFill>
              <a:srgbClr val="002776"/>
            </a:solidFill>
          </a:endParaRPr>
        </a:p>
      </dgm:t>
    </dgm:pt>
    <dgm:pt modelId="{358E8F81-E638-4A31-8FCD-7E7022197053}" type="parTrans" cxnId="{AE0906D7-DE91-44DD-893A-794B23CA04E3}">
      <dgm:prSet/>
      <dgm:spPr/>
      <dgm:t>
        <a:bodyPr/>
        <a:lstStyle/>
        <a:p>
          <a:endParaRPr lang="uk-UA"/>
        </a:p>
      </dgm:t>
    </dgm:pt>
    <dgm:pt modelId="{01174985-6FD1-4DFF-BAEA-79F58BE37521}" type="sibTrans" cxnId="{AE0906D7-DE91-44DD-893A-794B23CA04E3}">
      <dgm:prSet/>
      <dgm:spPr/>
      <dgm:t>
        <a:bodyPr/>
        <a:lstStyle/>
        <a:p>
          <a:endParaRPr lang="uk-UA"/>
        </a:p>
      </dgm:t>
    </dgm:pt>
    <dgm:pt modelId="{3FD52818-452C-44A2-B276-B96F0025E296}">
      <dgm:prSet custT="1"/>
      <dgm:spPr/>
      <dgm:t>
        <a:bodyPr/>
        <a:lstStyle/>
        <a:p>
          <a:r>
            <a:rPr lang="uk-UA" sz="1800" dirty="0">
              <a:solidFill>
                <a:srgbClr val="002776"/>
              </a:solidFill>
            </a:rPr>
            <a:t>цей рівень має володіти відповідними ресурсами</a:t>
          </a:r>
        </a:p>
      </dgm:t>
    </dgm:pt>
    <dgm:pt modelId="{33D604A0-A80E-47C5-9531-88A7FE8A6D76}" type="parTrans" cxnId="{238568BA-85E1-40DD-895D-DFC573E8285C}">
      <dgm:prSet/>
      <dgm:spPr/>
      <dgm:t>
        <a:bodyPr/>
        <a:lstStyle/>
        <a:p>
          <a:endParaRPr lang="uk-UA"/>
        </a:p>
      </dgm:t>
    </dgm:pt>
    <dgm:pt modelId="{6F365AEB-31EF-47DE-B609-7D304BB49D6F}" type="sibTrans" cxnId="{238568BA-85E1-40DD-895D-DFC573E8285C}">
      <dgm:prSet/>
      <dgm:spPr/>
      <dgm:t>
        <a:bodyPr/>
        <a:lstStyle/>
        <a:p>
          <a:endParaRPr lang="uk-UA"/>
        </a:p>
      </dgm:t>
    </dgm:pt>
    <dgm:pt modelId="{D05DFD5D-5185-46DC-8E2A-C9EA355931D6}" type="pres">
      <dgm:prSet presAssocID="{3E40718C-C2F0-4587-AD4E-7F8C0BC41946}" presName="diagram" presStyleCnt="0">
        <dgm:presLayoutVars>
          <dgm:chPref val="1"/>
          <dgm:dir/>
          <dgm:animOne val="branch"/>
          <dgm:animLvl val="lvl"/>
          <dgm:resizeHandles/>
        </dgm:presLayoutVars>
      </dgm:prSet>
      <dgm:spPr/>
      <dgm:t>
        <a:bodyPr/>
        <a:lstStyle/>
        <a:p>
          <a:endParaRPr lang="uk-UA"/>
        </a:p>
      </dgm:t>
    </dgm:pt>
    <dgm:pt modelId="{64604F9B-B29C-45A5-9D46-F263A25B45F1}" type="pres">
      <dgm:prSet presAssocID="{10AFC1C2-9E70-4AB5-9D5B-06D48A53D677}" presName="root" presStyleCnt="0"/>
      <dgm:spPr/>
    </dgm:pt>
    <dgm:pt modelId="{68880EFE-E599-449D-A2A1-A1946149E494}" type="pres">
      <dgm:prSet presAssocID="{10AFC1C2-9E70-4AB5-9D5B-06D48A53D677}" presName="rootComposite" presStyleCnt="0"/>
      <dgm:spPr/>
    </dgm:pt>
    <dgm:pt modelId="{CA7C8E13-9484-40C2-A1C3-BC0DB0E9FDD3}" type="pres">
      <dgm:prSet presAssocID="{10AFC1C2-9E70-4AB5-9D5B-06D48A53D677}" presName="rootText" presStyleLbl="node1" presStyleIdx="0" presStyleCnt="1" custScaleX="365207" custScaleY="121732"/>
      <dgm:spPr/>
      <dgm:t>
        <a:bodyPr/>
        <a:lstStyle/>
        <a:p>
          <a:endParaRPr lang="uk-UA"/>
        </a:p>
      </dgm:t>
    </dgm:pt>
    <dgm:pt modelId="{DDF12DBC-6D13-45F6-9328-6D6FC2B16F26}" type="pres">
      <dgm:prSet presAssocID="{10AFC1C2-9E70-4AB5-9D5B-06D48A53D677}" presName="rootConnector" presStyleLbl="node1" presStyleIdx="0" presStyleCnt="1"/>
      <dgm:spPr/>
      <dgm:t>
        <a:bodyPr/>
        <a:lstStyle/>
        <a:p>
          <a:endParaRPr lang="uk-UA"/>
        </a:p>
      </dgm:t>
    </dgm:pt>
    <dgm:pt modelId="{79612628-FB36-4D78-8902-E5D459789B71}" type="pres">
      <dgm:prSet presAssocID="{10AFC1C2-9E70-4AB5-9D5B-06D48A53D677}" presName="childShape" presStyleCnt="0"/>
      <dgm:spPr/>
    </dgm:pt>
    <dgm:pt modelId="{65165939-DB7F-49A8-9A48-5F05503351B5}" type="pres">
      <dgm:prSet presAssocID="{BAB1B0FE-E947-4D30-8CF0-820537D1ADA4}" presName="Name13" presStyleLbl="parChTrans1D2" presStyleIdx="0" presStyleCnt="3"/>
      <dgm:spPr/>
      <dgm:t>
        <a:bodyPr/>
        <a:lstStyle/>
        <a:p>
          <a:endParaRPr lang="uk-UA"/>
        </a:p>
      </dgm:t>
    </dgm:pt>
    <dgm:pt modelId="{23D549AA-E86C-426F-936F-8EB6C6AD19CE}" type="pres">
      <dgm:prSet presAssocID="{1F83C2F1-017F-409C-9D0B-0A16C6DDAD85}" presName="childText" presStyleLbl="bgAcc1" presStyleIdx="0" presStyleCnt="3" custScaleX="336171" custScaleY="118809">
        <dgm:presLayoutVars>
          <dgm:bulletEnabled val="1"/>
        </dgm:presLayoutVars>
      </dgm:prSet>
      <dgm:spPr/>
      <dgm:t>
        <a:bodyPr/>
        <a:lstStyle/>
        <a:p>
          <a:endParaRPr lang="uk-UA"/>
        </a:p>
      </dgm:t>
    </dgm:pt>
    <dgm:pt modelId="{A076DA1D-400E-4DCB-8EC5-832DAF8DF6E9}" type="pres">
      <dgm:prSet presAssocID="{358E8F81-E638-4A31-8FCD-7E7022197053}" presName="Name13" presStyleLbl="parChTrans1D2" presStyleIdx="1" presStyleCnt="3"/>
      <dgm:spPr/>
      <dgm:t>
        <a:bodyPr/>
        <a:lstStyle/>
        <a:p>
          <a:endParaRPr lang="uk-UA"/>
        </a:p>
      </dgm:t>
    </dgm:pt>
    <dgm:pt modelId="{83B18C9C-C10B-4557-B1F1-29B12EE2086E}" type="pres">
      <dgm:prSet presAssocID="{926ADE2D-C295-400A-9522-6C1B3FE79FB5}" presName="childText" presStyleLbl="bgAcc1" presStyleIdx="1" presStyleCnt="3" custScaleX="333753">
        <dgm:presLayoutVars>
          <dgm:bulletEnabled val="1"/>
        </dgm:presLayoutVars>
      </dgm:prSet>
      <dgm:spPr/>
      <dgm:t>
        <a:bodyPr/>
        <a:lstStyle/>
        <a:p>
          <a:endParaRPr lang="uk-UA"/>
        </a:p>
      </dgm:t>
    </dgm:pt>
    <dgm:pt modelId="{632900C0-2B66-44EA-B1AB-32057EC2F00B}" type="pres">
      <dgm:prSet presAssocID="{33D604A0-A80E-47C5-9531-88A7FE8A6D76}" presName="Name13" presStyleLbl="parChTrans1D2" presStyleIdx="2" presStyleCnt="3"/>
      <dgm:spPr/>
      <dgm:t>
        <a:bodyPr/>
        <a:lstStyle/>
        <a:p>
          <a:endParaRPr lang="uk-UA"/>
        </a:p>
      </dgm:t>
    </dgm:pt>
    <dgm:pt modelId="{CF64A9ED-031C-47FC-A4D6-54BD7C4C1D76}" type="pres">
      <dgm:prSet presAssocID="{3FD52818-452C-44A2-B276-B96F0025E296}" presName="childText" presStyleLbl="bgAcc1" presStyleIdx="2" presStyleCnt="3" custScaleX="327957">
        <dgm:presLayoutVars>
          <dgm:bulletEnabled val="1"/>
        </dgm:presLayoutVars>
      </dgm:prSet>
      <dgm:spPr/>
      <dgm:t>
        <a:bodyPr/>
        <a:lstStyle/>
        <a:p>
          <a:endParaRPr lang="uk-UA"/>
        </a:p>
      </dgm:t>
    </dgm:pt>
  </dgm:ptLst>
  <dgm:cxnLst>
    <dgm:cxn modelId="{E5C2D07A-CE86-43E5-B5D8-EC7C89962A20}" srcId="{3E40718C-C2F0-4587-AD4E-7F8C0BC41946}" destId="{10AFC1C2-9E70-4AB5-9D5B-06D48A53D677}" srcOrd="0" destOrd="0" parTransId="{BA33C913-4050-4526-88A1-83533E99A26A}" sibTransId="{7189A7B0-71B9-4C62-B2D2-A2178C9998E9}"/>
    <dgm:cxn modelId="{B8D28F36-A80C-456D-9A8B-62A13C737087}" type="presOf" srcId="{3FD52818-452C-44A2-B276-B96F0025E296}" destId="{CF64A9ED-031C-47FC-A4D6-54BD7C4C1D76}" srcOrd="0" destOrd="0" presId="urn:microsoft.com/office/officeart/2005/8/layout/hierarchy3"/>
    <dgm:cxn modelId="{DE26B51A-D01E-406E-9441-EB5C5185E7B0}" srcId="{10AFC1C2-9E70-4AB5-9D5B-06D48A53D677}" destId="{1F83C2F1-017F-409C-9D0B-0A16C6DDAD85}" srcOrd="0" destOrd="0" parTransId="{BAB1B0FE-E947-4D30-8CF0-820537D1ADA4}" sibTransId="{22F35ABF-9C8A-4636-B126-40F19EB1A851}"/>
    <dgm:cxn modelId="{207CBBCE-CDF4-4A29-9B2A-9D713168C628}" type="presOf" srcId="{358E8F81-E638-4A31-8FCD-7E7022197053}" destId="{A076DA1D-400E-4DCB-8EC5-832DAF8DF6E9}" srcOrd="0" destOrd="0" presId="urn:microsoft.com/office/officeart/2005/8/layout/hierarchy3"/>
    <dgm:cxn modelId="{BC03C360-6799-423A-874D-61C5EA77A404}" type="presOf" srcId="{10AFC1C2-9E70-4AB5-9D5B-06D48A53D677}" destId="{DDF12DBC-6D13-45F6-9328-6D6FC2B16F26}" srcOrd="1" destOrd="0" presId="urn:microsoft.com/office/officeart/2005/8/layout/hierarchy3"/>
    <dgm:cxn modelId="{C9C95895-505A-4915-88EC-EE0CC157C1FA}" type="presOf" srcId="{3E40718C-C2F0-4587-AD4E-7F8C0BC41946}" destId="{D05DFD5D-5185-46DC-8E2A-C9EA355931D6}" srcOrd="0" destOrd="0" presId="urn:microsoft.com/office/officeart/2005/8/layout/hierarchy3"/>
    <dgm:cxn modelId="{F32DD8F4-A307-4D69-89E7-BCC6CA1AE423}" type="presOf" srcId="{10AFC1C2-9E70-4AB5-9D5B-06D48A53D677}" destId="{CA7C8E13-9484-40C2-A1C3-BC0DB0E9FDD3}" srcOrd="0" destOrd="0" presId="urn:microsoft.com/office/officeart/2005/8/layout/hierarchy3"/>
    <dgm:cxn modelId="{238568BA-85E1-40DD-895D-DFC573E8285C}" srcId="{10AFC1C2-9E70-4AB5-9D5B-06D48A53D677}" destId="{3FD52818-452C-44A2-B276-B96F0025E296}" srcOrd="2" destOrd="0" parTransId="{33D604A0-A80E-47C5-9531-88A7FE8A6D76}" sibTransId="{6F365AEB-31EF-47DE-B609-7D304BB49D6F}"/>
    <dgm:cxn modelId="{12E7E1A0-5F73-4BAD-9DBD-460B684B2077}" type="presOf" srcId="{33D604A0-A80E-47C5-9531-88A7FE8A6D76}" destId="{632900C0-2B66-44EA-B1AB-32057EC2F00B}" srcOrd="0" destOrd="0" presId="urn:microsoft.com/office/officeart/2005/8/layout/hierarchy3"/>
    <dgm:cxn modelId="{369DFE9E-0E25-4DEC-A637-9BF5D7731355}" type="presOf" srcId="{1F83C2F1-017F-409C-9D0B-0A16C6DDAD85}" destId="{23D549AA-E86C-426F-936F-8EB6C6AD19CE}" srcOrd="0" destOrd="0" presId="urn:microsoft.com/office/officeart/2005/8/layout/hierarchy3"/>
    <dgm:cxn modelId="{AE0906D7-DE91-44DD-893A-794B23CA04E3}" srcId="{10AFC1C2-9E70-4AB5-9D5B-06D48A53D677}" destId="{926ADE2D-C295-400A-9522-6C1B3FE79FB5}" srcOrd="1" destOrd="0" parTransId="{358E8F81-E638-4A31-8FCD-7E7022197053}" sibTransId="{01174985-6FD1-4DFF-BAEA-79F58BE37521}"/>
    <dgm:cxn modelId="{824A6D03-B9CE-4A32-887B-B82834F5D585}" type="presOf" srcId="{926ADE2D-C295-400A-9522-6C1B3FE79FB5}" destId="{83B18C9C-C10B-4557-B1F1-29B12EE2086E}" srcOrd="0" destOrd="0" presId="urn:microsoft.com/office/officeart/2005/8/layout/hierarchy3"/>
    <dgm:cxn modelId="{EE2B2262-AECE-4E0B-A00B-11B354075F89}" type="presOf" srcId="{BAB1B0FE-E947-4D30-8CF0-820537D1ADA4}" destId="{65165939-DB7F-49A8-9A48-5F05503351B5}" srcOrd="0" destOrd="0" presId="urn:microsoft.com/office/officeart/2005/8/layout/hierarchy3"/>
    <dgm:cxn modelId="{4A24E5C7-E938-4B36-956F-D7D590890597}" type="presParOf" srcId="{D05DFD5D-5185-46DC-8E2A-C9EA355931D6}" destId="{64604F9B-B29C-45A5-9D46-F263A25B45F1}" srcOrd="0" destOrd="0" presId="urn:microsoft.com/office/officeart/2005/8/layout/hierarchy3"/>
    <dgm:cxn modelId="{FDEE8DD2-372E-4B66-A6C9-A3691A4A204E}" type="presParOf" srcId="{64604F9B-B29C-45A5-9D46-F263A25B45F1}" destId="{68880EFE-E599-449D-A2A1-A1946149E494}" srcOrd="0" destOrd="0" presId="urn:microsoft.com/office/officeart/2005/8/layout/hierarchy3"/>
    <dgm:cxn modelId="{31217C8C-F37C-44AA-911A-AF14B8AB5014}" type="presParOf" srcId="{68880EFE-E599-449D-A2A1-A1946149E494}" destId="{CA7C8E13-9484-40C2-A1C3-BC0DB0E9FDD3}" srcOrd="0" destOrd="0" presId="urn:microsoft.com/office/officeart/2005/8/layout/hierarchy3"/>
    <dgm:cxn modelId="{138B034A-7A7A-4E05-9308-D5C82E547B0E}" type="presParOf" srcId="{68880EFE-E599-449D-A2A1-A1946149E494}" destId="{DDF12DBC-6D13-45F6-9328-6D6FC2B16F26}" srcOrd="1" destOrd="0" presId="urn:microsoft.com/office/officeart/2005/8/layout/hierarchy3"/>
    <dgm:cxn modelId="{D9F6AB54-E289-428E-A284-86C7FFEE6E9D}" type="presParOf" srcId="{64604F9B-B29C-45A5-9D46-F263A25B45F1}" destId="{79612628-FB36-4D78-8902-E5D459789B71}" srcOrd="1" destOrd="0" presId="urn:microsoft.com/office/officeart/2005/8/layout/hierarchy3"/>
    <dgm:cxn modelId="{3C69676F-AAFD-4315-9CE6-C9F1B111F4B2}" type="presParOf" srcId="{79612628-FB36-4D78-8902-E5D459789B71}" destId="{65165939-DB7F-49A8-9A48-5F05503351B5}" srcOrd="0" destOrd="0" presId="urn:microsoft.com/office/officeart/2005/8/layout/hierarchy3"/>
    <dgm:cxn modelId="{28919B0E-D54C-4969-854E-9F53BB692F5A}" type="presParOf" srcId="{79612628-FB36-4D78-8902-E5D459789B71}" destId="{23D549AA-E86C-426F-936F-8EB6C6AD19CE}" srcOrd="1" destOrd="0" presId="urn:microsoft.com/office/officeart/2005/8/layout/hierarchy3"/>
    <dgm:cxn modelId="{86C842C2-8604-4CFA-98A3-398A7D55CE76}" type="presParOf" srcId="{79612628-FB36-4D78-8902-E5D459789B71}" destId="{A076DA1D-400E-4DCB-8EC5-832DAF8DF6E9}" srcOrd="2" destOrd="0" presId="urn:microsoft.com/office/officeart/2005/8/layout/hierarchy3"/>
    <dgm:cxn modelId="{FB12EEFC-B59D-4F98-B2D9-EC934E2F4CF6}" type="presParOf" srcId="{79612628-FB36-4D78-8902-E5D459789B71}" destId="{83B18C9C-C10B-4557-B1F1-29B12EE2086E}" srcOrd="3" destOrd="0" presId="urn:microsoft.com/office/officeart/2005/8/layout/hierarchy3"/>
    <dgm:cxn modelId="{EA428F71-528A-47BF-BF9D-F7BF407866A0}" type="presParOf" srcId="{79612628-FB36-4D78-8902-E5D459789B71}" destId="{632900C0-2B66-44EA-B1AB-32057EC2F00B}" srcOrd="4" destOrd="0" presId="urn:microsoft.com/office/officeart/2005/8/layout/hierarchy3"/>
    <dgm:cxn modelId="{B693A6C9-D6BD-4C7C-BC74-AFE931CCC387}" type="presParOf" srcId="{79612628-FB36-4D78-8902-E5D459789B71}" destId="{CF64A9ED-031C-47FC-A4D6-54BD7C4C1D76}" srcOrd="5"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3B56CD-7E62-4097-A535-7B438F9F83FF}" type="doc">
      <dgm:prSet loTypeId="urn:microsoft.com/office/officeart/2008/layout/HorizontalMultiLevelHierarchy" loCatId="hierarchy" qsTypeId="urn:microsoft.com/office/officeart/2005/8/quickstyle/simple4" qsCatId="simple" csTypeId="urn:microsoft.com/office/officeart/2005/8/colors/accent1_2" csCatId="accent1" phldr="1"/>
      <dgm:spPr/>
      <dgm:t>
        <a:bodyPr/>
        <a:lstStyle/>
        <a:p>
          <a:endParaRPr lang="uk-UA"/>
        </a:p>
      </dgm:t>
    </dgm:pt>
    <dgm:pt modelId="{1285BBA8-07BD-4226-8D62-2E69090EFB8B}">
      <dgm:prSet phldrT="[Текст]"/>
      <dgm:spPr/>
      <dgm:t>
        <a:bodyPr/>
        <a:lstStyle/>
        <a:p>
          <a:r>
            <a:rPr lang="uk-UA" dirty="0"/>
            <a:t>СТАТУТ ОТГ</a:t>
          </a:r>
        </a:p>
      </dgm:t>
    </dgm:pt>
    <dgm:pt modelId="{ADBBAF98-30B7-4E46-88E1-0179F6CBD66C}" type="parTrans" cxnId="{F6AFB347-A02A-4FFC-8684-B9CDACCCFF6A}">
      <dgm:prSet/>
      <dgm:spPr/>
      <dgm:t>
        <a:bodyPr/>
        <a:lstStyle/>
        <a:p>
          <a:endParaRPr lang="uk-UA"/>
        </a:p>
      </dgm:t>
    </dgm:pt>
    <dgm:pt modelId="{4EAEFB1F-34ED-4741-802B-8077D6A3B75E}" type="sibTrans" cxnId="{F6AFB347-A02A-4FFC-8684-B9CDACCCFF6A}">
      <dgm:prSet/>
      <dgm:spPr/>
      <dgm:t>
        <a:bodyPr/>
        <a:lstStyle/>
        <a:p>
          <a:endParaRPr lang="uk-UA"/>
        </a:p>
      </dgm:t>
    </dgm:pt>
    <dgm:pt modelId="{072B7543-387F-4D48-85AC-5E2DAADE2706}">
      <dgm:prSet phldrT="[Текст]" custT="1"/>
      <dgm:spPr/>
      <dgm:t>
        <a:bodyPr/>
        <a:lstStyle/>
        <a:p>
          <a:r>
            <a:rPr lang="uk-UA" sz="1800" b="0" noProof="0" dirty="0"/>
            <a:t>Статут розширює повноваження громадянина під час звернення до органів місцевого самоврядування</a:t>
          </a:r>
          <a:endParaRPr lang="uk-UA" sz="1800" noProof="0" dirty="0"/>
        </a:p>
      </dgm:t>
    </dgm:pt>
    <dgm:pt modelId="{0817CF4F-9B70-49BA-BACE-732995E06E22}" type="parTrans" cxnId="{67AC2C68-2E07-4592-A732-C1738F04F248}">
      <dgm:prSet/>
      <dgm:spPr/>
      <dgm:t>
        <a:bodyPr/>
        <a:lstStyle/>
        <a:p>
          <a:endParaRPr lang="uk-UA"/>
        </a:p>
      </dgm:t>
    </dgm:pt>
    <dgm:pt modelId="{FCA0E2B2-12E4-49A2-9740-E90E85C4698C}" type="sibTrans" cxnId="{67AC2C68-2E07-4592-A732-C1738F04F248}">
      <dgm:prSet/>
      <dgm:spPr/>
      <dgm:t>
        <a:bodyPr/>
        <a:lstStyle/>
        <a:p>
          <a:endParaRPr lang="uk-UA"/>
        </a:p>
      </dgm:t>
    </dgm:pt>
    <dgm:pt modelId="{1F9634BA-206C-4A48-BAB7-81CF3C3626F4}">
      <dgm:prSet phldrT="[Текст]" custT="1"/>
      <dgm:spPr/>
      <dgm:t>
        <a:bodyPr/>
        <a:lstStyle/>
        <a:p>
          <a:r>
            <a:rPr lang="uk-UA" sz="1800" b="0" noProof="0" dirty="0"/>
            <a:t>Статут допомагає зобов’язати до відкритості та підзвітності керівництво громади: депутатський корпус, старост ОТГ, міського/сільського голову</a:t>
          </a:r>
          <a:endParaRPr lang="uk-UA" sz="1800" noProof="0" dirty="0"/>
        </a:p>
      </dgm:t>
    </dgm:pt>
    <dgm:pt modelId="{3F9D9A2B-6E6B-4F5D-8D7E-889582382F05}" type="parTrans" cxnId="{2C4DF54D-B190-4E42-A186-E4046709E17C}">
      <dgm:prSet/>
      <dgm:spPr/>
      <dgm:t>
        <a:bodyPr/>
        <a:lstStyle/>
        <a:p>
          <a:endParaRPr lang="uk-UA"/>
        </a:p>
      </dgm:t>
    </dgm:pt>
    <dgm:pt modelId="{D30B680D-650F-4775-BE3E-0FF81ED35DD2}" type="sibTrans" cxnId="{2C4DF54D-B190-4E42-A186-E4046709E17C}">
      <dgm:prSet/>
      <dgm:spPr/>
      <dgm:t>
        <a:bodyPr/>
        <a:lstStyle/>
        <a:p>
          <a:endParaRPr lang="uk-UA"/>
        </a:p>
      </dgm:t>
    </dgm:pt>
    <dgm:pt modelId="{3174C6C8-AB8C-48EA-B868-1291A62BBE6E}">
      <dgm:prSet phldrT="[Текст]" custT="1"/>
      <dgm:spPr/>
      <dgm:t>
        <a:bodyPr/>
        <a:lstStyle/>
        <a:p>
          <a:r>
            <a:rPr lang="uk-UA" sz="1800" b="0" noProof="0" dirty="0"/>
            <a:t>Статут передбачає інновації, якщо громада вважає їх потрібними і корисними для свого розвитку. До прикладу, можна запровадити особливу посаду бізнес-омбудсмена</a:t>
          </a:r>
          <a:endParaRPr lang="uk-UA" sz="1800" noProof="0" dirty="0"/>
        </a:p>
      </dgm:t>
    </dgm:pt>
    <dgm:pt modelId="{29EC2FC1-D073-45B5-B160-11CF9EA1B9F6}" type="parTrans" cxnId="{F3FA4CBE-B3D5-455E-A987-2F032111CAEE}">
      <dgm:prSet/>
      <dgm:spPr/>
      <dgm:t>
        <a:bodyPr/>
        <a:lstStyle/>
        <a:p>
          <a:endParaRPr lang="uk-UA"/>
        </a:p>
      </dgm:t>
    </dgm:pt>
    <dgm:pt modelId="{C95F8134-6938-4728-AAA3-C2FA53344FEC}" type="sibTrans" cxnId="{F3FA4CBE-B3D5-455E-A987-2F032111CAEE}">
      <dgm:prSet/>
      <dgm:spPr/>
      <dgm:t>
        <a:bodyPr/>
        <a:lstStyle/>
        <a:p>
          <a:endParaRPr lang="uk-UA"/>
        </a:p>
      </dgm:t>
    </dgm:pt>
    <dgm:pt modelId="{15530E68-8513-4AFE-A8B0-381C4FFE7B8B}">
      <dgm:prSet phldrT="[Текст]" custT="1"/>
      <dgm:spPr/>
      <dgm:t>
        <a:bodyPr/>
        <a:lstStyle/>
        <a:p>
          <a:r>
            <a:rPr lang="uk-UA" sz="1800" b="0" noProof="0" dirty="0"/>
            <a:t>Статут сприяє створенню Центрів надання адміністративних послуг на основі практик, які успішно функціонують в Україні не один рік</a:t>
          </a:r>
          <a:endParaRPr lang="uk-UA" sz="1800" noProof="0" dirty="0"/>
        </a:p>
      </dgm:t>
    </dgm:pt>
    <dgm:pt modelId="{CF9BFCE2-2F84-4AEC-8EA8-C9D1F16DCC93}" type="parTrans" cxnId="{477AEB3F-F1F3-4224-B8F8-2656A15AAF8B}">
      <dgm:prSet/>
      <dgm:spPr/>
      <dgm:t>
        <a:bodyPr/>
        <a:lstStyle/>
        <a:p>
          <a:endParaRPr lang="uk-UA"/>
        </a:p>
      </dgm:t>
    </dgm:pt>
    <dgm:pt modelId="{030C2CB5-BF5E-4CCD-9D43-4981AEDF83B3}" type="sibTrans" cxnId="{477AEB3F-F1F3-4224-B8F8-2656A15AAF8B}">
      <dgm:prSet/>
      <dgm:spPr/>
      <dgm:t>
        <a:bodyPr/>
        <a:lstStyle/>
        <a:p>
          <a:endParaRPr lang="uk-UA"/>
        </a:p>
      </dgm:t>
    </dgm:pt>
    <dgm:pt modelId="{40FF4F3C-ADA4-4D3F-97F6-6000948CFA3A}">
      <dgm:prSet phldrT="[Текст]" custT="1"/>
      <dgm:spPr/>
      <dgm:t>
        <a:bodyPr/>
        <a:lstStyle/>
        <a:p>
          <a:r>
            <a:rPr lang="uk-UA" sz="1400" b="0" dirty="0"/>
            <a:t>Статут пришвидшує впровадження соціальних  інновацій та залучення новітніх технологій у побут мешканців ОТГ: картка мешканця громади, електронні форми звернення, отримання інформації, оприлюднення інформації про діяльність місцевої ради в інтерактивному вигляді</a:t>
          </a:r>
          <a:endParaRPr lang="uk-UA" sz="1400" dirty="0"/>
        </a:p>
      </dgm:t>
    </dgm:pt>
    <dgm:pt modelId="{35B4270C-1C20-498A-89FC-21969BB5821D}" type="parTrans" cxnId="{A805CE21-9867-49A0-AFA5-A85482B86A21}">
      <dgm:prSet/>
      <dgm:spPr/>
      <dgm:t>
        <a:bodyPr/>
        <a:lstStyle/>
        <a:p>
          <a:endParaRPr lang="uk-UA"/>
        </a:p>
      </dgm:t>
    </dgm:pt>
    <dgm:pt modelId="{7E923471-AA94-4B6B-96A2-CA1B0B5F2794}" type="sibTrans" cxnId="{A805CE21-9867-49A0-AFA5-A85482B86A21}">
      <dgm:prSet/>
      <dgm:spPr/>
      <dgm:t>
        <a:bodyPr/>
        <a:lstStyle/>
        <a:p>
          <a:endParaRPr lang="uk-UA"/>
        </a:p>
      </dgm:t>
    </dgm:pt>
    <dgm:pt modelId="{13535F0B-F314-43F2-A978-E46FC8DD0626}" type="pres">
      <dgm:prSet presAssocID="{8B3B56CD-7E62-4097-A535-7B438F9F83FF}" presName="Name0" presStyleCnt="0">
        <dgm:presLayoutVars>
          <dgm:chPref val="1"/>
          <dgm:dir/>
          <dgm:animOne val="branch"/>
          <dgm:animLvl val="lvl"/>
          <dgm:resizeHandles val="exact"/>
        </dgm:presLayoutVars>
      </dgm:prSet>
      <dgm:spPr/>
      <dgm:t>
        <a:bodyPr/>
        <a:lstStyle/>
        <a:p>
          <a:endParaRPr lang="uk-UA"/>
        </a:p>
      </dgm:t>
    </dgm:pt>
    <dgm:pt modelId="{FF6D0A63-91D9-460A-ABD4-2456458FC50B}" type="pres">
      <dgm:prSet presAssocID="{1285BBA8-07BD-4226-8D62-2E69090EFB8B}" presName="root1" presStyleCnt="0"/>
      <dgm:spPr/>
    </dgm:pt>
    <dgm:pt modelId="{EF270FD0-F70A-4A41-866E-8C8F7D134F64}" type="pres">
      <dgm:prSet presAssocID="{1285BBA8-07BD-4226-8D62-2E69090EFB8B}" presName="LevelOneTextNode" presStyleLbl="node0" presStyleIdx="0" presStyleCnt="1">
        <dgm:presLayoutVars>
          <dgm:chPref val="3"/>
        </dgm:presLayoutVars>
      </dgm:prSet>
      <dgm:spPr/>
      <dgm:t>
        <a:bodyPr/>
        <a:lstStyle/>
        <a:p>
          <a:endParaRPr lang="uk-UA"/>
        </a:p>
      </dgm:t>
    </dgm:pt>
    <dgm:pt modelId="{409D5DE1-17F1-4D1F-B0C2-03B84C7D39C0}" type="pres">
      <dgm:prSet presAssocID="{1285BBA8-07BD-4226-8D62-2E69090EFB8B}" presName="level2hierChild" presStyleCnt="0"/>
      <dgm:spPr/>
    </dgm:pt>
    <dgm:pt modelId="{0B20150F-B87E-49CE-A9EF-6B9547746BC7}" type="pres">
      <dgm:prSet presAssocID="{0817CF4F-9B70-49BA-BACE-732995E06E22}" presName="conn2-1" presStyleLbl="parChTrans1D2" presStyleIdx="0" presStyleCnt="5"/>
      <dgm:spPr/>
      <dgm:t>
        <a:bodyPr/>
        <a:lstStyle/>
        <a:p>
          <a:endParaRPr lang="uk-UA"/>
        </a:p>
      </dgm:t>
    </dgm:pt>
    <dgm:pt modelId="{E720849A-8538-4CDA-9097-1B6C79D12B6D}" type="pres">
      <dgm:prSet presAssocID="{0817CF4F-9B70-49BA-BACE-732995E06E22}" presName="connTx" presStyleLbl="parChTrans1D2" presStyleIdx="0" presStyleCnt="5"/>
      <dgm:spPr/>
      <dgm:t>
        <a:bodyPr/>
        <a:lstStyle/>
        <a:p>
          <a:endParaRPr lang="uk-UA"/>
        </a:p>
      </dgm:t>
    </dgm:pt>
    <dgm:pt modelId="{755F4AFE-B5CA-42B1-B3FB-DEBB10049527}" type="pres">
      <dgm:prSet presAssocID="{072B7543-387F-4D48-85AC-5E2DAADE2706}" presName="root2" presStyleCnt="0"/>
      <dgm:spPr/>
    </dgm:pt>
    <dgm:pt modelId="{9C4351D1-F5C0-47FE-B25B-15A40EC5AF25}" type="pres">
      <dgm:prSet presAssocID="{072B7543-387F-4D48-85AC-5E2DAADE2706}" presName="LevelTwoTextNode" presStyleLbl="node2" presStyleIdx="0" presStyleCnt="5" custScaleX="341250">
        <dgm:presLayoutVars>
          <dgm:chPref val="3"/>
        </dgm:presLayoutVars>
      </dgm:prSet>
      <dgm:spPr/>
      <dgm:t>
        <a:bodyPr/>
        <a:lstStyle/>
        <a:p>
          <a:endParaRPr lang="uk-UA"/>
        </a:p>
      </dgm:t>
    </dgm:pt>
    <dgm:pt modelId="{C7DCC23E-FF47-47E5-B552-CE66BC5AACC7}" type="pres">
      <dgm:prSet presAssocID="{072B7543-387F-4D48-85AC-5E2DAADE2706}" presName="level3hierChild" presStyleCnt="0"/>
      <dgm:spPr/>
    </dgm:pt>
    <dgm:pt modelId="{E10DECE7-02BE-4297-B505-48EFE435E4FA}" type="pres">
      <dgm:prSet presAssocID="{3F9D9A2B-6E6B-4F5D-8D7E-889582382F05}" presName="conn2-1" presStyleLbl="parChTrans1D2" presStyleIdx="1" presStyleCnt="5"/>
      <dgm:spPr/>
      <dgm:t>
        <a:bodyPr/>
        <a:lstStyle/>
        <a:p>
          <a:endParaRPr lang="uk-UA"/>
        </a:p>
      </dgm:t>
    </dgm:pt>
    <dgm:pt modelId="{395CB3C6-12AF-412D-9143-4CC60E31387C}" type="pres">
      <dgm:prSet presAssocID="{3F9D9A2B-6E6B-4F5D-8D7E-889582382F05}" presName="connTx" presStyleLbl="parChTrans1D2" presStyleIdx="1" presStyleCnt="5"/>
      <dgm:spPr/>
      <dgm:t>
        <a:bodyPr/>
        <a:lstStyle/>
        <a:p>
          <a:endParaRPr lang="uk-UA"/>
        </a:p>
      </dgm:t>
    </dgm:pt>
    <dgm:pt modelId="{E9A9231F-770D-44E4-AE1B-B532CD9D8CF0}" type="pres">
      <dgm:prSet presAssocID="{1F9634BA-206C-4A48-BAB7-81CF3C3626F4}" presName="root2" presStyleCnt="0"/>
      <dgm:spPr/>
    </dgm:pt>
    <dgm:pt modelId="{909C5F91-20E5-4A4D-BF30-E88A023EE196}" type="pres">
      <dgm:prSet presAssocID="{1F9634BA-206C-4A48-BAB7-81CF3C3626F4}" presName="LevelTwoTextNode" presStyleLbl="node2" presStyleIdx="1" presStyleCnt="5" custScaleX="341237">
        <dgm:presLayoutVars>
          <dgm:chPref val="3"/>
        </dgm:presLayoutVars>
      </dgm:prSet>
      <dgm:spPr/>
      <dgm:t>
        <a:bodyPr/>
        <a:lstStyle/>
        <a:p>
          <a:endParaRPr lang="uk-UA"/>
        </a:p>
      </dgm:t>
    </dgm:pt>
    <dgm:pt modelId="{55FCF87E-A9C2-4C87-A2BD-8A0AA7B455CD}" type="pres">
      <dgm:prSet presAssocID="{1F9634BA-206C-4A48-BAB7-81CF3C3626F4}" presName="level3hierChild" presStyleCnt="0"/>
      <dgm:spPr/>
    </dgm:pt>
    <dgm:pt modelId="{C8907289-6F6E-48E5-9860-E5A51D4E21BC}" type="pres">
      <dgm:prSet presAssocID="{29EC2FC1-D073-45B5-B160-11CF9EA1B9F6}" presName="conn2-1" presStyleLbl="parChTrans1D2" presStyleIdx="2" presStyleCnt="5"/>
      <dgm:spPr/>
      <dgm:t>
        <a:bodyPr/>
        <a:lstStyle/>
        <a:p>
          <a:endParaRPr lang="uk-UA"/>
        </a:p>
      </dgm:t>
    </dgm:pt>
    <dgm:pt modelId="{F25E6C69-DE7C-4E3F-973F-72F8D77246E8}" type="pres">
      <dgm:prSet presAssocID="{29EC2FC1-D073-45B5-B160-11CF9EA1B9F6}" presName="connTx" presStyleLbl="parChTrans1D2" presStyleIdx="2" presStyleCnt="5"/>
      <dgm:spPr/>
      <dgm:t>
        <a:bodyPr/>
        <a:lstStyle/>
        <a:p>
          <a:endParaRPr lang="uk-UA"/>
        </a:p>
      </dgm:t>
    </dgm:pt>
    <dgm:pt modelId="{F4138198-C47E-487B-BACB-DA134AB6EDAC}" type="pres">
      <dgm:prSet presAssocID="{3174C6C8-AB8C-48EA-B868-1291A62BBE6E}" presName="root2" presStyleCnt="0"/>
      <dgm:spPr/>
    </dgm:pt>
    <dgm:pt modelId="{39243BB5-953F-4888-93FC-4D43DA32B9E6}" type="pres">
      <dgm:prSet presAssocID="{3174C6C8-AB8C-48EA-B868-1291A62BBE6E}" presName="LevelTwoTextNode" presStyleLbl="node2" presStyleIdx="2" presStyleCnt="5" custScaleX="341250">
        <dgm:presLayoutVars>
          <dgm:chPref val="3"/>
        </dgm:presLayoutVars>
      </dgm:prSet>
      <dgm:spPr/>
      <dgm:t>
        <a:bodyPr/>
        <a:lstStyle/>
        <a:p>
          <a:endParaRPr lang="uk-UA"/>
        </a:p>
      </dgm:t>
    </dgm:pt>
    <dgm:pt modelId="{0C406645-2578-4BF5-AEF0-E69548967C40}" type="pres">
      <dgm:prSet presAssocID="{3174C6C8-AB8C-48EA-B868-1291A62BBE6E}" presName="level3hierChild" presStyleCnt="0"/>
      <dgm:spPr/>
    </dgm:pt>
    <dgm:pt modelId="{7895C868-8466-4E59-8525-1EBD51773B34}" type="pres">
      <dgm:prSet presAssocID="{CF9BFCE2-2F84-4AEC-8EA8-C9D1F16DCC93}" presName="conn2-1" presStyleLbl="parChTrans1D2" presStyleIdx="3" presStyleCnt="5"/>
      <dgm:spPr/>
      <dgm:t>
        <a:bodyPr/>
        <a:lstStyle/>
        <a:p>
          <a:endParaRPr lang="uk-UA"/>
        </a:p>
      </dgm:t>
    </dgm:pt>
    <dgm:pt modelId="{FF18DE4A-6446-407A-83FA-ECAFB94E2EB4}" type="pres">
      <dgm:prSet presAssocID="{CF9BFCE2-2F84-4AEC-8EA8-C9D1F16DCC93}" presName="connTx" presStyleLbl="parChTrans1D2" presStyleIdx="3" presStyleCnt="5"/>
      <dgm:spPr/>
      <dgm:t>
        <a:bodyPr/>
        <a:lstStyle/>
        <a:p>
          <a:endParaRPr lang="uk-UA"/>
        </a:p>
      </dgm:t>
    </dgm:pt>
    <dgm:pt modelId="{CDD2806B-703B-436C-97B4-3DD04456E86E}" type="pres">
      <dgm:prSet presAssocID="{15530E68-8513-4AFE-A8B0-381C4FFE7B8B}" presName="root2" presStyleCnt="0"/>
      <dgm:spPr/>
    </dgm:pt>
    <dgm:pt modelId="{BAD4FF63-BF32-4302-97BA-890383A0EE19}" type="pres">
      <dgm:prSet presAssocID="{15530E68-8513-4AFE-A8B0-381C4FFE7B8B}" presName="LevelTwoTextNode" presStyleLbl="node2" presStyleIdx="3" presStyleCnt="5" custScaleX="342245">
        <dgm:presLayoutVars>
          <dgm:chPref val="3"/>
        </dgm:presLayoutVars>
      </dgm:prSet>
      <dgm:spPr/>
      <dgm:t>
        <a:bodyPr/>
        <a:lstStyle/>
        <a:p>
          <a:endParaRPr lang="uk-UA"/>
        </a:p>
      </dgm:t>
    </dgm:pt>
    <dgm:pt modelId="{AD6F67B1-3BF8-45D7-971C-7016E314645A}" type="pres">
      <dgm:prSet presAssocID="{15530E68-8513-4AFE-A8B0-381C4FFE7B8B}" presName="level3hierChild" presStyleCnt="0"/>
      <dgm:spPr/>
    </dgm:pt>
    <dgm:pt modelId="{8E0FF749-4F37-44F3-A221-99EEE73AD71F}" type="pres">
      <dgm:prSet presAssocID="{35B4270C-1C20-498A-89FC-21969BB5821D}" presName="conn2-1" presStyleLbl="parChTrans1D2" presStyleIdx="4" presStyleCnt="5"/>
      <dgm:spPr/>
      <dgm:t>
        <a:bodyPr/>
        <a:lstStyle/>
        <a:p>
          <a:endParaRPr lang="uk-UA"/>
        </a:p>
      </dgm:t>
    </dgm:pt>
    <dgm:pt modelId="{21962C6B-7CAA-42EC-A986-46E80B73471E}" type="pres">
      <dgm:prSet presAssocID="{35B4270C-1C20-498A-89FC-21969BB5821D}" presName="connTx" presStyleLbl="parChTrans1D2" presStyleIdx="4" presStyleCnt="5"/>
      <dgm:spPr/>
      <dgm:t>
        <a:bodyPr/>
        <a:lstStyle/>
        <a:p>
          <a:endParaRPr lang="uk-UA"/>
        </a:p>
      </dgm:t>
    </dgm:pt>
    <dgm:pt modelId="{CDBA5CD3-12ED-4843-B7B1-A9BBA99111F8}" type="pres">
      <dgm:prSet presAssocID="{40FF4F3C-ADA4-4D3F-97F6-6000948CFA3A}" presName="root2" presStyleCnt="0"/>
      <dgm:spPr/>
    </dgm:pt>
    <dgm:pt modelId="{8D44AB5A-3B31-4299-8D1F-8F5DB4A31B53}" type="pres">
      <dgm:prSet presAssocID="{40FF4F3C-ADA4-4D3F-97F6-6000948CFA3A}" presName="LevelTwoTextNode" presStyleLbl="node2" presStyleIdx="4" presStyleCnt="5" custScaleX="343006">
        <dgm:presLayoutVars>
          <dgm:chPref val="3"/>
        </dgm:presLayoutVars>
      </dgm:prSet>
      <dgm:spPr/>
      <dgm:t>
        <a:bodyPr/>
        <a:lstStyle/>
        <a:p>
          <a:endParaRPr lang="uk-UA"/>
        </a:p>
      </dgm:t>
    </dgm:pt>
    <dgm:pt modelId="{806D0B25-ACE8-4F52-9FBF-F82CA252D2B5}" type="pres">
      <dgm:prSet presAssocID="{40FF4F3C-ADA4-4D3F-97F6-6000948CFA3A}" presName="level3hierChild" presStyleCnt="0"/>
      <dgm:spPr/>
    </dgm:pt>
  </dgm:ptLst>
  <dgm:cxnLst>
    <dgm:cxn modelId="{83ED2EAD-0410-45A0-8719-7DAE7435935C}" type="presOf" srcId="{8B3B56CD-7E62-4097-A535-7B438F9F83FF}" destId="{13535F0B-F314-43F2-A978-E46FC8DD0626}" srcOrd="0" destOrd="0" presId="urn:microsoft.com/office/officeart/2008/layout/HorizontalMultiLevelHierarchy"/>
    <dgm:cxn modelId="{F3FA4CBE-B3D5-455E-A987-2F032111CAEE}" srcId="{1285BBA8-07BD-4226-8D62-2E69090EFB8B}" destId="{3174C6C8-AB8C-48EA-B868-1291A62BBE6E}" srcOrd="2" destOrd="0" parTransId="{29EC2FC1-D073-45B5-B160-11CF9EA1B9F6}" sibTransId="{C95F8134-6938-4728-AAA3-C2FA53344FEC}"/>
    <dgm:cxn modelId="{F7DD657F-8651-49BA-80DA-582761947AC7}" type="presOf" srcId="{15530E68-8513-4AFE-A8B0-381C4FFE7B8B}" destId="{BAD4FF63-BF32-4302-97BA-890383A0EE19}" srcOrd="0" destOrd="0" presId="urn:microsoft.com/office/officeart/2008/layout/HorizontalMultiLevelHierarchy"/>
    <dgm:cxn modelId="{F6AFB347-A02A-4FFC-8684-B9CDACCCFF6A}" srcId="{8B3B56CD-7E62-4097-A535-7B438F9F83FF}" destId="{1285BBA8-07BD-4226-8D62-2E69090EFB8B}" srcOrd="0" destOrd="0" parTransId="{ADBBAF98-30B7-4E46-88E1-0179F6CBD66C}" sibTransId="{4EAEFB1F-34ED-4741-802B-8077D6A3B75E}"/>
    <dgm:cxn modelId="{01A84288-9227-43E8-9A8C-9AFF98CA17E8}" type="presOf" srcId="{29EC2FC1-D073-45B5-B160-11CF9EA1B9F6}" destId="{F25E6C69-DE7C-4E3F-973F-72F8D77246E8}" srcOrd="1" destOrd="0" presId="urn:microsoft.com/office/officeart/2008/layout/HorizontalMultiLevelHierarchy"/>
    <dgm:cxn modelId="{97BF58B1-6994-41CD-A40B-7B57752E55E5}" type="presOf" srcId="{CF9BFCE2-2F84-4AEC-8EA8-C9D1F16DCC93}" destId="{7895C868-8466-4E59-8525-1EBD51773B34}" srcOrd="0" destOrd="0" presId="urn:microsoft.com/office/officeart/2008/layout/HorizontalMultiLevelHierarchy"/>
    <dgm:cxn modelId="{A1B182DF-D1D3-4F46-88A1-B86015DAA9BA}" type="presOf" srcId="{0817CF4F-9B70-49BA-BACE-732995E06E22}" destId="{0B20150F-B87E-49CE-A9EF-6B9547746BC7}" srcOrd="0" destOrd="0" presId="urn:microsoft.com/office/officeart/2008/layout/HorizontalMultiLevelHierarchy"/>
    <dgm:cxn modelId="{62E92A8A-CA3A-4672-888E-7CBEE8027BC3}" type="presOf" srcId="{CF9BFCE2-2F84-4AEC-8EA8-C9D1F16DCC93}" destId="{FF18DE4A-6446-407A-83FA-ECAFB94E2EB4}" srcOrd="1" destOrd="0" presId="urn:microsoft.com/office/officeart/2008/layout/HorizontalMultiLevelHierarchy"/>
    <dgm:cxn modelId="{C2BBC353-785E-450B-9CA8-0201B4CA8667}" type="presOf" srcId="{1F9634BA-206C-4A48-BAB7-81CF3C3626F4}" destId="{909C5F91-20E5-4A4D-BF30-E88A023EE196}" srcOrd="0" destOrd="0" presId="urn:microsoft.com/office/officeart/2008/layout/HorizontalMultiLevelHierarchy"/>
    <dgm:cxn modelId="{94BD1B05-0667-46E9-811F-6ADAD04CEE48}" type="presOf" srcId="{3174C6C8-AB8C-48EA-B868-1291A62BBE6E}" destId="{39243BB5-953F-4888-93FC-4D43DA32B9E6}" srcOrd="0" destOrd="0" presId="urn:microsoft.com/office/officeart/2008/layout/HorizontalMultiLevelHierarchy"/>
    <dgm:cxn modelId="{A3285BD9-8D16-47FA-9E40-563E942948B4}" type="presOf" srcId="{072B7543-387F-4D48-85AC-5E2DAADE2706}" destId="{9C4351D1-F5C0-47FE-B25B-15A40EC5AF25}" srcOrd="0" destOrd="0" presId="urn:microsoft.com/office/officeart/2008/layout/HorizontalMultiLevelHierarchy"/>
    <dgm:cxn modelId="{CE0EE8A0-A5DE-43DF-874C-74CDF662640B}" type="presOf" srcId="{29EC2FC1-D073-45B5-B160-11CF9EA1B9F6}" destId="{C8907289-6F6E-48E5-9860-E5A51D4E21BC}" srcOrd="0" destOrd="0" presId="urn:microsoft.com/office/officeart/2008/layout/HorizontalMultiLevelHierarchy"/>
    <dgm:cxn modelId="{2C4DF54D-B190-4E42-A186-E4046709E17C}" srcId="{1285BBA8-07BD-4226-8D62-2E69090EFB8B}" destId="{1F9634BA-206C-4A48-BAB7-81CF3C3626F4}" srcOrd="1" destOrd="0" parTransId="{3F9D9A2B-6E6B-4F5D-8D7E-889582382F05}" sibTransId="{D30B680D-650F-4775-BE3E-0FF81ED35DD2}"/>
    <dgm:cxn modelId="{65BA292B-431B-455B-A78A-0ACFC062BE0E}" type="presOf" srcId="{3F9D9A2B-6E6B-4F5D-8D7E-889582382F05}" destId="{395CB3C6-12AF-412D-9143-4CC60E31387C}" srcOrd="1" destOrd="0" presId="urn:microsoft.com/office/officeart/2008/layout/HorizontalMultiLevelHierarchy"/>
    <dgm:cxn modelId="{4B418B89-2E56-4009-83BB-39698E510D07}" type="presOf" srcId="{0817CF4F-9B70-49BA-BACE-732995E06E22}" destId="{E720849A-8538-4CDA-9097-1B6C79D12B6D}" srcOrd="1" destOrd="0" presId="urn:microsoft.com/office/officeart/2008/layout/HorizontalMultiLevelHierarchy"/>
    <dgm:cxn modelId="{0BEF8828-2315-48E7-981A-0228C097D634}" type="presOf" srcId="{40FF4F3C-ADA4-4D3F-97F6-6000948CFA3A}" destId="{8D44AB5A-3B31-4299-8D1F-8F5DB4A31B53}" srcOrd="0" destOrd="0" presId="urn:microsoft.com/office/officeart/2008/layout/HorizontalMultiLevelHierarchy"/>
    <dgm:cxn modelId="{CA460A77-98A9-4231-B412-914FE993A70F}" type="presOf" srcId="{3F9D9A2B-6E6B-4F5D-8D7E-889582382F05}" destId="{E10DECE7-02BE-4297-B505-48EFE435E4FA}" srcOrd="0" destOrd="0" presId="urn:microsoft.com/office/officeart/2008/layout/HorizontalMultiLevelHierarchy"/>
    <dgm:cxn modelId="{B5F48508-5176-4E4F-9EAB-EC47BE6D16E9}" type="presOf" srcId="{1285BBA8-07BD-4226-8D62-2E69090EFB8B}" destId="{EF270FD0-F70A-4A41-866E-8C8F7D134F64}" srcOrd="0" destOrd="0" presId="urn:microsoft.com/office/officeart/2008/layout/HorizontalMultiLevelHierarchy"/>
    <dgm:cxn modelId="{68013903-D040-4011-B5DB-69A62AF04CA9}" type="presOf" srcId="{35B4270C-1C20-498A-89FC-21969BB5821D}" destId="{8E0FF749-4F37-44F3-A221-99EEE73AD71F}" srcOrd="0" destOrd="0" presId="urn:microsoft.com/office/officeart/2008/layout/HorizontalMultiLevelHierarchy"/>
    <dgm:cxn modelId="{67AC2C68-2E07-4592-A732-C1738F04F248}" srcId="{1285BBA8-07BD-4226-8D62-2E69090EFB8B}" destId="{072B7543-387F-4D48-85AC-5E2DAADE2706}" srcOrd="0" destOrd="0" parTransId="{0817CF4F-9B70-49BA-BACE-732995E06E22}" sibTransId="{FCA0E2B2-12E4-49A2-9740-E90E85C4698C}"/>
    <dgm:cxn modelId="{B7441CE3-2B26-4A7D-8B1B-268323E15963}" type="presOf" srcId="{35B4270C-1C20-498A-89FC-21969BB5821D}" destId="{21962C6B-7CAA-42EC-A986-46E80B73471E}" srcOrd="1" destOrd="0" presId="urn:microsoft.com/office/officeart/2008/layout/HorizontalMultiLevelHierarchy"/>
    <dgm:cxn modelId="{A805CE21-9867-49A0-AFA5-A85482B86A21}" srcId="{1285BBA8-07BD-4226-8D62-2E69090EFB8B}" destId="{40FF4F3C-ADA4-4D3F-97F6-6000948CFA3A}" srcOrd="4" destOrd="0" parTransId="{35B4270C-1C20-498A-89FC-21969BB5821D}" sibTransId="{7E923471-AA94-4B6B-96A2-CA1B0B5F2794}"/>
    <dgm:cxn modelId="{477AEB3F-F1F3-4224-B8F8-2656A15AAF8B}" srcId="{1285BBA8-07BD-4226-8D62-2E69090EFB8B}" destId="{15530E68-8513-4AFE-A8B0-381C4FFE7B8B}" srcOrd="3" destOrd="0" parTransId="{CF9BFCE2-2F84-4AEC-8EA8-C9D1F16DCC93}" sibTransId="{030C2CB5-BF5E-4CCD-9D43-4981AEDF83B3}"/>
    <dgm:cxn modelId="{67130F80-B49B-48F7-8E51-2BBFE2B9CF61}" type="presParOf" srcId="{13535F0B-F314-43F2-A978-E46FC8DD0626}" destId="{FF6D0A63-91D9-460A-ABD4-2456458FC50B}" srcOrd="0" destOrd="0" presId="urn:microsoft.com/office/officeart/2008/layout/HorizontalMultiLevelHierarchy"/>
    <dgm:cxn modelId="{C29EE57E-0ADE-4BE6-BA8F-BB93FC482B0F}" type="presParOf" srcId="{FF6D0A63-91D9-460A-ABD4-2456458FC50B}" destId="{EF270FD0-F70A-4A41-866E-8C8F7D134F64}" srcOrd="0" destOrd="0" presId="urn:microsoft.com/office/officeart/2008/layout/HorizontalMultiLevelHierarchy"/>
    <dgm:cxn modelId="{D8270D28-88B2-4A99-B64C-99F2675CB0CF}" type="presParOf" srcId="{FF6D0A63-91D9-460A-ABD4-2456458FC50B}" destId="{409D5DE1-17F1-4D1F-B0C2-03B84C7D39C0}" srcOrd="1" destOrd="0" presId="urn:microsoft.com/office/officeart/2008/layout/HorizontalMultiLevelHierarchy"/>
    <dgm:cxn modelId="{F3630C52-0F4A-41BA-91CB-552753A26E54}" type="presParOf" srcId="{409D5DE1-17F1-4D1F-B0C2-03B84C7D39C0}" destId="{0B20150F-B87E-49CE-A9EF-6B9547746BC7}" srcOrd="0" destOrd="0" presId="urn:microsoft.com/office/officeart/2008/layout/HorizontalMultiLevelHierarchy"/>
    <dgm:cxn modelId="{BEF62616-BA77-4F1C-9A7D-CEFCD73D850C}" type="presParOf" srcId="{0B20150F-B87E-49CE-A9EF-6B9547746BC7}" destId="{E720849A-8538-4CDA-9097-1B6C79D12B6D}" srcOrd="0" destOrd="0" presId="urn:microsoft.com/office/officeart/2008/layout/HorizontalMultiLevelHierarchy"/>
    <dgm:cxn modelId="{08A75207-7394-4C13-8707-34E253E79A45}" type="presParOf" srcId="{409D5DE1-17F1-4D1F-B0C2-03B84C7D39C0}" destId="{755F4AFE-B5CA-42B1-B3FB-DEBB10049527}" srcOrd="1" destOrd="0" presId="urn:microsoft.com/office/officeart/2008/layout/HorizontalMultiLevelHierarchy"/>
    <dgm:cxn modelId="{CC8BCFC3-5268-460E-BEE2-189E7E9F78F5}" type="presParOf" srcId="{755F4AFE-B5CA-42B1-B3FB-DEBB10049527}" destId="{9C4351D1-F5C0-47FE-B25B-15A40EC5AF25}" srcOrd="0" destOrd="0" presId="urn:microsoft.com/office/officeart/2008/layout/HorizontalMultiLevelHierarchy"/>
    <dgm:cxn modelId="{1798EBE3-BD34-4BD8-BA35-CB508F683685}" type="presParOf" srcId="{755F4AFE-B5CA-42B1-B3FB-DEBB10049527}" destId="{C7DCC23E-FF47-47E5-B552-CE66BC5AACC7}" srcOrd="1" destOrd="0" presId="urn:microsoft.com/office/officeart/2008/layout/HorizontalMultiLevelHierarchy"/>
    <dgm:cxn modelId="{BE96D2CD-3044-4013-A286-735F0EF18952}" type="presParOf" srcId="{409D5DE1-17F1-4D1F-B0C2-03B84C7D39C0}" destId="{E10DECE7-02BE-4297-B505-48EFE435E4FA}" srcOrd="2" destOrd="0" presId="urn:microsoft.com/office/officeart/2008/layout/HorizontalMultiLevelHierarchy"/>
    <dgm:cxn modelId="{2D28651A-2CAE-49B0-8465-6CB23A96945B}" type="presParOf" srcId="{E10DECE7-02BE-4297-B505-48EFE435E4FA}" destId="{395CB3C6-12AF-412D-9143-4CC60E31387C}" srcOrd="0" destOrd="0" presId="urn:microsoft.com/office/officeart/2008/layout/HorizontalMultiLevelHierarchy"/>
    <dgm:cxn modelId="{9B9691DF-9C1E-4F1F-B1A0-AF8F3320FB21}" type="presParOf" srcId="{409D5DE1-17F1-4D1F-B0C2-03B84C7D39C0}" destId="{E9A9231F-770D-44E4-AE1B-B532CD9D8CF0}" srcOrd="3" destOrd="0" presId="urn:microsoft.com/office/officeart/2008/layout/HorizontalMultiLevelHierarchy"/>
    <dgm:cxn modelId="{32183E5C-99D5-43B8-B36B-65E868D23957}" type="presParOf" srcId="{E9A9231F-770D-44E4-AE1B-B532CD9D8CF0}" destId="{909C5F91-20E5-4A4D-BF30-E88A023EE196}" srcOrd="0" destOrd="0" presId="urn:microsoft.com/office/officeart/2008/layout/HorizontalMultiLevelHierarchy"/>
    <dgm:cxn modelId="{0A80DBED-73AC-4057-9BD2-B0B298FC1752}" type="presParOf" srcId="{E9A9231F-770D-44E4-AE1B-B532CD9D8CF0}" destId="{55FCF87E-A9C2-4C87-A2BD-8A0AA7B455CD}" srcOrd="1" destOrd="0" presId="urn:microsoft.com/office/officeart/2008/layout/HorizontalMultiLevelHierarchy"/>
    <dgm:cxn modelId="{213E2929-6F27-46B7-9A00-9FA6D5D6D0FB}" type="presParOf" srcId="{409D5DE1-17F1-4D1F-B0C2-03B84C7D39C0}" destId="{C8907289-6F6E-48E5-9860-E5A51D4E21BC}" srcOrd="4" destOrd="0" presId="urn:microsoft.com/office/officeart/2008/layout/HorizontalMultiLevelHierarchy"/>
    <dgm:cxn modelId="{9DDAEC2D-D317-4469-9C3B-E20061C660DD}" type="presParOf" srcId="{C8907289-6F6E-48E5-9860-E5A51D4E21BC}" destId="{F25E6C69-DE7C-4E3F-973F-72F8D77246E8}" srcOrd="0" destOrd="0" presId="urn:microsoft.com/office/officeart/2008/layout/HorizontalMultiLevelHierarchy"/>
    <dgm:cxn modelId="{F77B9789-70F0-4189-9921-9B5D11334879}" type="presParOf" srcId="{409D5DE1-17F1-4D1F-B0C2-03B84C7D39C0}" destId="{F4138198-C47E-487B-BACB-DA134AB6EDAC}" srcOrd="5" destOrd="0" presId="urn:microsoft.com/office/officeart/2008/layout/HorizontalMultiLevelHierarchy"/>
    <dgm:cxn modelId="{01524312-C4E7-416A-B2B9-6F5FAB48CFB5}" type="presParOf" srcId="{F4138198-C47E-487B-BACB-DA134AB6EDAC}" destId="{39243BB5-953F-4888-93FC-4D43DA32B9E6}" srcOrd="0" destOrd="0" presId="urn:microsoft.com/office/officeart/2008/layout/HorizontalMultiLevelHierarchy"/>
    <dgm:cxn modelId="{1A415F38-6D0B-4E78-9F7E-E1C97D68B856}" type="presParOf" srcId="{F4138198-C47E-487B-BACB-DA134AB6EDAC}" destId="{0C406645-2578-4BF5-AEF0-E69548967C40}" srcOrd="1" destOrd="0" presId="urn:microsoft.com/office/officeart/2008/layout/HorizontalMultiLevelHierarchy"/>
    <dgm:cxn modelId="{56D501B6-94B3-4F30-8E2B-BFA761767BF8}" type="presParOf" srcId="{409D5DE1-17F1-4D1F-B0C2-03B84C7D39C0}" destId="{7895C868-8466-4E59-8525-1EBD51773B34}" srcOrd="6" destOrd="0" presId="urn:microsoft.com/office/officeart/2008/layout/HorizontalMultiLevelHierarchy"/>
    <dgm:cxn modelId="{8B3839E5-C272-44F1-B886-7E7D070EC1EC}" type="presParOf" srcId="{7895C868-8466-4E59-8525-1EBD51773B34}" destId="{FF18DE4A-6446-407A-83FA-ECAFB94E2EB4}" srcOrd="0" destOrd="0" presId="urn:microsoft.com/office/officeart/2008/layout/HorizontalMultiLevelHierarchy"/>
    <dgm:cxn modelId="{3C711357-165E-4E1D-BAF8-B3CA48DEC6BF}" type="presParOf" srcId="{409D5DE1-17F1-4D1F-B0C2-03B84C7D39C0}" destId="{CDD2806B-703B-436C-97B4-3DD04456E86E}" srcOrd="7" destOrd="0" presId="urn:microsoft.com/office/officeart/2008/layout/HorizontalMultiLevelHierarchy"/>
    <dgm:cxn modelId="{1D04D2AC-AE34-4887-B98B-4606F9A5CC0F}" type="presParOf" srcId="{CDD2806B-703B-436C-97B4-3DD04456E86E}" destId="{BAD4FF63-BF32-4302-97BA-890383A0EE19}" srcOrd="0" destOrd="0" presId="urn:microsoft.com/office/officeart/2008/layout/HorizontalMultiLevelHierarchy"/>
    <dgm:cxn modelId="{57037005-7C2E-4E66-90AA-38751C44051D}" type="presParOf" srcId="{CDD2806B-703B-436C-97B4-3DD04456E86E}" destId="{AD6F67B1-3BF8-45D7-971C-7016E314645A}" srcOrd="1" destOrd="0" presId="urn:microsoft.com/office/officeart/2008/layout/HorizontalMultiLevelHierarchy"/>
    <dgm:cxn modelId="{56211177-DF0B-48A8-9078-252DFC999037}" type="presParOf" srcId="{409D5DE1-17F1-4D1F-B0C2-03B84C7D39C0}" destId="{8E0FF749-4F37-44F3-A221-99EEE73AD71F}" srcOrd="8" destOrd="0" presId="urn:microsoft.com/office/officeart/2008/layout/HorizontalMultiLevelHierarchy"/>
    <dgm:cxn modelId="{F292CD00-83D3-469B-BC8B-F6E358836100}" type="presParOf" srcId="{8E0FF749-4F37-44F3-A221-99EEE73AD71F}" destId="{21962C6B-7CAA-42EC-A986-46E80B73471E}" srcOrd="0" destOrd="0" presId="urn:microsoft.com/office/officeart/2008/layout/HorizontalMultiLevelHierarchy"/>
    <dgm:cxn modelId="{29686A3E-FFBB-401C-AA34-BD5C56108C71}" type="presParOf" srcId="{409D5DE1-17F1-4D1F-B0C2-03B84C7D39C0}" destId="{CDBA5CD3-12ED-4843-B7B1-A9BBA99111F8}" srcOrd="9" destOrd="0" presId="urn:microsoft.com/office/officeart/2008/layout/HorizontalMultiLevelHierarchy"/>
    <dgm:cxn modelId="{E3638706-93AF-4D7D-BB69-28A97EA39482}" type="presParOf" srcId="{CDBA5CD3-12ED-4843-B7B1-A9BBA99111F8}" destId="{8D44AB5A-3B31-4299-8D1F-8F5DB4A31B53}" srcOrd="0" destOrd="0" presId="urn:microsoft.com/office/officeart/2008/layout/HorizontalMultiLevelHierarchy"/>
    <dgm:cxn modelId="{F35BD70E-9139-4F5A-A6B4-6116F3C18EAD}" type="presParOf" srcId="{CDBA5CD3-12ED-4843-B7B1-A9BBA99111F8}" destId="{806D0B25-ACE8-4F52-9FBF-F82CA252D2B5}" srcOrd="1" destOrd="0" presId="urn:microsoft.com/office/officeart/2008/layout/HorizontalMultiLevelHierarchy"/>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C8E13-9484-40C2-A1C3-BC0DB0E9FDD3}">
      <dsp:nvSpPr>
        <dsp:cNvPr id="0" name=""/>
        <dsp:cNvSpPr/>
      </dsp:nvSpPr>
      <dsp:spPr>
        <a:xfrm>
          <a:off x="172722" y="2570"/>
          <a:ext cx="5750555" cy="958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uk-UA" sz="2400" kern="1200" dirty="0"/>
            <a:t>Розподіл повноважень згідно з принципом </a:t>
          </a:r>
          <a:r>
            <a:rPr lang="uk-UA" sz="2400" kern="1200" dirty="0" err="1"/>
            <a:t>субсидіарності</a:t>
          </a:r>
          <a:endParaRPr lang="uk-UA" sz="2400" kern="1200" dirty="0"/>
        </a:p>
      </dsp:txBody>
      <dsp:txXfrm>
        <a:off x="200792" y="30640"/>
        <a:ext cx="5694415" cy="902256"/>
      </dsp:txXfrm>
    </dsp:sp>
    <dsp:sp modelId="{65165939-DB7F-49A8-9A48-5F05503351B5}">
      <dsp:nvSpPr>
        <dsp:cNvPr id="0" name=""/>
        <dsp:cNvSpPr/>
      </dsp:nvSpPr>
      <dsp:spPr>
        <a:xfrm>
          <a:off x="747777" y="960967"/>
          <a:ext cx="575055" cy="664517"/>
        </a:xfrm>
        <a:custGeom>
          <a:avLst/>
          <a:gdLst/>
          <a:ahLst/>
          <a:cxnLst/>
          <a:rect l="0" t="0" r="0" b="0"/>
          <a:pathLst>
            <a:path>
              <a:moveTo>
                <a:pt x="0" y="0"/>
              </a:moveTo>
              <a:lnTo>
                <a:pt x="0" y="664517"/>
              </a:lnTo>
              <a:lnTo>
                <a:pt x="575055" y="6645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549AA-E86C-426F-936F-8EB6C6AD19CE}">
      <dsp:nvSpPr>
        <dsp:cNvPr id="0" name=""/>
        <dsp:cNvSpPr/>
      </dsp:nvSpPr>
      <dsp:spPr>
        <a:xfrm>
          <a:off x="1322833" y="1157793"/>
          <a:ext cx="4234683" cy="9353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uk-UA" sz="1800" kern="1200" dirty="0">
              <a:solidFill>
                <a:srgbClr val="002776"/>
              </a:solidFill>
            </a:rPr>
            <a:t>найбільше повноважень мають мати ті органи влади, які є найближчими до людей</a:t>
          </a:r>
        </a:p>
      </dsp:txBody>
      <dsp:txXfrm>
        <a:off x="1350229" y="1185189"/>
        <a:ext cx="4179891" cy="880592"/>
      </dsp:txXfrm>
    </dsp:sp>
    <dsp:sp modelId="{A076DA1D-400E-4DCB-8EC5-832DAF8DF6E9}">
      <dsp:nvSpPr>
        <dsp:cNvPr id="0" name=""/>
        <dsp:cNvSpPr/>
      </dsp:nvSpPr>
      <dsp:spPr>
        <a:xfrm>
          <a:off x="747777" y="960967"/>
          <a:ext cx="575055" cy="1722684"/>
        </a:xfrm>
        <a:custGeom>
          <a:avLst/>
          <a:gdLst/>
          <a:ahLst/>
          <a:cxnLst/>
          <a:rect l="0" t="0" r="0" b="0"/>
          <a:pathLst>
            <a:path>
              <a:moveTo>
                <a:pt x="0" y="0"/>
              </a:moveTo>
              <a:lnTo>
                <a:pt x="0" y="1722684"/>
              </a:lnTo>
              <a:lnTo>
                <a:pt x="575055" y="17226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B18C9C-C10B-4557-B1F1-29B12EE2086E}">
      <dsp:nvSpPr>
        <dsp:cNvPr id="0" name=""/>
        <dsp:cNvSpPr/>
      </dsp:nvSpPr>
      <dsp:spPr>
        <a:xfrm>
          <a:off x="1322833" y="2290002"/>
          <a:ext cx="4204223" cy="7873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uk-UA" sz="1800" kern="1200" dirty="0">
              <a:solidFill>
                <a:srgbClr val="002776"/>
              </a:solidFill>
            </a:rPr>
            <a:t>на рівні яких вирішення завдань та </a:t>
          </a:r>
          <a:r>
            <a:rPr lang="uk-UA" sz="1800" b="1" kern="1200" dirty="0">
              <a:solidFill>
                <a:srgbClr val="002776"/>
              </a:solidFill>
            </a:rPr>
            <a:t>надання послуг є найбільш ефективним </a:t>
          </a:r>
          <a:r>
            <a:rPr lang="uk-UA" sz="1800" kern="1200" dirty="0">
              <a:solidFill>
                <a:srgbClr val="002776"/>
              </a:solidFill>
            </a:rPr>
            <a:t>та найменш </a:t>
          </a:r>
          <a:r>
            <a:rPr lang="uk-UA" sz="1800" kern="1200" dirty="0" err="1">
              <a:solidFill>
                <a:srgbClr val="002776"/>
              </a:solidFill>
            </a:rPr>
            <a:t>ресурсовитратним</a:t>
          </a:r>
          <a:endParaRPr lang="uk-UA" sz="1800" kern="1200" dirty="0">
            <a:solidFill>
              <a:srgbClr val="002776"/>
            </a:solidFill>
          </a:endParaRPr>
        </a:p>
      </dsp:txBody>
      <dsp:txXfrm>
        <a:off x="1345892" y="2313061"/>
        <a:ext cx="4158105" cy="741182"/>
      </dsp:txXfrm>
    </dsp:sp>
    <dsp:sp modelId="{632900C0-2B66-44EA-B1AB-32057EC2F00B}">
      <dsp:nvSpPr>
        <dsp:cNvPr id="0" name=""/>
        <dsp:cNvSpPr/>
      </dsp:nvSpPr>
      <dsp:spPr>
        <a:xfrm>
          <a:off x="747777" y="960967"/>
          <a:ext cx="575055" cy="2706810"/>
        </a:xfrm>
        <a:custGeom>
          <a:avLst/>
          <a:gdLst/>
          <a:ahLst/>
          <a:cxnLst/>
          <a:rect l="0" t="0" r="0" b="0"/>
          <a:pathLst>
            <a:path>
              <a:moveTo>
                <a:pt x="0" y="0"/>
              </a:moveTo>
              <a:lnTo>
                <a:pt x="0" y="2706810"/>
              </a:lnTo>
              <a:lnTo>
                <a:pt x="575055" y="2706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4A9ED-031C-47FC-A4D6-54BD7C4C1D76}">
      <dsp:nvSpPr>
        <dsp:cNvPr id="0" name=""/>
        <dsp:cNvSpPr/>
      </dsp:nvSpPr>
      <dsp:spPr>
        <a:xfrm>
          <a:off x="1322833" y="3274128"/>
          <a:ext cx="4131212" cy="7873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uk-UA" sz="1800" kern="1200" dirty="0">
              <a:solidFill>
                <a:srgbClr val="002776"/>
              </a:solidFill>
            </a:rPr>
            <a:t>цей рівень має володіти відповідними ресурсами</a:t>
          </a:r>
        </a:p>
      </dsp:txBody>
      <dsp:txXfrm>
        <a:off x="1345892" y="3297187"/>
        <a:ext cx="4085094" cy="741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FF749-4F37-44F3-A221-99EEE73AD71F}">
      <dsp:nvSpPr>
        <dsp:cNvPr id="0" name=""/>
        <dsp:cNvSpPr/>
      </dsp:nvSpPr>
      <dsp:spPr>
        <a:xfrm>
          <a:off x="654786" y="2788520"/>
          <a:ext cx="422498" cy="1610131"/>
        </a:xfrm>
        <a:custGeom>
          <a:avLst/>
          <a:gdLst/>
          <a:ahLst/>
          <a:cxnLst/>
          <a:rect l="0" t="0" r="0" b="0"/>
          <a:pathLst>
            <a:path>
              <a:moveTo>
                <a:pt x="0" y="0"/>
              </a:moveTo>
              <a:lnTo>
                <a:pt x="211249" y="0"/>
              </a:lnTo>
              <a:lnTo>
                <a:pt x="211249" y="1610131"/>
              </a:lnTo>
              <a:lnTo>
                <a:pt x="422498" y="161013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824419" y="3551970"/>
        <a:ext cx="83232" cy="83232"/>
      </dsp:txXfrm>
    </dsp:sp>
    <dsp:sp modelId="{7895C868-8466-4E59-8525-1EBD51773B34}">
      <dsp:nvSpPr>
        <dsp:cNvPr id="0" name=""/>
        <dsp:cNvSpPr/>
      </dsp:nvSpPr>
      <dsp:spPr>
        <a:xfrm>
          <a:off x="654786" y="2788520"/>
          <a:ext cx="422498" cy="805065"/>
        </a:xfrm>
        <a:custGeom>
          <a:avLst/>
          <a:gdLst/>
          <a:ahLst/>
          <a:cxnLst/>
          <a:rect l="0" t="0" r="0" b="0"/>
          <a:pathLst>
            <a:path>
              <a:moveTo>
                <a:pt x="0" y="0"/>
              </a:moveTo>
              <a:lnTo>
                <a:pt x="211249" y="0"/>
              </a:lnTo>
              <a:lnTo>
                <a:pt x="211249" y="805065"/>
              </a:lnTo>
              <a:lnTo>
                <a:pt x="422498" y="8050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843305" y="3168323"/>
        <a:ext cx="45459" cy="45459"/>
      </dsp:txXfrm>
    </dsp:sp>
    <dsp:sp modelId="{C8907289-6F6E-48E5-9860-E5A51D4E21BC}">
      <dsp:nvSpPr>
        <dsp:cNvPr id="0" name=""/>
        <dsp:cNvSpPr/>
      </dsp:nvSpPr>
      <dsp:spPr>
        <a:xfrm>
          <a:off x="654786" y="2742800"/>
          <a:ext cx="422498" cy="91440"/>
        </a:xfrm>
        <a:custGeom>
          <a:avLst/>
          <a:gdLst/>
          <a:ahLst/>
          <a:cxnLst/>
          <a:rect l="0" t="0" r="0" b="0"/>
          <a:pathLst>
            <a:path>
              <a:moveTo>
                <a:pt x="0" y="45720"/>
              </a:moveTo>
              <a:lnTo>
                <a:pt x="422498" y="457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855473" y="2777958"/>
        <a:ext cx="21124" cy="21124"/>
      </dsp:txXfrm>
    </dsp:sp>
    <dsp:sp modelId="{E10DECE7-02BE-4297-B505-48EFE435E4FA}">
      <dsp:nvSpPr>
        <dsp:cNvPr id="0" name=""/>
        <dsp:cNvSpPr/>
      </dsp:nvSpPr>
      <dsp:spPr>
        <a:xfrm>
          <a:off x="654786" y="1983454"/>
          <a:ext cx="422498" cy="805065"/>
        </a:xfrm>
        <a:custGeom>
          <a:avLst/>
          <a:gdLst/>
          <a:ahLst/>
          <a:cxnLst/>
          <a:rect l="0" t="0" r="0" b="0"/>
          <a:pathLst>
            <a:path>
              <a:moveTo>
                <a:pt x="0" y="805065"/>
              </a:moveTo>
              <a:lnTo>
                <a:pt x="211249" y="805065"/>
              </a:lnTo>
              <a:lnTo>
                <a:pt x="211249" y="0"/>
              </a:lnTo>
              <a:lnTo>
                <a:pt x="422498"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843305" y="2363257"/>
        <a:ext cx="45459" cy="45459"/>
      </dsp:txXfrm>
    </dsp:sp>
    <dsp:sp modelId="{0B20150F-B87E-49CE-A9EF-6B9547746BC7}">
      <dsp:nvSpPr>
        <dsp:cNvPr id="0" name=""/>
        <dsp:cNvSpPr/>
      </dsp:nvSpPr>
      <dsp:spPr>
        <a:xfrm>
          <a:off x="654786" y="1178389"/>
          <a:ext cx="422498" cy="1610131"/>
        </a:xfrm>
        <a:custGeom>
          <a:avLst/>
          <a:gdLst/>
          <a:ahLst/>
          <a:cxnLst/>
          <a:rect l="0" t="0" r="0" b="0"/>
          <a:pathLst>
            <a:path>
              <a:moveTo>
                <a:pt x="0" y="1610131"/>
              </a:moveTo>
              <a:lnTo>
                <a:pt x="211249" y="1610131"/>
              </a:lnTo>
              <a:lnTo>
                <a:pt x="211249" y="0"/>
              </a:lnTo>
              <a:lnTo>
                <a:pt x="422498"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824419" y="1941838"/>
        <a:ext cx="83232" cy="83232"/>
      </dsp:txXfrm>
    </dsp:sp>
    <dsp:sp modelId="{EF270FD0-F70A-4A41-866E-8C8F7D134F64}">
      <dsp:nvSpPr>
        <dsp:cNvPr id="0" name=""/>
        <dsp:cNvSpPr/>
      </dsp:nvSpPr>
      <dsp:spPr>
        <a:xfrm rot="16200000">
          <a:off x="-1362114" y="2466494"/>
          <a:ext cx="3389749" cy="6440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uk-UA" sz="4200" kern="1200" dirty="0"/>
            <a:t>СТАТУТ ОТГ</a:t>
          </a:r>
        </a:p>
      </dsp:txBody>
      <dsp:txXfrm>
        <a:off x="-1362114" y="2466494"/>
        <a:ext cx="3389749" cy="644052"/>
      </dsp:txXfrm>
    </dsp:sp>
    <dsp:sp modelId="{9C4351D1-F5C0-47FE-B25B-15A40EC5AF25}">
      <dsp:nvSpPr>
        <dsp:cNvPr id="0" name=""/>
        <dsp:cNvSpPr/>
      </dsp:nvSpPr>
      <dsp:spPr>
        <a:xfrm>
          <a:off x="1077284" y="856363"/>
          <a:ext cx="7208878" cy="6440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0" kern="1200" noProof="0" dirty="0"/>
            <a:t>Статут розширює повноваження громадянина під час звернення до органів місцевого самоврядування</a:t>
          </a:r>
          <a:endParaRPr lang="uk-UA" sz="1800" kern="1200" noProof="0" dirty="0"/>
        </a:p>
      </dsp:txBody>
      <dsp:txXfrm>
        <a:off x="1077284" y="856363"/>
        <a:ext cx="7208878" cy="644052"/>
      </dsp:txXfrm>
    </dsp:sp>
    <dsp:sp modelId="{909C5F91-20E5-4A4D-BF30-E88A023EE196}">
      <dsp:nvSpPr>
        <dsp:cNvPr id="0" name=""/>
        <dsp:cNvSpPr/>
      </dsp:nvSpPr>
      <dsp:spPr>
        <a:xfrm>
          <a:off x="1077284" y="1661428"/>
          <a:ext cx="7208603" cy="6440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0" kern="1200" noProof="0" dirty="0"/>
            <a:t>Статут допомагає зобов’язати до відкритості та підзвітності керівництво громади: депутатський корпус, старост ОТГ, міського/сільського голову</a:t>
          </a:r>
          <a:endParaRPr lang="uk-UA" sz="1800" kern="1200" noProof="0" dirty="0"/>
        </a:p>
      </dsp:txBody>
      <dsp:txXfrm>
        <a:off x="1077284" y="1661428"/>
        <a:ext cx="7208603" cy="644052"/>
      </dsp:txXfrm>
    </dsp:sp>
    <dsp:sp modelId="{39243BB5-953F-4888-93FC-4D43DA32B9E6}">
      <dsp:nvSpPr>
        <dsp:cNvPr id="0" name=""/>
        <dsp:cNvSpPr/>
      </dsp:nvSpPr>
      <dsp:spPr>
        <a:xfrm>
          <a:off x="1077284" y="2466494"/>
          <a:ext cx="7208878" cy="6440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0" kern="1200" noProof="0" dirty="0"/>
            <a:t>Статут передбачає інновації, якщо громада вважає їх потрібними і корисними для свого розвитку. До прикладу, можна запровадити особливу посаду бізнес-омбудсмена</a:t>
          </a:r>
          <a:endParaRPr lang="uk-UA" sz="1800" kern="1200" noProof="0" dirty="0"/>
        </a:p>
      </dsp:txBody>
      <dsp:txXfrm>
        <a:off x="1077284" y="2466494"/>
        <a:ext cx="7208878" cy="644052"/>
      </dsp:txXfrm>
    </dsp:sp>
    <dsp:sp modelId="{BAD4FF63-BF32-4302-97BA-890383A0EE19}">
      <dsp:nvSpPr>
        <dsp:cNvPr id="0" name=""/>
        <dsp:cNvSpPr/>
      </dsp:nvSpPr>
      <dsp:spPr>
        <a:xfrm>
          <a:off x="1077284" y="3271559"/>
          <a:ext cx="7229897" cy="6440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0" kern="1200" noProof="0" dirty="0"/>
            <a:t>Статут сприяє створенню Центрів надання адміністративних послуг на основі практик, які успішно функціонують в Україні не один рік</a:t>
          </a:r>
          <a:endParaRPr lang="uk-UA" sz="1800" kern="1200" noProof="0" dirty="0"/>
        </a:p>
      </dsp:txBody>
      <dsp:txXfrm>
        <a:off x="1077284" y="3271559"/>
        <a:ext cx="7229897" cy="644052"/>
      </dsp:txXfrm>
    </dsp:sp>
    <dsp:sp modelId="{8D44AB5A-3B31-4299-8D1F-8F5DB4A31B53}">
      <dsp:nvSpPr>
        <dsp:cNvPr id="0" name=""/>
        <dsp:cNvSpPr/>
      </dsp:nvSpPr>
      <dsp:spPr>
        <a:xfrm>
          <a:off x="1077284" y="4076625"/>
          <a:ext cx="7245973" cy="6440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0" kern="1200" dirty="0"/>
            <a:t>Статут пришвидшує впровадження соціальних  інновацій та залучення новітніх технологій у побут мешканців ОТГ: картка мешканця громади, електронні форми звернення, отримання інформації, оприлюднення інформації про діяльність місцевої ради в інтерактивному вигляді</a:t>
          </a:r>
          <a:endParaRPr lang="uk-UA" sz="1400" kern="1200" dirty="0"/>
        </a:p>
      </dsp:txBody>
      <dsp:txXfrm>
        <a:off x="1077284" y="4076625"/>
        <a:ext cx="7245973" cy="6440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421D5BE-F454-413B-B2D3-B46DF25D1792}" type="datetimeFigureOut">
              <a:rPr lang="uk-UA" smtClean="0"/>
              <a:pPr/>
              <a:t>26.06.2020</a:t>
            </a:fld>
            <a:endParaRPr lang="uk-UA"/>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87B93A2-C899-42E8-B47C-621B163CEB4A}" type="slidenum">
              <a:rPr lang="uk-UA" smtClean="0"/>
              <a:pPr/>
              <a:t>‹#›</a:t>
            </a:fld>
            <a:endParaRPr lang="uk-UA"/>
          </a:p>
        </p:txBody>
      </p:sp>
    </p:spTree>
    <p:extLst>
      <p:ext uri="{BB962C8B-B14F-4D97-AF65-F5344CB8AC3E}">
        <p14:creationId xmlns:p14="http://schemas.microsoft.com/office/powerpoint/2010/main" xmlns="" val="92675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Що</a:t>
            </a:r>
            <a:r>
              <a:rPr lang="ru-RU" dirty="0"/>
              <a:t> </a:t>
            </a:r>
            <a:r>
              <a:rPr lang="ru-RU" dirty="0" err="1"/>
              <a:t>таке</a:t>
            </a:r>
            <a:r>
              <a:rPr lang="ru-RU" dirty="0"/>
              <a:t> РІЧНИЙ ПРОГРАМНИЙ ЗВІТ? </a:t>
            </a:r>
          </a:p>
          <a:p>
            <a:r>
              <a:rPr lang="ru-RU" dirty="0" err="1"/>
              <a:t>Який</a:t>
            </a:r>
            <a:r>
              <a:rPr lang="ru-RU" dirty="0"/>
              <a:t> </a:t>
            </a:r>
            <a:r>
              <a:rPr lang="ru-RU" dirty="0" err="1"/>
              <a:t>загальний</a:t>
            </a:r>
            <a:r>
              <a:rPr lang="ru-RU" dirty="0"/>
              <a:t> фонд?</a:t>
            </a:r>
          </a:p>
          <a:p>
            <a:r>
              <a:rPr lang="ru-RU" dirty="0" err="1"/>
              <a:t>Тривалість</a:t>
            </a:r>
            <a:r>
              <a:rPr lang="ru-RU" dirty="0"/>
              <a:t> </a:t>
            </a:r>
            <a:r>
              <a:rPr lang="ru-RU" dirty="0" err="1"/>
              <a:t>запиту</a:t>
            </a:r>
            <a:r>
              <a:rPr lang="ru-RU" dirty="0"/>
              <a:t>?</a:t>
            </a:r>
          </a:p>
          <a:p>
            <a:r>
              <a:rPr lang="ru-RU" dirty="0"/>
              <a:t>Куди </a:t>
            </a:r>
            <a:r>
              <a:rPr lang="ru-RU" dirty="0" err="1"/>
              <a:t>надсилати</a:t>
            </a:r>
            <a:r>
              <a:rPr lang="ru-RU" dirty="0"/>
              <a:t> заявки?</a:t>
            </a:r>
            <a:endParaRPr lang="en-US" dirty="0"/>
          </a:p>
        </p:txBody>
      </p:sp>
      <p:sp>
        <p:nvSpPr>
          <p:cNvPr id="4" name="Номер слайда 3"/>
          <p:cNvSpPr>
            <a:spLocks noGrp="1"/>
          </p:cNvSpPr>
          <p:nvPr>
            <p:ph type="sldNum" sz="quarter" idx="5"/>
          </p:nvPr>
        </p:nvSpPr>
        <p:spPr/>
        <p:txBody>
          <a:bodyPr/>
          <a:lstStyle/>
          <a:p>
            <a:fld id="{4CAA7937-8B40-4BA5-A287-891F3BF3896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xmlns="" val="58194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500" b="0" i="0">
                <a:solidFill>
                  <a:srgbClr val="172B5D"/>
                </a:solidFill>
                <a:latin typeface="Arial"/>
                <a:cs typeface="Arial"/>
              </a:defRPr>
            </a:lvl1p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4536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44536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500" b="0" i="0">
                <a:solidFill>
                  <a:srgbClr val="172B5D"/>
                </a:solidFill>
                <a:latin typeface="Arial"/>
                <a:cs typeface="Arial"/>
              </a:defRPr>
            </a:lvl1p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51459" y="3861815"/>
            <a:ext cx="315595" cy="1826260"/>
          </a:xfrm>
          <a:custGeom>
            <a:avLst/>
            <a:gdLst/>
            <a:ahLst/>
            <a:cxnLst/>
            <a:rect l="l" t="t" r="r" b="b"/>
            <a:pathLst>
              <a:path w="315595" h="1826260">
                <a:moveTo>
                  <a:pt x="0" y="1825751"/>
                </a:moveTo>
                <a:lnTo>
                  <a:pt x="315468" y="1825751"/>
                </a:lnTo>
                <a:lnTo>
                  <a:pt x="315468" y="0"/>
                </a:lnTo>
                <a:lnTo>
                  <a:pt x="0" y="0"/>
                </a:lnTo>
                <a:lnTo>
                  <a:pt x="0" y="1825751"/>
                </a:lnTo>
                <a:close/>
              </a:path>
            </a:pathLst>
          </a:custGeom>
          <a:solidFill>
            <a:srgbClr val="C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44536A"/>
                </a:solidFill>
                <a:latin typeface="Arial"/>
                <a:cs typeface="Arial"/>
              </a:defRPr>
            </a:lvl1pPr>
          </a:lstStyle>
          <a:p>
            <a:endParaRPr/>
          </a:p>
        </p:txBody>
      </p:sp>
      <p:sp>
        <p:nvSpPr>
          <p:cNvPr id="3" name="Holder 3"/>
          <p:cNvSpPr>
            <a:spLocks noGrp="1"/>
          </p:cNvSpPr>
          <p:nvPr>
            <p:ph sz="half" idx="2"/>
          </p:nvPr>
        </p:nvSpPr>
        <p:spPr>
          <a:xfrm>
            <a:off x="78739" y="1080642"/>
            <a:ext cx="4004310" cy="4731385"/>
          </a:xfrm>
          <a:prstGeom prst="rect">
            <a:avLst/>
          </a:prstGeom>
        </p:spPr>
        <p:txBody>
          <a:bodyPr wrap="square" lIns="0" tIns="0" rIns="0" bIns="0">
            <a:spAutoFit/>
          </a:bodyPr>
          <a:lstStyle>
            <a:lvl1pPr>
              <a:defRPr sz="1800" b="1" i="0">
                <a:solidFill>
                  <a:srgbClr val="44536A"/>
                </a:solidFill>
                <a:latin typeface="Arial"/>
                <a:cs typeface="Arial"/>
              </a:defRPr>
            </a:lvl1pPr>
          </a:lstStyle>
          <a:p>
            <a:endParaRPr/>
          </a:p>
        </p:txBody>
      </p:sp>
      <p:sp>
        <p:nvSpPr>
          <p:cNvPr id="4" name="Holder 4"/>
          <p:cNvSpPr>
            <a:spLocks noGrp="1"/>
          </p:cNvSpPr>
          <p:nvPr>
            <p:ph sz="half" idx="3"/>
          </p:nvPr>
        </p:nvSpPr>
        <p:spPr>
          <a:xfrm>
            <a:off x="4733290" y="1096137"/>
            <a:ext cx="3162934" cy="4263390"/>
          </a:xfrm>
          <a:prstGeom prst="rect">
            <a:avLst/>
          </a:prstGeom>
        </p:spPr>
        <p:txBody>
          <a:bodyPr wrap="square" lIns="0" tIns="0" rIns="0" bIns="0">
            <a:spAutoFit/>
          </a:bodyPr>
          <a:lstStyle>
            <a:lvl1pPr>
              <a:defRPr sz="1800" b="1" i="0">
                <a:solidFill>
                  <a:srgbClr val="44536A"/>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defRPr sz="1500" b="0" i="0">
                <a:solidFill>
                  <a:srgbClr val="172B5D"/>
                </a:solidFill>
                <a:latin typeface="Arial"/>
                <a:cs typeface="Arial"/>
              </a:defRPr>
            </a:lvl1p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4536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500" b="0" i="0">
                <a:solidFill>
                  <a:srgbClr val="172B5D"/>
                </a:solidFill>
                <a:latin typeface="Arial"/>
                <a:cs typeface="Arial"/>
              </a:defRPr>
            </a:lvl1p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500" b="0" i="0">
                <a:solidFill>
                  <a:srgbClr val="172B5D"/>
                </a:solidFill>
                <a:latin typeface="Arial"/>
                <a:cs typeface="Arial"/>
              </a:defRPr>
            </a:lvl1p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701" y="290321"/>
            <a:ext cx="9102597" cy="720725"/>
          </a:xfrm>
          <a:prstGeom prst="rect">
            <a:avLst/>
          </a:prstGeom>
        </p:spPr>
        <p:txBody>
          <a:bodyPr wrap="square" lIns="0" tIns="0" rIns="0" bIns="0">
            <a:spAutoFit/>
          </a:bodyPr>
          <a:lstStyle>
            <a:lvl1pPr>
              <a:defRPr sz="2400" b="1" i="0">
                <a:solidFill>
                  <a:srgbClr val="44536A"/>
                </a:solidFill>
                <a:latin typeface="Arial"/>
                <a:cs typeface="Arial"/>
              </a:defRPr>
            </a:lvl1pPr>
          </a:lstStyle>
          <a:p>
            <a:endParaRPr/>
          </a:p>
        </p:txBody>
      </p:sp>
      <p:sp>
        <p:nvSpPr>
          <p:cNvPr id="3" name="Holder 3"/>
          <p:cNvSpPr>
            <a:spLocks noGrp="1"/>
          </p:cNvSpPr>
          <p:nvPr>
            <p:ph type="body" idx="1"/>
          </p:nvPr>
        </p:nvSpPr>
        <p:spPr>
          <a:xfrm>
            <a:off x="278688" y="1169365"/>
            <a:ext cx="8648700" cy="4447540"/>
          </a:xfrm>
          <a:prstGeom prst="rect">
            <a:avLst/>
          </a:prstGeom>
        </p:spPr>
        <p:txBody>
          <a:bodyPr wrap="square" lIns="0" tIns="0" rIns="0" bIns="0">
            <a:spAutoFit/>
          </a:bodyPr>
          <a:lstStyle>
            <a:lvl1pPr>
              <a:defRPr sz="2000" b="0" i="0">
                <a:solidFill>
                  <a:srgbClr val="44536A"/>
                </a:solidFill>
                <a:latin typeface="Arial"/>
                <a:cs typeface="Arial"/>
              </a:defRPr>
            </a:lvl1pPr>
          </a:lstStyle>
          <a:p>
            <a:endParaRPr/>
          </a:p>
        </p:txBody>
      </p:sp>
      <p:sp>
        <p:nvSpPr>
          <p:cNvPr id="4" name="Holder 4"/>
          <p:cNvSpPr>
            <a:spLocks noGrp="1"/>
          </p:cNvSpPr>
          <p:nvPr>
            <p:ph type="ftr" sz="quarter" idx="5"/>
          </p:nvPr>
        </p:nvSpPr>
        <p:spPr>
          <a:xfrm>
            <a:off x="821842" y="6203758"/>
            <a:ext cx="5414010" cy="238760"/>
          </a:xfrm>
          <a:prstGeom prst="rect">
            <a:avLst/>
          </a:prstGeom>
        </p:spPr>
        <p:txBody>
          <a:bodyPr wrap="square" lIns="0" tIns="0" rIns="0" bIns="0">
            <a:spAutoFit/>
          </a:bodyPr>
          <a:lstStyle>
            <a:lvl1pPr>
              <a:defRPr sz="1500" b="0" i="0">
                <a:solidFill>
                  <a:srgbClr val="172B5D"/>
                </a:solidFill>
                <a:latin typeface="Arial"/>
                <a:cs typeface="Arial"/>
              </a:defRPr>
            </a:lvl1p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6/26/2020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decentralization.gov.ua/news/12090"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png"/><Relationship Id="rId7" Type="http://schemas.openxmlformats.org/officeDocument/2006/relationships/diagramData" Target="../diagrams/data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1.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1.jpeg"/><Relationship Id="rId5" Type="http://schemas.openxmlformats.org/officeDocument/2006/relationships/image" Target="../media/image1.png"/><Relationship Id="rId10" Type="http://schemas.openxmlformats.org/officeDocument/2006/relationships/image" Target="../media/image20.jpeg"/><Relationship Id="rId4" Type="http://schemas.openxmlformats.org/officeDocument/2006/relationships/image" Target="../media/image2.png"/><Relationship Id="rId9" Type="http://schemas.openxmlformats.org/officeDocument/2006/relationships/image" Target="../media/image19.gif"/></Relationships>
</file>

<file path=ppt/slides/_rels/slide16.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image" Target="../media/image21.jpeg"/><Relationship Id="rId4" Type="http://schemas.openxmlformats.org/officeDocument/2006/relationships/image" Target="../media/image2.pn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png"/><Relationship Id="rId7" Type="http://schemas.openxmlformats.org/officeDocument/2006/relationships/diagramData" Target="../diagrams/data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2.xml"/><Relationship Id="rId5" Type="http://schemas.openxmlformats.org/officeDocument/2006/relationships/image" Target="../media/image1.png"/><Relationship Id="rId10"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8.png"/><Relationship Id="rId7"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50.png"/><Relationship Id="rId10" Type="http://schemas.openxmlformats.org/officeDocument/2006/relationships/image" Target="../media/image7.png"/><Relationship Id="rId4" Type="http://schemas.openxmlformats.org/officeDocument/2006/relationships/image" Target="../media/image49.png"/><Relationship Id="rId9"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739825"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dirty="0"/>
          </a:p>
        </p:txBody>
      </p:sp>
      <p:sp>
        <p:nvSpPr>
          <p:cNvPr id="8" name="object 8"/>
          <p:cNvSpPr/>
          <p:nvPr/>
        </p:nvSpPr>
        <p:spPr>
          <a:xfrm>
            <a:off x="8167369"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dirty="0"/>
          </a:p>
        </p:txBody>
      </p:sp>
      <p:sp>
        <p:nvSpPr>
          <p:cNvPr id="9" name="object 9"/>
          <p:cNvSpPr/>
          <p:nvPr/>
        </p:nvSpPr>
        <p:spPr>
          <a:xfrm>
            <a:off x="733475" y="1816226"/>
            <a:ext cx="7440295" cy="12700"/>
          </a:xfrm>
          <a:custGeom>
            <a:avLst/>
            <a:gdLst/>
            <a:ahLst/>
            <a:cxnLst/>
            <a:rect l="l" t="t" r="r" b="b"/>
            <a:pathLst>
              <a:path w="7440295" h="12700">
                <a:moveTo>
                  <a:pt x="0" y="12700"/>
                </a:moveTo>
                <a:lnTo>
                  <a:pt x="7440244" y="12700"/>
                </a:lnTo>
                <a:lnTo>
                  <a:pt x="7440244" y="0"/>
                </a:lnTo>
                <a:lnTo>
                  <a:pt x="0" y="0"/>
                </a:lnTo>
                <a:lnTo>
                  <a:pt x="0" y="12700"/>
                </a:lnTo>
                <a:close/>
              </a:path>
            </a:pathLst>
          </a:custGeom>
          <a:solidFill>
            <a:srgbClr val="FFFFFF"/>
          </a:solidFill>
        </p:spPr>
        <p:txBody>
          <a:bodyPr wrap="square" lIns="0" tIns="0" rIns="0" bIns="0" rtlCol="0"/>
          <a:lstStyle/>
          <a:p>
            <a:endParaRPr dirty="0"/>
          </a:p>
        </p:txBody>
      </p:sp>
      <p:sp>
        <p:nvSpPr>
          <p:cNvPr id="10" name="object 10"/>
          <p:cNvSpPr/>
          <p:nvPr/>
        </p:nvSpPr>
        <p:spPr>
          <a:xfrm>
            <a:off x="733475" y="3787013"/>
            <a:ext cx="7440295" cy="0"/>
          </a:xfrm>
          <a:custGeom>
            <a:avLst/>
            <a:gdLst/>
            <a:ahLst/>
            <a:cxnLst/>
            <a:rect l="l" t="t" r="r" b="b"/>
            <a:pathLst>
              <a:path w="7440295">
                <a:moveTo>
                  <a:pt x="0" y="0"/>
                </a:moveTo>
                <a:lnTo>
                  <a:pt x="7440244" y="0"/>
                </a:lnTo>
              </a:path>
            </a:pathLst>
          </a:custGeom>
          <a:ln w="38100">
            <a:solidFill>
              <a:srgbClr val="FFFFFF"/>
            </a:solidFill>
          </a:ln>
        </p:spPr>
        <p:txBody>
          <a:bodyPr wrap="square" lIns="0" tIns="0" rIns="0" bIns="0" rtlCol="0"/>
          <a:lstStyle/>
          <a:p>
            <a:endParaRPr dirty="0"/>
          </a:p>
        </p:txBody>
      </p:sp>
      <p:sp>
        <p:nvSpPr>
          <p:cNvPr id="11" name="object 11"/>
          <p:cNvSpPr txBox="1"/>
          <p:nvPr/>
        </p:nvSpPr>
        <p:spPr>
          <a:xfrm>
            <a:off x="746175" y="1828926"/>
            <a:ext cx="7414895" cy="2098010"/>
          </a:xfrm>
          <a:prstGeom prst="rect">
            <a:avLst/>
          </a:prstGeom>
          <a:solidFill>
            <a:srgbClr val="5B9BD4"/>
          </a:solidFill>
        </p:spPr>
        <p:txBody>
          <a:bodyPr vert="horz" wrap="square" lIns="0" tIns="248920" rIns="0" bIns="0" rtlCol="0">
            <a:spAutoFit/>
          </a:bodyPr>
          <a:lstStyle/>
          <a:p>
            <a:pPr marL="1270" algn="ctr">
              <a:lnSpc>
                <a:spcPct val="100000"/>
              </a:lnSpc>
              <a:spcBef>
                <a:spcPts val="1960"/>
              </a:spcBef>
            </a:pPr>
            <a:r>
              <a:rPr sz="2400" b="1" dirty="0">
                <a:solidFill>
                  <a:schemeClr val="bg1"/>
                </a:solidFill>
                <a:effectLst>
                  <a:outerShdw blurRad="38100" dist="38100" dir="2700000" algn="tl">
                    <a:srgbClr val="000000">
                      <a:alpha val="43137"/>
                    </a:srgbClr>
                  </a:outerShdw>
                </a:effectLst>
              </a:rPr>
              <a:t>Учбовий модуль № 1</a:t>
            </a:r>
          </a:p>
          <a:p>
            <a:pPr>
              <a:lnSpc>
                <a:spcPct val="100000"/>
              </a:lnSpc>
              <a:spcBef>
                <a:spcPts val="5"/>
              </a:spcBef>
            </a:pPr>
            <a:endParaRPr sz="2400" b="1" dirty="0">
              <a:solidFill>
                <a:schemeClr val="bg1"/>
              </a:solidFill>
              <a:effectLst>
                <a:outerShdw blurRad="38100" dist="38100" dir="2700000" algn="tl">
                  <a:srgbClr val="000000">
                    <a:alpha val="43137"/>
                  </a:srgbClr>
                </a:outerShdw>
              </a:effectLst>
            </a:endParaRPr>
          </a:p>
          <a:p>
            <a:pPr marL="1905" algn="ctr">
              <a:lnSpc>
                <a:spcPct val="100000"/>
              </a:lnSpc>
            </a:pPr>
            <a:r>
              <a:rPr sz="2400" b="1" dirty="0">
                <a:solidFill>
                  <a:schemeClr val="bg1"/>
                </a:solidFill>
                <a:effectLst>
                  <a:outerShdw blurRad="38100" dist="38100" dir="2700000" algn="tl">
                    <a:srgbClr val="000000">
                      <a:alpha val="43137"/>
                    </a:srgbClr>
                  </a:outerShdw>
                </a:effectLst>
              </a:rPr>
              <a:t>«</a:t>
            </a:r>
            <a:r>
              <a:rPr lang="uk-UA" sz="2400" b="1" dirty="0">
                <a:solidFill>
                  <a:schemeClr val="bg1"/>
                </a:solidFill>
                <a:effectLst>
                  <a:outerShdw blurRad="38100" dist="38100" dir="2700000" algn="tl">
                    <a:srgbClr val="000000">
                      <a:alpha val="43137"/>
                    </a:srgbClr>
                  </a:outerShdw>
                </a:effectLst>
              </a:rPr>
              <a:t>Децентралізація  та  управління  в  місцевих   органах   влади </a:t>
            </a:r>
            <a:r>
              <a:rPr sz="2400" b="1" dirty="0">
                <a:solidFill>
                  <a:schemeClr val="bg1"/>
                </a:solidFill>
                <a:effectLst>
                  <a:outerShdw blurRad="38100" dist="38100" dir="2700000" algn="tl">
                    <a:srgbClr val="000000">
                      <a:alpha val="43137"/>
                    </a:srgbClr>
                  </a:outerShdw>
                </a:effectLst>
              </a:rPr>
              <a:t>»</a:t>
            </a:r>
            <a:endParaRPr lang="uk-UA" sz="2400" b="1" dirty="0">
              <a:solidFill>
                <a:schemeClr val="bg1"/>
              </a:solidFill>
              <a:effectLst>
                <a:outerShdw blurRad="38100" dist="38100" dir="2700000" algn="tl">
                  <a:srgbClr val="000000">
                    <a:alpha val="43137"/>
                  </a:srgbClr>
                </a:outerShdw>
              </a:effectLst>
            </a:endParaRPr>
          </a:p>
          <a:p>
            <a:pPr marL="1905" algn="ctr">
              <a:lnSpc>
                <a:spcPct val="100000"/>
              </a:lnSpc>
            </a:pPr>
            <a:endParaRPr sz="2400" b="1" dirty="0">
              <a:solidFill>
                <a:schemeClr val="bg1"/>
              </a:solidFill>
              <a:effectLst>
                <a:outerShdw blurRad="38100" dist="38100" dir="2700000" algn="tl">
                  <a:srgbClr val="000000">
                    <a:alpha val="43137"/>
                  </a:srgbClr>
                </a:outerShdw>
              </a:effectLst>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2" name="Прямоугольник 1"/>
          <p:cNvSpPr/>
          <p:nvPr/>
        </p:nvSpPr>
        <p:spPr>
          <a:xfrm>
            <a:off x="1665380" y="1156843"/>
            <a:ext cx="7059520" cy="4770537"/>
          </a:xfrm>
          <a:prstGeom prst="rect">
            <a:avLst/>
          </a:prstGeom>
        </p:spPr>
        <p:txBody>
          <a:bodyPr wrap="square">
            <a:spAutoFit/>
          </a:bodyPr>
          <a:lstStyle/>
          <a:p>
            <a:pPr algn="just"/>
            <a:r>
              <a:rPr lang="uk-UA" sz="1900" dirty="0">
                <a:solidFill>
                  <a:srgbClr val="002776"/>
                </a:solidFill>
              </a:rPr>
              <a:t>Відповідно до </a:t>
            </a:r>
            <a:r>
              <a:rPr lang="uk-UA" sz="1900" dirty="0" err="1">
                <a:solidFill>
                  <a:srgbClr val="002776"/>
                </a:solidFill>
              </a:rPr>
              <a:t>Концепціії</a:t>
            </a:r>
            <a:r>
              <a:rPr lang="uk-UA" sz="1900" dirty="0">
                <a:solidFill>
                  <a:srgbClr val="002776"/>
                </a:solidFill>
              </a:rPr>
              <a:t>, реформа має здійснюватися з дотриманням принципів правової, організаційної та фінансової </a:t>
            </a:r>
            <a:r>
              <a:rPr lang="uk-UA" sz="1900" b="1" dirty="0">
                <a:solidFill>
                  <a:srgbClr val="990000"/>
                </a:solidFill>
              </a:rPr>
              <a:t>спроможності </a:t>
            </a:r>
            <a:r>
              <a:rPr lang="uk-UA" sz="1900" dirty="0">
                <a:solidFill>
                  <a:srgbClr val="002776"/>
                </a:solidFill>
              </a:rPr>
              <a:t>місцевого самоврядування.</a:t>
            </a:r>
          </a:p>
          <a:p>
            <a:pPr algn="just"/>
            <a:r>
              <a:rPr lang="uk-UA" sz="1900" dirty="0">
                <a:solidFill>
                  <a:srgbClr val="002776"/>
                </a:solidFill>
              </a:rPr>
              <a:t>Згідно методиці формування спроможних територіальних громад </a:t>
            </a:r>
            <a:r>
              <a:rPr lang="ru-RU" sz="1900" dirty="0">
                <a:solidFill>
                  <a:srgbClr val="002776"/>
                </a:solidFill>
              </a:rPr>
              <a:t>– </a:t>
            </a:r>
            <a:r>
              <a:rPr lang="uk-UA" sz="1900" b="1" dirty="0">
                <a:solidFill>
                  <a:srgbClr val="990000"/>
                </a:solidFill>
              </a:rPr>
              <a:t>проектна</a:t>
            </a:r>
            <a:r>
              <a:rPr lang="uk-UA" sz="1900" dirty="0">
                <a:solidFill>
                  <a:srgbClr val="002776"/>
                </a:solidFill>
              </a:rPr>
              <a:t> </a:t>
            </a:r>
            <a:r>
              <a:rPr lang="uk-UA" sz="1900" b="1" dirty="0">
                <a:solidFill>
                  <a:srgbClr val="990000"/>
                </a:solidFill>
              </a:rPr>
              <a:t>спроможна територіальна громада </a:t>
            </a:r>
            <a:r>
              <a:rPr lang="uk-UA" sz="1900" dirty="0">
                <a:solidFill>
                  <a:srgbClr val="002776"/>
                </a:solidFill>
              </a:rPr>
              <a:t>- </a:t>
            </a:r>
            <a:r>
              <a:rPr lang="uk-UA" sz="1900" dirty="0"/>
              <a:t>територіальні громади сіл, селищ, міст, які в результаті добровільного об’єднання (добровільного приєднання до об’єднаної територіальної громади - </a:t>
            </a:r>
            <a:r>
              <a:rPr lang="uk-UA" sz="1900" dirty="0">
                <a:solidFill>
                  <a:srgbClr val="002776"/>
                </a:solidFill>
              </a:rPr>
              <a:t>це громада, яка (1) в результаті добровільного об'єднання (2) здатна самостійно або через відповідні органи місцевого самоврядування забезпечити належний рівень надання публічних послуг, зокрема, у сфері освіти, культури, охорони здоров'я, соціального захисту, житлово-комунального господарства тощо, (3) з урахуванням кадрових ресурсів, (4) фінансового забезпечення та (5) розвитку інфраструктури відповідної адміністративно-територіальної одиниці.</a:t>
            </a:r>
            <a:r>
              <a:rPr lang="uk-UA" sz="1900" dirty="0"/>
              <a:t> </a:t>
            </a:r>
            <a:endParaRPr lang="uk-UA" sz="1900" dirty="0">
              <a:solidFill>
                <a:srgbClr val="002776"/>
              </a:solidFill>
            </a:endParaRPr>
          </a:p>
        </p:txBody>
      </p:sp>
      <p:pic>
        <p:nvPicPr>
          <p:cNvPr id="14338" name="Picture 2" descr="https://encrypted-tbn0.gstatic.com/images?q=tbn%3AANd9GcQIl3WT2x5kbH1L8X0jfqRnjcHA0bjAo_yA3OVRDBshYEzNyJZi"/>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525" y="2218989"/>
            <a:ext cx="1674905" cy="13399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672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1842" y="6193332"/>
            <a:ext cx="5413375" cy="254635"/>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172B5D"/>
                </a:solidFill>
                <a:latin typeface="Arial"/>
                <a:cs typeface="Arial"/>
              </a:rPr>
              <a:t>Проект </a:t>
            </a:r>
            <a:r>
              <a:rPr sz="1500" spc="-5" dirty="0">
                <a:solidFill>
                  <a:srgbClr val="172B5D"/>
                </a:solidFill>
                <a:latin typeface="Arial"/>
                <a:cs typeface="Arial"/>
              </a:rPr>
              <a:t>USAID «Демократичне </a:t>
            </a:r>
            <a:r>
              <a:rPr sz="1500" spc="-10" dirty="0">
                <a:solidFill>
                  <a:srgbClr val="172B5D"/>
                </a:solidFill>
                <a:latin typeface="Arial"/>
                <a:cs typeface="Arial"/>
              </a:rPr>
              <a:t>врядування </a:t>
            </a:r>
            <a:r>
              <a:rPr sz="1500" dirty="0">
                <a:solidFill>
                  <a:srgbClr val="172B5D"/>
                </a:solidFill>
                <a:latin typeface="Arial"/>
                <a:cs typeface="Arial"/>
              </a:rPr>
              <a:t>у </a:t>
            </a:r>
            <a:r>
              <a:rPr sz="1500" spc="-10" dirty="0">
                <a:solidFill>
                  <a:srgbClr val="172B5D"/>
                </a:solidFill>
                <a:latin typeface="Arial"/>
                <a:cs typeface="Arial"/>
              </a:rPr>
              <a:t>Східній</a:t>
            </a:r>
            <a:r>
              <a:rPr sz="1500" spc="60" dirty="0">
                <a:solidFill>
                  <a:srgbClr val="172B5D"/>
                </a:solidFill>
                <a:latin typeface="Arial"/>
                <a:cs typeface="Arial"/>
              </a:rPr>
              <a:t> </a:t>
            </a:r>
            <a:r>
              <a:rPr sz="1500" spc="-10" dirty="0">
                <a:solidFill>
                  <a:srgbClr val="172B5D"/>
                </a:solidFill>
                <a:latin typeface="Arial"/>
                <a:cs typeface="Arial"/>
              </a:rPr>
              <a:t>Україні»</a:t>
            </a:r>
            <a:endParaRPr sz="1500">
              <a:latin typeface="Arial"/>
              <a:cs typeface="Arial"/>
            </a:endParaRPr>
          </a:p>
        </p:txBody>
      </p:sp>
      <p:sp>
        <p:nvSpPr>
          <p:cNvPr id="3" name="object 3"/>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a:p>
        </p:txBody>
      </p:sp>
      <p:pic>
        <p:nvPicPr>
          <p:cNvPr id="8" name="Рисунок 7"/>
          <p:cNvPicPr>
            <a:picLocks noChangeAspect="1"/>
          </p:cNvPicPr>
          <p:nvPr/>
        </p:nvPicPr>
        <p:blipFill>
          <a:blip r:embed="rId7"/>
          <a:stretch>
            <a:fillRect/>
          </a:stretch>
        </p:blipFill>
        <p:spPr>
          <a:xfrm>
            <a:off x="382524" y="1295400"/>
            <a:ext cx="7409306" cy="4149702"/>
          </a:xfrm>
          <a:prstGeom prst="rect">
            <a:avLst/>
          </a:prstGeom>
        </p:spPr>
      </p:pic>
      <p:sp>
        <p:nvSpPr>
          <p:cNvPr id="9" name="TextBox 8"/>
          <p:cNvSpPr txBox="1"/>
          <p:nvPr/>
        </p:nvSpPr>
        <p:spPr>
          <a:xfrm>
            <a:off x="4087177" y="697028"/>
            <a:ext cx="4396271" cy="646331"/>
          </a:xfrm>
          <a:prstGeom prst="rect">
            <a:avLst/>
          </a:prstGeom>
          <a:noFill/>
        </p:spPr>
        <p:txBody>
          <a:bodyPr wrap="square" rtlCol="0">
            <a:spAutoFit/>
          </a:bodyPr>
          <a:lstStyle/>
          <a:p>
            <a:r>
              <a:rPr lang="ru-RU" b="1" dirty="0">
                <a:solidFill>
                  <a:srgbClr val="990000"/>
                </a:solidFill>
              </a:rPr>
              <a:t>24 </a:t>
            </a:r>
            <a:r>
              <a:rPr lang="ru-RU" b="1" dirty="0" err="1">
                <a:solidFill>
                  <a:srgbClr val="990000"/>
                </a:solidFill>
              </a:rPr>
              <a:t>січня</a:t>
            </a:r>
            <a:r>
              <a:rPr lang="ru-RU" b="1" dirty="0">
                <a:solidFill>
                  <a:srgbClr val="990000"/>
                </a:solidFill>
              </a:rPr>
              <a:t> 2020 року </a:t>
            </a:r>
            <a:r>
              <a:rPr lang="ru-RU" dirty="0">
                <a:hlinkClick r:id="rId8"/>
              </a:rPr>
              <a:t>Уряд </a:t>
            </a:r>
            <a:r>
              <a:rPr lang="ru-RU" dirty="0" err="1">
                <a:hlinkClick r:id="rId8"/>
              </a:rPr>
              <a:t>змінив</a:t>
            </a:r>
            <a:r>
              <a:rPr lang="ru-RU" dirty="0">
                <a:hlinkClick r:id="rId8"/>
              </a:rPr>
              <a:t> методику </a:t>
            </a:r>
            <a:br>
              <a:rPr lang="ru-RU" dirty="0">
                <a:hlinkClick r:id="rId8"/>
              </a:rPr>
            </a:br>
            <a:r>
              <a:rPr lang="ru-RU" dirty="0" err="1">
                <a:hlinkClick r:id="rId8"/>
              </a:rPr>
              <a:t>формування</a:t>
            </a:r>
            <a:r>
              <a:rPr lang="ru-RU" dirty="0">
                <a:hlinkClick r:id="rId8"/>
              </a:rPr>
              <a:t> </a:t>
            </a:r>
            <a:r>
              <a:rPr lang="ru-RU" dirty="0" err="1">
                <a:hlinkClick r:id="rId8"/>
              </a:rPr>
              <a:t>спроможних</a:t>
            </a:r>
            <a:r>
              <a:rPr lang="ru-RU" dirty="0">
                <a:hlinkClick r:id="rId8"/>
              </a:rPr>
              <a:t> громад</a:t>
            </a:r>
            <a:r>
              <a:rPr lang="ru-RU" dirty="0"/>
              <a:t>.</a:t>
            </a:r>
          </a:p>
        </p:txBody>
      </p:sp>
      <p:sp>
        <p:nvSpPr>
          <p:cNvPr id="10" name="Прямоугольник 9"/>
          <p:cNvSpPr/>
          <p:nvPr/>
        </p:nvSpPr>
        <p:spPr>
          <a:xfrm>
            <a:off x="7772398" y="2218989"/>
            <a:ext cx="1219202" cy="1200329"/>
          </a:xfrm>
          <a:prstGeom prst="rect">
            <a:avLst/>
          </a:prstGeom>
        </p:spPr>
        <p:txBody>
          <a:bodyPr wrap="square">
            <a:spAutoFit/>
          </a:bodyPr>
          <a:lstStyle/>
          <a:p>
            <a:r>
              <a:rPr lang="ru-RU" sz="1200" dirty="0" err="1">
                <a:solidFill>
                  <a:srgbClr val="FF0000"/>
                </a:solidFill>
              </a:rPr>
              <a:t>проживає</a:t>
            </a:r>
            <a:r>
              <a:rPr lang="ru-RU" sz="1200" dirty="0">
                <a:solidFill>
                  <a:srgbClr val="FF0000"/>
                </a:solidFill>
              </a:rPr>
              <a:t> не </a:t>
            </a:r>
            <a:r>
              <a:rPr lang="ru-RU" sz="1200" dirty="0" err="1">
                <a:solidFill>
                  <a:srgbClr val="FF0000"/>
                </a:solidFill>
              </a:rPr>
              <a:t>менш</a:t>
            </a:r>
            <a:r>
              <a:rPr lang="ru-RU" sz="1200" dirty="0">
                <a:solidFill>
                  <a:srgbClr val="FF0000"/>
                </a:solidFill>
              </a:rPr>
              <a:t> як 250 </a:t>
            </a:r>
            <a:r>
              <a:rPr lang="ru-RU" sz="1200" dirty="0" err="1">
                <a:solidFill>
                  <a:srgbClr val="FF0000"/>
                </a:solidFill>
              </a:rPr>
              <a:t>дітей</a:t>
            </a:r>
            <a:r>
              <a:rPr lang="ru-RU" sz="1200" dirty="0">
                <a:solidFill>
                  <a:srgbClr val="FF0000"/>
                </a:solidFill>
              </a:rPr>
              <a:t> </a:t>
            </a:r>
            <a:r>
              <a:rPr lang="ru-RU" sz="1200" dirty="0" err="1">
                <a:solidFill>
                  <a:srgbClr val="FF0000"/>
                </a:solidFill>
              </a:rPr>
              <a:t>шкільного</a:t>
            </a:r>
            <a:r>
              <a:rPr lang="ru-RU" sz="1200" dirty="0">
                <a:solidFill>
                  <a:srgbClr val="FF0000"/>
                </a:solidFill>
              </a:rPr>
              <a:t> і 100 </a:t>
            </a:r>
            <a:r>
              <a:rPr lang="ru-RU" sz="1200" dirty="0" err="1">
                <a:solidFill>
                  <a:srgbClr val="FF0000"/>
                </a:solidFill>
              </a:rPr>
              <a:t>дітей</a:t>
            </a:r>
            <a:r>
              <a:rPr lang="ru-RU" sz="1200" dirty="0">
                <a:solidFill>
                  <a:srgbClr val="FF0000"/>
                </a:solidFill>
              </a:rPr>
              <a:t> </a:t>
            </a:r>
            <a:r>
              <a:rPr lang="ru-RU" sz="1200" dirty="0" err="1">
                <a:solidFill>
                  <a:srgbClr val="FF0000"/>
                </a:solidFill>
              </a:rPr>
              <a:t>дошкільного</a:t>
            </a:r>
            <a:r>
              <a:rPr lang="ru-RU" sz="1200" dirty="0">
                <a:solidFill>
                  <a:srgbClr val="FF0000"/>
                </a:solidFill>
              </a:rPr>
              <a:t> </a:t>
            </a:r>
            <a:r>
              <a:rPr lang="ru-RU" sz="1200" dirty="0" err="1">
                <a:solidFill>
                  <a:srgbClr val="FF0000"/>
                </a:solidFill>
              </a:rPr>
              <a:t>віку</a:t>
            </a:r>
            <a:endParaRPr lang="uk-UA" sz="1200" dirty="0">
              <a:solidFill>
                <a:srgbClr val="FF0000"/>
              </a:solidFill>
            </a:endParaRPr>
          </a:p>
        </p:txBody>
      </p:sp>
    </p:spTree>
    <p:extLst>
      <p:ext uri="{BB962C8B-B14F-4D97-AF65-F5344CB8AC3E}">
        <p14:creationId xmlns:p14="http://schemas.microsoft.com/office/powerpoint/2010/main" xmlns="" val="140016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4" name="Прямоугольник 3"/>
          <p:cNvSpPr/>
          <p:nvPr/>
        </p:nvSpPr>
        <p:spPr>
          <a:xfrm>
            <a:off x="914400" y="381000"/>
            <a:ext cx="7391400" cy="1754326"/>
          </a:xfrm>
          <a:prstGeom prst="rect">
            <a:avLst/>
          </a:prstGeom>
        </p:spPr>
        <p:txBody>
          <a:bodyPr wrap="square">
            <a:spAutoFit/>
          </a:bodyPr>
          <a:lstStyle/>
          <a:p>
            <a:endParaRPr lang="uk-UA" dirty="0"/>
          </a:p>
          <a:p>
            <a:endParaRPr lang="uk-UA" dirty="0"/>
          </a:p>
          <a:p>
            <a:endParaRPr lang="uk-UA" dirty="0"/>
          </a:p>
          <a:p>
            <a:endParaRPr lang="uk-UA" dirty="0"/>
          </a:p>
          <a:p>
            <a:endParaRPr lang="uk-UA" dirty="0"/>
          </a:p>
          <a:p>
            <a:endParaRPr lang="uk-UA"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72413" y="1267688"/>
            <a:ext cx="4566906" cy="3182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4839319" y="914400"/>
            <a:ext cx="3771281" cy="4308872"/>
          </a:xfrm>
          <a:prstGeom prst="rect">
            <a:avLst/>
          </a:prstGeom>
        </p:spPr>
        <p:txBody>
          <a:bodyPr wrap="square">
            <a:spAutoFit/>
          </a:bodyPr>
          <a:lstStyle/>
          <a:p>
            <a:r>
              <a:rPr lang="uk-UA" sz="1600" dirty="0">
                <a:solidFill>
                  <a:srgbClr val="002060"/>
                </a:solidFill>
              </a:rPr>
              <a:t>На початок 2020 року в Україні налічувалося 982 діючі об’єднані громади. З них 860 ОТГ (88%) залишилися у перспективних планах без змін або підсилені сусідніми громадами, які до цього часу не проявляли активності.</a:t>
            </a:r>
          </a:p>
          <a:p>
            <a:r>
              <a:rPr lang="uk-UA" sz="1600" dirty="0">
                <a:solidFill>
                  <a:srgbClr val="002060"/>
                </a:solidFill>
              </a:rPr>
              <a:t>У Луганській області з 18 ОТГ не відповідали вимогам Методики щодо основних критеріїв спроможності:</a:t>
            </a:r>
          </a:p>
          <a:p>
            <a:pPr marL="285750" indent="-285750">
              <a:buFont typeface="Arial" panose="020B0604020202020204" pitchFamily="34" charset="0"/>
              <a:buChar char="•"/>
            </a:pPr>
            <a:r>
              <a:rPr lang="uk-UA" sz="1600" b="1" dirty="0" err="1">
                <a:solidFill>
                  <a:srgbClr val="002060"/>
                </a:solidFill>
              </a:rPr>
              <a:t>Калмиківська</a:t>
            </a:r>
            <a:r>
              <a:rPr lang="uk-UA" sz="1600" b="1" dirty="0">
                <a:solidFill>
                  <a:srgbClr val="002060"/>
                </a:solidFill>
              </a:rPr>
              <a:t> ОТГ</a:t>
            </a:r>
            <a:r>
              <a:rPr lang="uk-UA" sz="1600" dirty="0">
                <a:solidFill>
                  <a:srgbClr val="002060"/>
                </a:solidFill>
              </a:rPr>
              <a:t> (1362 жителі, 98 дітей шкільного віку, 22 - дошкільного віку)</a:t>
            </a:r>
          </a:p>
          <a:p>
            <a:pPr marL="285750" indent="-285750">
              <a:buFont typeface="Arial" panose="020B0604020202020204" pitchFamily="34" charset="0"/>
              <a:buChar char="•"/>
            </a:pPr>
            <a:r>
              <a:rPr lang="uk-UA" sz="1600" b="1" dirty="0" err="1">
                <a:solidFill>
                  <a:srgbClr val="002060"/>
                </a:solidFill>
              </a:rPr>
              <a:t>Привільська</a:t>
            </a:r>
            <a:r>
              <a:rPr lang="uk-UA" sz="1600" b="1" dirty="0">
                <a:solidFill>
                  <a:srgbClr val="002060"/>
                </a:solidFill>
              </a:rPr>
              <a:t> ОТГ</a:t>
            </a:r>
            <a:r>
              <a:rPr lang="uk-UA" sz="1600" dirty="0">
                <a:solidFill>
                  <a:srgbClr val="002060"/>
                </a:solidFill>
              </a:rPr>
              <a:t> (1454 жителі, 123 дітей шкільного віку, 45 - дошкільного віку</a:t>
            </a:r>
          </a:p>
          <a:p>
            <a:endParaRPr lang="uk-UA" dirty="0"/>
          </a:p>
        </p:txBody>
      </p:sp>
      <p:sp>
        <p:nvSpPr>
          <p:cNvPr id="3" name="Прямоугольник 2"/>
          <p:cNvSpPr/>
          <p:nvPr/>
        </p:nvSpPr>
        <p:spPr>
          <a:xfrm>
            <a:off x="19050" y="4876800"/>
            <a:ext cx="8915400" cy="830997"/>
          </a:xfrm>
          <a:prstGeom prst="rect">
            <a:avLst/>
          </a:prstGeom>
        </p:spPr>
        <p:txBody>
          <a:bodyPr wrap="square">
            <a:spAutoFit/>
          </a:bodyPr>
          <a:lstStyle/>
          <a:p>
            <a:pPr marL="285750" indent="-285750">
              <a:buFont typeface="Arial" panose="020B0604020202020204" pitchFamily="34" charset="0"/>
              <a:buChar char="•"/>
            </a:pPr>
            <a:r>
              <a:rPr lang="uk-UA" sz="1600" b="1" dirty="0" err="1">
                <a:solidFill>
                  <a:srgbClr val="002060"/>
                </a:solidFill>
              </a:rPr>
              <a:t>Красноталівська</a:t>
            </a:r>
            <a:r>
              <a:rPr lang="uk-UA" sz="1600" b="1" dirty="0">
                <a:solidFill>
                  <a:srgbClr val="002060"/>
                </a:solidFill>
              </a:rPr>
              <a:t> ОТГ</a:t>
            </a:r>
            <a:r>
              <a:rPr lang="uk-UA" sz="1600" dirty="0">
                <a:solidFill>
                  <a:srgbClr val="002060"/>
                </a:solidFill>
              </a:rPr>
              <a:t> (1946 жителі, 108 дітей шкільного віку, 25 - дошкільного віку), </a:t>
            </a:r>
            <a:r>
              <a:rPr lang="uk-UA" sz="1600" b="1" dirty="0" err="1">
                <a:solidFill>
                  <a:srgbClr val="002060"/>
                </a:solidFill>
              </a:rPr>
              <a:t>Великочернігівська</a:t>
            </a:r>
            <a:r>
              <a:rPr lang="uk-UA" sz="1600" b="1" dirty="0">
                <a:solidFill>
                  <a:srgbClr val="002060"/>
                </a:solidFill>
              </a:rPr>
              <a:t> ОТГ</a:t>
            </a:r>
            <a:r>
              <a:rPr lang="uk-UA" sz="1600" dirty="0">
                <a:solidFill>
                  <a:srgbClr val="002060"/>
                </a:solidFill>
              </a:rPr>
              <a:t> (2001 житель, 116 дітей шкільного віку, 29 - дошкільного віку), </a:t>
            </a:r>
          </a:p>
          <a:p>
            <a:pPr marL="285750" indent="-285750">
              <a:buFont typeface="Arial" panose="020B0604020202020204" pitchFamily="34" charset="0"/>
              <a:buChar char="•"/>
            </a:pPr>
            <a:r>
              <a:rPr lang="uk-UA" sz="1600" b="1" dirty="0" err="1">
                <a:solidFill>
                  <a:srgbClr val="002060"/>
                </a:solidFill>
              </a:rPr>
              <a:t>Веселівська</a:t>
            </a:r>
            <a:r>
              <a:rPr lang="uk-UA" sz="1600" b="1" dirty="0">
                <a:solidFill>
                  <a:srgbClr val="002060"/>
                </a:solidFill>
              </a:rPr>
              <a:t> ОТГ</a:t>
            </a:r>
            <a:r>
              <a:rPr lang="uk-UA" sz="1600" dirty="0">
                <a:solidFill>
                  <a:srgbClr val="002060"/>
                </a:solidFill>
              </a:rPr>
              <a:t>  (2385 жителів, 160 дітей шкільного віку, 31 - дошкільного віку)</a:t>
            </a:r>
          </a:p>
        </p:txBody>
      </p:sp>
      <p:sp>
        <p:nvSpPr>
          <p:cNvPr id="5" name="Прямоугольник 4"/>
          <p:cNvSpPr/>
          <p:nvPr/>
        </p:nvSpPr>
        <p:spPr>
          <a:xfrm>
            <a:off x="152400" y="3733800"/>
            <a:ext cx="1066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noFill/>
            </a:endParaRPr>
          </a:p>
        </p:txBody>
      </p:sp>
    </p:spTree>
    <p:extLst>
      <p:ext uri="{BB962C8B-B14F-4D97-AF65-F5344CB8AC3E}">
        <p14:creationId xmlns:p14="http://schemas.microsoft.com/office/powerpoint/2010/main" xmlns="" val="219117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1842" y="6193332"/>
            <a:ext cx="5413375" cy="254635"/>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172B5D"/>
                </a:solidFill>
                <a:latin typeface="Arial"/>
                <a:cs typeface="Arial"/>
              </a:rPr>
              <a:t>Проект </a:t>
            </a:r>
            <a:r>
              <a:rPr sz="1500" spc="-5" dirty="0">
                <a:solidFill>
                  <a:srgbClr val="172B5D"/>
                </a:solidFill>
                <a:latin typeface="Arial"/>
                <a:cs typeface="Arial"/>
              </a:rPr>
              <a:t>USAID «Демократичне </a:t>
            </a:r>
            <a:r>
              <a:rPr sz="1500" spc="-10" dirty="0">
                <a:solidFill>
                  <a:srgbClr val="172B5D"/>
                </a:solidFill>
                <a:latin typeface="Arial"/>
                <a:cs typeface="Arial"/>
              </a:rPr>
              <a:t>врядування </a:t>
            </a:r>
            <a:r>
              <a:rPr sz="1500" dirty="0">
                <a:solidFill>
                  <a:srgbClr val="172B5D"/>
                </a:solidFill>
                <a:latin typeface="Arial"/>
                <a:cs typeface="Arial"/>
              </a:rPr>
              <a:t>у </a:t>
            </a:r>
            <a:r>
              <a:rPr sz="1500" spc="-10" dirty="0">
                <a:solidFill>
                  <a:srgbClr val="172B5D"/>
                </a:solidFill>
                <a:latin typeface="Arial"/>
                <a:cs typeface="Arial"/>
              </a:rPr>
              <a:t>Східній</a:t>
            </a:r>
            <a:r>
              <a:rPr sz="1500" spc="60" dirty="0">
                <a:solidFill>
                  <a:srgbClr val="172B5D"/>
                </a:solidFill>
                <a:latin typeface="Arial"/>
                <a:cs typeface="Arial"/>
              </a:rPr>
              <a:t> </a:t>
            </a:r>
            <a:r>
              <a:rPr sz="1500" spc="-10" dirty="0">
                <a:solidFill>
                  <a:srgbClr val="172B5D"/>
                </a:solidFill>
                <a:latin typeface="Arial"/>
                <a:cs typeface="Arial"/>
              </a:rPr>
              <a:t>Україні»</a:t>
            </a:r>
            <a:endParaRPr sz="1500">
              <a:latin typeface="Arial"/>
              <a:cs typeface="Arial"/>
            </a:endParaRPr>
          </a:p>
        </p:txBody>
      </p:sp>
      <p:sp>
        <p:nvSpPr>
          <p:cNvPr id="3" name="object 3"/>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a:p>
        </p:txBody>
      </p:sp>
      <p:sp>
        <p:nvSpPr>
          <p:cNvPr id="10" name="Прямоугольник 9"/>
          <p:cNvSpPr/>
          <p:nvPr/>
        </p:nvSpPr>
        <p:spPr>
          <a:xfrm>
            <a:off x="279400" y="1177669"/>
            <a:ext cx="4368800" cy="1200329"/>
          </a:xfrm>
          <a:prstGeom prst="rect">
            <a:avLst/>
          </a:prstGeom>
        </p:spPr>
        <p:txBody>
          <a:bodyPr wrap="square">
            <a:spAutoFit/>
          </a:bodyPr>
          <a:lstStyle/>
          <a:p>
            <a:r>
              <a:rPr lang="uk-UA" b="1" dirty="0">
                <a:solidFill>
                  <a:srgbClr val="000099"/>
                </a:solidFill>
              </a:rPr>
              <a:t>Всього в Луганській обл. 37 ОТГ, з них</a:t>
            </a:r>
          </a:p>
          <a:p>
            <a:r>
              <a:rPr lang="uk-UA" b="1" dirty="0">
                <a:solidFill>
                  <a:srgbClr val="000099"/>
                </a:solidFill>
              </a:rPr>
              <a:t>26 ОТГ на підконтрольній території: </a:t>
            </a:r>
          </a:p>
          <a:p>
            <a:endParaRPr lang="uk-UA" dirty="0"/>
          </a:p>
          <a:p>
            <a:endParaRPr lang="uk-UA" dirty="0"/>
          </a:p>
        </p:txBody>
      </p:sp>
      <p:pic>
        <p:nvPicPr>
          <p:cNvPr id="11" name="Рисунок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876800" y="533400"/>
            <a:ext cx="3500477" cy="4956426"/>
          </a:xfrm>
          <a:prstGeom prst="rect">
            <a:avLst/>
          </a:prstGeom>
        </p:spPr>
      </p:pic>
      <p:graphicFrame>
        <p:nvGraphicFramePr>
          <p:cNvPr id="12" name="Таблица 11"/>
          <p:cNvGraphicFramePr>
            <a:graphicFrameLocks noGrp="1"/>
          </p:cNvGraphicFramePr>
          <p:nvPr>
            <p:extLst>
              <p:ext uri="{D42A27DB-BD31-4B8C-83A1-F6EECF244321}">
                <p14:modId xmlns:p14="http://schemas.microsoft.com/office/powerpoint/2010/main" xmlns="" val="1817111110"/>
              </p:ext>
            </p:extLst>
          </p:nvPr>
        </p:nvGraphicFramePr>
        <p:xfrm>
          <a:off x="279400" y="1851278"/>
          <a:ext cx="4368800" cy="2866644"/>
        </p:xfrm>
        <a:graphic>
          <a:graphicData uri="http://schemas.openxmlformats.org/drawingml/2006/table">
            <a:tbl>
              <a:tblPr firstRow="1" firstCol="1" bandRow="1">
                <a:tableStyleId>{5C22544A-7EE6-4342-B048-85BDC9FD1C3A}</a:tableStyleId>
              </a:tblPr>
              <a:tblGrid>
                <a:gridCol w="4368800">
                  <a:extLst>
                    <a:ext uri="{9D8B030D-6E8A-4147-A177-3AD203B41FA5}">
                      <a16:colId xmlns:a16="http://schemas.microsoft.com/office/drawing/2014/main" xmlns="" val="20000"/>
                    </a:ext>
                  </a:extLst>
                </a:gridCol>
              </a:tblGrid>
              <a:tr h="2182279">
                <a:tc>
                  <a:txBody>
                    <a:bodyPr/>
                    <a:lstStyle/>
                    <a:p>
                      <a:pPr>
                        <a:lnSpc>
                          <a:spcPct val="95000"/>
                        </a:lnSpc>
                        <a:spcBef>
                          <a:spcPts val="600"/>
                        </a:spcBef>
                        <a:spcAft>
                          <a:spcPts val="0"/>
                        </a:spcAft>
                      </a:pPr>
                      <a:r>
                        <a:rPr lang="uk-UA" sz="1800" noProof="0" dirty="0">
                          <a:effectLst/>
                        </a:rPr>
                        <a:t>Біловодська, </a:t>
                      </a:r>
                      <a:r>
                        <a:rPr lang="uk-UA" sz="1800" noProof="0" dirty="0" err="1">
                          <a:effectLst/>
                        </a:rPr>
                        <a:t>Білокуракинська</a:t>
                      </a:r>
                      <a:r>
                        <a:rPr lang="uk-UA" sz="1800" noProof="0" dirty="0">
                          <a:effectLst/>
                        </a:rPr>
                        <a:t>, Лозно-Олександрівська, </a:t>
                      </a:r>
                      <a:r>
                        <a:rPr lang="uk-UA" sz="1800" noProof="0" dirty="0" err="1">
                          <a:effectLst/>
                        </a:rPr>
                        <a:t>Красноріченська</a:t>
                      </a:r>
                      <a:r>
                        <a:rPr lang="uk-UA" sz="1800" noProof="0" dirty="0">
                          <a:effectLst/>
                        </a:rPr>
                        <a:t>, </a:t>
                      </a:r>
                      <a:r>
                        <a:rPr lang="uk-UA" sz="1800" noProof="0" dirty="0" err="1">
                          <a:effectLst/>
                        </a:rPr>
                        <a:t>Кремінська</a:t>
                      </a:r>
                      <a:r>
                        <a:rPr lang="uk-UA" sz="1800" noProof="0" dirty="0">
                          <a:effectLst/>
                        </a:rPr>
                        <a:t>, </a:t>
                      </a:r>
                      <a:r>
                        <a:rPr lang="uk-UA" sz="1800" noProof="0" dirty="0" err="1">
                          <a:effectLst/>
                        </a:rPr>
                        <a:t>Марківська</a:t>
                      </a:r>
                      <a:r>
                        <a:rPr lang="uk-UA" sz="1800" noProof="0" dirty="0">
                          <a:effectLst/>
                        </a:rPr>
                        <a:t>, </a:t>
                      </a:r>
                      <a:r>
                        <a:rPr lang="uk-UA" sz="1800" noProof="0" dirty="0" err="1">
                          <a:effectLst/>
                        </a:rPr>
                        <a:t>Міловська</a:t>
                      </a:r>
                      <a:r>
                        <a:rPr lang="uk-UA" sz="1800" noProof="0" dirty="0">
                          <a:effectLst/>
                        </a:rPr>
                        <a:t>, </a:t>
                      </a:r>
                      <a:r>
                        <a:rPr lang="uk-UA" sz="1800" noProof="0" dirty="0" err="1">
                          <a:effectLst/>
                        </a:rPr>
                        <a:t>Новоайдарська</a:t>
                      </a:r>
                      <a:r>
                        <a:rPr lang="uk-UA" sz="1800" noProof="0" dirty="0">
                          <a:effectLst/>
                        </a:rPr>
                        <a:t>, </a:t>
                      </a:r>
                      <a:r>
                        <a:rPr lang="uk-UA" sz="1800" noProof="0" dirty="0" err="1">
                          <a:effectLst/>
                        </a:rPr>
                        <a:t>Щастинська</a:t>
                      </a:r>
                      <a:r>
                        <a:rPr lang="uk-UA" sz="1800" noProof="0" dirty="0">
                          <a:effectLst/>
                        </a:rPr>
                        <a:t>, </a:t>
                      </a:r>
                      <a:r>
                        <a:rPr lang="uk-UA" sz="1800" noProof="0" dirty="0" err="1">
                          <a:effectLst/>
                        </a:rPr>
                        <a:t>Білолуцька</a:t>
                      </a:r>
                      <a:r>
                        <a:rPr lang="uk-UA" sz="1800" noProof="0" dirty="0">
                          <a:effectLst/>
                        </a:rPr>
                        <a:t>, </a:t>
                      </a:r>
                      <a:r>
                        <a:rPr lang="uk-UA" sz="1800" noProof="0" dirty="0" err="1">
                          <a:effectLst/>
                        </a:rPr>
                        <a:t>Новопсковська</a:t>
                      </a:r>
                      <a:r>
                        <a:rPr lang="uk-UA" sz="1800" noProof="0" dirty="0">
                          <a:effectLst/>
                        </a:rPr>
                        <a:t>, Гірська, </a:t>
                      </a:r>
                      <a:r>
                        <a:rPr lang="uk-UA" sz="1800" noProof="0" dirty="0" err="1">
                          <a:effectLst/>
                        </a:rPr>
                        <a:t>Попаснянська</a:t>
                      </a:r>
                      <a:r>
                        <a:rPr lang="uk-UA" sz="1800" noProof="0" dirty="0">
                          <a:effectLst/>
                        </a:rPr>
                        <a:t>, </a:t>
                      </a:r>
                      <a:r>
                        <a:rPr lang="uk-UA" sz="1800" noProof="0" dirty="0" err="1">
                          <a:effectLst/>
                        </a:rPr>
                        <a:t>Коломийчиська</a:t>
                      </a:r>
                      <a:r>
                        <a:rPr lang="uk-UA" sz="1800" noProof="0" dirty="0">
                          <a:effectLst/>
                        </a:rPr>
                        <a:t>, </a:t>
                      </a:r>
                      <a:r>
                        <a:rPr lang="uk-UA" sz="1800" noProof="0" dirty="0" err="1">
                          <a:effectLst/>
                        </a:rPr>
                        <a:t>Нижньодуванська</a:t>
                      </a:r>
                      <a:r>
                        <a:rPr lang="uk-UA" sz="1800" noProof="0" dirty="0">
                          <a:effectLst/>
                        </a:rPr>
                        <a:t>, </a:t>
                      </a:r>
                      <a:r>
                        <a:rPr lang="uk-UA" sz="1800" noProof="0" dirty="0" err="1">
                          <a:effectLst/>
                        </a:rPr>
                        <a:t>Сватівська</a:t>
                      </a:r>
                      <a:r>
                        <a:rPr lang="uk-UA" sz="1800" noProof="0" dirty="0">
                          <a:effectLst/>
                        </a:rPr>
                        <a:t>, </a:t>
                      </a:r>
                      <a:r>
                        <a:rPr lang="uk-UA" sz="1800" noProof="0" dirty="0" err="1">
                          <a:effectLst/>
                        </a:rPr>
                        <a:t>Нижньотеплівська</a:t>
                      </a:r>
                      <a:r>
                        <a:rPr lang="uk-UA" sz="1800" noProof="0" dirty="0">
                          <a:effectLst/>
                        </a:rPr>
                        <a:t>, Станично-Луганська, </a:t>
                      </a:r>
                      <a:r>
                        <a:rPr lang="uk-UA" sz="1800" noProof="0" dirty="0" err="1">
                          <a:effectLst/>
                        </a:rPr>
                        <a:t>Широківська</a:t>
                      </a:r>
                      <a:r>
                        <a:rPr lang="uk-UA" sz="1800" noProof="0" dirty="0">
                          <a:effectLst/>
                        </a:rPr>
                        <a:t>, </a:t>
                      </a:r>
                      <a:r>
                        <a:rPr lang="uk-UA" sz="1800" noProof="0" dirty="0" err="1">
                          <a:effectLst/>
                        </a:rPr>
                        <a:t>Старобільська</a:t>
                      </a:r>
                      <a:r>
                        <a:rPr lang="uk-UA" sz="1800" noProof="0" dirty="0">
                          <a:effectLst/>
                        </a:rPr>
                        <a:t>, </a:t>
                      </a:r>
                      <a:r>
                        <a:rPr lang="uk-UA" sz="1800" noProof="0" dirty="0" err="1">
                          <a:effectLst/>
                        </a:rPr>
                        <a:t>Чмирівська</a:t>
                      </a:r>
                      <a:r>
                        <a:rPr lang="uk-UA" sz="1800" noProof="0" dirty="0">
                          <a:effectLst/>
                        </a:rPr>
                        <a:t>, </a:t>
                      </a:r>
                      <a:r>
                        <a:rPr lang="uk-UA" sz="1800" noProof="0" dirty="0" err="1">
                          <a:effectLst/>
                        </a:rPr>
                        <a:t>Шульгинська</a:t>
                      </a:r>
                      <a:r>
                        <a:rPr lang="uk-UA" sz="1800" noProof="0" dirty="0">
                          <a:effectLst/>
                        </a:rPr>
                        <a:t>, Троїцька, Лисичанська, </a:t>
                      </a:r>
                      <a:r>
                        <a:rPr lang="uk-UA" sz="1800" noProof="0" dirty="0" err="1">
                          <a:effectLst/>
                        </a:rPr>
                        <a:t>Рубіжанська</a:t>
                      </a:r>
                      <a:r>
                        <a:rPr lang="uk-UA" sz="1800" noProof="0" dirty="0">
                          <a:effectLst/>
                        </a:rPr>
                        <a:t>, </a:t>
                      </a:r>
                      <a:r>
                        <a:rPr lang="uk-UA" sz="1800" noProof="0" dirty="0" err="1">
                          <a:effectLst/>
                        </a:rPr>
                        <a:t>Сєвєродонецька</a:t>
                      </a:r>
                      <a:endParaRPr lang="uk-UA" sz="1800" noProof="0" dirty="0">
                        <a:effectLst/>
                        <a:latin typeface="Calibri"/>
                        <a:ea typeface="Calibri"/>
                        <a:cs typeface="Times New Roman"/>
                      </a:endParaRPr>
                    </a:p>
                  </a:txBody>
                  <a:tcPr marL="16018" marR="16018" marT="0" marB="0"/>
                </a:tc>
                <a:extLst>
                  <a:ext uri="{0D108BD9-81ED-4DB2-BD59-A6C34878D82A}">
                    <a16:rowId xmlns:a16="http://schemas.microsoft.com/office/drawing/2014/main" xmlns="" val="10000"/>
                  </a:ext>
                </a:extLst>
              </a:tr>
            </a:tbl>
          </a:graphicData>
        </a:graphic>
      </p:graphicFrame>
      <p:sp>
        <p:nvSpPr>
          <p:cNvPr id="13" name="Rectangle 1"/>
          <p:cNvSpPr>
            <a:spLocks noChangeArrowheads="1"/>
          </p:cNvSpPr>
          <p:nvPr/>
        </p:nvSpPr>
        <p:spPr bwMode="auto">
          <a:xfrm>
            <a:off x="279400" y="30670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506788" algn="l"/>
              </a:tabLst>
              <a:defRPr>
                <a:solidFill>
                  <a:schemeClr val="tx1"/>
                </a:solidFill>
                <a:latin typeface="Arial" pitchFamily="34" charset="0"/>
                <a:cs typeface="Arial" pitchFamily="34" charset="0"/>
              </a:defRPr>
            </a:lvl1pPr>
            <a:lvl2pPr fontAlgn="base">
              <a:spcBef>
                <a:spcPct val="0"/>
              </a:spcBef>
              <a:spcAft>
                <a:spcPct val="0"/>
              </a:spcAft>
              <a:tabLst>
                <a:tab pos="3506788" algn="l"/>
              </a:tabLst>
              <a:defRPr>
                <a:solidFill>
                  <a:schemeClr val="tx1"/>
                </a:solidFill>
                <a:latin typeface="Arial" pitchFamily="34" charset="0"/>
                <a:cs typeface="Arial" pitchFamily="34" charset="0"/>
              </a:defRPr>
            </a:lvl2pPr>
            <a:lvl3pPr fontAlgn="base">
              <a:spcBef>
                <a:spcPct val="0"/>
              </a:spcBef>
              <a:spcAft>
                <a:spcPct val="0"/>
              </a:spcAft>
              <a:tabLst>
                <a:tab pos="3506788" algn="l"/>
              </a:tabLst>
              <a:defRPr>
                <a:solidFill>
                  <a:schemeClr val="tx1"/>
                </a:solidFill>
                <a:latin typeface="Arial" pitchFamily="34" charset="0"/>
                <a:cs typeface="Arial" pitchFamily="34" charset="0"/>
              </a:defRPr>
            </a:lvl3pPr>
            <a:lvl4pPr fontAlgn="base">
              <a:spcBef>
                <a:spcPct val="0"/>
              </a:spcBef>
              <a:spcAft>
                <a:spcPct val="0"/>
              </a:spcAft>
              <a:tabLst>
                <a:tab pos="3506788" algn="l"/>
              </a:tabLst>
              <a:defRPr>
                <a:solidFill>
                  <a:schemeClr val="tx1"/>
                </a:solidFill>
                <a:latin typeface="Arial" pitchFamily="34" charset="0"/>
                <a:cs typeface="Arial" pitchFamily="34" charset="0"/>
              </a:defRPr>
            </a:lvl4pPr>
            <a:lvl5pPr fontAlgn="base">
              <a:spcBef>
                <a:spcPct val="0"/>
              </a:spcBef>
              <a:spcAft>
                <a:spcPct val="0"/>
              </a:spcAft>
              <a:tabLst>
                <a:tab pos="3506788" algn="l"/>
              </a:tabLst>
              <a:defRPr>
                <a:solidFill>
                  <a:schemeClr val="tx1"/>
                </a:solidFill>
                <a:latin typeface="Arial" pitchFamily="34" charset="0"/>
                <a:cs typeface="Arial" pitchFamily="34" charset="0"/>
              </a:defRPr>
            </a:lvl5pPr>
            <a:lvl6pPr fontAlgn="base">
              <a:spcBef>
                <a:spcPct val="0"/>
              </a:spcBef>
              <a:spcAft>
                <a:spcPct val="0"/>
              </a:spcAft>
              <a:tabLst>
                <a:tab pos="3506788" algn="l"/>
              </a:tabLst>
              <a:defRPr>
                <a:solidFill>
                  <a:schemeClr val="tx1"/>
                </a:solidFill>
                <a:latin typeface="Arial" pitchFamily="34" charset="0"/>
                <a:cs typeface="Arial" pitchFamily="34" charset="0"/>
              </a:defRPr>
            </a:lvl6pPr>
            <a:lvl7pPr fontAlgn="base">
              <a:spcBef>
                <a:spcPct val="0"/>
              </a:spcBef>
              <a:spcAft>
                <a:spcPct val="0"/>
              </a:spcAft>
              <a:tabLst>
                <a:tab pos="3506788" algn="l"/>
              </a:tabLst>
              <a:defRPr>
                <a:solidFill>
                  <a:schemeClr val="tx1"/>
                </a:solidFill>
                <a:latin typeface="Arial" pitchFamily="34" charset="0"/>
                <a:cs typeface="Arial" pitchFamily="34" charset="0"/>
              </a:defRPr>
            </a:lvl7pPr>
            <a:lvl8pPr fontAlgn="base">
              <a:spcBef>
                <a:spcPct val="0"/>
              </a:spcBef>
              <a:spcAft>
                <a:spcPct val="0"/>
              </a:spcAft>
              <a:tabLst>
                <a:tab pos="3506788" algn="l"/>
              </a:tabLst>
              <a:defRPr>
                <a:solidFill>
                  <a:schemeClr val="tx1"/>
                </a:solidFill>
                <a:latin typeface="Arial" pitchFamily="34" charset="0"/>
                <a:cs typeface="Arial" pitchFamily="34" charset="0"/>
              </a:defRPr>
            </a:lvl8pPr>
            <a:lvl9pPr fontAlgn="base">
              <a:spcBef>
                <a:spcPct val="0"/>
              </a:spcBef>
              <a:spcAft>
                <a:spcPct val="0"/>
              </a:spcAft>
              <a:tabLst>
                <a:tab pos="35067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06788" algn="l"/>
              </a:tabLst>
            </a:pP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47754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3" name="Прямоугольник 2"/>
          <p:cNvSpPr/>
          <p:nvPr/>
        </p:nvSpPr>
        <p:spPr>
          <a:xfrm>
            <a:off x="791845" y="7543800"/>
            <a:ext cx="2865755" cy="1283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graphicFrame>
        <p:nvGraphicFramePr>
          <p:cNvPr id="6" name="Схема 5"/>
          <p:cNvGraphicFramePr/>
          <p:nvPr>
            <p:extLst>
              <p:ext uri="{D42A27DB-BD31-4B8C-83A1-F6EECF244321}">
                <p14:modId xmlns:p14="http://schemas.microsoft.com/office/powerpoint/2010/main" xmlns="" val="212350335"/>
              </p:ext>
            </p:extLst>
          </p:nvPr>
        </p:nvGraphicFramePr>
        <p:xfrm>
          <a:off x="1544320" y="10668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70389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pic>
        <p:nvPicPr>
          <p:cNvPr id="8" name="Picture 15" descr="https://im1-tub-ua.yandex.net/i?id=314e5243f06e64b7812ac019a78c62b8&amp;n=33&amp;h=215&amp;w=29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16009" y="1818594"/>
            <a:ext cx="4495800" cy="3958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descr="http://static.iloveukraine.com.ua/p/0/5/5512/c6ddfee25fc18c82a08c6df3d491f96b_600x1000.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778500" y="1312574"/>
            <a:ext cx="2694329" cy="1645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7" descr="http://www.gifki.org/data/media/106/muzhchina-animatsionnaya-kartinka-0316.gif"/>
          <p:cNvPicPr>
            <a:picLocks noChangeAspect="1" noChangeArrowheads="1" noCrop="1"/>
          </p:cNvPicPr>
          <p:nvPr/>
        </p:nvPicPr>
        <p:blipFill>
          <a:blip r:embed="rId9">
            <a:extLst>
              <a:ext uri="{28A0092B-C50C-407E-A947-70E740481C1C}">
                <a14:useLocalDpi xmlns:a14="http://schemas.microsoft.com/office/drawing/2010/main" xmlns="" val="0"/>
              </a:ext>
            </a:extLst>
          </a:blip>
          <a:srcRect/>
          <a:stretch>
            <a:fillRect/>
          </a:stretch>
        </p:blipFill>
        <p:spPr bwMode="auto">
          <a:xfrm rot="21378818">
            <a:off x="2094017" y="2788853"/>
            <a:ext cx="579045" cy="1370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Стрелка вниз 18"/>
          <p:cNvSpPr/>
          <p:nvPr/>
        </p:nvSpPr>
        <p:spPr>
          <a:xfrm>
            <a:off x="6728459" y="2991584"/>
            <a:ext cx="870536" cy="965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uk-UA" sz="1350">
              <a:solidFill>
                <a:prstClr val="white"/>
              </a:solidFill>
            </a:endParaRPr>
          </a:p>
        </p:txBody>
      </p:sp>
      <p:sp>
        <p:nvSpPr>
          <p:cNvPr id="20" name="TextBox 19"/>
          <p:cNvSpPr txBox="1"/>
          <p:nvPr/>
        </p:nvSpPr>
        <p:spPr>
          <a:xfrm>
            <a:off x="5852426" y="3975543"/>
            <a:ext cx="2704833" cy="2231380"/>
          </a:xfrm>
          <a:prstGeom prst="rect">
            <a:avLst/>
          </a:prstGeom>
          <a:noFill/>
        </p:spPr>
        <p:txBody>
          <a:bodyPr wrap="square">
            <a:spAutoFit/>
          </a:bodyPr>
          <a:lstStyle/>
          <a:p>
            <a:pPr algn="ctr" defTabSz="685800">
              <a:defRPr/>
            </a:pPr>
            <a:r>
              <a:rPr lang="uk-UA" sz="1400" b="1" dirty="0">
                <a:solidFill>
                  <a:srgbClr val="002776"/>
                </a:solidFill>
                <a:cs typeface="Times New Roman" pitchFamily="18" charset="0"/>
              </a:rPr>
              <a:t>НАДАЄ ПОСЛУГИ НАСЕЛЕННЮ РАЙОНА З ПИТАНЬ:</a:t>
            </a:r>
          </a:p>
          <a:p>
            <a:pPr marL="214313" indent="-214313" algn="just" defTabSz="685800">
              <a:buFontTx/>
              <a:buChar char="-"/>
              <a:defRPr/>
            </a:pPr>
            <a:r>
              <a:rPr lang="uk-UA" sz="1400" b="1" dirty="0">
                <a:solidFill>
                  <a:srgbClr val="002776"/>
                </a:solidFill>
                <a:cs typeface="Times New Roman" pitchFamily="18" charset="0"/>
              </a:rPr>
              <a:t>Освіти</a:t>
            </a:r>
          </a:p>
          <a:p>
            <a:pPr marL="214313" indent="-214313" algn="just" defTabSz="685800">
              <a:buFontTx/>
              <a:buChar char="-"/>
              <a:defRPr/>
            </a:pPr>
            <a:r>
              <a:rPr lang="uk-UA" sz="1400" b="1" dirty="0">
                <a:solidFill>
                  <a:srgbClr val="002776"/>
                </a:solidFill>
                <a:cs typeface="Times New Roman" pitchFamily="18" charset="0"/>
              </a:rPr>
              <a:t>Соціального захисту</a:t>
            </a:r>
          </a:p>
          <a:p>
            <a:pPr marL="214313" indent="-214313" algn="just" defTabSz="685800">
              <a:buFontTx/>
              <a:buChar char="-"/>
              <a:defRPr/>
            </a:pPr>
            <a:r>
              <a:rPr lang="uk-UA" sz="1400" b="1" dirty="0">
                <a:solidFill>
                  <a:srgbClr val="002776"/>
                </a:solidFill>
                <a:cs typeface="Times New Roman" pitchFamily="18" charset="0"/>
              </a:rPr>
              <a:t>Комунального господарства та майна</a:t>
            </a:r>
          </a:p>
          <a:p>
            <a:pPr marL="214313" indent="-214313" algn="just" defTabSz="685800">
              <a:buFontTx/>
              <a:buChar char="-"/>
              <a:defRPr/>
            </a:pPr>
            <a:r>
              <a:rPr lang="uk-UA" sz="1400" b="1" dirty="0">
                <a:solidFill>
                  <a:srgbClr val="002776"/>
                </a:solidFill>
                <a:cs typeface="Times New Roman" pitchFamily="18" charset="0"/>
              </a:rPr>
              <a:t>Медичного обслуговування</a:t>
            </a:r>
          </a:p>
          <a:p>
            <a:pPr marL="214313" indent="-214313" algn="just" defTabSz="685800">
              <a:buFontTx/>
              <a:buChar char="-"/>
              <a:defRPr/>
            </a:pPr>
            <a:r>
              <a:rPr lang="uk-UA" sz="1400" b="1" dirty="0">
                <a:solidFill>
                  <a:srgbClr val="002776"/>
                </a:solidFill>
                <a:cs typeface="Times New Roman" pitchFamily="18" charset="0"/>
              </a:rPr>
              <a:t>Земельних ресурсів</a:t>
            </a:r>
          </a:p>
          <a:p>
            <a:pPr algn="ctr" defTabSz="685800">
              <a:defRPr/>
            </a:pPr>
            <a:endParaRPr lang="uk-UA" sz="1350" b="1" dirty="0">
              <a:solidFill>
                <a:prstClr val="black"/>
              </a:solidFill>
              <a:latin typeface="Times New Roman" pitchFamily="18" charset="0"/>
              <a:cs typeface="Times New Roman" pitchFamily="18" charset="0"/>
            </a:endParaRPr>
          </a:p>
          <a:p>
            <a:pPr defTabSz="685800">
              <a:defRPr/>
            </a:pPr>
            <a:endParaRPr lang="uk-UA" sz="1350" dirty="0">
              <a:solidFill>
                <a:prstClr val="black"/>
              </a:solidFill>
              <a:cs typeface="Arial" charset="0"/>
            </a:endParaRPr>
          </a:p>
        </p:txBody>
      </p:sp>
      <p:sp>
        <p:nvSpPr>
          <p:cNvPr id="21" name="TextBox 9"/>
          <p:cNvSpPr txBox="1">
            <a:spLocks noChangeArrowheads="1"/>
          </p:cNvSpPr>
          <p:nvPr/>
        </p:nvSpPr>
        <p:spPr bwMode="auto">
          <a:xfrm>
            <a:off x="6153009" y="912464"/>
            <a:ext cx="19642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defRPr>
                <a:solidFill>
                  <a:schemeClr val="tx1"/>
                </a:solidFill>
                <a:latin typeface="Calibri" pitchFamily="34" charset="0"/>
                <a:cs typeface="Arial" pitchFamily="34" charset="0"/>
              </a:defRPr>
            </a:lvl1pPr>
            <a:lvl2pPr marL="742950" indent="-285750" defTabSz="685800">
              <a:defRPr>
                <a:solidFill>
                  <a:schemeClr val="tx1"/>
                </a:solidFill>
                <a:latin typeface="Calibri" pitchFamily="34" charset="0"/>
                <a:cs typeface="Arial" pitchFamily="34" charset="0"/>
              </a:defRPr>
            </a:lvl2pPr>
            <a:lvl3pPr marL="1143000" indent="-228600" defTabSz="685800">
              <a:defRPr>
                <a:solidFill>
                  <a:schemeClr val="tx1"/>
                </a:solidFill>
                <a:latin typeface="Calibri" pitchFamily="34" charset="0"/>
                <a:cs typeface="Arial" pitchFamily="34" charset="0"/>
              </a:defRPr>
            </a:lvl3pPr>
            <a:lvl4pPr marL="1600200" indent="-228600" defTabSz="685800">
              <a:defRPr>
                <a:solidFill>
                  <a:schemeClr val="tx1"/>
                </a:solidFill>
                <a:latin typeface="Calibri" pitchFamily="34" charset="0"/>
                <a:cs typeface="Arial" pitchFamily="34" charset="0"/>
              </a:defRPr>
            </a:lvl4pPr>
            <a:lvl5pPr marL="2057400" indent="-228600" defTabSz="685800">
              <a:defRPr>
                <a:solidFill>
                  <a:schemeClr val="tx1"/>
                </a:solidFill>
                <a:latin typeface="Calibri" pitchFamily="34" charset="0"/>
                <a:cs typeface="Arial" pitchFamily="34" charset="0"/>
              </a:defRPr>
            </a:lvl5pPr>
            <a:lvl6pPr marL="2514600" indent="-228600" defTabSz="6858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6858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6858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685800" eaLnBrk="0" fontAlgn="base" hangingPunct="0">
              <a:spcBef>
                <a:spcPct val="0"/>
              </a:spcBef>
              <a:spcAft>
                <a:spcPct val="0"/>
              </a:spcAft>
              <a:defRPr>
                <a:solidFill>
                  <a:schemeClr val="tx1"/>
                </a:solidFill>
                <a:latin typeface="Calibri" pitchFamily="34" charset="0"/>
                <a:cs typeface="Arial" pitchFamily="34" charset="0"/>
              </a:defRPr>
            </a:lvl9pPr>
          </a:lstStyle>
          <a:p>
            <a:r>
              <a:rPr lang="uk-UA" altLang="ru-RU" sz="2000" b="1" dirty="0">
                <a:solidFill>
                  <a:srgbClr val="CC0000"/>
                </a:solidFill>
                <a:latin typeface="+mn-lt"/>
                <a:cs typeface="Times New Roman" pitchFamily="18" charset="0"/>
              </a:rPr>
              <a:t>АДМІНІСТРАЦІЯ</a:t>
            </a:r>
          </a:p>
        </p:txBody>
      </p:sp>
      <p:pic>
        <p:nvPicPr>
          <p:cNvPr id="22" name="Picture 11" descr="http://cdn.a4y.biz/pics/2016-05/03/224142-aab3238922bcc25a6f606eb525ffdc56.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21060739">
            <a:off x="264569" y="3654472"/>
            <a:ext cx="1334034" cy="149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 descr="https://st.depositphotos.com/1007995/2604/i/950/depositphotos_26045171-stock-photo-casual-woman-walks-to-side.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754996" y="4384503"/>
            <a:ext cx="881380" cy="13231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201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20" name="TextBox 19"/>
          <p:cNvSpPr txBox="1"/>
          <p:nvPr/>
        </p:nvSpPr>
        <p:spPr>
          <a:xfrm>
            <a:off x="5867400" y="1752600"/>
            <a:ext cx="2518726" cy="3554819"/>
          </a:xfrm>
          <a:prstGeom prst="rect">
            <a:avLst/>
          </a:prstGeom>
          <a:noFill/>
        </p:spPr>
        <p:txBody>
          <a:bodyPr wrap="square">
            <a:spAutoFit/>
          </a:bodyPr>
          <a:lstStyle/>
          <a:p>
            <a:pPr algn="ctr" defTabSz="685800">
              <a:defRPr/>
            </a:pPr>
            <a:r>
              <a:rPr lang="uk-UA" b="1" dirty="0">
                <a:solidFill>
                  <a:srgbClr val="002776"/>
                </a:solidFill>
                <a:cs typeface="Times New Roman" pitchFamily="18" charset="0"/>
              </a:rPr>
              <a:t>НАДАЄ ПОСЛУГИ НАСЕЛЕННЮ З ПИТАНЬ:</a:t>
            </a:r>
          </a:p>
          <a:p>
            <a:pPr marL="214313" indent="-214313" algn="just" defTabSz="685800">
              <a:buFontTx/>
              <a:buChar char="-"/>
              <a:defRPr/>
            </a:pPr>
            <a:r>
              <a:rPr lang="uk-UA" b="1" dirty="0">
                <a:solidFill>
                  <a:srgbClr val="002776"/>
                </a:solidFill>
                <a:cs typeface="Times New Roman" pitchFamily="18" charset="0"/>
              </a:rPr>
              <a:t>Освіти</a:t>
            </a:r>
          </a:p>
          <a:p>
            <a:pPr marL="214313" indent="-214313" algn="just" defTabSz="685800">
              <a:buFontTx/>
              <a:buChar char="-"/>
              <a:defRPr/>
            </a:pPr>
            <a:r>
              <a:rPr lang="uk-UA" b="1" dirty="0">
                <a:solidFill>
                  <a:srgbClr val="002776"/>
                </a:solidFill>
                <a:cs typeface="Times New Roman" pitchFamily="18" charset="0"/>
              </a:rPr>
              <a:t>Соціального захисту</a:t>
            </a:r>
          </a:p>
          <a:p>
            <a:pPr marL="214313" indent="-214313" algn="just" defTabSz="685800">
              <a:buFontTx/>
              <a:buChar char="-"/>
              <a:defRPr/>
            </a:pPr>
            <a:r>
              <a:rPr lang="uk-UA" b="1" dirty="0">
                <a:solidFill>
                  <a:srgbClr val="002776"/>
                </a:solidFill>
                <a:cs typeface="Times New Roman" pitchFamily="18" charset="0"/>
              </a:rPr>
              <a:t>Комунального господарства та майна</a:t>
            </a:r>
          </a:p>
          <a:p>
            <a:pPr marL="214313" indent="-214313" algn="just" defTabSz="685800">
              <a:buFontTx/>
              <a:buChar char="-"/>
              <a:defRPr/>
            </a:pPr>
            <a:r>
              <a:rPr lang="uk-UA" b="1" dirty="0">
                <a:solidFill>
                  <a:srgbClr val="002776"/>
                </a:solidFill>
                <a:cs typeface="Times New Roman" pitchFamily="18" charset="0"/>
              </a:rPr>
              <a:t>Медичного обслуговування</a:t>
            </a:r>
          </a:p>
          <a:p>
            <a:pPr marL="214313" indent="-214313" algn="just" defTabSz="685800">
              <a:buFontTx/>
              <a:buChar char="-"/>
              <a:defRPr/>
            </a:pPr>
            <a:r>
              <a:rPr lang="uk-UA" b="1" dirty="0">
                <a:solidFill>
                  <a:srgbClr val="002776"/>
                </a:solidFill>
                <a:cs typeface="Times New Roman" pitchFamily="18" charset="0"/>
              </a:rPr>
              <a:t>Земельних ресурсів</a:t>
            </a:r>
          </a:p>
          <a:p>
            <a:pPr algn="ctr" defTabSz="685800">
              <a:defRPr/>
            </a:pPr>
            <a:endParaRPr lang="uk-UA" sz="1350" b="1" dirty="0">
              <a:solidFill>
                <a:prstClr val="black"/>
              </a:solidFill>
              <a:latin typeface="Times New Roman" pitchFamily="18" charset="0"/>
              <a:cs typeface="Times New Roman" pitchFamily="18" charset="0"/>
            </a:endParaRPr>
          </a:p>
          <a:p>
            <a:pPr defTabSz="685800">
              <a:defRPr/>
            </a:pPr>
            <a:endParaRPr lang="uk-UA" sz="1350" dirty="0">
              <a:solidFill>
                <a:prstClr val="black"/>
              </a:solidFill>
              <a:cs typeface="Arial" charset="0"/>
            </a:endParaRPr>
          </a:p>
        </p:txBody>
      </p:sp>
      <p:pic>
        <p:nvPicPr>
          <p:cNvPr id="21" name="Picture 15" descr="https://im1-tub-ua.yandex.net/i?id=314e5243f06e64b7812ac019a78c62b8&amp;n=33&amp;h=215&amp;w=29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2926" y="1426418"/>
            <a:ext cx="4975194" cy="4199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7" descr="http://www.gifki.org/data/media/106/muzhchina-animatsionnaya-kartinka-0316.gif"/>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221182">
            <a:off x="1989724" y="3040880"/>
            <a:ext cx="372192" cy="877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1" descr="http://cdn.a4y.biz/pics/2016-05/03/224142-aab3238922bcc25a6f606eb525ffdc56.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539261">
            <a:off x="795515" y="3546862"/>
            <a:ext cx="947398" cy="1063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Box 24"/>
          <p:cNvSpPr txBox="1"/>
          <p:nvPr/>
        </p:nvSpPr>
        <p:spPr>
          <a:xfrm>
            <a:off x="2583656" y="1112519"/>
            <a:ext cx="5453416" cy="461665"/>
          </a:xfrm>
          <a:prstGeom prst="rect">
            <a:avLst/>
          </a:prstGeom>
          <a:noFill/>
        </p:spPr>
        <p:txBody>
          <a:bodyPr wrap="none">
            <a:spAutoFit/>
          </a:bodyPr>
          <a:lstStyle/>
          <a:p>
            <a:pPr>
              <a:defRPr/>
            </a:pPr>
            <a:r>
              <a:rPr lang="uk-UA" sz="2400" b="1" dirty="0">
                <a:solidFill>
                  <a:srgbClr val="CC0000"/>
                </a:solidFill>
                <a:cs typeface="Times New Roman" pitchFamily="18" charset="0"/>
              </a:rPr>
              <a:t>ОБ’ЄДНАНА ТЕРИТОРІАЛЬНА ГРОМАДА</a:t>
            </a:r>
          </a:p>
        </p:txBody>
      </p:sp>
      <p:pic>
        <p:nvPicPr>
          <p:cNvPr id="4098" name="Picture 2" descr="https://st.depositphotos.com/1007995/2604/i/950/depositphotos_26045171-stock-photo-casual-woman-walks-to-side.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057400" y="4083437"/>
            <a:ext cx="881380" cy="13231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753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1000"/>
                                        <p:tgtEl>
                                          <p:spTgt spid="4098"/>
                                        </p:tgtEl>
                                      </p:cBhvr>
                                    </p:animEffect>
                                    <p:anim calcmode="lin" valueType="num">
                                      <p:cBhvr>
                                        <p:cTn id="30" dur="1000" fill="hold"/>
                                        <p:tgtEl>
                                          <p:spTgt spid="4098"/>
                                        </p:tgtEl>
                                        <p:attrNameLst>
                                          <p:attrName>ppt_x</p:attrName>
                                        </p:attrNameLst>
                                      </p:cBhvr>
                                      <p:tavLst>
                                        <p:tav tm="0">
                                          <p:val>
                                            <p:strVal val="#ppt_x"/>
                                          </p:val>
                                        </p:tav>
                                        <p:tav tm="100000">
                                          <p:val>
                                            <p:strVal val="#ppt_x"/>
                                          </p:val>
                                        </p:tav>
                                      </p:tavLst>
                                    </p:anim>
                                    <p:anim calcmode="lin" valueType="num">
                                      <p:cBhvr>
                                        <p:cTn id="3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1842" y="6193332"/>
            <a:ext cx="5413375" cy="254635"/>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172B5D"/>
                </a:solidFill>
                <a:latin typeface="Arial"/>
                <a:cs typeface="Arial"/>
              </a:rPr>
              <a:t>Проект </a:t>
            </a:r>
            <a:r>
              <a:rPr sz="1500" spc="-5" dirty="0">
                <a:solidFill>
                  <a:srgbClr val="172B5D"/>
                </a:solidFill>
                <a:latin typeface="Arial"/>
                <a:cs typeface="Arial"/>
              </a:rPr>
              <a:t>USAID «Демократичне </a:t>
            </a:r>
            <a:r>
              <a:rPr sz="1500" spc="-10" dirty="0">
                <a:solidFill>
                  <a:srgbClr val="172B5D"/>
                </a:solidFill>
                <a:latin typeface="Arial"/>
                <a:cs typeface="Arial"/>
              </a:rPr>
              <a:t>врядування </a:t>
            </a:r>
            <a:r>
              <a:rPr sz="1500" dirty="0">
                <a:solidFill>
                  <a:srgbClr val="172B5D"/>
                </a:solidFill>
                <a:latin typeface="Arial"/>
                <a:cs typeface="Arial"/>
              </a:rPr>
              <a:t>у </a:t>
            </a:r>
            <a:r>
              <a:rPr sz="1500" spc="-10" dirty="0">
                <a:solidFill>
                  <a:srgbClr val="172B5D"/>
                </a:solidFill>
                <a:latin typeface="Arial"/>
                <a:cs typeface="Arial"/>
              </a:rPr>
              <a:t>Східній</a:t>
            </a:r>
            <a:r>
              <a:rPr sz="1500" spc="60" dirty="0">
                <a:solidFill>
                  <a:srgbClr val="172B5D"/>
                </a:solidFill>
                <a:latin typeface="Arial"/>
                <a:cs typeface="Arial"/>
              </a:rPr>
              <a:t> </a:t>
            </a:r>
            <a:r>
              <a:rPr sz="1500" spc="-10" dirty="0">
                <a:solidFill>
                  <a:srgbClr val="172B5D"/>
                </a:solidFill>
                <a:latin typeface="Arial"/>
                <a:cs typeface="Arial"/>
              </a:rPr>
              <a:t>Україні»</a:t>
            </a:r>
            <a:endParaRPr sz="1500">
              <a:latin typeface="Arial"/>
              <a:cs typeface="Arial"/>
            </a:endParaRPr>
          </a:p>
        </p:txBody>
      </p:sp>
      <p:sp>
        <p:nvSpPr>
          <p:cNvPr id="3" name="object 3"/>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52400" y="1057275"/>
            <a:ext cx="4581525" cy="4705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714875" y="2390775"/>
            <a:ext cx="4267200" cy="3390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55112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1842" y="6193332"/>
            <a:ext cx="5413375" cy="254635"/>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172B5D"/>
                </a:solidFill>
                <a:latin typeface="Arial"/>
                <a:cs typeface="Arial"/>
              </a:rPr>
              <a:t>Проект </a:t>
            </a:r>
            <a:r>
              <a:rPr sz="1500" spc="-5" dirty="0">
                <a:solidFill>
                  <a:srgbClr val="172B5D"/>
                </a:solidFill>
                <a:latin typeface="Arial"/>
                <a:cs typeface="Arial"/>
              </a:rPr>
              <a:t>USAID «Демократичне </a:t>
            </a:r>
            <a:r>
              <a:rPr sz="1500" spc="-10" dirty="0">
                <a:solidFill>
                  <a:srgbClr val="172B5D"/>
                </a:solidFill>
                <a:latin typeface="Arial"/>
                <a:cs typeface="Arial"/>
              </a:rPr>
              <a:t>врядування </a:t>
            </a:r>
            <a:r>
              <a:rPr sz="1500" dirty="0">
                <a:solidFill>
                  <a:srgbClr val="172B5D"/>
                </a:solidFill>
                <a:latin typeface="Arial"/>
                <a:cs typeface="Arial"/>
              </a:rPr>
              <a:t>у </a:t>
            </a:r>
            <a:r>
              <a:rPr sz="1500" spc="-10" dirty="0">
                <a:solidFill>
                  <a:srgbClr val="172B5D"/>
                </a:solidFill>
                <a:latin typeface="Arial"/>
                <a:cs typeface="Arial"/>
              </a:rPr>
              <a:t>Східній</a:t>
            </a:r>
            <a:r>
              <a:rPr sz="1500" spc="60" dirty="0">
                <a:solidFill>
                  <a:srgbClr val="172B5D"/>
                </a:solidFill>
                <a:latin typeface="Arial"/>
                <a:cs typeface="Arial"/>
              </a:rPr>
              <a:t> </a:t>
            </a:r>
            <a:r>
              <a:rPr sz="1500" spc="-10" dirty="0">
                <a:solidFill>
                  <a:srgbClr val="172B5D"/>
                </a:solidFill>
                <a:latin typeface="Arial"/>
                <a:cs typeface="Arial"/>
              </a:rPr>
              <a:t>Україні»</a:t>
            </a:r>
            <a:endParaRPr sz="1500">
              <a:latin typeface="Arial"/>
              <a:cs typeface="Arial"/>
            </a:endParaRPr>
          </a:p>
        </p:txBody>
      </p:sp>
      <p:sp>
        <p:nvSpPr>
          <p:cNvPr id="3" name="object 3"/>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57200" y="1410415"/>
            <a:ext cx="4000500" cy="43512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688203" y="2247564"/>
            <a:ext cx="4162425" cy="2762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00163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pic>
        <p:nvPicPr>
          <p:cNvPr id="2052" name="Picture 4" descr="http://blog.img.pravda.com/images/doc/a/7/a70fc-000000000000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56362" y="1666875"/>
            <a:ext cx="8200897"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245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8557259" y="1426418"/>
            <a:ext cx="586738" cy="7925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5879591"/>
            <a:ext cx="9144000" cy="850391"/>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705700" y="1816226"/>
            <a:ext cx="7789545" cy="3291840"/>
          </a:xfrm>
          <a:custGeom>
            <a:avLst/>
            <a:gdLst/>
            <a:ahLst/>
            <a:cxnLst/>
            <a:rect l="l" t="t" r="r" b="b"/>
            <a:pathLst>
              <a:path w="7789545" h="3291840">
                <a:moveTo>
                  <a:pt x="0" y="3291840"/>
                </a:moveTo>
                <a:lnTo>
                  <a:pt x="7789036" y="3291840"/>
                </a:lnTo>
                <a:lnTo>
                  <a:pt x="7789036" y="0"/>
                </a:lnTo>
                <a:lnTo>
                  <a:pt x="0" y="0"/>
                </a:lnTo>
                <a:lnTo>
                  <a:pt x="0" y="3291840"/>
                </a:lnTo>
                <a:close/>
              </a:path>
            </a:pathLst>
          </a:custGeom>
          <a:solidFill>
            <a:srgbClr val="5B9BD4"/>
          </a:solidFill>
        </p:spPr>
        <p:txBody>
          <a:bodyPr wrap="square" lIns="0" tIns="0" rIns="0" bIns="0" rtlCol="0"/>
          <a:lstStyle/>
          <a:p>
            <a:endParaRPr dirty="0"/>
          </a:p>
        </p:txBody>
      </p:sp>
      <p:sp>
        <p:nvSpPr>
          <p:cNvPr id="6" name="object 6"/>
          <p:cNvSpPr/>
          <p:nvPr/>
        </p:nvSpPr>
        <p:spPr>
          <a:xfrm>
            <a:off x="677494" y="1816226"/>
            <a:ext cx="0" cy="3317240"/>
          </a:xfrm>
          <a:custGeom>
            <a:avLst/>
            <a:gdLst/>
            <a:ahLst/>
            <a:cxnLst/>
            <a:rect l="l" t="t" r="r" b="b"/>
            <a:pathLst>
              <a:path h="3317240">
                <a:moveTo>
                  <a:pt x="0" y="0"/>
                </a:moveTo>
                <a:lnTo>
                  <a:pt x="0" y="3317240"/>
                </a:lnTo>
              </a:path>
            </a:pathLst>
          </a:custGeom>
          <a:ln w="12700">
            <a:solidFill>
              <a:srgbClr val="FFFFFF"/>
            </a:solidFill>
          </a:ln>
        </p:spPr>
        <p:txBody>
          <a:bodyPr wrap="square" lIns="0" tIns="0" rIns="0" bIns="0" rtlCol="0"/>
          <a:lstStyle/>
          <a:p>
            <a:endParaRPr dirty="0"/>
          </a:p>
        </p:txBody>
      </p:sp>
      <p:sp>
        <p:nvSpPr>
          <p:cNvPr id="7" name="object 7"/>
          <p:cNvSpPr/>
          <p:nvPr/>
        </p:nvSpPr>
        <p:spPr>
          <a:xfrm>
            <a:off x="8466455" y="1816226"/>
            <a:ext cx="0" cy="3317240"/>
          </a:xfrm>
          <a:custGeom>
            <a:avLst/>
            <a:gdLst/>
            <a:ahLst/>
            <a:cxnLst/>
            <a:rect l="l" t="t" r="r" b="b"/>
            <a:pathLst>
              <a:path h="3317240">
                <a:moveTo>
                  <a:pt x="0" y="0"/>
                </a:moveTo>
                <a:lnTo>
                  <a:pt x="0" y="3317240"/>
                </a:lnTo>
              </a:path>
            </a:pathLst>
          </a:custGeom>
          <a:ln w="12700">
            <a:solidFill>
              <a:srgbClr val="FFFFFF"/>
            </a:solidFill>
          </a:ln>
        </p:spPr>
        <p:txBody>
          <a:bodyPr wrap="square" lIns="0" tIns="0" rIns="0" bIns="0" rtlCol="0"/>
          <a:lstStyle/>
          <a:p>
            <a:endParaRPr dirty="0"/>
          </a:p>
        </p:txBody>
      </p:sp>
      <p:sp>
        <p:nvSpPr>
          <p:cNvPr id="8" name="object 8"/>
          <p:cNvSpPr/>
          <p:nvPr/>
        </p:nvSpPr>
        <p:spPr>
          <a:xfrm>
            <a:off x="671144" y="1816226"/>
            <a:ext cx="7802245" cy="12700"/>
          </a:xfrm>
          <a:custGeom>
            <a:avLst/>
            <a:gdLst/>
            <a:ahLst/>
            <a:cxnLst/>
            <a:rect l="l" t="t" r="r" b="b"/>
            <a:pathLst>
              <a:path w="7802245" h="12700">
                <a:moveTo>
                  <a:pt x="0" y="12700"/>
                </a:moveTo>
                <a:lnTo>
                  <a:pt x="7801660" y="12700"/>
                </a:lnTo>
                <a:lnTo>
                  <a:pt x="7801660" y="0"/>
                </a:lnTo>
                <a:lnTo>
                  <a:pt x="0" y="0"/>
                </a:lnTo>
                <a:lnTo>
                  <a:pt x="0" y="12700"/>
                </a:lnTo>
                <a:close/>
              </a:path>
            </a:pathLst>
          </a:custGeom>
          <a:solidFill>
            <a:srgbClr val="FFFFFF"/>
          </a:solidFill>
        </p:spPr>
        <p:txBody>
          <a:bodyPr wrap="square" lIns="0" tIns="0" rIns="0" bIns="0" rtlCol="0"/>
          <a:lstStyle/>
          <a:p>
            <a:endParaRPr dirty="0"/>
          </a:p>
        </p:txBody>
      </p:sp>
      <p:sp>
        <p:nvSpPr>
          <p:cNvPr id="9" name="object 9"/>
          <p:cNvSpPr/>
          <p:nvPr/>
        </p:nvSpPr>
        <p:spPr>
          <a:xfrm>
            <a:off x="671144" y="5114416"/>
            <a:ext cx="7802245" cy="0"/>
          </a:xfrm>
          <a:custGeom>
            <a:avLst/>
            <a:gdLst/>
            <a:ahLst/>
            <a:cxnLst/>
            <a:rect l="l" t="t" r="r" b="b"/>
            <a:pathLst>
              <a:path w="7802245">
                <a:moveTo>
                  <a:pt x="0" y="0"/>
                </a:moveTo>
                <a:lnTo>
                  <a:pt x="7801660" y="0"/>
                </a:lnTo>
              </a:path>
            </a:pathLst>
          </a:custGeom>
          <a:ln w="38100">
            <a:solidFill>
              <a:srgbClr val="FFFFFF"/>
            </a:solidFill>
          </a:ln>
        </p:spPr>
        <p:txBody>
          <a:bodyPr wrap="square" lIns="0" tIns="0" rIns="0" bIns="0" rtlCol="0"/>
          <a:lstStyle/>
          <a:p>
            <a:endParaRPr dirty="0"/>
          </a:p>
        </p:txBody>
      </p:sp>
      <p:sp>
        <p:nvSpPr>
          <p:cNvPr id="10" name="object 10"/>
          <p:cNvSpPr txBox="1"/>
          <p:nvPr/>
        </p:nvSpPr>
        <p:spPr>
          <a:xfrm>
            <a:off x="713476" y="1809876"/>
            <a:ext cx="7781769" cy="3103414"/>
          </a:xfrm>
          <a:prstGeom prst="rect">
            <a:avLst/>
          </a:prstGeom>
        </p:spPr>
        <p:txBody>
          <a:bodyPr vert="horz" wrap="square" lIns="0" tIns="12700" rIns="0" bIns="0" rtlCol="0">
            <a:spAutoFit/>
          </a:bodyPr>
          <a:lstStyle/>
          <a:p>
            <a:pPr marL="1670685">
              <a:lnSpc>
                <a:spcPct val="100000"/>
              </a:lnSpc>
              <a:spcBef>
                <a:spcPts val="100"/>
              </a:spcBef>
            </a:pPr>
            <a:r>
              <a:rPr lang="uk-UA" sz="2000" b="1" dirty="0">
                <a:solidFill>
                  <a:schemeClr val="bg1"/>
                </a:solidFill>
                <a:effectLst>
                  <a:outerShdw blurRad="38100" dist="38100" dir="2700000" algn="tl">
                    <a:srgbClr val="000000">
                      <a:alpha val="43137"/>
                    </a:srgbClr>
                  </a:outerShdw>
                </a:effectLst>
              </a:rPr>
              <a:t>Основні питання до модулю № </a:t>
            </a:r>
            <a:r>
              <a:rPr lang="uk-UA" sz="2000" b="1" dirty="0" smtClean="0">
                <a:solidFill>
                  <a:schemeClr val="bg1"/>
                </a:solidFill>
                <a:effectLst>
                  <a:outerShdw blurRad="38100" dist="38100" dir="2700000" algn="tl">
                    <a:srgbClr val="000000">
                      <a:alpha val="43137"/>
                    </a:srgbClr>
                  </a:outerShdw>
                </a:effectLst>
              </a:rPr>
              <a:t>1</a:t>
            </a:r>
          </a:p>
          <a:p>
            <a:pPr marL="1670685">
              <a:lnSpc>
                <a:spcPct val="100000"/>
              </a:lnSpc>
              <a:spcBef>
                <a:spcPts val="100"/>
              </a:spcBef>
            </a:pPr>
            <a:endParaRPr lang="uk-UA" sz="2000" b="1" dirty="0">
              <a:solidFill>
                <a:schemeClr val="bg1"/>
              </a:solidFill>
              <a:effectLst>
                <a:outerShdw blurRad="38100" dist="38100" dir="2700000" algn="tl">
                  <a:srgbClr val="000000">
                    <a:alpha val="43137"/>
                  </a:srgbClr>
                </a:outerShdw>
              </a:effectLst>
            </a:endParaRPr>
          </a:p>
          <a:p>
            <a:pPr marL="12700" marR="1073785">
              <a:lnSpc>
                <a:spcPct val="100000"/>
              </a:lnSpc>
              <a:buFont typeface="Wingdings"/>
              <a:buChar char=""/>
              <a:tabLst>
                <a:tab pos="323850" algn="l"/>
              </a:tabLst>
            </a:pPr>
            <a:r>
              <a:rPr lang="uk-UA" sz="2000" b="1" dirty="0">
                <a:solidFill>
                  <a:schemeClr val="bg1"/>
                </a:solidFill>
                <a:effectLst>
                  <a:outerShdw blurRad="38100" dist="38100" dir="2700000" algn="tl">
                    <a:srgbClr val="000000">
                      <a:alpha val="43137"/>
                    </a:srgbClr>
                  </a:outerShdw>
                </a:effectLst>
              </a:rPr>
              <a:t> </a:t>
            </a:r>
            <a:r>
              <a:rPr lang="uk-UA" sz="2000" b="1" dirty="0" smtClean="0">
                <a:solidFill>
                  <a:schemeClr val="bg1"/>
                </a:solidFill>
                <a:effectLst>
                  <a:outerShdw blurRad="38100" dist="38100" dir="2700000" algn="tl">
                    <a:srgbClr val="000000">
                      <a:alpha val="43137"/>
                    </a:srgbClr>
                  </a:outerShdw>
                </a:effectLst>
              </a:rPr>
              <a:t>Законодавство </a:t>
            </a:r>
            <a:r>
              <a:rPr lang="uk-UA" sz="2000" b="1" dirty="0">
                <a:solidFill>
                  <a:schemeClr val="bg1"/>
                </a:solidFill>
                <a:effectLst>
                  <a:outerShdw blurRad="38100" dist="38100" dir="2700000" algn="tl">
                    <a:srgbClr val="000000">
                      <a:alpha val="43137"/>
                    </a:srgbClr>
                  </a:outerShdw>
                </a:effectLst>
              </a:rPr>
              <a:t>України в розрізі децентралізації</a:t>
            </a:r>
          </a:p>
          <a:p>
            <a:pPr marL="12700" marR="1073785">
              <a:lnSpc>
                <a:spcPct val="100000"/>
              </a:lnSpc>
              <a:buFont typeface="Wingdings"/>
              <a:buChar char=""/>
              <a:tabLst>
                <a:tab pos="323850" algn="l"/>
              </a:tabLst>
            </a:pPr>
            <a:r>
              <a:rPr lang="uk-UA" sz="2000" b="1" dirty="0">
                <a:solidFill>
                  <a:schemeClr val="bg1"/>
                </a:solidFill>
                <a:effectLst>
                  <a:outerShdw blurRad="38100" dist="38100" dir="2700000" algn="tl">
                    <a:srgbClr val="000000">
                      <a:alpha val="43137"/>
                    </a:srgbClr>
                  </a:outerShdw>
                </a:effectLst>
              </a:rPr>
              <a:t>дорожня карта законодавчого забезпечення завершення реформи</a:t>
            </a:r>
          </a:p>
          <a:p>
            <a:pPr marL="12700" marR="1073785">
              <a:lnSpc>
                <a:spcPct val="100000"/>
              </a:lnSpc>
              <a:buFont typeface="Wingdings"/>
              <a:buChar char=""/>
              <a:tabLst>
                <a:tab pos="323850" algn="l"/>
              </a:tabLst>
            </a:pPr>
            <a:r>
              <a:rPr lang="uk-UA" sz="2000" b="1" dirty="0">
                <a:solidFill>
                  <a:schemeClr val="bg1"/>
                </a:solidFill>
                <a:effectLst>
                  <a:outerShdw blurRad="38100" dist="38100" dir="2700000" algn="tl">
                    <a:srgbClr val="000000">
                      <a:alpha val="43137"/>
                    </a:srgbClr>
                  </a:outerShdw>
                </a:effectLst>
              </a:rPr>
              <a:t> принцип </a:t>
            </a:r>
            <a:r>
              <a:rPr lang="uk-UA" sz="2000" b="1" dirty="0" err="1">
                <a:solidFill>
                  <a:schemeClr val="bg1"/>
                </a:solidFill>
                <a:effectLst>
                  <a:outerShdw blurRad="38100" dist="38100" dir="2700000" algn="tl">
                    <a:srgbClr val="000000">
                      <a:alpha val="43137"/>
                    </a:srgbClr>
                  </a:outerShdw>
                </a:effectLst>
              </a:rPr>
              <a:t>субсидіарності</a:t>
            </a:r>
            <a:r>
              <a:rPr lang="uk-UA" sz="2000" b="1" dirty="0">
                <a:solidFill>
                  <a:schemeClr val="bg1"/>
                </a:solidFill>
                <a:effectLst>
                  <a:outerShdw blurRad="38100" dist="38100" dir="2700000" algn="tl">
                    <a:srgbClr val="000000">
                      <a:alpha val="43137"/>
                    </a:srgbClr>
                  </a:outerShdw>
                </a:effectLst>
              </a:rPr>
              <a:t> та інклюзії в системі муніципальних послуг </a:t>
            </a:r>
          </a:p>
          <a:p>
            <a:pPr marL="12700" marR="1073785">
              <a:lnSpc>
                <a:spcPct val="100000"/>
              </a:lnSpc>
              <a:buFont typeface="Wingdings"/>
              <a:buChar char=""/>
              <a:tabLst>
                <a:tab pos="323850" algn="l"/>
              </a:tabLst>
            </a:pPr>
            <a:r>
              <a:rPr lang="uk-UA" sz="2000" b="1" dirty="0">
                <a:solidFill>
                  <a:schemeClr val="bg1"/>
                </a:solidFill>
                <a:effectLst>
                  <a:outerShdw blurRad="38100" dist="38100" dir="2700000" algn="tl">
                    <a:srgbClr val="000000">
                      <a:alpha val="43137"/>
                    </a:srgbClr>
                  </a:outerShdw>
                </a:effectLst>
              </a:rPr>
              <a:t>гендерна політика, інклюзія, гендерне орієнтоване бюджетування</a:t>
            </a:r>
          </a:p>
          <a:p>
            <a:pPr marL="12700" marR="1073785">
              <a:lnSpc>
                <a:spcPct val="100000"/>
              </a:lnSpc>
              <a:buFont typeface="Wingdings"/>
              <a:buChar char=""/>
              <a:tabLst>
                <a:tab pos="323850" algn="l"/>
              </a:tabLst>
            </a:pPr>
            <a:r>
              <a:rPr lang="uk-UA" sz="2000" b="1" dirty="0">
                <a:solidFill>
                  <a:schemeClr val="bg1"/>
                </a:solidFill>
                <a:effectLst>
                  <a:outerShdw blurRad="38100" dist="38100" dir="2700000" algn="tl">
                    <a:srgbClr val="000000">
                      <a:alpha val="43137"/>
                    </a:srgbClr>
                  </a:outerShdw>
                </a:effectLst>
              </a:rPr>
              <a:t>структура органів виконавчої влади, Статут  ОТГ</a:t>
            </a: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39825"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a:p>
        </p:txBody>
      </p:sp>
      <p:sp>
        <p:nvSpPr>
          <p:cNvPr id="8" name="object 8"/>
          <p:cNvSpPr/>
          <p:nvPr/>
        </p:nvSpPr>
        <p:spPr>
          <a:xfrm>
            <a:off x="8167369"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a:p>
        </p:txBody>
      </p:sp>
      <p:sp>
        <p:nvSpPr>
          <p:cNvPr id="10" name="object 10"/>
          <p:cNvSpPr/>
          <p:nvPr/>
        </p:nvSpPr>
        <p:spPr>
          <a:xfrm>
            <a:off x="733475" y="3787013"/>
            <a:ext cx="7440295" cy="0"/>
          </a:xfrm>
          <a:custGeom>
            <a:avLst/>
            <a:gdLst/>
            <a:ahLst/>
            <a:cxnLst/>
            <a:rect l="l" t="t" r="r" b="b"/>
            <a:pathLst>
              <a:path w="7440295">
                <a:moveTo>
                  <a:pt x="0" y="0"/>
                </a:moveTo>
                <a:lnTo>
                  <a:pt x="7440244" y="0"/>
                </a:lnTo>
              </a:path>
            </a:pathLst>
          </a:custGeom>
          <a:ln w="38100">
            <a:solidFill>
              <a:srgbClr val="FFFFFF"/>
            </a:solidFill>
          </a:ln>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pic>
        <p:nvPicPr>
          <p:cNvPr id="16" name="Рисунок 15"/>
          <p:cNvPicPr/>
          <p:nvPr/>
        </p:nvPicPr>
        <p:blipFill>
          <a:blip r:embed="rId7"/>
          <a:stretch>
            <a:fillRect/>
          </a:stretch>
        </p:blipFill>
        <p:spPr>
          <a:xfrm>
            <a:off x="1511616" y="1184147"/>
            <a:ext cx="6120765" cy="2556510"/>
          </a:xfrm>
          <a:prstGeom prst="rect">
            <a:avLst/>
          </a:prstGeom>
        </p:spPr>
      </p:pic>
      <p:sp>
        <p:nvSpPr>
          <p:cNvPr id="9" name="Прямоугольник 8"/>
          <p:cNvSpPr/>
          <p:nvPr/>
        </p:nvSpPr>
        <p:spPr>
          <a:xfrm>
            <a:off x="2495550" y="4038600"/>
            <a:ext cx="3429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TextBox 13"/>
          <p:cNvSpPr txBox="1"/>
          <p:nvPr/>
        </p:nvSpPr>
        <p:spPr>
          <a:xfrm>
            <a:off x="2362200" y="3473183"/>
            <a:ext cx="533400" cy="276999"/>
          </a:xfrm>
          <a:prstGeom prst="rect">
            <a:avLst/>
          </a:prstGeom>
          <a:noFill/>
        </p:spPr>
        <p:txBody>
          <a:bodyPr wrap="square" rtlCol="0">
            <a:spAutoFit/>
          </a:bodyPr>
          <a:lstStyle/>
          <a:p>
            <a:r>
              <a:rPr lang="uk-UA" sz="1200" b="1" dirty="0"/>
              <a:t>2021</a:t>
            </a:r>
          </a:p>
        </p:txBody>
      </p:sp>
      <p:sp>
        <p:nvSpPr>
          <p:cNvPr id="13" name="TextBox 12"/>
          <p:cNvSpPr txBox="1"/>
          <p:nvPr/>
        </p:nvSpPr>
        <p:spPr>
          <a:xfrm>
            <a:off x="2362200" y="3505200"/>
            <a:ext cx="400050" cy="369332"/>
          </a:xfrm>
          <a:prstGeom prst="rect">
            <a:avLst/>
          </a:prstGeom>
          <a:solidFill>
            <a:schemeClr val="bg1"/>
          </a:solidFill>
        </p:spPr>
        <p:txBody>
          <a:bodyPr wrap="square" rtlCol="0">
            <a:spAutoFit/>
          </a:bodyPr>
          <a:lstStyle/>
          <a:p>
            <a:endParaRPr lang="uk-UA" dirty="0"/>
          </a:p>
        </p:txBody>
      </p:sp>
      <p:sp>
        <p:nvSpPr>
          <p:cNvPr id="15" name="TextBox 14"/>
          <p:cNvSpPr txBox="1"/>
          <p:nvPr/>
        </p:nvSpPr>
        <p:spPr>
          <a:xfrm>
            <a:off x="2333625" y="3473183"/>
            <a:ext cx="533400" cy="261610"/>
          </a:xfrm>
          <a:prstGeom prst="rect">
            <a:avLst/>
          </a:prstGeom>
          <a:noFill/>
        </p:spPr>
        <p:txBody>
          <a:bodyPr wrap="square" rtlCol="0">
            <a:spAutoFit/>
          </a:bodyPr>
          <a:lstStyle/>
          <a:p>
            <a:r>
              <a:rPr lang="ru-RU" sz="1100" b="1" dirty="0"/>
              <a:t>2021</a:t>
            </a:r>
            <a:endParaRPr lang="uk-UA" sz="1100" b="1" dirty="0"/>
          </a:p>
        </p:txBody>
      </p:sp>
      <p:sp>
        <p:nvSpPr>
          <p:cNvPr id="17" name="Прямоугольник 16"/>
          <p:cNvSpPr/>
          <p:nvPr/>
        </p:nvSpPr>
        <p:spPr>
          <a:xfrm>
            <a:off x="346709" y="4171908"/>
            <a:ext cx="8229600" cy="1200329"/>
          </a:xfrm>
          <a:prstGeom prst="rect">
            <a:avLst/>
          </a:prstGeom>
        </p:spPr>
        <p:txBody>
          <a:bodyPr wrap="square">
            <a:spAutoFit/>
          </a:bodyPr>
          <a:lstStyle/>
          <a:p>
            <a:pPr algn="just"/>
            <a:r>
              <a:rPr lang="uk-UA" dirty="0">
                <a:solidFill>
                  <a:srgbClr val="002060"/>
                </a:solidFill>
              </a:rPr>
              <a:t>Метою ОМС є покращення життя громадян. Якщо ОМС не покращують </a:t>
            </a:r>
            <a:r>
              <a:rPr lang="uk-UA" b="1" dirty="0">
                <a:solidFill>
                  <a:srgbClr val="002060"/>
                </a:solidFill>
              </a:rPr>
              <a:t>життя всіх громадян </a:t>
            </a:r>
            <a:r>
              <a:rPr lang="uk-UA" dirty="0">
                <a:solidFill>
                  <a:srgbClr val="002060"/>
                </a:solidFill>
              </a:rPr>
              <a:t>в однаковій мірі, чи можемо ми навіть думати про їхній успіх?  З самого початку ОМС повинні завжди враховувати ґендерні аспекти та вибудовувати свою діяльність з урахуванням гендерного підходу</a:t>
            </a:r>
          </a:p>
        </p:txBody>
      </p:sp>
    </p:spTree>
    <p:extLst>
      <p:ext uri="{BB962C8B-B14F-4D97-AF65-F5344CB8AC3E}">
        <p14:creationId xmlns:p14="http://schemas.microsoft.com/office/powerpoint/2010/main" xmlns="" val="365258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39825"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a:p>
        </p:txBody>
      </p:sp>
      <p:sp>
        <p:nvSpPr>
          <p:cNvPr id="8" name="object 8"/>
          <p:cNvSpPr/>
          <p:nvPr/>
        </p:nvSpPr>
        <p:spPr>
          <a:xfrm>
            <a:off x="8167369"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a:p>
        </p:txBody>
      </p:sp>
      <p:sp>
        <p:nvSpPr>
          <p:cNvPr id="9" name="object 9"/>
          <p:cNvSpPr/>
          <p:nvPr/>
        </p:nvSpPr>
        <p:spPr>
          <a:xfrm>
            <a:off x="733475" y="1816226"/>
            <a:ext cx="7440295" cy="12700"/>
          </a:xfrm>
          <a:custGeom>
            <a:avLst/>
            <a:gdLst/>
            <a:ahLst/>
            <a:cxnLst/>
            <a:rect l="l" t="t" r="r" b="b"/>
            <a:pathLst>
              <a:path w="7440295" h="12700">
                <a:moveTo>
                  <a:pt x="0" y="12700"/>
                </a:moveTo>
                <a:lnTo>
                  <a:pt x="7440244" y="12700"/>
                </a:lnTo>
                <a:lnTo>
                  <a:pt x="7440244" y="0"/>
                </a:lnTo>
                <a:lnTo>
                  <a:pt x="0" y="0"/>
                </a:lnTo>
                <a:lnTo>
                  <a:pt x="0" y="12700"/>
                </a:lnTo>
                <a:close/>
              </a:path>
            </a:pathLst>
          </a:custGeom>
          <a:solidFill>
            <a:srgbClr val="FFFFFF"/>
          </a:solidFill>
        </p:spPr>
        <p:txBody>
          <a:bodyPr wrap="square" lIns="0" tIns="0" rIns="0" bIns="0" rtlCol="0"/>
          <a:lstStyle/>
          <a:p>
            <a:endParaRPr/>
          </a:p>
        </p:txBody>
      </p:sp>
      <p:sp>
        <p:nvSpPr>
          <p:cNvPr id="10" name="object 10"/>
          <p:cNvSpPr/>
          <p:nvPr/>
        </p:nvSpPr>
        <p:spPr>
          <a:xfrm>
            <a:off x="733475" y="3787013"/>
            <a:ext cx="7440295" cy="0"/>
          </a:xfrm>
          <a:custGeom>
            <a:avLst/>
            <a:gdLst/>
            <a:ahLst/>
            <a:cxnLst/>
            <a:rect l="l" t="t" r="r" b="b"/>
            <a:pathLst>
              <a:path w="7440295">
                <a:moveTo>
                  <a:pt x="0" y="0"/>
                </a:moveTo>
                <a:lnTo>
                  <a:pt x="7440244" y="0"/>
                </a:lnTo>
              </a:path>
            </a:pathLst>
          </a:custGeom>
          <a:ln w="38100">
            <a:solidFill>
              <a:srgbClr val="FFFFFF"/>
            </a:solidFill>
          </a:ln>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11" name="Прямоугольник 10"/>
          <p:cNvSpPr/>
          <p:nvPr/>
        </p:nvSpPr>
        <p:spPr>
          <a:xfrm>
            <a:off x="94602" y="1372603"/>
            <a:ext cx="8718040" cy="523220"/>
          </a:xfrm>
          <a:prstGeom prst="rect">
            <a:avLst/>
          </a:prstGeom>
        </p:spPr>
        <p:txBody>
          <a:bodyPr wrap="square">
            <a:spAutoFit/>
          </a:bodyPr>
          <a:lstStyle/>
          <a:p>
            <a:r>
              <a:rPr lang="uk-UA" sz="1400" b="1" dirty="0">
                <a:solidFill>
                  <a:srgbClr val="002060"/>
                </a:solidFill>
              </a:rPr>
              <a:t>Теорія «рівності» полягає у тому, що будь-яка людина має від народження однакові права і мусить мати рівні можливості незалежно від біологічної статі.</a:t>
            </a:r>
          </a:p>
        </p:txBody>
      </p:sp>
      <p:sp>
        <p:nvSpPr>
          <p:cNvPr id="13" name="Прямоугольник 12"/>
          <p:cNvSpPr/>
          <p:nvPr/>
        </p:nvSpPr>
        <p:spPr>
          <a:xfrm>
            <a:off x="94599" y="1957379"/>
            <a:ext cx="9049398" cy="523220"/>
          </a:xfrm>
          <a:prstGeom prst="rect">
            <a:avLst/>
          </a:prstGeom>
        </p:spPr>
        <p:txBody>
          <a:bodyPr wrap="square">
            <a:spAutoFit/>
          </a:bodyPr>
          <a:lstStyle/>
          <a:p>
            <a:r>
              <a:rPr lang="uk-UA" sz="1400" b="1" dirty="0">
                <a:solidFill>
                  <a:srgbClr val="002060"/>
                </a:solidFill>
              </a:rPr>
              <a:t>Розуміння поняття «ҐЕНДЕР» і РІЗНИХ ПОТРЕБ ГРОМАДЯН є обов’язковою умовою успішного досягнення </a:t>
            </a:r>
            <a:br>
              <a:rPr lang="uk-UA" sz="1400" b="1" dirty="0">
                <a:solidFill>
                  <a:srgbClr val="002060"/>
                </a:solidFill>
              </a:rPr>
            </a:br>
            <a:r>
              <a:rPr lang="uk-UA" sz="1400" b="1" dirty="0">
                <a:solidFill>
                  <a:srgbClr val="002060"/>
                </a:solidFill>
              </a:rPr>
              <a:t>головної мети:СТАТИ БЛИЖЧИМИ ДО ВСІХ ГРОМАДЯНІ НАДАВАТИ ЇМ ПОСЛУГИ ВИСОКОЇ ЯКОСТІ </a:t>
            </a:r>
          </a:p>
        </p:txBody>
      </p:sp>
      <p:sp>
        <p:nvSpPr>
          <p:cNvPr id="14" name="Прямоугольник 13"/>
          <p:cNvSpPr/>
          <p:nvPr/>
        </p:nvSpPr>
        <p:spPr>
          <a:xfrm>
            <a:off x="56499" y="2514957"/>
            <a:ext cx="8718040" cy="523220"/>
          </a:xfrm>
          <a:prstGeom prst="rect">
            <a:avLst/>
          </a:prstGeom>
        </p:spPr>
        <p:txBody>
          <a:bodyPr wrap="square">
            <a:spAutoFit/>
          </a:bodyPr>
          <a:lstStyle/>
          <a:p>
            <a:r>
              <a:rPr lang="uk-UA" sz="1400" b="1" dirty="0">
                <a:solidFill>
                  <a:srgbClr val="002060"/>
                </a:solidFill>
              </a:rPr>
              <a:t>Рівноправність – це не завжди рівність. Ось чому врахування ґендерної перспективи – це завжди врахування РІЗНИХ ПОТРЕБ чоловіків/жінок, хлопчиків/дівчат (а також інших </a:t>
            </a:r>
            <a:r>
              <a:rPr lang="uk-UA" sz="1400" b="1" dirty="0" err="1">
                <a:solidFill>
                  <a:srgbClr val="002060"/>
                </a:solidFill>
              </a:rPr>
              <a:t>інтерсекціональних</a:t>
            </a:r>
            <a:r>
              <a:rPr lang="uk-UA" sz="1400" b="1" dirty="0">
                <a:solidFill>
                  <a:srgbClr val="002060"/>
                </a:solidFill>
              </a:rPr>
              <a:t> факторів)</a:t>
            </a:r>
          </a:p>
        </p:txBody>
      </p:sp>
      <p:pic>
        <p:nvPicPr>
          <p:cNvPr id="17" name="Рисунок 16"/>
          <p:cNvPicPr/>
          <p:nvPr/>
        </p:nvPicPr>
        <p:blipFill>
          <a:blip r:embed="rId7">
            <a:extLst>
              <a:ext uri="{28A0092B-C50C-407E-A947-70E740481C1C}">
                <a14:useLocalDpi xmlns:a14="http://schemas.microsoft.com/office/drawing/2010/main" xmlns="" val="0"/>
              </a:ext>
            </a:extLst>
          </a:blip>
          <a:stretch>
            <a:fillRect/>
          </a:stretch>
        </p:blipFill>
        <p:spPr>
          <a:xfrm>
            <a:off x="1533525" y="3595456"/>
            <a:ext cx="6057900" cy="2265847"/>
          </a:xfrm>
          <a:prstGeom prst="rect">
            <a:avLst/>
          </a:prstGeom>
        </p:spPr>
      </p:pic>
      <p:sp>
        <p:nvSpPr>
          <p:cNvPr id="16" name="TextBox 15"/>
          <p:cNvSpPr txBox="1"/>
          <p:nvPr/>
        </p:nvSpPr>
        <p:spPr>
          <a:xfrm>
            <a:off x="1524000" y="3417681"/>
            <a:ext cx="6096000" cy="369332"/>
          </a:xfrm>
          <a:prstGeom prst="rect">
            <a:avLst/>
          </a:prstGeom>
          <a:noFill/>
        </p:spPr>
        <p:txBody>
          <a:bodyPr wrap="square" rtlCol="0">
            <a:spAutoFit/>
          </a:bodyPr>
          <a:lstStyle/>
          <a:p>
            <a:pPr algn="just"/>
            <a:r>
              <a:rPr lang="uk-UA" dirty="0"/>
              <a:t>Децентралізація збільшує чи зменшує </a:t>
            </a:r>
            <a:r>
              <a:rPr lang="uk-UA" b="1" dirty="0">
                <a:solidFill>
                  <a:srgbClr val="002060"/>
                </a:solidFill>
              </a:rPr>
              <a:t>ґендерну нерівність? </a:t>
            </a:r>
            <a:endParaRPr lang="uk-UA" dirty="0"/>
          </a:p>
        </p:txBody>
      </p:sp>
    </p:spTree>
    <p:extLst>
      <p:ext uri="{BB962C8B-B14F-4D97-AF65-F5344CB8AC3E}">
        <p14:creationId xmlns:p14="http://schemas.microsoft.com/office/powerpoint/2010/main" xmlns="" val="3824952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4294967295"/>
          </p:nvPr>
        </p:nvSpPr>
        <p:spPr>
          <a:xfrm>
            <a:off x="821842" y="6203758"/>
            <a:ext cx="5414010" cy="238760"/>
          </a:xfrm>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19" name="Прямоугольник 18"/>
          <p:cNvSpPr/>
          <p:nvPr/>
        </p:nvSpPr>
        <p:spPr>
          <a:xfrm>
            <a:off x="1524761" y="1833047"/>
            <a:ext cx="6669759" cy="369332"/>
          </a:xfrm>
          <a:prstGeom prst="rect">
            <a:avLst/>
          </a:prstGeom>
        </p:spPr>
        <p:txBody>
          <a:bodyPr wrap="square">
            <a:spAutoFit/>
          </a:bodyPr>
          <a:lstStyle/>
          <a:p>
            <a:r>
              <a:rPr lang="uk-UA" dirty="0"/>
              <a:t>     </a:t>
            </a:r>
            <a:endParaRPr lang="uk-UA" sz="1600" dirty="0"/>
          </a:p>
        </p:txBody>
      </p:sp>
      <p:sp>
        <p:nvSpPr>
          <p:cNvPr id="2" name="Прямоугольник 1"/>
          <p:cNvSpPr/>
          <p:nvPr/>
        </p:nvSpPr>
        <p:spPr>
          <a:xfrm>
            <a:off x="457627" y="1170974"/>
            <a:ext cx="8376992" cy="923330"/>
          </a:xfrm>
          <a:prstGeom prst="rect">
            <a:avLst/>
          </a:prstGeom>
        </p:spPr>
        <p:txBody>
          <a:bodyPr wrap="square">
            <a:spAutoFit/>
          </a:bodyPr>
          <a:lstStyle/>
          <a:p>
            <a:pPr algn="ctr"/>
            <a:r>
              <a:rPr lang="uk-UA" b="1" dirty="0">
                <a:solidFill>
                  <a:srgbClr val="002060"/>
                </a:solidFill>
              </a:rPr>
              <a:t>Ґендер – це соціальний конструкт, що визначає соціальну роль людини на відміну від статі біологічної («sex»), соціальні можливості жінки й чоловіка в суспільстві та різних сферех суспільного життя</a:t>
            </a:r>
          </a:p>
        </p:txBody>
      </p:sp>
      <p:sp>
        <p:nvSpPr>
          <p:cNvPr id="3" name="TextBox 2"/>
          <p:cNvSpPr txBox="1"/>
          <p:nvPr/>
        </p:nvSpPr>
        <p:spPr>
          <a:xfrm>
            <a:off x="598931" y="2590800"/>
            <a:ext cx="2525269" cy="1754326"/>
          </a:xfrm>
          <a:prstGeom prst="rect">
            <a:avLst/>
          </a:prstGeom>
          <a:noFill/>
        </p:spPr>
        <p:txBody>
          <a:bodyPr wrap="square" rtlCol="0">
            <a:spAutoFit/>
          </a:bodyPr>
          <a:lstStyle/>
          <a:p>
            <a:r>
              <a:rPr lang="uk-UA" b="1" dirty="0">
                <a:solidFill>
                  <a:srgbClr val="C00000"/>
                </a:solidFill>
              </a:rPr>
              <a:t>СТАТЬ </a:t>
            </a:r>
          </a:p>
          <a:p>
            <a:r>
              <a:rPr lang="uk-UA" b="1" dirty="0">
                <a:solidFill>
                  <a:srgbClr val="002060"/>
                </a:solidFill>
              </a:rPr>
              <a:t>Це біологічно обумовлені анатомо-фізіологічні відмінності між жінками та чоловіками</a:t>
            </a:r>
          </a:p>
        </p:txBody>
      </p:sp>
      <p:sp>
        <p:nvSpPr>
          <p:cNvPr id="5" name="TextBox 4"/>
          <p:cNvSpPr txBox="1"/>
          <p:nvPr/>
        </p:nvSpPr>
        <p:spPr>
          <a:xfrm>
            <a:off x="4267200" y="2590800"/>
            <a:ext cx="3733800" cy="2308324"/>
          </a:xfrm>
          <a:prstGeom prst="rect">
            <a:avLst/>
          </a:prstGeom>
          <a:noFill/>
        </p:spPr>
        <p:txBody>
          <a:bodyPr wrap="square" rtlCol="0">
            <a:spAutoFit/>
          </a:bodyPr>
          <a:lstStyle/>
          <a:p>
            <a:r>
              <a:rPr lang="uk-UA" b="1" dirty="0">
                <a:solidFill>
                  <a:srgbClr val="C00000"/>
                </a:solidFill>
              </a:rPr>
              <a:t>ҐЕНДЕР</a:t>
            </a:r>
          </a:p>
          <a:p>
            <a:r>
              <a:rPr lang="uk-UA" b="1" dirty="0">
                <a:solidFill>
                  <a:srgbClr val="002060"/>
                </a:solidFill>
              </a:rPr>
              <a:t>Це соціально-психологічна характеристика особистості, сформована у процесі соціалізації, що визначає людину як жінку чи чоловіка і обумовлена культурою, традиціями, соціальними очкуваннями і нормами</a:t>
            </a:r>
            <a:endParaRPr lang="uk-UA" dirty="0"/>
          </a:p>
        </p:txBody>
      </p:sp>
      <p:sp>
        <p:nvSpPr>
          <p:cNvPr id="6" name="TextBox 5"/>
          <p:cNvSpPr txBox="1"/>
          <p:nvPr/>
        </p:nvSpPr>
        <p:spPr>
          <a:xfrm>
            <a:off x="457627" y="5105400"/>
            <a:ext cx="8099632" cy="381000"/>
          </a:xfrm>
          <a:prstGeom prst="rect">
            <a:avLst/>
          </a:prstGeom>
          <a:noFill/>
        </p:spPr>
        <p:txBody>
          <a:bodyPr wrap="square" rtlCol="0">
            <a:spAutoFit/>
          </a:bodyPr>
          <a:lstStyle/>
          <a:p>
            <a:pPr algn="ctr"/>
            <a:r>
              <a:rPr lang="uk-UA" b="1" dirty="0">
                <a:solidFill>
                  <a:srgbClr val="FF0000"/>
                </a:solidFill>
              </a:rPr>
              <a:t>Взагалі – скільки людей – стільки </a:t>
            </a:r>
            <a:r>
              <a:rPr lang="uk-UA" b="1" dirty="0" err="1">
                <a:solidFill>
                  <a:srgbClr val="FF0000"/>
                </a:solidFill>
              </a:rPr>
              <a:t>гендерів</a:t>
            </a:r>
            <a:endParaRPr lang="uk-UA" b="1" dirty="0">
              <a:solidFill>
                <a:srgbClr val="FF0000"/>
              </a:solidFill>
            </a:endParaRPr>
          </a:p>
        </p:txBody>
      </p:sp>
    </p:spTree>
    <p:extLst>
      <p:ext uri="{BB962C8B-B14F-4D97-AF65-F5344CB8AC3E}">
        <p14:creationId xmlns:p14="http://schemas.microsoft.com/office/powerpoint/2010/main" xmlns="" val="3568153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4294967295"/>
          </p:nvPr>
        </p:nvSpPr>
        <p:spPr>
          <a:xfrm>
            <a:off x="821842" y="6203758"/>
            <a:ext cx="5414010" cy="238760"/>
          </a:xfrm>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19" name="Прямоугольник 18"/>
          <p:cNvSpPr/>
          <p:nvPr/>
        </p:nvSpPr>
        <p:spPr>
          <a:xfrm>
            <a:off x="1524761" y="1833047"/>
            <a:ext cx="6669759" cy="369332"/>
          </a:xfrm>
          <a:prstGeom prst="rect">
            <a:avLst/>
          </a:prstGeom>
        </p:spPr>
        <p:txBody>
          <a:bodyPr wrap="square">
            <a:spAutoFit/>
          </a:bodyPr>
          <a:lstStyle/>
          <a:p>
            <a:r>
              <a:rPr lang="uk-UA" dirty="0"/>
              <a:t>     </a:t>
            </a:r>
            <a:endParaRPr lang="uk-UA" sz="1600" dirty="0"/>
          </a:p>
        </p:txBody>
      </p:sp>
      <p:sp>
        <p:nvSpPr>
          <p:cNvPr id="2" name="Прямоугольник 1"/>
          <p:cNvSpPr/>
          <p:nvPr/>
        </p:nvSpPr>
        <p:spPr>
          <a:xfrm>
            <a:off x="3429000" y="1036130"/>
            <a:ext cx="2778068" cy="369332"/>
          </a:xfrm>
          <a:prstGeom prst="rect">
            <a:avLst/>
          </a:prstGeom>
        </p:spPr>
        <p:txBody>
          <a:bodyPr wrap="none">
            <a:spAutoFit/>
          </a:bodyPr>
          <a:lstStyle/>
          <a:p>
            <a:r>
              <a:rPr lang="uk-UA" b="1" dirty="0">
                <a:solidFill>
                  <a:srgbClr val="002060"/>
                </a:solidFill>
              </a:rPr>
              <a:t>СТАТЕВІ ТА ҐЕНДЕРНІ РОЛІ</a:t>
            </a:r>
          </a:p>
        </p:txBody>
      </p:sp>
      <p:sp>
        <p:nvSpPr>
          <p:cNvPr id="3" name="TextBox 2"/>
          <p:cNvSpPr txBox="1"/>
          <p:nvPr/>
        </p:nvSpPr>
        <p:spPr>
          <a:xfrm>
            <a:off x="608456" y="1600200"/>
            <a:ext cx="3592069" cy="2862322"/>
          </a:xfrm>
          <a:prstGeom prst="rect">
            <a:avLst/>
          </a:prstGeom>
          <a:noFill/>
        </p:spPr>
        <p:txBody>
          <a:bodyPr wrap="square" rtlCol="0">
            <a:spAutoFit/>
          </a:bodyPr>
          <a:lstStyle/>
          <a:p>
            <a:r>
              <a:rPr lang="uk-UA" b="1" dirty="0">
                <a:solidFill>
                  <a:srgbClr val="002060"/>
                </a:solidFill>
              </a:rPr>
              <a:t>Статеві (біологічні) ролі</a:t>
            </a:r>
          </a:p>
          <a:p>
            <a:endParaRPr lang="uk-UA" dirty="0">
              <a:solidFill>
                <a:srgbClr val="002060"/>
              </a:solidFill>
            </a:endParaRPr>
          </a:p>
          <a:p>
            <a:pPr marL="285750" indent="-285750">
              <a:buFont typeface="Arial" panose="020B0604020202020204" pitchFamily="34" charset="0"/>
              <a:buChar char="•"/>
            </a:pPr>
            <a:r>
              <a:rPr lang="uk-UA" dirty="0">
                <a:solidFill>
                  <a:srgbClr val="002060"/>
                </a:solidFill>
              </a:rPr>
              <a:t>-…</a:t>
            </a:r>
            <a:r>
              <a:rPr lang="uk-UA" b="1" dirty="0">
                <a:solidFill>
                  <a:srgbClr val="002060"/>
                </a:solidFill>
              </a:rPr>
              <a:t>тільки жінка </a:t>
            </a:r>
            <a:r>
              <a:rPr lang="uk-UA" dirty="0">
                <a:solidFill>
                  <a:srgbClr val="002060"/>
                </a:solidFill>
              </a:rPr>
              <a:t>може бути вагітною, народити дитину, годувати її груддю</a:t>
            </a:r>
            <a:endParaRPr lang="en-US" dirty="0">
              <a:solidFill>
                <a:srgbClr val="002060"/>
              </a:solidFill>
            </a:endParaRPr>
          </a:p>
          <a:p>
            <a:pPr marL="285750" indent="-285750">
              <a:buFont typeface="Arial" panose="020B0604020202020204" pitchFamily="34" charset="0"/>
              <a:buChar char="•"/>
            </a:pPr>
            <a:r>
              <a:rPr lang="uk-UA" dirty="0">
                <a:solidFill>
                  <a:srgbClr val="002060"/>
                </a:solidFill>
              </a:rPr>
              <a:t>-…</a:t>
            </a:r>
            <a:r>
              <a:rPr lang="uk-UA" b="1" dirty="0">
                <a:solidFill>
                  <a:srgbClr val="002060"/>
                </a:solidFill>
              </a:rPr>
              <a:t>тільки чоловік </a:t>
            </a:r>
            <a:r>
              <a:rPr lang="uk-UA" dirty="0">
                <a:solidFill>
                  <a:srgbClr val="002060"/>
                </a:solidFill>
              </a:rPr>
              <a:t>може бути генетичним батьком дитини</a:t>
            </a:r>
          </a:p>
          <a:p>
            <a:pPr marL="285750" indent="-285750">
              <a:buFont typeface="Arial" panose="020B0604020202020204" pitchFamily="34" charset="0"/>
              <a:buChar char="•"/>
            </a:pPr>
            <a:endParaRPr lang="uk-UA" dirty="0">
              <a:solidFill>
                <a:srgbClr val="002060"/>
              </a:solidFill>
            </a:endParaRPr>
          </a:p>
          <a:p>
            <a:pPr marL="285750" indent="-285750">
              <a:buFont typeface="Arial" panose="020B0604020202020204" pitchFamily="34" charset="0"/>
              <a:buChar char="•"/>
            </a:pPr>
            <a:r>
              <a:rPr lang="uk-UA" b="1" dirty="0">
                <a:solidFill>
                  <a:srgbClr val="002060"/>
                </a:solidFill>
              </a:rPr>
              <a:t>НЕЗМІННІ</a:t>
            </a:r>
          </a:p>
          <a:p>
            <a:pPr marL="285750" indent="-285750">
              <a:buFont typeface="Arial" panose="020B0604020202020204" pitchFamily="34" charset="0"/>
              <a:buChar char="•"/>
            </a:pPr>
            <a:r>
              <a:rPr lang="uk-UA" b="1" dirty="0">
                <a:solidFill>
                  <a:srgbClr val="002060"/>
                </a:solidFill>
              </a:rPr>
              <a:t>ЗАГАЛЬНІ ДЛЯ ВСІХ КУЛЬТУР</a:t>
            </a:r>
          </a:p>
        </p:txBody>
      </p:sp>
      <p:sp>
        <p:nvSpPr>
          <p:cNvPr id="5" name="TextBox 4"/>
          <p:cNvSpPr txBox="1"/>
          <p:nvPr/>
        </p:nvSpPr>
        <p:spPr>
          <a:xfrm>
            <a:off x="4953000" y="1591127"/>
            <a:ext cx="3604259" cy="3970318"/>
          </a:xfrm>
          <a:prstGeom prst="rect">
            <a:avLst/>
          </a:prstGeom>
          <a:noFill/>
        </p:spPr>
        <p:txBody>
          <a:bodyPr wrap="square" rtlCol="0">
            <a:spAutoFit/>
          </a:bodyPr>
          <a:lstStyle/>
          <a:p>
            <a:r>
              <a:rPr lang="uk-UA" b="1" dirty="0">
                <a:solidFill>
                  <a:srgbClr val="002060"/>
                </a:solidFill>
              </a:rPr>
              <a:t>Ґендерні (соціальні) ролі</a:t>
            </a:r>
          </a:p>
          <a:p>
            <a:endParaRPr lang="uk-UA" b="1" dirty="0">
              <a:solidFill>
                <a:srgbClr val="002060"/>
              </a:solidFill>
            </a:endParaRPr>
          </a:p>
          <a:p>
            <a:r>
              <a:rPr lang="uk-UA" b="1" dirty="0">
                <a:solidFill>
                  <a:srgbClr val="002060"/>
                </a:solidFill>
              </a:rPr>
              <a:t>…доглядати й навчати дітей, прати, прибирати, куховарити, навчатися, забивати цвяхи, підіймати штангу, ремонтувати, пілотувати літаки, здійснювати наукові відкриття, керувати підприємствами і державами тощо…</a:t>
            </a:r>
            <a:r>
              <a:rPr lang="uk-UA" dirty="0"/>
              <a:t/>
            </a:r>
            <a:br>
              <a:rPr lang="uk-UA" dirty="0"/>
            </a:br>
            <a:r>
              <a:rPr lang="uk-UA" b="1" dirty="0">
                <a:solidFill>
                  <a:srgbClr val="FF0000"/>
                </a:solidFill>
              </a:rPr>
              <a:t>може бути будь хто, незалежно від біологічної статі</a:t>
            </a:r>
          </a:p>
          <a:p>
            <a:r>
              <a:rPr lang="uk-UA" b="1" dirty="0">
                <a:solidFill>
                  <a:srgbClr val="002060"/>
                </a:solidFill>
              </a:rPr>
              <a:t>ЗМІНЮЮТЬСЯ З ЧАСОМ</a:t>
            </a:r>
          </a:p>
          <a:p>
            <a:r>
              <a:rPr lang="uk-UA" b="1" dirty="0">
                <a:solidFill>
                  <a:srgbClr val="002060"/>
                </a:solidFill>
              </a:rPr>
              <a:t>ВІДМІННІ У РІЗНИХ КУЛЬТУРАХ</a:t>
            </a:r>
          </a:p>
        </p:txBody>
      </p:sp>
    </p:spTree>
    <p:extLst>
      <p:ext uri="{BB962C8B-B14F-4D97-AF65-F5344CB8AC3E}">
        <p14:creationId xmlns:p14="http://schemas.microsoft.com/office/powerpoint/2010/main" xmlns="" val="2442439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4294967295"/>
          </p:nvPr>
        </p:nvSpPr>
        <p:spPr>
          <a:xfrm>
            <a:off x="821842" y="6203758"/>
            <a:ext cx="5414010" cy="238760"/>
          </a:xfrm>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19" name="Прямоугольник 18"/>
          <p:cNvSpPr/>
          <p:nvPr/>
        </p:nvSpPr>
        <p:spPr>
          <a:xfrm>
            <a:off x="1524761" y="1833047"/>
            <a:ext cx="6669759" cy="369332"/>
          </a:xfrm>
          <a:prstGeom prst="rect">
            <a:avLst/>
          </a:prstGeom>
        </p:spPr>
        <p:txBody>
          <a:bodyPr wrap="square">
            <a:spAutoFit/>
          </a:bodyPr>
          <a:lstStyle/>
          <a:p>
            <a:r>
              <a:rPr lang="uk-UA" dirty="0"/>
              <a:t>     </a:t>
            </a:r>
            <a:endParaRPr lang="uk-UA" sz="1600" dirty="0"/>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162819" y="1426418"/>
            <a:ext cx="6838950" cy="3438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4887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4294967295"/>
          </p:nvPr>
        </p:nvSpPr>
        <p:spPr>
          <a:xfrm>
            <a:off x="821842" y="6203758"/>
            <a:ext cx="5414010" cy="238760"/>
          </a:xfrm>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19" name="Прямоугольник 18"/>
          <p:cNvSpPr/>
          <p:nvPr/>
        </p:nvSpPr>
        <p:spPr>
          <a:xfrm>
            <a:off x="1524761" y="1833047"/>
            <a:ext cx="6669759" cy="369332"/>
          </a:xfrm>
          <a:prstGeom prst="rect">
            <a:avLst/>
          </a:prstGeom>
        </p:spPr>
        <p:txBody>
          <a:bodyPr wrap="square">
            <a:spAutoFit/>
          </a:bodyPr>
          <a:lstStyle/>
          <a:p>
            <a:r>
              <a:rPr lang="uk-UA" dirty="0"/>
              <a:t>     </a:t>
            </a:r>
            <a:endParaRPr lang="uk-UA" sz="1600" dirty="0"/>
          </a:p>
        </p:txBody>
      </p:sp>
      <p:sp>
        <p:nvSpPr>
          <p:cNvPr id="3" name="Прямоугольник 2"/>
          <p:cNvSpPr/>
          <p:nvPr/>
        </p:nvSpPr>
        <p:spPr>
          <a:xfrm>
            <a:off x="677253" y="1112519"/>
            <a:ext cx="7789493" cy="4401205"/>
          </a:xfrm>
          <a:prstGeom prst="rect">
            <a:avLst/>
          </a:prstGeom>
        </p:spPr>
        <p:txBody>
          <a:bodyPr wrap="square">
            <a:spAutoFit/>
          </a:bodyPr>
          <a:lstStyle/>
          <a:p>
            <a:r>
              <a:rPr lang="uk-UA" sz="2000" b="1" dirty="0">
                <a:solidFill>
                  <a:srgbClr val="002060"/>
                </a:solidFill>
              </a:rPr>
              <a:t>Ґендерна рівність (</a:t>
            </a:r>
            <a:r>
              <a:rPr lang="uk-UA" sz="2000" b="1" dirty="0" err="1">
                <a:solidFill>
                  <a:srgbClr val="002060"/>
                </a:solidFill>
              </a:rPr>
              <a:t>Gender</a:t>
            </a:r>
            <a:r>
              <a:rPr lang="uk-UA" sz="2000" b="1" dirty="0">
                <a:solidFill>
                  <a:srgbClr val="002060"/>
                </a:solidFill>
              </a:rPr>
              <a:t> </a:t>
            </a:r>
            <a:r>
              <a:rPr lang="uk-UA" sz="2000" b="1" dirty="0" err="1">
                <a:solidFill>
                  <a:srgbClr val="002060"/>
                </a:solidFill>
              </a:rPr>
              <a:t>equality</a:t>
            </a:r>
            <a:r>
              <a:rPr lang="uk-UA" sz="2000" b="1" dirty="0">
                <a:solidFill>
                  <a:srgbClr val="002060"/>
                </a:solidFill>
              </a:rPr>
              <a:t>)</a:t>
            </a:r>
            <a:r>
              <a:rPr lang="uk-UA" sz="2000" dirty="0">
                <a:solidFill>
                  <a:srgbClr val="002060"/>
                </a:solidFill>
              </a:rPr>
              <a:t>– це рівні права, обов’язки та можливості чоловіків і жінок різного віку.</a:t>
            </a:r>
          </a:p>
          <a:p>
            <a:r>
              <a:rPr lang="uk-UA" sz="2000" dirty="0">
                <a:solidFill>
                  <a:srgbClr val="002060"/>
                </a:solidFill>
              </a:rPr>
              <a:t>Ґендерна рівність – універсальний принцип у галузі прав людини. Зміст цього поняття включає відсутність привілеїв за статтю, заборону дискримінації, а також свободу вибору,розвитку, пошуку кожної особистості.</a:t>
            </a:r>
          </a:p>
          <a:p>
            <a:r>
              <a:rPr lang="uk-UA" sz="2000" dirty="0">
                <a:solidFill>
                  <a:srgbClr val="002060"/>
                </a:solidFill>
              </a:rPr>
              <a:t>Рівність жінок і чоловіків передбачає:</a:t>
            </a:r>
            <a:br>
              <a:rPr lang="uk-UA" sz="2000" dirty="0">
                <a:solidFill>
                  <a:srgbClr val="002060"/>
                </a:solidFill>
              </a:rPr>
            </a:br>
            <a:r>
              <a:rPr lang="uk-UA" sz="2000" dirty="0">
                <a:solidFill>
                  <a:srgbClr val="002060"/>
                </a:solidFill>
              </a:rPr>
              <a:t>– рівність у правах;</a:t>
            </a:r>
          </a:p>
          <a:p>
            <a:r>
              <a:rPr lang="uk-UA" sz="2000" dirty="0">
                <a:solidFill>
                  <a:srgbClr val="002060"/>
                </a:solidFill>
              </a:rPr>
              <a:t>– рівність у свободах;</a:t>
            </a:r>
          </a:p>
          <a:p>
            <a:r>
              <a:rPr lang="uk-UA" sz="2000" dirty="0">
                <a:solidFill>
                  <a:srgbClr val="002060"/>
                </a:solidFill>
              </a:rPr>
              <a:t>– рівність у обов’язках;</a:t>
            </a:r>
          </a:p>
          <a:p>
            <a:r>
              <a:rPr lang="uk-UA" sz="2000" dirty="0">
                <a:solidFill>
                  <a:srgbClr val="002060"/>
                </a:solidFill>
              </a:rPr>
              <a:t>– рівність у відповідальності;</a:t>
            </a:r>
          </a:p>
          <a:p>
            <a:r>
              <a:rPr lang="uk-UA" sz="2000" dirty="0">
                <a:solidFill>
                  <a:srgbClr val="002060"/>
                </a:solidFill>
              </a:rPr>
              <a:t>– рівність у можливостях;</a:t>
            </a:r>
          </a:p>
          <a:p>
            <a:r>
              <a:rPr lang="ru-RU" sz="2000" dirty="0">
                <a:solidFill>
                  <a:srgbClr val="002060"/>
                </a:solidFill>
              </a:rPr>
              <a:t>– </a:t>
            </a:r>
            <a:r>
              <a:rPr lang="ru-RU" sz="2000" dirty="0" err="1">
                <a:solidFill>
                  <a:srgbClr val="002060"/>
                </a:solidFill>
              </a:rPr>
              <a:t>рівний</a:t>
            </a:r>
            <a:r>
              <a:rPr lang="ru-RU" sz="2000" dirty="0">
                <a:solidFill>
                  <a:srgbClr val="002060"/>
                </a:solidFill>
              </a:rPr>
              <a:t> доступ </a:t>
            </a:r>
            <a:r>
              <a:rPr lang="ru-RU" sz="2000" dirty="0" err="1">
                <a:solidFill>
                  <a:srgbClr val="002060"/>
                </a:solidFill>
              </a:rPr>
              <a:t>жінок</a:t>
            </a:r>
            <a:r>
              <a:rPr lang="ru-RU" sz="2000" dirty="0">
                <a:solidFill>
                  <a:srgbClr val="002060"/>
                </a:solidFill>
              </a:rPr>
              <a:t> і </a:t>
            </a:r>
            <a:r>
              <a:rPr lang="ru-RU" sz="2000" dirty="0" err="1">
                <a:solidFill>
                  <a:srgbClr val="002060"/>
                </a:solidFill>
              </a:rPr>
              <a:t>чоловіків</a:t>
            </a:r>
            <a:r>
              <a:rPr lang="ru-RU" sz="2000" dirty="0">
                <a:solidFill>
                  <a:srgbClr val="002060"/>
                </a:solidFill>
              </a:rPr>
              <a:t> до </a:t>
            </a:r>
            <a:r>
              <a:rPr lang="ru-RU" sz="2000" dirty="0" err="1">
                <a:solidFill>
                  <a:srgbClr val="002060"/>
                </a:solidFill>
              </a:rPr>
              <a:t>процесу</a:t>
            </a:r>
            <a:r>
              <a:rPr lang="ru-RU" sz="2000" dirty="0">
                <a:solidFill>
                  <a:srgbClr val="002060"/>
                </a:solidFill>
              </a:rPr>
              <a:t> </a:t>
            </a:r>
            <a:r>
              <a:rPr lang="ru-RU" sz="2000" dirty="0" err="1">
                <a:solidFill>
                  <a:srgbClr val="002060"/>
                </a:solidFill>
              </a:rPr>
              <a:t>прийняття</a:t>
            </a:r>
            <a:r>
              <a:rPr lang="ru-RU" sz="2000" dirty="0">
                <a:solidFill>
                  <a:srgbClr val="002060"/>
                </a:solidFill>
              </a:rPr>
              <a:t> </a:t>
            </a:r>
            <a:r>
              <a:rPr lang="uk-UA" sz="2000" dirty="0">
                <a:solidFill>
                  <a:srgbClr val="002060"/>
                </a:solidFill>
              </a:rPr>
              <a:t>рішень та розподілу ресурсів</a:t>
            </a:r>
          </a:p>
        </p:txBody>
      </p:sp>
    </p:spTree>
    <p:extLst>
      <p:ext uri="{BB962C8B-B14F-4D97-AF65-F5344CB8AC3E}">
        <p14:creationId xmlns:p14="http://schemas.microsoft.com/office/powerpoint/2010/main" xmlns="" val="3211064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39825"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a:p>
        </p:txBody>
      </p:sp>
      <p:sp>
        <p:nvSpPr>
          <p:cNvPr id="8" name="object 8"/>
          <p:cNvSpPr/>
          <p:nvPr/>
        </p:nvSpPr>
        <p:spPr>
          <a:xfrm>
            <a:off x="8167369"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a:p>
        </p:txBody>
      </p:sp>
      <p:sp>
        <p:nvSpPr>
          <p:cNvPr id="9" name="object 9"/>
          <p:cNvSpPr/>
          <p:nvPr/>
        </p:nvSpPr>
        <p:spPr>
          <a:xfrm>
            <a:off x="733475" y="1816226"/>
            <a:ext cx="7440295" cy="12700"/>
          </a:xfrm>
          <a:custGeom>
            <a:avLst/>
            <a:gdLst/>
            <a:ahLst/>
            <a:cxnLst/>
            <a:rect l="l" t="t" r="r" b="b"/>
            <a:pathLst>
              <a:path w="7440295" h="12700">
                <a:moveTo>
                  <a:pt x="0" y="12700"/>
                </a:moveTo>
                <a:lnTo>
                  <a:pt x="7440244" y="12700"/>
                </a:lnTo>
                <a:lnTo>
                  <a:pt x="7440244" y="0"/>
                </a:lnTo>
                <a:lnTo>
                  <a:pt x="0" y="0"/>
                </a:lnTo>
                <a:lnTo>
                  <a:pt x="0" y="12700"/>
                </a:lnTo>
                <a:close/>
              </a:path>
            </a:pathLst>
          </a:custGeom>
          <a:solidFill>
            <a:srgbClr val="FFFFFF"/>
          </a:solidFill>
        </p:spPr>
        <p:txBody>
          <a:bodyPr wrap="square" lIns="0" tIns="0" rIns="0" bIns="0" rtlCol="0"/>
          <a:lstStyle/>
          <a:p>
            <a:endParaRPr/>
          </a:p>
        </p:txBody>
      </p:sp>
      <p:sp>
        <p:nvSpPr>
          <p:cNvPr id="10" name="object 10"/>
          <p:cNvSpPr/>
          <p:nvPr/>
        </p:nvSpPr>
        <p:spPr>
          <a:xfrm>
            <a:off x="733475" y="3787013"/>
            <a:ext cx="7440295" cy="0"/>
          </a:xfrm>
          <a:custGeom>
            <a:avLst/>
            <a:gdLst/>
            <a:ahLst/>
            <a:cxnLst/>
            <a:rect l="l" t="t" r="r" b="b"/>
            <a:pathLst>
              <a:path w="7440295">
                <a:moveTo>
                  <a:pt x="0" y="0"/>
                </a:moveTo>
                <a:lnTo>
                  <a:pt x="7440244" y="0"/>
                </a:lnTo>
              </a:path>
            </a:pathLst>
          </a:custGeom>
          <a:ln w="38100">
            <a:solidFill>
              <a:srgbClr val="FFFFFF"/>
            </a:solidFill>
          </a:ln>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11" name="TextBox 10"/>
          <p:cNvSpPr txBox="1"/>
          <p:nvPr/>
        </p:nvSpPr>
        <p:spPr>
          <a:xfrm>
            <a:off x="1935861" y="1241752"/>
            <a:ext cx="5128258" cy="400110"/>
          </a:xfrm>
          <a:prstGeom prst="rect">
            <a:avLst/>
          </a:prstGeom>
          <a:noFill/>
        </p:spPr>
        <p:txBody>
          <a:bodyPr wrap="square" rtlCol="0">
            <a:spAutoFit/>
          </a:bodyPr>
          <a:lstStyle/>
          <a:p>
            <a:r>
              <a:rPr lang="uk-UA" sz="2000" b="1" dirty="0">
                <a:solidFill>
                  <a:srgbClr val="002060"/>
                </a:solidFill>
              </a:rPr>
              <a:t>Гендерний підхід в плануванні  м</a:t>
            </a:r>
            <a:r>
              <a:rPr lang="ru-RU" sz="2000" b="1" dirty="0" err="1">
                <a:solidFill>
                  <a:srgbClr val="002060"/>
                </a:solidFill>
              </a:rPr>
              <a:t>іст</a:t>
            </a:r>
            <a:r>
              <a:rPr lang="ru-RU" sz="2000" b="1" dirty="0">
                <a:solidFill>
                  <a:srgbClr val="002060"/>
                </a:solidFill>
              </a:rPr>
              <a:t>/громад</a:t>
            </a:r>
            <a:endParaRPr lang="uk-UA" sz="2000" b="1" dirty="0">
              <a:solidFill>
                <a:srgbClr val="002060"/>
              </a:solidFill>
            </a:endParaRPr>
          </a:p>
        </p:txBody>
      </p:sp>
      <p:sp>
        <p:nvSpPr>
          <p:cNvPr id="14" name="TextBox 13"/>
          <p:cNvSpPr txBox="1"/>
          <p:nvPr/>
        </p:nvSpPr>
        <p:spPr>
          <a:xfrm>
            <a:off x="1504950" y="1994416"/>
            <a:ext cx="3276600" cy="369332"/>
          </a:xfrm>
          <a:prstGeom prst="rect">
            <a:avLst/>
          </a:prstGeom>
          <a:noFill/>
        </p:spPr>
        <p:txBody>
          <a:bodyPr wrap="square" rtlCol="0">
            <a:spAutoFit/>
          </a:bodyPr>
          <a:lstStyle/>
          <a:p>
            <a:pPr marL="285750" indent="-285750">
              <a:buFont typeface="Arial" panose="020B0604020202020204" pitchFamily="34" charset="0"/>
              <a:buChar char="•"/>
            </a:pPr>
            <a:r>
              <a:rPr lang="uk-UA" dirty="0">
                <a:solidFill>
                  <a:srgbClr val="002060"/>
                </a:solidFill>
              </a:rPr>
              <a:t>Транспорт</a:t>
            </a:r>
          </a:p>
        </p:txBody>
      </p:sp>
      <p:sp>
        <p:nvSpPr>
          <p:cNvPr id="15" name="TextBox 14"/>
          <p:cNvSpPr txBox="1"/>
          <p:nvPr/>
        </p:nvSpPr>
        <p:spPr>
          <a:xfrm>
            <a:off x="1504950" y="2363748"/>
            <a:ext cx="1676400" cy="369332"/>
          </a:xfrm>
          <a:prstGeom prst="rect">
            <a:avLst/>
          </a:prstGeom>
          <a:noFill/>
        </p:spPr>
        <p:txBody>
          <a:bodyPr wrap="square" rtlCol="0">
            <a:spAutoFit/>
          </a:bodyPr>
          <a:lstStyle/>
          <a:p>
            <a:pPr marL="285750" indent="-285750">
              <a:buFont typeface="Arial" panose="020B0604020202020204" pitchFamily="34" charset="0"/>
              <a:buChar char="•"/>
            </a:pPr>
            <a:r>
              <a:rPr lang="uk-UA" dirty="0">
                <a:solidFill>
                  <a:srgbClr val="002060"/>
                </a:solidFill>
              </a:rPr>
              <a:t>Безпека</a:t>
            </a:r>
          </a:p>
        </p:txBody>
      </p:sp>
      <p:sp>
        <p:nvSpPr>
          <p:cNvPr id="16" name="TextBox 15"/>
          <p:cNvSpPr txBox="1"/>
          <p:nvPr/>
        </p:nvSpPr>
        <p:spPr>
          <a:xfrm>
            <a:off x="1504950" y="2733080"/>
            <a:ext cx="6800850" cy="369332"/>
          </a:xfrm>
          <a:prstGeom prst="rect">
            <a:avLst/>
          </a:prstGeom>
          <a:noFill/>
        </p:spPr>
        <p:txBody>
          <a:bodyPr wrap="square" rtlCol="0">
            <a:spAutoFit/>
          </a:bodyPr>
          <a:lstStyle/>
          <a:p>
            <a:pPr marL="285750" indent="-285750">
              <a:buFont typeface="Arial" panose="020B0604020202020204" pitchFamily="34" charset="0"/>
              <a:buChar char="•"/>
            </a:pPr>
            <a:r>
              <a:rPr lang="uk-UA" dirty="0">
                <a:solidFill>
                  <a:srgbClr val="002060"/>
                </a:solidFill>
              </a:rPr>
              <a:t>Дитячі садочки, позашкільні заклади освіти</a:t>
            </a:r>
          </a:p>
        </p:txBody>
      </p:sp>
      <p:sp>
        <p:nvSpPr>
          <p:cNvPr id="17" name="TextBox 16"/>
          <p:cNvSpPr txBox="1"/>
          <p:nvPr/>
        </p:nvSpPr>
        <p:spPr>
          <a:xfrm>
            <a:off x="1504950" y="3102412"/>
            <a:ext cx="2762250" cy="369332"/>
          </a:xfrm>
          <a:prstGeom prst="rect">
            <a:avLst/>
          </a:prstGeom>
          <a:noFill/>
        </p:spPr>
        <p:txBody>
          <a:bodyPr wrap="square" rtlCol="0">
            <a:spAutoFit/>
          </a:bodyPr>
          <a:lstStyle/>
          <a:p>
            <a:pPr marL="285750" indent="-285750">
              <a:buFont typeface="Arial" panose="020B0604020202020204" pitchFamily="34" charset="0"/>
              <a:buChar char="•"/>
            </a:pPr>
            <a:r>
              <a:rPr lang="uk-UA" dirty="0">
                <a:solidFill>
                  <a:srgbClr val="002060"/>
                </a:solidFill>
              </a:rPr>
              <a:t>Дитячі майданчики</a:t>
            </a:r>
          </a:p>
        </p:txBody>
      </p:sp>
      <p:sp>
        <p:nvSpPr>
          <p:cNvPr id="18" name="TextBox 17"/>
          <p:cNvSpPr txBox="1"/>
          <p:nvPr/>
        </p:nvSpPr>
        <p:spPr>
          <a:xfrm>
            <a:off x="1504950" y="3471744"/>
            <a:ext cx="6800850" cy="646331"/>
          </a:xfrm>
          <a:prstGeom prst="rect">
            <a:avLst/>
          </a:prstGeom>
          <a:noFill/>
        </p:spPr>
        <p:txBody>
          <a:bodyPr wrap="square" rtlCol="0">
            <a:spAutoFit/>
          </a:bodyPr>
          <a:lstStyle/>
          <a:p>
            <a:pPr marL="285750" indent="-285750">
              <a:buFont typeface="Arial" panose="020B0604020202020204" pitchFamily="34" charset="0"/>
              <a:buChar char="•"/>
            </a:pPr>
            <a:r>
              <a:rPr lang="uk-UA" dirty="0">
                <a:solidFill>
                  <a:srgbClr val="002060"/>
                </a:solidFill>
              </a:rPr>
              <a:t>Доступність магазинів та інших установ (банк, пошта, державні органи)</a:t>
            </a:r>
          </a:p>
        </p:txBody>
      </p:sp>
      <p:sp>
        <p:nvSpPr>
          <p:cNvPr id="20" name="TextBox 19"/>
          <p:cNvSpPr txBox="1"/>
          <p:nvPr/>
        </p:nvSpPr>
        <p:spPr>
          <a:xfrm>
            <a:off x="1504949" y="4038600"/>
            <a:ext cx="6662419" cy="369332"/>
          </a:xfrm>
          <a:prstGeom prst="rect">
            <a:avLst/>
          </a:prstGeom>
          <a:noFill/>
        </p:spPr>
        <p:txBody>
          <a:bodyPr wrap="square" rtlCol="0">
            <a:spAutoFit/>
          </a:bodyPr>
          <a:lstStyle/>
          <a:p>
            <a:pPr marL="285750" indent="-285750">
              <a:buFont typeface="Arial" panose="020B0604020202020204" pitchFamily="34" charset="0"/>
              <a:buChar char="•"/>
            </a:pPr>
            <a:r>
              <a:rPr lang="uk-UA" dirty="0">
                <a:solidFill>
                  <a:srgbClr val="002060"/>
                </a:solidFill>
              </a:rPr>
              <a:t>Благоустрій міста (тротуари, бордюри, парки тощо)</a:t>
            </a:r>
          </a:p>
        </p:txBody>
      </p:sp>
      <p:sp>
        <p:nvSpPr>
          <p:cNvPr id="21" name="TextBox 20"/>
          <p:cNvSpPr txBox="1"/>
          <p:nvPr/>
        </p:nvSpPr>
        <p:spPr>
          <a:xfrm>
            <a:off x="1504949" y="4407932"/>
            <a:ext cx="6953251" cy="646331"/>
          </a:xfrm>
          <a:prstGeom prst="rect">
            <a:avLst/>
          </a:prstGeom>
          <a:noFill/>
        </p:spPr>
        <p:txBody>
          <a:bodyPr wrap="square" rtlCol="0">
            <a:spAutoFit/>
          </a:bodyPr>
          <a:lstStyle/>
          <a:p>
            <a:pPr marL="285750" indent="-285750">
              <a:buFont typeface="Arial" panose="020B0604020202020204" pitchFamily="34" charset="0"/>
              <a:buChar char="•"/>
            </a:pPr>
            <a:r>
              <a:rPr lang="uk-UA" dirty="0">
                <a:solidFill>
                  <a:srgbClr val="002060"/>
                </a:solidFill>
              </a:rPr>
              <a:t>Економічна привабливість міста (працевлаштування, підприємницький розвиток</a:t>
            </a:r>
          </a:p>
        </p:txBody>
      </p:sp>
    </p:spTree>
    <p:extLst>
      <p:ext uri="{BB962C8B-B14F-4D97-AF65-F5344CB8AC3E}">
        <p14:creationId xmlns:p14="http://schemas.microsoft.com/office/powerpoint/2010/main" xmlns="" val="286036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39825"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a:p>
        </p:txBody>
      </p:sp>
      <p:sp>
        <p:nvSpPr>
          <p:cNvPr id="8" name="object 8"/>
          <p:cNvSpPr/>
          <p:nvPr/>
        </p:nvSpPr>
        <p:spPr>
          <a:xfrm>
            <a:off x="8167369"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a:p>
        </p:txBody>
      </p:sp>
      <p:sp>
        <p:nvSpPr>
          <p:cNvPr id="9" name="object 9"/>
          <p:cNvSpPr/>
          <p:nvPr/>
        </p:nvSpPr>
        <p:spPr>
          <a:xfrm>
            <a:off x="733475" y="1816226"/>
            <a:ext cx="7440295" cy="12700"/>
          </a:xfrm>
          <a:custGeom>
            <a:avLst/>
            <a:gdLst/>
            <a:ahLst/>
            <a:cxnLst/>
            <a:rect l="l" t="t" r="r" b="b"/>
            <a:pathLst>
              <a:path w="7440295" h="12700">
                <a:moveTo>
                  <a:pt x="0" y="12700"/>
                </a:moveTo>
                <a:lnTo>
                  <a:pt x="7440244" y="12700"/>
                </a:lnTo>
                <a:lnTo>
                  <a:pt x="7440244" y="0"/>
                </a:lnTo>
                <a:lnTo>
                  <a:pt x="0" y="0"/>
                </a:lnTo>
                <a:lnTo>
                  <a:pt x="0" y="12700"/>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11" name="TextBox 10"/>
          <p:cNvSpPr txBox="1"/>
          <p:nvPr/>
        </p:nvSpPr>
        <p:spPr>
          <a:xfrm>
            <a:off x="299465" y="1184147"/>
            <a:ext cx="8463535" cy="923330"/>
          </a:xfrm>
          <a:prstGeom prst="rect">
            <a:avLst/>
          </a:prstGeom>
          <a:noFill/>
        </p:spPr>
        <p:txBody>
          <a:bodyPr wrap="square" rtlCol="0">
            <a:spAutoFit/>
          </a:bodyPr>
          <a:lstStyle/>
          <a:p>
            <a:r>
              <a:rPr lang="ru-RU" b="1" dirty="0">
                <a:solidFill>
                  <a:srgbClr val="002060"/>
                </a:solidFill>
              </a:rPr>
              <a:t>Транспорт</a:t>
            </a:r>
            <a:r>
              <a:rPr lang="ru-RU" dirty="0"/>
              <a:t>: </a:t>
            </a:r>
            <a:r>
              <a:rPr lang="uk-UA" dirty="0">
                <a:solidFill>
                  <a:srgbClr val="002060"/>
                </a:solidFill>
              </a:rPr>
              <a:t>пішохідна доступність соціальної інфраструктури, якісна інфраструктура для пішоходів, </a:t>
            </a:r>
            <a:r>
              <a:rPr lang="uk-UA" dirty="0" err="1">
                <a:solidFill>
                  <a:srgbClr val="002060"/>
                </a:solidFill>
              </a:rPr>
              <a:t>безбар'єрне</a:t>
            </a:r>
            <a:r>
              <a:rPr lang="uk-UA" dirty="0">
                <a:solidFill>
                  <a:srgbClr val="002060"/>
                </a:solidFill>
              </a:rPr>
              <a:t> середовище, зручний громадський транспорт, зручна мережа громадського транспорту</a:t>
            </a:r>
          </a:p>
        </p:txBody>
      </p:sp>
      <p:sp>
        <p:nvSpPr>
          <p:cNvPr id="14" name="TextBox 13"/>
          <p:cNvSpPr txBox="1"/>
          <p:nvPr/>
        </p:nvSpPr>
        <p:spPr>
          <a:xfrm>
            <a:off x="328040" y="2107477"/>
            <a:ext cx="8228076" cy="923330"/>
          </a:xfrm>
          <a:prstGeom prst="rect">
            <a:avLst/>
          </a:prstGeom>
          <a:noFill/>
        </p:spPr>
        <p:txBody>
          <a:bodyPr wrap="square" rtlCol="0">
            <a:spAutoFit/>
          </a:bodyPr>
          <a:lstStyle/>
          <a:p>
            <a:r>
              <a:rPr lang="uk-UA" b="1" dirty="0">
                <a:solidFill>
                  <a:srgbClr val="002060"/>
                </a:solidFill>
              </a:rPr>
              <a:t>Безпечне місто</a:t>
            </a:r>
            <a:r>
              <a:rPr lang="uk-UA" dirty="0">
                <a:solidFill>
                  <a:srgbClr val="002060"/>
                </a:solidFill>
              </a:rPr>
              <a:t>: якісне вуличне освітлення, в паркових зонах можливість проглядати крізь кущі та дерева, створення пішохідних переходів в місцях «зрізання» дітьми шляху до школи, дослідження проблемних зон (патрулі)</a:t>
            </a:r>
          </a:p>
        </p:txBody>
      </p:sp>
      <p:sp>
        <p:nvSpPr>
          <p:cNvPr id="15" name="TextBox 14"/>
          <p:cNvSpPr txBox="1"/>
          <p:nvPr/>
        </p:nvSpPr>
        <p:spPr>
          <a:xfrm>
            <a:off x="347090" y="3067651"/>
            <a:ext cx="8053960" cy="1477328"/>
          </a:xfrm>
          <a:prstGeom prst="rect">
            <a:avLst/>
          </a:prstGeom>
          <a:noFill/>
        </p:spPr>
        <p:txBody>
          <a:bodyPr wrap="square" rtlCol="0">
            <a:spAutoFit/>
          </a:bodyPr>
          <a:lstStyle/>
          <a:p>
            <a:r>
              <a:rPr lang="uk-UA" b="1" dirty="0">
                <a:solidFill>
                  <a:srgbClr val="002060"/>
                </a:solidFill>
              </a:rPr>
              <a:t>Інфраструктура для батьків та дітей</a:t>
            </a:r>
            <a:r>
              <a:rPr lang="uk-UA" dirty="0"/>
              <a:t>: </a:t>
            </a:r>
            <a:r>
              <a:rPr lang="uk-UA" dirty="0">
                <a:solidFill>
                  <a:srgbClr val="002060"/>
                </a:solidFill>
              </a:rPr>
              <a:t>правильний ухил пандусів, </a:t>
            </a:r>
            <a:r>
              <a:rPr lang="uk-UA" dirty="0" err="1">
                <a:solidFill>
                  <a:srgbClr val="002060"/>
                </a:solidFill>
              </a:rPr>
              <a:t>безбар’єрність</a:t>
            </a:r>
            <a:r>
              <a:rPr lang="uk-UA" dirty="0">
                <a:solidFill>
                  <a:srgbClr val="002060"/>
                </a:solidFill>
              </a:rPr>
              <a:t> – доступність міста для пересування з коляскою, працюючи ліфти в багатоповерхових будівлях, можливість залишити коляску в громадських місцях, місця для годування грудьми та сповивання (можливість сповивати і в чоловічих туалетах) </a:t>
            </a:r>
          </a:p>
        </p:txBody>
      </p:sp>
      <p:sp>
        <p:nvSpPr>
          <p:cNvPr id="17" name="TextBox 16"/>
          <p:cNvSpPr txBox="1"/>
          <p:nvPr/>
        </p:nvSpPr>
        <p:spPr>
          <a:xfrm>
            <a:off x="347090" y="4544979"/>
            <a:ext cx="8210169" cy="1200329"/>
          </a:xfrm>
          <a:prstGeom prst="rect">
            <a:avLst/>
          </a:prstGeom>
          <a:noFill/>
        </p:spPr>
        <p:txBody>
          <a:bodyPr wrap="square" rtlCol="0">
            <a:spAutoFit/>
          </a:bodyPr>
          <a:lstStyle/>
          <a:p>
            <a:r>
              <a:rPr lang="uk-UA" b="1" dirty="0">
                <a:solidFill>
                  <a:srgbClr val="002060"/>
                </a:solidFill>
              </a:rPr>
              <a:t>Публічні (громадські) простори: </a:t>
            </a:r>
            <a:r>
              <a:rPr lang="uk-UA" dirty="0">
                <a:solidFill>
                  <a:srgbClr val="002060"/>
                </a:solidFill>
              </a:rPr>
              <a:t>умови для відпочинку всіх вікових та соціальних груп, інфраструктура для дітей різного віку, зручні вуличні меблі із врахуванням потреб відвідувачів (універсальний, а не стандартний дизайн), особлива увага до соціально вразливих категорій (дівчата, підлітки та чоловіки літнього віку)</a:t>
            </a:r>
          </a:p>
        </p:txBody>
      </p:sp>
    </p:spTree>
    <p:extLst>
      <p:ext uri="{BB962C8B-B14F-4D97-AF65-F5344CB8AC3E}">
        <p14:creationId xmlns:p14="http://schemas.microsoft.com/office/powerpoint/2010/main" xmlns="" val="276962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39825"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a:p>
        </p:txBody>
      </p:sp>
      <p:sp>
        <p:nvSpPr>
          <p:cNvPr id="8" name="object 8"/>
          <p:cNvSpPr/>
          <p:nvPr/>
        </p:nvSpPr>
        <p:spPr>
          <a:xfrm>
            <a:off x="8167369"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a:p>
        </p:txBody>
      </p:sp>
      <p:sp>
        <p:nvSpPr>
          <p:cNvPr id="9" name="object 9"/>
          <p:cNvSpPr/>
          <p:nvPr/>
        </p:nvSpPr>
        <p:spPr>
          <a:xfrm>
            <a:off x="733475" y="1816226"/>
            <a:ext cx="7440295" cy="12700"/>
          </a:xfrm>
          <a:custGeom>
            <a:avLst/>
            <a:gdLst/>
            <a:ahLst/>
            <a:cxnLst/>
            <a:rect l="l" t="t" r="r" b="b"/>
            <a:pathLst>
              <a:path w="7440295" h="12700">
                <a:moveTo>
                  <a:pt x="0" y="12700"/>
                </a:moveTo>
                <a:lnTo>
                  <a:pt x="7440244" y="12700"/>
                </a:lnTo>
                <a:lnTo>
                  <a:pt x="7440244" y="0"/>
                </a:lnTo>
                <a:lnTo>
                  <a:pt x="0" y="0"/>
                </a:lnTo>
                <a:lnTo>
                  <a:pt x="0" y="12700"/>
                </a:lnTo>
                <a:close/>
              </a:path>
            </a:pathLst>
          </a:custGeom>
          <a:solidFill>
            <a:srgbClr val="FFFFFF"/>
          </a:solidFill>
        </p:spPr>
        <p:txBody>
          <a:bodyPr wrap="square" lIns="0" tIns="0" rIns="0" bIns="0" rtlCol="0"/>
          <a:lstStyle/>
          <a:p>
            <a:endParaRPr/>
          </a:p>
        </p:txBody>
      </p:sp>
      <p:sp>
        <p:nvSpPr>
          <p:cNvPr id="10" name="object 10"/>
          <p:cNvSpPr/>
          <p:nvPr/>
        </p:nvSpPr>
        <p:spPr>
          <a:xfrm>
            <a:off x="733475" y="3787013"/>
            <a:ext cx="7440295" cy="0"/>
          </a:xfrm>
          <a:custGeom>
            <a:avLst/>
            <a:gdLst/>
            <a:ahLst/>
            <a:cxnLst/>
            <a:rect l="l" t="t" r="r" b="b"/>
            <a:pathLst>
              <a:path w="7440295">
                <a:moveTo>
                  <a:pt x="0" y="0"/>
                </a:moveTo>
                <a:lnTo>
                  <a:pt x="7440244" y="0"/>
                </a:lnTo>
              </a:path>
            </a:pathLst>
          </a:custGeom>
          <a:ln w="38100">
            <a:solidFill>
              <a:srgbClr val="FFFFFF"/>
            </a:solidFill>
          </a:ln>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pic>
        <p:nvPicPr>
          <p:cNvPr id="13" name="Рисунок 12"/>
          <p:cNvPicPr/>
          <p:nvPr/>
        </p:nvPicPr>
        <p:blipFill>
          <a:blip r:embed="rId7"/>
          <a:stretch>
            <a:fillRect/>
          </a:stretch>
        </p:blipFill>
        <p:spPr>
          <a:xfrm>
            <a:off x="821842" y="1437109"/>
            <a:ext cx="7433945" cy="3983782"/>
          </a:xfrm>
          <a:prstGeom prst="rect">
            <a:avLst/>
          </a:prstGeom>
        </p:spPr>
      </p:pic>
    </p:spTree>
    <p:extLst>
      <p:ext uri="{BB962C8B-B14F-4D97-AF65-F5344CB8AC3E}">
        <p14:creationId xmlns:p14="http://schemas.microsoft.com/office/powerpoint/2010/main" xmlns="" val="2860367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pic>
        <p:nvPicPr>
          <p:cNvPr id="5122" name="Picture 2" descr="http://ud.org.ua/images/%D0%9C%D0%9C%D0%93/4.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115" y="1426417"/>
            <a:ext cx="4511360" cy="378372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4581525" y="873120"/>
            <a:ext cx="3975734" cy="4770537"/>
          </a:xfrm>
          <a:prstGeom prst="rect">
            <a:avLst/>
          </a:prstGeom>
        </p:spPr>
        <p:txBody>
          <a:bodyPr wrap="square">
            <a:spAutoFit/>
          </a:bodyPr>
          <a:lstStyle/>
          <a:p>
            <a:r>
              <a:rPr lang="uk-UA" sz="1600" b="1" dirty="0">
                <a:solidFill>
                  <a:srgbClr val="002776"/>
                </a:solidFill>
              </a:rPr>
              <a:t>Інклюзія</a:t>
            </a:r>
            <a:r>
              <a:rPr lang="uk-UA" sz="1600" dirty="0">
                <a:solidFill>
                  <a:srgbClr val="002776"/>
                </a:solidFill>
              </a:rPr>
              <a:t> — це процес реального включення людей з інвалідністю в активне суспільне життя і однаковою мірою необхідна для всіх членів суспільства. Та </a:t>
            </a:r>
            <a:r>
              <a:rPr lang="uk-UA" sz="1600" b="1" dirty="0">
                <a:solidFill>
                  <a:srgbClr val="002776"/>
                </a:solidFill>
              </a:rPr>
              <a:t>дуже важлива доступність інфраструктури та послуг</a:t>
            </a:r>
            <a:r>
              <a:rPr lang="uk-UA" sz="1600" dirty="0">
                <a:solidFill>
                  <a:srgbClr val="002776"/>
                </a:solidFill>
              </a:rPr>
              <a:t>: фізична,  транспортна, інформаційна, інфраструктурна, економічна тощо. Наприклад: В ОТГ створюють “Мобільний офіс ЦНАП” – сервіс з обслуговування заявників – людей з інвалідністю та людей, які через стан здоров’я обмеженні у пересуванні. Передбачається виїзд адміністратора зі спеціальною валізою, укомплектованою сучасною портативною технікою, до місця безпосереднього знаходження такого заявника для оперативного та якісного оформлення необхідних адміністративних і соціальних послуг</a:t>
            </a:r>
          </a:p>
        </p:txBody>
      </p:sp>
    </p:spTree>
    <p:extLst>
      <p:ext uri="{BB962C8B-B14F-4D97-AF65-F5344CB8AC3E}">
        <p14:creationId xmlns:p14="http://schemas.microsoft.com/office/powerpoint/2010/main" xmlns="" val="222321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4"/>
          <p:cNvSpPr/>
          <p:nvPr/>
        </p:nvSpPr>
        <p:spPr>
          <a:xfrm>
            <a:off x="298704" y="131063"/>
            <a:ext cx="3051047" cy="1048512"/>
          </a:xfrm>
          <a:prstGeom prst="rect">
            <a:avLst/>
          </a:prstGeom>
          <a:blipFill>
            <a:blip r:embed="rId2" cstate="print"/>
            <a:stretch>
              <a:fillRect/>
            </a:stretch>
          </a:blipFill>
        </p:spPr>
        <p:txBody>
          <a:bodyPr wrap="square" lIns="0" tIns="0" rIns="0" bIns="0" rtlCol="0"/>
          <a:lstStyle/>
          <a:p>
            <a:endParaRPr/>
          </a:p>
        </p:txBody>
      </p:sp>
      <p:sp>
        <p:nvSpPr>
          <p:cNvPr id="35" name="object 35"/>
          <p:cNvSpPr/>
          <p:nvPr/>
        </p:nvSpPr>
        <p:spPr>
          <a:xfrm>
            <a:off x="0" y="5838444"/>
            <a:ext cx="9144000" cy="45719"/>
          </a:xfrm>
          <a:prstGeom prst="rect">
            <a:avLst/>
          </a:prstGeom>
          <a:blipFill>
            <a:blip r:embed="rId3" cstate="print"/>
            <a:stretch>
              <a:fillRect/>
            </a:stretch>
          </a:blipFill>
        </p:spPr>
        <p:txBody>
          <a:bodyPr wrap="square" lIns="0" tIns="0" rIns="0" bIns="0" rtlCol="0"/>
          <a:lstStyle/>
          <a:p>
            <a:endParaRPr/>
          </a:p>
        </p:txBody>
      </p:sp>
      <p:sp>
        <p:nvSpPr>
          <p:cNvPr id="36" name="object 36"/>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37" name="object 37"/>
          <p:cNvSpPr/>
          <p:nvPr/>
        </p:nvSpPr>
        <p:spPr>
          <a:xfrm>
            <a:off x="6728459" y="5952744"/>
            <a:ext cx="2087879" cy="763524"/>
          </a:xfrm>
          <a:prstGeom prst="rect">
            <a:avLst/>
          </a:prstGeom>
          <a:blipFill>
            <a:blip r:embed="rId5" cstate="print"/>
            <a:stretch>
              <a:fillRect/>
            </a:stretch>
          </a:blipFill>
        </p:spPr>
        <p:txBody>
          <a:bodyPr wrap="square" lIns="0" tIns="0" rIns="0" bIns="0" rtlCol="0"/>
          <a:lstStyle/>
          <a:p>
            <a:endParaRPr/>
          </a:p>
        </p:txBody>
      </p:sp>
      <p:sp>
        <p:nvSpPr>
          <p:cNvPr id="38" name="object 38"/>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39" name="object 39"/>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41" name="object 8"/>
          <p:cNvSpPr txBox="1">
            <a:spLocks/>
          </p:cNvSpPr>
          <p:nvPr/>
        </p:nvSpPr>
        <p:spPr>
          <a:xfrm>
            <a:off x="3581400" y="381000"/>
            <a:ext cx="4677664" cy="382156"/>
          </a:xfrm>
          <a:prstGeom prst="rect">
            <a:avLst/>
          </a:prstGeom>
        </p:spPr>
        <p:txBody>
          <a:bodyPr vert="horz" wrap="square" lIns="0" tIns="12700" rIns="0" bIns="0" rtlCol="0">
            <a:spAutoFit/>
          </a:bodyPr>
          <a:lstStyle>
            <a:lvl1pPr>
              <a:defRPr sz="2400" b="1" i="0">
                <a:solidFill>
                  <a:srgbClr val="44536A"/>
                </a:solidFill>
                <a:latin typeface="Arial"/>
                <a:ea typeface="+mj-ea"/>
                <a:cs typeface="Arial"/>
              </a:defRPr>
            </a:lvl1pPr>
          </a:lstStyle>
          <a:p>
            <a:pPr marL="12700" algn="ctr">
              <a:spcBef>
                <a:spcPts val="100"/>
              </a:spcBef>
            </a:pPr>
            <a:r>
              <a:rPr lang="uk-UA" kern="0" spc="-145" dirty="0">
                <a:solidFill>
                  <a:srgbClr val="002776"/>
                </a:solidFill>
                <a:latin typeface="+mn-lt"/>
              </a:rPr>
              <a:t>Законодавча база</a:t>
            </a:r>
            <a:r>
              <a:rPr lang="uk-UA" kern="0" spc="-145" dirty="0">
                <a:solidFill>
                  <a:srgbClr val="002060"/>
                </a:solidFill>
                <a:latin typeface="+mn-lt"/>
              </a:rPr>
              <a:t> </a:t>
            </a:r>
            <a:endParaRPr lang="uk-UA" kern="0" spc="-280" dirty="0">
              <a:solidFill>
                <a:srgbClr val="002060"/>
              </a:solidFill>
              <a:latin typeface="+mn-lt"/>
            </a:endParaRPr>
          </a:p>
        </p:txBody>
      </p:sp>
      <p:sp>
        <p:nvSpPr>
          <p:cNvPr id="42" name="TextBox 41"/>
          <p:cNvSpPr txBox="1"/>
          <p:nvPr/>
        </p:nvSpPr>
        <p:spPr>
          <a:xfrm>
            <a:off x="348202" y="1154331"/>
            <a:ext cx="8305800" cy="4401205"/>
          </a:xfrm>
          <a:prstGeom prst="rect">
            <a:avLst/>
          </a:prstGeom>
          <a:noFill/>
        </p:spPr>
        <p:txBody>
          <a:bodyPr wrap="square" rtlCol="0">
            <a:spAutoFit/>
          </a:bodyPr>
          <a:lstStyle/>
          <a:p>
            <a:pPr marL="285750" indent="-285750">
              <a:buFont typeface="Arial" panose="020B0604020202020204" pitchFamily="34" charset="0"/>
              <a:buChar char="•"/>
            </a:pPr>
            <a:r>
              <a:rPr lang="ru-RU" sz="1400" dirty="0">
                <a:solidFill>
                  <a:srgbClr val="002060"/>
                </a:solidFill>
              </a:rPr>
              <a:t>К</a:t>
            </a:r>
            <a:r>
              <a:rPr lang="uk-UA" sz="1400" dirty="0" err="1">
                <a:solidFill>
                  <a:srgbClr val="002060"/>
                </a:solidFill>
              </a:rPr>
              <a:t>онцепція</a:t>
            </a:r>
            <a:r>
              <a:rPr lang="uk-UA" sz="1400" dirty="0">
                <a:solidFill>
                  <a:srgbClr val="002060"/>
                </a:solidFill>
              </a:rPr>
              <a:t> реформування місцевого самоврядування та територіальної організації влади в Україні</a:t>
            </a:r>
          </a:p>
          <a:p>
            <a:pPr marL="285750" indent="-285750">
              <a:buFont typeface="Arial" panose="020B0604020202020204" pitchFamily="34" charset="0"/>
              <a:buChar char="•"/>
            </a:pPr>
            <a:r>
              <a:rPr lang="uk-UA" sz="1400" dirty="0">
                <a:solidFill>
                  <a:srgbClr val="002060"/>
                </a:solidFill>
              </a:rPr>
              <a:t>Закон України "Про добровільне об’єднання територіальних громад" </a:t>
            </a:r>
          </a:p>
          <a:p>
            <a:pPr marL="285750" indent="-285750">
              <a:buFont typeface="Arial" panose="020B0604020202020204" pitchFamily="34" charset="0"/>
              <a:buChar char="•"/>
            </a:pPr>
            <a:r>
              <a:rPr lang="uk-UA" sz="1400" dirty="0">
                <a:solidFill>
                  <a:srgbClr val="002060"/>
                </a:solidFill>
              </a:rPr>
              <a:t>Про затвердження Методики формування спроможних територіальних громад </a:t>
            </a:r>
          </a:p>
          <a:p>
            <a:pPr marL="285750" indent="-285750">
              <a:buFont typeface="Arial" panose="020B0604020202020204" pitchFamily="34" charset="0"/>
              <a:buChar char="•"/>
            </a:pPr>
            <a:r>
              <a:rPr lang="uk-UA" sz="1400" dirty="0">
                <a:solidFill>
                  <a:srgbClr val="002060"/>
                </a:solidFill>
              </a:rPr>
              <a:t>Закон України "Про внесення змін до Бюджетного кодексу України щодо особливостей формування та виконання бюджетів об'єднаних територіальних громад"</a:t>
            </a:r>
          </a:p>
          <a:p>
            <a:pPr marL="285750" indent="-285750">
              <a:buFont typeface="Arial" panose="020B0604020202020204" pitchFamily="34" charset="0"/>
              <a:buChar char="•"/>
            </a:pPr>
            <a:r>
              <a:rPr lang="uk-UA" sz="1400" dirty="0">
                <a:solidFill>
                  <a:srgbClr val="002060"/>
                </a:solidFill>
              </a:rPr>
              <a:t>Про Порядок призначення перших виборів депутатів сільських, селищних, міських рад об’єднаних територіальних громад та відповідних сільських, селищних, міських голів</a:t>
            </a:r>
          </a:p>
          <a:p>
            <a:pPr marL="285750" indent="-285750">
              <a:buFont typeface="Arial" panose="020B0604020202020204" pitchFamily="34" charset="0"/>
              <a:buChar char="•"/>
            </a:pPr>
            <a:r>
              <a:rPr lang="uk-UA" sz="1400" dirty="0">
                <a:solidFill>
                  <a:srgbClr val="002060"/>
                </a:solidFill>
              </a:rPr>
              <a:t>Про Порядок призначення перших виборів депутатів сільських, селищних, міських рад об’єднаних територіальних громад та відповідних сільських, селищних, міських голів (приєднання)</a:t>
            </a:r>
          </a:p>
          <a:p>
            <a:pPr marL="285750" indent="-285750">
              <a:buFont typeface="Arial" panose="020B0604020202020204" pitchFamily="34" charset="0"/>
              <a:buChar char="•"/>
            </a:pPr>
            <a:r>
              <a:rPr lang="uk-UA" sz="1400" dirty="0">
                <a:solidFill>
                  <a:srgbClr val="002060"/>
                </a:solidFill>
              </a:rPr>
              <a:t>Закон України «Про внесення змін до деяких законів України щодо статусу старости села, селища» </a:t>
            </a:r>
          </a:p>
          <a:p>
            <a:pPr marL="285750" indent="-285750">
              <a:buFont typeface="Arial" panose="020B0604020202020204" pitchFamily="34" charset="0"/>
              <a:buChar char="•"/>
            </a:pPr>
            <a:r>
              <a:rPr lang="uk-UA" sz="1400" dirty="0">
                <a:solidFill>
                  <a:srgbClr val="002060"/>
                </a:solidFill>
              </a:rPr>
              <a:t>Закон України "Про внесення змін до деяких законодавчих актів України щодо особливостей добровільного об'єднання територіальних громад, розташованих на територіях суміжних районів" </a:t>
            </a:r>
          </a:p>
          <a:p>
            <a:pPr marL="285750" indent="-285750">
              <a:buFont typeface="Arial" panose="020B0604020202020204" pitchFamily="34" charset="0"/>
              <a:buChar char="•"/>
            </a:pPr>
            <a:r>
              <a:rPr lang="uk-UA" sz="1400" dirty="0">
                <a:solidFill>
                  <a:srgbClr val="002060"/>
                </a:solidFill>
              </a:rPr>
              <a:t>Закон України "Про внесення змін до Закону України "Про добровільне об'єднання територіальних громад" щодо добровільного приєднання територіальних громад сіл, селищ до територіальних громад міст обласного значення" </a:t>
            </a:r>
          </a:p>
          <a:p>
            <a:pPr marL="285750" indent="-285750">
              <a:buFont typeface="Arial" panose="020B0604020202020204" pitchFamily="34" charset="0"/>
              <a:buChar char="•"/>
            </a:pPr>
            <a:r>
              <a:rPr lang="uk-UA" sz="1400" dirty="0">
                <a:solidFill>
                  <a:srgbClr val="C00000"/>
                </a:solidFill>
              </a:rPr>
              <a:t>Розпорядження</a:t>
            </a:r>
            <a:r>
              <a:rPr lang="ru-RU" sz="1400" dirty="0">
                <a:solidFill>
                  <a:srgbClr val="C00000"/>
                </a:solidFill>
              </a:rPr>
              <a:t> КМУ « </a:t>
            </a:r>
            <a:r>
              <a:rPr lang="uk-UA" sz="1400" dirty="0">
                <a:solidFill>
                  <a:srgbClr val="C00000"/>
                </a:solidFill>
              </a:rPr>
              <a:t>Про визначення територій та затвердження адміністративних центрів територіальних громад» </a:t>
            </a:r>
          </a:p>
          <a:p>
            <a:pPr marL="285750" indent="-285750">
              <a:buFont typeface="Arial" panose="020B0604020202020204" pitchFamily="34" charset="0"/>
              <a:buChar char="•"/>
            </a:pPr>
            <a:r>
              <a:rPr lang="uk-UA" sz="1400" dirty="0">
                <a:solidFill>
                  <a:srgbClr val="C00000"/>
                </a:solidFill>
              </a:rPr>
              <a:t>Підтриманий Урядом </a:t>
            </a:r>
            <a:r>
              <a:rPr lang="uk-UA" sz="1400" dirty="0" err="1">
                <a:solidFill>
                  <a:srgbClr val="C00000"/>
                </a:solidFill>
              </a:rPr>
              <a:t>проєкт</a:t>
            </a:r>
            <a:r>
              <a:rPr lang="uk-UA" sz="1400" dirty="0">
                <a:solidFill>
                  <a:srgbClr val="C00000"/>
                </a:solidFill>
              </a:rPr>
              <a:t> Постанови ВРУ «Про утворення та ліквідацію районів у всіх областях України»</a:t>
            </a:r>
          </a:p>
          <a:p>
            <a:endParaRPr lang="uk-UA" sz="1400" dirty="0">
              <a:solidFill>
                <a:srgbClr val="C00000"/>
              </a:solidFill>
            </a:endParaRPr>
          </a:p>
        </p:txBody>
      </p:sp>
    </p:spTree>
    <p:extLst>
      <p:ext uri="{BB962C8B-B14F-4D97-AF65-F5344CB8AC3E}">
        <p14:creationId xmlns:p14="http://schemas.microsoft.com/office/powerpoint/2010/main" xmlns="" val="434939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8340" t="11691" r="6298" b="16364"/>
          <a:stretch/>
        </p:blipFill>
        <p:spPr>
          <a:xfrm>
            <a:off x="505517" y="160276"/>
            <a:ext cx="3008442" cy="9863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61773" y="5953475"/>
            <a:ext cx="2021254" cy="763455"/>
          </a:xfrm>
          <a:prstGeom prst="rect">
            <a:avLst/>
          </a:prstGeom>
        </p:spPr>
      </p:pic>
      <p:pic>
        <p:nvPicPr>
          <p:cNvPr id="7" name="Picture 6" descr="arrow.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0800000">
            <a:off x="-1" y="5963277"/>
            <a:ext cx="598813" cy="804466"/>
          </a:xfrm>
          <a:prstGeom prst="rect">
            <a:avLst/>
          </a:prstGeom>
        </p:spPr>
      </p:pic>
      <p:sp>
        <p:nvSpPr>
          <p:cNvPr id="9" name="Subtitle 2"/>
          <p:cNvSpPr txBox="1">
            <a:spLocks/>
          </p:cNvSpPr>
          <p:nvPr/>
        </p:nvSpPr>
        <p:spPr>
          <a:xfrm>
            <a:off x="1895767" y="2254485"/>
            <a:ext cx="6400800" cy="28014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a:solidFill>
                <a:srgbClr val="182B5D"/>
              </a:solidFill>
              <a:latin typeface="Gill Sans"/>
              <a:cs typeface="Gill Sans"/>
            </a:endParaRPr>
          </a:p>
          <a:p>
            <a:pPr marL="457200" indent="-457200" algn="l">
              <a:buFont typeface="Arial"/>
              <a:buChar char="•"/>
            </a:pPr>
            <a:endParaRPr lang="en-US" dirty="0">
              <a:solidFill>
                <a:srgbClr val="182B5D"/>
              </a:solidFill>
              <a:latin typeface="Gill Sans"/>
              <a:cs typeface="Gill Sans"/>
            </a:endParaRPr>
          </a:p>
          <a:p>
            <a:pPr marL="457200" indent="-457200" algn="l">
              <a:buFont typeface="Arial"/>
              <a:buChar char="•"/>
            </a:pPr>
            <a:endParaRPr lang="en-US" dirty="0">
              <a:solidFill>
                <a:srgbClr val="182B5D"/>
              </a:solidFill>
              <a:latin typeface="Gill Sans"/>
              <a:cs typeface="Gill Sans"/>
            </a:endParaRPr>
          </a:p>
        </p:txBody>
      </p:sp>
      <p:pic>
        <p:nvPicPr>
          <p:cNvPr id="10" name="Picture 9" descr="arrow.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470421" y="1018170"/>
            <a:ext cx="598813" cy="80446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0" y="5838087"/>
            <a:ext cx="9144000" cy="45719"/>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575" y="1600200"/>
            <a:ext cx="3815767" cy="1726634"/>
          </a:xfrm>
          <a:prstGeom prst="rect">
            <a:avLst/>
          </a:prstGeom>
        </p:spPr>
      </p:pic>
      <p:sp>
        <p:nvSpPr>
          <p:cNvPr id="14" name="Title 1"/>
          <p:cNvSpPr txBox="1">
            <a:spLocks/>
          </p:cNvSpPr>
          <p:nvPr/>
        </p:nvSpPr>
        <p:spPr>
          <a:xfrm>
            <a:off x="505517" y="6077329"/>
            <a:ext cx="5984875" cy="481012"/>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700" dirty="0" err="1">
                <a:solidFill>
                  <a:srgbClr val="182B5D"/>
                </a:solidFill>
                <a:latin typeface="Gill Sans"/>
                <a:cs typeface="Gill Sans"/>
              </a:rPr>
              <a:t>Проект</a:t>
            </a:r>
            <a:r>
              <a:rPr lang="en-US" sz="1700" dirty="0">
                <a:solidFill>
                  <a:srgbClr val="182B5D"/>
                </a:solidFill>
                <a:latin typeface="Gill Sans"/>
                <a:cs typeface="Gill Sans"/>
              </a:rPr>
              <a:t> USAID </a:t>
            </a:r>
            <a:r>
              <a:rPr lang="uk-UA" sz="1700" dirty="0">
                <a:solidFill>
                  <a:srgbClr val="182B5D"/>
                </a:solidFill>
                <a:latin typeface="Gill Sans"/>
                <a:cs typeface="Gill Sans"/>
              </a:rPr>
              <a:t>«Демократичне врядування у Східній Україні»</a:t>
            </a:r>
            <a:r>
              <a:rPr lang="en-US" sz="1700" dirty="0">
                <a:solidFill>
                  <a:srgbClr val="182B5D"/>
                </a:solidFill>
                <a:latin typeface="Gill Sans"/>
                <a:cs typeface="Gill Sans"/>
              </a:rPr>
              <a:t> </a:t>
            </a:r>
          </a:p>
        </p:txBody>
      </p:sp>
      <p:sp>
        <p:nvSpPr>
          <p:cNvPr id="2" name="Прямоугольник 1"/>
          <p:cNvSpPr/>
          <p:nvPr/>
        </p:nvSpPr>
        <p:spPr>
          <a:xfrm>
            <a:off x="4019548" y="1080065"/>
            <a:ext cx="4607399" cy="2031325"/>
          </a:xfrm>
          <a:prstGeom prst="rect">
            <a:avLst/>
          </a:prstGeom>
        </p:spPr>
        <p:txBody>
          <a:bodyPr wrap="square">
            <a:spAutoFit/>
          </a:bodyPr>
          <a:lstStyle/>
          <a:p>
            <a:r>
              <a:rPr lang="uk-UA" sz="1400" dirty="0">
                <a:solidFill>
                  <a:srgbClr val="002060"/>
                </a:solidFill>
              </a:rPr>
              <a:t>Інклюзії потребують, зокрема, люди зі слабким зором чи слухом, з порушенням опорно-рухового апарата, із затримкою психічного розвитку, з розумовою відсталістю, обдаровані, гіперактивні діти, люди з аутизмом, замкнуті люди. </a:t>
            </a:r>
          </a:p>
          <a:p>
            <a:r>
              <a:rPr lang="uk-UA" sz="1400" dirty="0">
                <a:solidFill>
                  <a:srgbClr val="002060"/>
                </a:solidFill>
              </a:rPr>
              <a:t>Часто вилученими із соціального життя почуваються батьки з немовлятами. Для них є незручною інфраструктура в Україні. Їм важко пересуватися в транспорті.. </a:t>
            </a:r>
          </a:p>
        </p:txBody>
      </p:sp>
      <p:sp>
        <p:nvSpPr>
          <p:cNvPr id="3" name="TextBox 2"/>
          <p:cNvSpPr txBox="1"/>
          <p:nvPr/>
        </p:nvSpPr>
        <p:spPr>
          <a:xfrm>
            <a:off x="152400" y="1146595"/>
            <a:ext cx="3810000" cy="369332"/>
          </a:xfrm>
          <a:prstGeom prst="rect">
            <a:avLst/>
          </a:prstGeom>
          <a:noFill/>
        </p:spPr>
        <p:txBody>
          <a:bodyPr wrap="square" rtlCol="0">
            <a:spAutoFit/>
          </a:bodyPr>
          <a:lstStyle/>
          <a:p>
            <a:pPr algn="ctr"/>
            <a:r>
              <a:rPr lang="uk-UA" b="1" dirty="0">
                <a:solidFill>
                  <a:srgbClr val="002060"/>
                </a:solidFill>
              </a:rPr>
              <a:t>Кому потрібна інклюзія?</a:t>
            </a:r>
            <a:endParaRPr lang="uk-UA" dirty="0">
              <a:solidFill>
                <a:srgbClr val="002060"/>
              </a:solidFill>
            </a:endParaRPr>
          </a:p>
        </p:txBody>
      </p:sp>
      <p:sp>
        <p:nvSpPr>
          <p:cNvPr id="4" name="Прямоугольник 3"/>
          <p:cNvSpPr/>
          <p:nvPr/>
        </p:nvSpPr>
        <p:spPr>
          <a:xfrm>
            <a:off x="2517405" y="3419475"/>
            <a:ext cx="4244367" cy="369332"/>
          </a:xfrm>
          <a:prstGeom prst="rect">
            <a:avLst/>
          </a:prstGeom>
        </p:spPr>
        <p:txBody>
          <a:bodyPr wrap="none">
            <a:spAutoFit/>
          </a:bodyPr>
          <a:lstStyle/>
          <a:p>
            <a:r>
              <a:rPr lang="uk-UA" b="1" dirty="0">
                <a:solidFill>
                  <a:srgbClr val="002060"/>
                </a:solidFill>
              </a:rPr>
              <a:t>Інклюзія – це важко? Ні, коли є бажання</a:t>
            </a:r>
            <a:endParaRPr lang="uk-UA" dirty="0">
              <a:solidFill>
                <a:srgbClr val="002060"/>
              </a:solidFill>
            </a:endParaRPr>
          </a:p>
        </p:txBody>
      </p:sp>
      <p:sp>
        <p:nvSpPr>
          <p:cNvPr id="8" name="Прямоугольник 7"/>
          <p:cNvSpPr/>
          <p:nvPr/>
        </p:nvSpPr>
        <p:spPr>
          <a:xfrm>
            <a:off x="-2" y="3772948"/>
            <a:ext cx="9069234" cy="1815882"/>
          </a:xfrm>
          <a:prstGeom prst="rect">
            <a:avLst/>
          </a:prstGeom>
        </p:spPr>
        <p:txBody>
          <a:bodyPr wrap="square">
            <a:spAutoFit/>
          </a:bodyPr>
          <a:lstStyle/>
          <a:p>
            <a:r>
              <a:rPr lang="uk-UA" sz="1400" b="1" dirty="0"/>
              <a:t>Центр раннього втручання в Преображенській ОТГ</a:t>
            </a:r>
            <a:endParaRPr lang="uk-UA" sz="1400" dirty="0"/>
          </a:p>
          <a:p>
            <a:r>
              <a:rPr lang="uk-UA" sz="1400" dirty="0"/>
              <a:t>В Преображенській ОТГ в Запорізькій області  </a:t>
            </a:r>
            <a:r>
              <a:rPr lang="ru-RU" sz="1400" dirty="0"/>
              <a:t>(</a:t>
            </a:r>
            <a:r>
              <a:rPr lang="uk-UA" sz="1400" dirty="0"/>
              <a:t>5478 мешканців) з 2017 року є послуги раннього втручання, коли проблеми в малюка виявляють дуже рано, ще до садочка, включаються фахівці, і "витягують" дитину до максимального рівня.</a:t>
            </a:r>
            <a:br>
              <a:rPr lang="uk-UA" sz="1400" dirty="0"/>
            </a:br>
            <a:r>
              <a:rPr lang="uk-UA" sz="1400" dirty="0"/>
              <a:t>За рішенням депутатів сільради, при громаді створили команду з логопеда, психолога, фахівця з соціальної роботи, сімейного лікаря й медсестри з ЛФК. </a:t>
            </a:r>
            <a:br>
              <a:rPr lang="uk-UA" sz="1400" dirty="0"/>
            </a:br>
            <a:r>
              <a:rPr lang="uk-UA" sz="1400" dirty="0"/>
              <a:t>У 2016-17 роках команда навчалася</a:t>
            </a:r>
            <a:r>
              <a:rPr lang="ru-RU" sz="1400" dirty="0"/>
              <a:t>, </a:t>
            </a:r>
            <a:r>
              <a:rPr lang="uk-UA" sz="1400" dirty="0"/>
              <a:t>ЮНІСЕФ допоміг їм зробити ремонт на базі опорної школи, там створили центр раннього втручання. 15 сімей отримують його послуги, а в місцевому садку уже відкрили 2 інклюзивні групи.</a:t>
            </a:r>
          </a:p>
        </p:txBody>
      </p:sp>
    </p:spTree>
    <p:extLst>
      <p:ext uri="{BB962C8B-B14F-4D97-AF65-F5344CB8AC3E}">
        <p14:creationId xmlns:p14="http://schemas.microsoft.com/office/powerpoint/2010/main" xmlns="" val="3622176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11" name="object 11"/>
          <p:cNvSpPr txBox="1">
            <a:spLocks noGrp="1"/>
          </p:cNvSpPr>
          <p:nvPr>
            <p:ph type="title"/>
          </p:nvPr>
        </p:nvSpPr>
        <p:spPr>
          <a:xfrm>
            <a:off x="781823" y="1752600"/>
            <a:ext cx="7899400" cy="1974900"/>
          </a:xfrm>
          <a:prstGeom prst="rect">
            <a:avLst/>
          </a:prstGeom>
          <a:solidFill>
            <a:srgbClr val="5B9BD4"/>
          </a:solidFill>
        </p:spPr>
        <p:txBody>
          <a:bodyPr vert="horz" wrap="square" lIns="0" tIns="5080" rIns="0" bIns="0" rtlCol="0">
            <a:spAutoFit/>
          </a:bodyPr>
          <a:lstStyle/>
          <a:p>
            <a:pPr>
              <a:lnSpc>
                <a:spcPct val="100000"/>
              </a:lnSpc>
              <a:spcBef>
                <a:spcPts val="40"/>
              </a:spcBef>
            </a:pPr>
            <a:endParaRPr sz="3200" dirty="0">
              <a:latin typeface="Times New Roman"/>
              <a:cs typeface="Times New Roman"/>
            </a:endParaRPr>
          </a:p>
          <a:p>
            <a:pPr marL="62230" marR="715010" indent="657860" algn="ctr"/>
            <a:r>
              <a:rPr spc="-165" dirty="0">
                <a:solidFill>
                  <a:srgbClr val="FFFFFF"/>
                </a:solidFill>
                <a:latin typeface="+mn-lt"/>
              </a:rPr>
              <a:t>Практична </a:t>
            </a:r>
            <a:r>
              <a:rPr spc="-190" dirty="0">
                <a:solidFill>
                  <a:srgbClr val="FFFFFF"/>
                </a:solidFill>
                <a:latin typeface="+mn-lt"/>
              </a:rPr>
              <a:t>робота </a:t>
            </a:r>
            <a:r>
              <a:rPr spc="-170" dirty="0">
                <a:solidFill>
                  <a:srgbClr val="FFFFFF"/>
                </a:solidFill>
                <a:latin typeface="+mn-lt"/>
              </a:rPr>
              <a:t>№ </a:t>
            </a:r>
            <a:r>
              <a:rPr lang="uk-UA" spc="-120" dirty="0">
                <a:solidFill>
                  <a:srgbClr val="FFFFFF"/>
                </a:solidFill>
                <a:latin typeface="+mn-lt"/>
              </a:rPr>
              <a:t>1</a:t>
            </a:r>
            <a:r>
              <a:rPr spc="-120" dirty="0">
                <a:solidFill>
                  <a:srgbClr val="FFFFFF"/>
                </a:solidFill>
                <a:latin typeface="+mn-lt"/>
              </a:rPr>
              <a:t> </a:t>
            </a:r>
            <a:r>
              <a:rPr spc="-170" dirty="0">
                <a:solidFill>
                  <a:srgbClr val="FFFFFF"/>
                </a:solidFill>
                <a:latin typeface="+mn-lt"/>
              </a:rPr>
              <a:t>до </a:t>
            </a:r>
            <a:r>
              <a:rPr spc="-210" dirty="0">
                <a:solidFill>
                  <a:srgbClr val="FFFFFF"/>
                </a:solidFill>
                <a:latin typeface="+mn-lt"/>
              </a:rPr>
              <a:t>Учбового модулю </a:t>
            </a:r>
            <a:r>
              <a:rPr spc="-170" dirty="0">
                <a:solidFill>
                  <a:srgbClr val="FFFFFF"/>
                </a:solidFill>
                <a:latin typeface="+mn-lt"/>
              </a:rPr>
              <a:t>№ </a:t>
            </a:r>
            <a:r>
              <a:rPr spc="-120" dirty="0">
                <a:solidFill>
                  <a:srgbClr val="FFFFFF"/>
                </a:solidFill>
                <a:latin typeface="+mn-lt"/>
              </a:rPr>
              <a:t>1</a:t>
            </a:r>
            <a:r>
              <a:rPr lang="uk-UA" spc="-120" dirty="0">
                <a:solidFill>
                  <a:srgbClr val="FFFFFF"/>
                </a:solidFill>
                <a:latin typeface="+mn-lt"/>
              </a:rPr>
              <a:t/>
            </a:r>
            <a:br>
              <a:rPr lang="uk-UA" spc="-120" dirty="0">
                <a:solidFill>
                  <a:srgbClr val="FFFFFF"/>
                </a:solidFill>
                <a:latin typeface="+mn-lt"/>
              </a:rPr>
            </a:br>
            <a:r>
              <a:rPr lang="uk-UA" spc="-165" dirty="0">
                <a:solidFill>
                  <a:srgbClr val="FFFFFF"/>
                </a:solidFill>
                <a:latin typeface="+mn-lt"/>
              </a:rPr>
              <a:t>Визначити, що відноситься до власних або делегованих  повноважень ОМС, а що є державними повноваженнями</a:t>
            </a:r>
            <a:r>
              <a:rPr lang="ru-RU" spc="-165" dirty="0">
                <a:solidFill>
                  <a:srgbClr val="FFFFFF"/>
                </a:solidFill>
                <a:latin typeface="+mn-lt"/>
              </a:rPr>
              <a:t/>
            </a:r>
            <a:br>
              <a:rPr lang="ru-RU" spc="-165" dirty="0">
                <a:solidFill>
                  <a:srgbClr val="FFFFFF"/>
                </a:solidFill>
                <a:latin typeface="+mn-lt"/>
              </a:rPr>
            </a:br>
            <a:endParaRPr lang="uk-UA" spc="-165" dirty="0">
              <a:solidFill>
                <a:srgbClr val="FFFFFF"/>
              </a:solidFill>
            </a:endParaRPr>
          </a:p>
        </p:txBody>
      </p:sp>
    </p:spTree>
    <p:extLst>
      <p:ext uri="{BB962C8B-B14F-4D97-AF65-F5344CB8AC3E}">
        <p14:creationId xmlns:p14="http://schemas.microsoft.com/office/powerpoint/2010/main" xmlns="" val="2083232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graphicFrame>
        <p:nvGraphicFramePr>
          <p:cNvPr id="3" name="Таблица 2"/>
          <p:cNvGraphicFramePr>
            <a:graphicFrameLocks noGrp="1"/>
          </p:cNvGraphicFramePr>
          <p:nvPr>
            <p:extLst>
              <p:ext uri="{D42A27DB-BD31-4B8C-83A1-F6EECF244321}">
                <p14:modId xmlns:p14="http://schemas.microsoft.com/office/powerpoint/2010/main" xmlns="" val="3523578808"/>
              </p:ext>
            </p:extLst>
          </p:nvPr>
        </p:nvGraphicFramePr>
        <p:xfrm>
          <a:off x="76200" y="1112519"/>
          <a:ext cx="8648700" cy="4556760"/>
        </p:xfrm>
        <a:graphic>
          <a:graphicData uri="http://schemas.openxmlformats.org/drawingml/2006/table">
            <a:tbl>
              <a:tblPr firstRow="1" firstCol="1" bandRow="1">
                <a:tableStyleId>{5C22544A-7EE6-4342-B048-85BDC9FD1C3A}</a:tableStyleId>
              </a:tblPr>
              <a:tblGrid>
                <a:gridCol w="330200">
                  <a:extLst>
                    <a:ext uri="{9D8B030D-6E8A-4147-A177-3AD203B41FA5}">
                      <a16:colId xmlns:a16="http://schemas.microsoft.com/office/drawing/2014/main" xmlns="" val="20000"/>
                    </a:ext>
                  </a:extLst>
                </a:gridCol>
                <a:gridCol w="3882619">
                  <a:extLst>
                    <a:ext uri="{9D8B030D-6E8A-4147-A177-3AD203B41FA5}">
                      <a16:colId xmlns:a16="http://schemas.microsoft.com/office/drawing/2014/main" xmlns="" val="20001"/>
                    </a:ext>
                  </a:extLst>
                </a:gridCol>
                <a:gridCol w="308381">
                  <a:extLst>
                    <a:ext uri="{9D8B030D-6E8A-4147-A177-3AD203B41FA5}">
                      <a16:colId xmlns:a16="http://schemas.microsoft.com/office/drawing/2014/main" xmlns="" val="20002"/>
                    </a:ext>
                  </a:extLst>
                </a:gridCol>
                <a:gridCol w="4127500">
                  <a:extLst>
                    <a:ext uri="{9D8B030D-6E8A-4147-A177-3AD203B41FA5}">
                      <a16:colId xmlns:a16="http://schemas.microsoft.com/office/drawing/2014/main" xmlns="" val="20003"/>
                    </a:ext>
                  </a:extLst>
                </a:gridCol>
              </a:tblGrid>
              <a:tr h="171014">
                <a:tc>
                  <a:txBody>
                    <a:bodyPr/>
                    <a:lstStyle/>
                    <a:p>
                      <a:pPr>
                        <a:lnSpc>
                          <a:spcPct val="115000"/>
                        </a:lnSpc>
                        <a:spcAft>
                          <a:spcPts val="0"/>
                        </a:spcAft>
                      </a:pPr>
                      <a:r>
                        <a:rPr lang="uk-UA" sz="1000" dirty="0">
                          <a:effectLst/>
                        </a:rPr>
                        <a:t> </a:t>
                      </a:r>
                      <a:endParaRPr lang="uk-UA" sz="1000" dirty="0">
                        <a:effectLst/>
                        <a:latin typeface="Calibri"/>
                        <a:ea typeface="Calibri"/>
                        <a:cs typeface="Times New Roman"/>
                      </a:endParaRPr>
                    </a:p>
                  </a:txBody>
                  <a:tcPr marL="60835" marR="60835" marT="0" marB="0"/>
                </a:tc>
                <a:tc>
                  <a:txBody>
                    <a:bodyPr/>
                    <a:lstStyle/>
                    <a:p>
                      <a:pPr algn="ctr">
                        <a:lnSpc>
                          <a:spcPct val="115000"/>
                        </a:lnSpc>
                        <a:spcAft>
                          <a:spcPts val="0"/>
                        </a:spcAft>
                      </a:pPr>
                      <a:r>
                        <a:rPr lang="uk-UA" sz="1100" dirty="0">
                          <a:effectLst/>
                        </a:rPr>
                        <a:t> Повноваження</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000" dirty="0">
                          <a:effectLst/>
                        </a:rPr>
                        <a:t> </a:t>
                      </a:r>
                      <a:endParaRPr lang="uk-UA" sz="1000" dirty="0">
                        <a:effectLst/>
                        <a:latin typeface="Calibri"/>
                        <a:ea typeface="Calibri"/>
                        <a:cs typeface="Times New Roman"/>
                      </a:endParaRPr>
                    </a:p>
                  </a:txBody>
                  <a:tcPr marL="60835" marR="60835" marT="0" marB="0"/>
                </a:tc>
                <a:tc>
                  <a:txBody>
                    <a:bodyPr/>
                    <a:lstStyle/>
                    <a:p>
                      <a:pPr algn="ctr">
                        <a:lnSpc>
                          <a:spcPct val="115000"/>
                        </a:lnSpc>
                        <a:spcAft>
                          <a:spcPts val="0"/>
                        </a:spcAft>
                      </a:pPr>
                      <a:r>
                        <a:rPr lang="uk-UA" sz="1000" dirty="0">
                          <a:effectLst/>
                        </a:rPr>
                        <a:t> Повноваження</a:t>
                      </a:r>
                      <a:endParaRPr lang="uk-UA" sz="10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00"/>
                  </a:ext>
                </a:extLst>
              </a:tr>
              <a:tr h="171014">
                <a:tc>
                  <a:txBody>
                    <a:bodyPr/>
                    <a:lstStyle/>
                    <a:p>
                      <a:pPr>
                        <a:lnSpc>
                          <a:spcPct val="115000"/>
                        </a:lnSpc>
                        <a:spcAft>
                          <a:spcPts val="0"/>
                        </a:spcAft>
                      </a:pPr>
                      <a:r>
                        <a:rPr lang="uk-UA" sz="1100" dirty="0">
                          <a:effectLst/>
                        </a:rPr>
                        <a:t> </a:t>
                      </a:r>
                      <a:r>
                        <a:rPr lang="en-US" sz="1100" dirty="0">
                          <a:effectLst/>
                        </a:rPr>
                        <a:t>1</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статистичний облік громадян, які постійно або тимчасово проживають на відповідній території;</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000" dirty="0">
                          <a:effectLst/>
                        </a:rPr>
                        <a:t> </a:t>
                      </a:r>
                      <a:r>
                        <a:rPr lang="en-US" sz="1000" dirty="0">
                          <a:effectLst/>
                        </a:rPr>
                        <a:t>1</a:t>
                      </a:r>
                      <a:r>
                        <a:rPr lang="uk-UA" sz="1000" dirty="0">
                          <a:effectLst/>
                        </a:rPr>
                        <a:t>3</a:t>
                      </a:r>
                      <a:endParaRPr lang="uk-UA" sz="1000" dirty="0">
                        <a:effectLst/>
                        <a:latin typeface="Calibri"/>
                        <a:ea typeface="Calibri"/>
                        <a:cs typeface="Times New Roman"/>
                      </a:endParaRPr>
                    </a:p>
                  </a:txBody>
                  <a:tcPr marL="60835" marR="60835" marT="0" marB="0"/>
                </a:tc>
                <a:tc>
                  <a:txBody>
                    <a:bodyPr/>
                    <a:lstStyle/>
                    <a:p>
                      <a:pPr marL="0" marR="0" indent="0" defTabSz="914400" eaLnBrk="1" fontAlgn="auto" latinLnBrk="0" hangingPunct="1">
                        <a:lnSpc>
                          <a:spcPct val="115000"/>
                        </a:lnSpc>
                        <a:spcBef>
                          <a:spcPts val="0"/>
                        </a:spcBef>
                        <a:spcAft>
                          <a:spcPts val="0"/>
                        </a:spcAft>
                        <a:buClrTx/>
                        <a:buSzTx/>
                        <a:buFontTx/>
                        <a:buNone/>
                        <a:tabLst/>
                        <a:defRPr/>
                      </a:pPr>
                      <a:r>
                        <a:rPr lang="uk-UA" sz="1100" dirty="0">
                          <a:effectLst/>
                        </a:rPr>
                        <a:t> </a:t>
                      </a:r>
                      <a:r>
                        <a:rPr lang="uk-UA" sz="1100" dirty="0">
                          <a:solidFill>
                            <a:schemeClr val="dk1"/>
                          </a:solidFill>
                          <a:effectLst/>
                          <a:latin typeface="+mn-lt"/>
                          <a:ea typeface="+mn-ea"/>
                          <a:cs typeface="+mn-cs"/>
                        </a:rPr>
                        <a:t>кримінальні розслідування та притягнення порушників до відповідальності</a:t>
                      </a:r>
                      <a:endParaRPr lang="uk-UA" sz="1100" dirty="0">
                        <a:effectLst/>
                        <a:latin typeface="+mn-lt"/>
                        <a:ea typeface="Calibri"/>
                        <a:cs typeface="Times New Roman"/>
                      </a:endParaRPr>
                    </a:p>
                    <a:p>
                      <a:pPr>
                        <a:lnSpc>
                          <a:spcPct val="115000"/>
                        </a:lnSpc>
                        <a:spcAft>
                          <a:spcPts val="0"/>
                        </a:spcAft>
                      </a:pPr>
                      <a:endParaRPr lang="uk-UA" sz="11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01"/>
                  </a:ext>
                </a:extLst>
              </a:tr>
              <a:tr h="171014">
                <a:tc>
                  <a:txBody>
                    <a:bodyPr/>
                    <a:lstStyle/>
                    <a:p>
                      <a:pPr>
                        <a:lnSpc>
                          <a:spcPct val="115000"/>
                        </a:lnSpc>
                        <a:spcAft>
                          <a:spcPts val="0"/>
                        </a:spcAft>
                      </a:pPr>
                      <a:r>
                        <a:rPr lang="uk-UA" sz="1000" dirty="0">
                          <a:effectLst/>
                        </a:rPr>
                        <a:t> </a:t>
                      </a:r>
                      <a:r>
                        <a:rPr lang="en-US" sz="1000" dirty="0">
                          <a:effectLst/>
                        </a:rPr>
                        <a:t>2</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затвердження місцевих містобудівних програм, генеральних планів забудови населеного пункту</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en-US" sz="1100" dirty="0">
                          <a:effectLst/>
                        </a:rPr>
                        <a:t>1</a:t>
                      </a:r>
                      <a:r>
                        <a:rPr lang="uk-UA" sz="1100" dirty="0">
                          <a:effectLst/>
                        </a:rPr>
                        <a:t>4</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забезпечення охорони пам'яток історії та культури, збереження та використання культурного надбання </a:t>
                      </a:r>
                      <a:endParaRPr lang="uk-UA" sz="11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02"/>
                  </a:ext>
                </a:extLst>
              </a:tr>
              <a:tr h="171014">
                <a:tc>
                  <a:txBody>
                    <a:bodyPr/>
                    <a:lstStyle/>
                    <a:p>
                      <a:pPr>
                        <a:lnSpc>
                          <a:spcPct val="115000"/>
                        </a:lnSpc>
                        <a:spcAft>
                          <a:spcPts val="0"/>
                        </a:spcAft>
                      </a:pPr>
                      <a:r>
                        <a:rPr lang="uk-UA" sz="1000" dirty="0">
                          <a:effectLst/>
                        </a:rPr>
                        <a:t> </a:t>
                      </a:r>
                      <a:r>
                        <a:rPr lang="en-US" sz="1000" dirty="0">
                          <a:effectLst/>
                        </a:rPr>
                        <a:t>3</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затвердження маршрутів і графіків руху, правил користування міським пасажирським транспортом незалежно від форм власності</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000" dirty="0">
                          <a:effectLst/>
                        </a:rPr>
                        <a:t> </a:t>
                      </a:r>
                      <a:r>
                        <a:rPr lang="en-US" sz="1000" dirty="0">
                          <a:effectLst/>
                        </a:rPr>
                        <a:t>1</a:t>
                      </a:r>
                      <a:r>
                        <a:rPr lang="uk-UA" sz="1000" dirty="0">
                          <a:effectLst/>
                        </a:rPr>
                        <a:t>5</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облік відповідно до закону житлового фонду, здійснення контролю за його використанням</a:t>
                      </a:r>
                      <a:endParaRPr lang="uk-UA" sz="11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03"/>
                  </a:ext>
                </a:extLst>
              </a:tr>
              <a:tr h="171014">
                <a:tc>
                  <a:txBody>
                    <a:bodyPr/>
                    <a:lstStyle/>
                    <a:p>
                      <a:pPr>
                        <a:lnSpc>
                          <a:spcPct val="115000"/>
                        </a:lnSpc>
                        <a:spcAft>
                          <a:spcPts val="0"/>
                        </a:spcAft>
                      </a:pPr>
                      <a:r>
                        <a:rPr lang="uk-UA" sz="1000" dirty="0">
                          <a:effectLst/>
                        </a:rPr>
                        <a:t> </a:t>
                      </a:r>
                      <a:r>
                        <a:rPr lang="en-US" sz="1000" dirty="0">
                          <a:effectLst/>
                        </a:rPr>
                        <a:t>4</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шляхи місцевого значення</a:t>
                      </a:r>
                      <a:r>
                        <a:rPr lang="uk-UA" sz="1800" b="1" dirty="0">
                          <a:solidFill>
                            <a:schemeClr val="dk1"/>
                          </a:solidFill>
                          <a:effectLst/>
                          <a:latin typeface="+mn-lt"/>
                          <a:ea typeface="+mn-ea"/>
                          <a:cs typeface="+mn-cs"/>
                        </a:rPr>
                        <a:t> </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000" dirty="0">
                          <a:effectLst/>
                        </a:rPr>
                        <a:t> </a:t>
                      </a:r>
                      <a:r>
                        <a:rPr lang="en-US" sz="1000" dirty="0">
                          <a:effectLst/>
                        </a:rPr>
                        <a:t>1</a:t>
                      </a:r>
                      <a:r>
                        <a:rPr lang="uk-UA" sz="1000" dirty="0">
                          <a:effectLst/>
                        </a:rPr>
                        <a:t>6</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обороноздатність країни</a:t>
                      </a:r>
                      <a:endParaRPr lang="uk-UA" sz="11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04"/>
                  </a:ext>
                </a:extLst>
              </a:tr>
              <a:tr h="171014">
                <a:tc>
                  <a:txBody>
                    <a:bodyPr/>
                    <a:lstStyle/>
                    <a:p>
                      <a:pPr>
                        <a:lnSpc>
                          <a:spcPct val="115000"/>
                        </a:lnSpc>
                        <a:spcAft>
                          <a:spcPts val="0"/>
                        </a:spcAft>
                      </a:pPr>
                      <a:r>
                        <a:rPr lang="uk-UA" sz="1000" dirty="0">
                          <a:effectLst/>
                        </a:rPr>
                        <a:t> </a:t>
                      </a:r>
                      <a:r>
                        <a:rPr lang="en-US" sz="1000" dirty="0">
                          <a:effectLst/>
                        </a:rPr>
                        <a:t>5</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здійснення контролю за дотриманням цін і тарифів</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en-US" sz="1100" dirty="0">
                          <a:effectLst/>
                        </a:rPr>
                        <a:t>1</a:t>
                      </a:r>
                      <a:r>
                        <a:rPr lang="uk-UA" sz="1100" dirty="0">
                          <a:effectLst/>
                        </a:rPr>
                        <a:t>7</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державна реєстрація речових прав на нерухоме майно та їх обтяжень</a:t>
                      </a:r>
                      <a:endParaRPr lang="uk-UA" sz="11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05"/>
                  </a:ext>
                </a:extLst>
              </a:tr>
              <a:tr h="171014">
                <a:tc>
                  <a:txBody>
                    <a:bodyPr/>
                    <a:lstStyle/>
                    <a:p>
                      <a:pPr>
                        <a:lnSpc>
                          <a:spcPct val="115000"/>
                        </a:lnSpc>
                        <a:spcAft>
                          <a:spcPts val="0"/>
                        </a:spcAft>
                      </a:pPr>
                      <a:r>
                        <a:rPr lang="uk-UA" sz="1000" dirty="0">
                          <a:effectLst/>
                        </a:rPr>
                        <a:t> </a:t>
                      </a:r>
                      <a:r>
                        <a:rPr lang="en-US" sz="1000" dirty="0">
                          <a:effectLst/>
                        </a:rPr>
                        <a:t>6</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визначення шляхів стимулювання користування електромобілями та іншими екологічними видами транспорту</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000" dirty="0">
                          <a:effectLst/>
                        </a:rPr>
                        <a:t> 18</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вирішення у встановленому законодавством порядку питань опіки і піклування </a:t>
                      </a:r>
                      <a:endParaRPr lang="uk-UA" sz="11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06"/>
                  </a:ext>
                </a:extLst>
              </a:tr>
              <a:tr h="171014">
                <a:tc>
                  <a:txBody>
                    <a:bodyPr/>
                    <a:lstStyle/>
                    <a:p>
                      <a:pPr>
                        <a:lnSpc>
                          <a:spcPct val="115000"/>
                        </a:lnSpc>
                        <a:spcAft>
                          <a:spcPts val="0"/>
                        </a:spcAft>
                      </a:pPr>
                      <a:r>
                        <a:rPr lang="uk-UA" sz="1000" dirty="0">
                          <a:effectLst/>
                        </a:rPr>
                        <a:t> </a:t>
                      </a:r>
                      <a:r>
                        <a:rPr lang="en-US" sz="1000" dirty="0">
                          <a:effectLst/>
                        </a:rPr>
                        <a:t>7</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організація роботи, пов'язаної зі створенням і веденням містобудівного кадастру населених пунктів</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000" dirty="0">
                          <a:effectLst/>
                        </a:rPr>
                        <a:t> 19</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здійснення судової влади та її реформування</a:t>
                      </a:r>
                      <a:endParaRPr lang="uk-UA" sz="11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07"/>
                  </a:ext>
                </a:extLst>
              </a:tr>
              <a:tr h="171014">
                <a:tc>
                  <a:txBody>
                    <a:bodyPr/>
                    <a:lstStyle/>
                    <a:p>
                      <a:pPr>
                        <a:lnSpc>
                          <a:spcPct val="115000"/>
                        </a:lnSpc>
                        <a:spcAft>
                          <a:spcPts val="0"/>
                        </a:spcAft>
                      </a:pPr>
                      <a:r>
                        <a:rPr lang="uk-UA" sz="1000" dirty="0">
                          <a:effectLst/>
                        </a:rPr>
                        <a:t> </a:t>
                      </a:r>
                      <a:r>
                        <a:rPr lang="en-US" sz="1000" dirty="0">
                          <a:effectLst/>
                        </a:rPr>
                        <a:t>8</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встановлення більшості тарифів на комунальні послуги, наприклад послуг з централізованого опалення</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000" dirty="0">
                          <a:effectLst/>
                        </a:rPr>
                        <a:t> </a:t>
                      </a:r>
                      <a:r>
                        <a:rPr lang="en-US" sz="1000" dirty="0">
                          <a:effectLst/>
                        </a:rPr>
                        <a:t>2</a:t>
                      </a:r>
                      <a:r>
                        <a:rPr lang="uk-UA" sz="1000" dirty="0">
                          <a:effectLst/>
                        </a:rPr>
                        <a:t>0</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затвердження ставок земельного податку</a:t>
                      </a:r>
                      <a:endParaRPr lang="uk-UA" sz="11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08"/>
                  </a:ext>
                </a:extLst>
              </a:tr>
              <a:tr h="171014">
                <a:tc>
                  <a:txBody>
                    <a:bodyPr/>
                    <a:lstStyle/>
                    <a:p>
                      <a:pPr>
                        <a:lnSpc>
                          <a:spcPct val="115000"/>
                        </a:lnSpc>
                        <a:spcAft>
                          <a:spcPts val="0"/>
                        </a:spcAft>
                      </a:pPr>
                      <a:r>
                        <a:rPr lang="uk-UA" sz="1000" dirty="0">
                          <a:effectLst/>
                        </a:rPr>
                        <a:t> </a:t>
                      </a:r>
                      <a:r>
                        <a:rPr lang="en-US" sz="1000" dirty="0">
                          <a:effectLst/>
                        </a:rPr>
                        <a:t>9</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організація надання соціальних послуг бездомним особам</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000" dirty="0">
                          <a:effectLst/>
                        </a:rPr>
                        <a:t> </a:t>
                      </a:r>
                      <a:r>
                        <a:rPr lang="en-US" sz="1000" dirty="0">
                          <a:effectLst/>
                        </a:rPr>
                        <a:t>2</a:t>
                      </a:r>
                      <a:r>
                        <a:rPr lang="uk-UA" sz="1000" dirty="0">
                          <a:effectLst/>
                        </a:rPr>
                        <a:t>1</a:t>
                      </a:r>
                      <a:endParaRPr lang="uk-UA" sz="1000" dirty="0">
                        <a:effectLst/>
                        <a:latin typeface="Calibri"/>
                        <a:ea typeface="Calibri"/>
                        <a:cs typeface="Times New Roman"/>
                      </a:endParaRPr>
                    </a:p>
                  </a:txBody>
                  <a:tcPr marL="60835" marR="60835" marT="0" marB="0"/>
                </a:tc>
                <a:tc>
                  <a:txBody>
                    <a:bodyPr/>
                    <a:lstStyle/>
                    <a:p>
                      <a:pPr marL="0" marR="0" indent="0" defTabSz="914400" eaLnBrk="1" fontAlgn="auto" latinLnBrk="0" hangingPunct="1">
                        <a:lnSpc>
                          <a:spcPct val="115000"/>
                        </a:lnSpc>
                        <a:spcBef>
                          <a:spcPts val="0"/>
                        </a:spcBef>
                        <a:spcAft>
                          <a:spcPts val="0"/>
                        </a:spcAft>
                        <a:buClrTx/>
                        <a:buSzTx/>
                        <a:buFontTx/>
                        <a:buNone/>
                        <a:tabLst/>
                        <a:defRPr/>
                      </a:pPr>
                      <a:r>
                        <a:rPr lang="uk-UA" sz="1100" dirty="0">
                          <a:effectLst/>
                        </a:rPr>
                        <a:t>  </a:t>
                      </a:r>
                      <a:r>
                        <a:rPr lang="uk-UA" sz="1100" dirty="0">
                          <a:solidFill>
                            <a:schemeClr val="dk1"/>
                          </a:solidFill>
                          <a:effectLst/>
                          <a:latin typeface="+mn-lt"/>
                          <a:ea typeface="+mn-ea"/>
                          <a:cs typeface="+mn-cs"/>
                        </a:rPr>
                        <a:t>соціально-економічний та культурний розвиток територій</a:t>
                      </a:r>
                      <a:endParaRPr lang="uk-UA" sz="1100" dirty="0">
                        <a:effectLst/>
                        <a:latin typeface="+mn-lt"/>
                        <a:ea typeface="Calibri"/>
                        <a:cs typeface="Times New Roman"/>
                      </a:endParaRPr>
                    </a:p>
                    <a:p>
                      <a:pPr>
                        <a:lnSpc>
                          <a:spcPct val="115000"/>
                        </a:lnSpc>
                        <a:spcAft>
                          <a:spcPts val="0"/>
                        </a:spcAft>
                      </a:pPr>
                      <a:endParaRPr lang="uk-UA" sz="11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09"/>
                  </a:ext>
                </a:extLst>
              </a:tr>
              <a:tr h="171014">
                <a:tc>
                  <a:txBody>
                    <a:bodyPr/>
                    <a:lstStyle/>
                    <a:p>
                      <a:pPr>
                        <a:lnSpc>
                          <a:spcPct val="115000"/>
                        </a:lnSpc>
                        <a:spcAft>
                          <a:spcPts val="0"/>
                        </a:spcAft>
                      </a:pPr>
                      <a:r>
                        <a:rPr lang="uk-UA" sz="1000" dirty="0">
                          <a:effectLst/>
                        </a:rPr>
                        <a:t> </a:t>
                      </a:r>
                      <a:r>
                        <a:rPr lang="en-US" sz="1000" dirty="0">
                          <a:effectLst/>
                        </a:rPr>
                        <a:t>10</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визначення території для розміщення відходів</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000" dirty="0">
                          <a:effectLst/>
                        </a:rPr>
                        <a:t> 22</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встановлення та скасування загальнодержавних податків та мит</a:t>
                      </a:r>
                      <a:endParaRPr lang="uk-UA" sz="11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10"/>
                  </a:ext>
                </a:extLst>
              </a:tr>
              <a:tr h="171014">
                <a:tc>
                  <a:txBody>
                    <a:bodyPr/>
                    <a:lstStyle/>
                    <a:p>
                      <a:pPr>
                        <a:lnSpc>
                          <a:spcPct val="115000"/>
                        </a:lnSpc>
                        <a:spcAft>
                          <a:spcPts val="0"/>
                        </a:spcAft>
                      </a:pPr>
                      <a:r>
                        <a:rPr lang="uk-UA" sz="1000" dirty="0">
                          <a:effectLst/>
                        </a:rPr>
                        <a:t> </a:t>
                      </a:r>
                      <a:r>
                        <a:rPr lang="en-US" sz="1000" dirty="0">
                          <a:effectLst/>
                        </a:rPr>
                        <a:t>11</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затвердження статуту територіальної громади та її символіки</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000" dirty="0">
                          <a:effectLst/>
                        </a:rPr>
                        <a:t> 23</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створення комунальної аварійно-рятувальної служби</a:t>
                      </a:r>
                      <a:endParaRPr lang="uk-UA" sz="11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11"/>
                  </a:ext>
                </a:extLst>
              </a:tr>
              <a:tr h="171014">
                <a:tc>
                  <a:txBody>
                    <a:bodyPr/>
                    <a:lstStyle/>
                    <a:p>
                      <a:pPr>
                        <a:lnSpc>
                          <a:spcPct val="115000"/>
                        </a:lnSpc>
                        <a:spcAft>
                          <a:spcPts val="0"/>
                        </a:spcAft>
                      </a:pPr>
                      <a:r>
                        <a:rPr lang="uk-UA" sz="1000" dirty="0">
                          <a:effectLst/>
                        </a:rPr>
                        <a:t> </a:t>
                      </a:r>
                      <a:r>
                        <a:rPr lang="en-US" sz="1000" dirty="0">
                          <a:effectLst/>
                        </a:rPr>
                        <a:t>12</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пенсійне забезпечення</a:t>
                      </a:r>
                      <a:endParaRPr lang="uk-UA" sz="11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000" dirty="0">
                          <a:effectLst/>
                        </a:rPr>
                        <a:t> 24</a:t>
                      </a:r>
                      <a:endParaRPr lang="uk-UA" sz="1000" dirty="0">
                        <a:effectLst/>
                        <a:latin typeface="Calibri"/>
                        <a:ea typeface="Calibri"/>
                        <a:cs typeface="Times New Roman"/>
                      </a:endParaRPr>
                    </a:p>
                  </a:txBody>
                  <a:tcPr marL="60835" marR="60835" marT="0" marB="0"/>
                </a:tc>
                <a:tc>
                  <a:txBody>
                    <a:bodyPr/>
                    <a:lstStyle/>
                    <a:p>
                      <a:pPr>
                        <a:lnSpc>
                          <a:spcPct val="115000"/>
                        </a:lnSpc>
                        <a:spcAft>
                          <a:spcPts val="0"/>
                        </a:spcAft>
                      </a:pPr>
                      <a:r>
                        <a:rPr lang="uk-UA" sz="1100" dirty="0">
                          <a:effectLst/>
                        </a:rPr>
                        <a:t> </a:t>
                      </a:r>
                      <a:r>
                        <a:rPr lang="uk-UA" sz="1100" dirty="0">
                          <a:solidFill>
                            <a:schemeClr val="dk1"/>
                          </a:solidFill>
                          <a:effectLst/>
                          <a:latin typeface="+mn-lt"/>
                          <a:ea typeface="+mn-ea"/>
                          <a:cs typeface="+mn-cs"/>
                        </a:rPr>
                        <a:t>організація обліку дітей дошкільного та шкільного віку</a:t>
                      </a:r>
                      <a:endParaRPr lang="uk-UA" sz="11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3404514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128015"/>
            <a:ext cx="3049523" cy="104851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532876" y="1726692"/>
            <a:ext cx="598931" cy="804672"/>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graphicFrame>
        <p:nvGraphicFramePr>
          <p:cNvPr id="10" name="Таблица 9"/>
          <p:cNvGraphicFramePr>
            <a:graphicFrameLocks noGrp="1"/>
          </p:cNvGraphicFramePr>
          <p:nvPr>
            <p:extLst>
              <p:ext uri="{D42A27DB-BD31-4B8C-83A1-F6EECF244321}">
                <p14:modId xmlns:p14="http://schemas.microsoft.com/office/powerpoint/2010/main" xmlns="" val="3926867678"/>
              </p:ext>
            </p:extLst>
          </p:nvPr>
        </p:nvGraphicFramePr>
        <p:xfrm>
          <a:off x="167638" y="1676400"/>
          <a:ext cx="8366762" cy="3343509"/>
        </p:xfrm>
        <a:graphic>
          <a:graphicData uri="http://schemas.openxmlformats.org/drawingml/2006/table">
            <a:tbl>
              <a:tblPr firstRow="1" firstCol="1" bandRow="1">
                <a:tableStyleId>{5C22544A-7EE6-4342-B048-85BDC9FD1C3A}</a:tableStyleId>
              </a:tblPr>
              <a:tblGrid>
                <a:gridCol w="2727962">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971800">
                  <a:extLst>
                    <a:ext uri="{9D8B030D-6E8A-4147-A177-3AD203B41FA5}">
                      <a16:colId xmlns:a16="http://schemas.microsoft.com/office/drawing/2014/main" xmlns="" val="20002"/>
                    </a:ext>
                  </a:extLst>
                </a:gridCol>
              </a:tblGrid>
              <a:tr h="914400">
                <a:tc>
                  <a:txBody>
                    <a:bodyPr/>
                    <a:lstStyle/>
                    <a:p>
                      <a:pPr algn="ctr">
                        <a:lnSpc>
                          <a:spcPct val="115000"/>
                        </a:lnSpc>
                        <a:spcAft>
                          <a:spcPts val="0"/>
                        </a:spcAft>
                      </a:pPr>
                      <a:r>
                        <a:rPr lang="uk-UA" sz="1800" dirty="0">
                          <a:effectLst/>
                        </a:rPr>
                        <a:t>Державні повноваження </a:t>
                      </a:r>
                      <a:endParaRPr lang="uk-UA" sz="1800" dirty="0">
                        <a:effectLst/>
                        <a:latin typeface="Calibri"/>
                        <a:ea typeface="Calibri"/>
                        <a:cs typeface="Times New Roman"/>
                      </a:endParaRPr>
                    </a:p>
                  </a:txBody>
                  <a:tcPr marL="60835" marR="60835" marT="0" marB="0"/>
                </a:tc>
                <a:tc>
                  <a:txBody>
                    <a:bodyPr/>
                    <a:lstStyle/>
                    <a:p>
                      <a:pPr algn="ctr">
                        <a:lnSpc>
                          <a:spcPct val="115000"/>
                        </a:lnSpc>
                        <a:spcAft>
                          <a:spcPts val="0"/>
                        </a:spcAft>
                      </a:pPr>
                      <a:r>
                        <a:rPr lang="uk-UA" sz="1800" dirty="0">
                          <a:effectLst/>
                        </a:rPr>
                        <a:t> Власні повноваження ОМС</a:t>
                      </a:r>
                      <a:endParaRPr lang="uk-UA" sz="1800" dirty="0">
                        <a:effectLst/>
                        <a:latin typeface="Calibri"/>
                        <a:ea typeface="Calibri"/>
                        <a:cs typeface="Times New Roman"/>
                      </a:endParaRPr>
                    </a:p>
                  </a:txBody>
                  <a:tcPr marL="60835" marR="60835" marT="0" marB="0"/>
                </a:tc>
                <a:tc>
                  <a:txBody>
                    <a:bodyPr/>
                    <a:lstStyle/>
                    <a:p>
                      <a:pPr algn="ctr">
                        <a:lnSpc>
                          <a:spcPct val="115000"/>
                        </a:lnSpc>
                        <a:spcAft>
                          <a:spcPts val="0"/>
                        </a:spcAft>
                      </a:pPr>
                      <a:r>
                        <a:rPr lang="uk-UA" sz="1000" dirty="0">
                          <a:effectLst/>
                        </a:rPr>
                        <a:t> </a:t>
                      </a:r>
                      <a:r>
                        <a:rPr lang="uk-UA" sz="1800" dirty="0">
                          <a:effectLst/>
                        </a:rPr>
                        <a:t>Делеговані повноваження ОСМ</a:t>
                      </a:r>
                      <a:endParaRPr lang="uk-UA" sz="1800" dirty="0">
                        <a:effectLst/>
                        <a:latin typeface="Calibri"/>
                        <a:ea typeface="Calibri"/>
                        <a:cs typeface="Times New Roman"/>
                      </a:endParaRPr>
                    </a:p>
                  </a:txBody>
                  <a:tcPr marL="60835" marR="60835" marT="0" marB="0"/>
                </a:tc>
                <a:extLst>
                  <a:ext uri="{0D108BD9-81ED-4DB2-BD59-A6C34878D82A}">
                    <a16:rowId xmlns:a16="http://schemas.microsoft.com/office/drawing/2014/main" xmlns="" val="10000"/>
                  </a:ext>
                </a:extLst>
              </a:tr>
              <a:tr h="2429109">
                <a:tc>
                  <a:txBody>
                    <a:bodyPr/>
                    <a:lstStyle/>
                    <a:p>
                      <a:pPr>
                        <a:lnSpc>
                          <a:spcPct val="115000"/>
                        </a:lnSpc>
                        <a:spcAft>
                          <a:spcPts val="0"/>
                        </a:spcAft>
                      </a:pPr>
                      <a:r>
                        <a:rPr lang="uk-UA" sz="1000" dirty="0">
                          <a:effectLst/>
                        </a:rPr>
                        <a:t> </a:t>
                      </a:r>
                      <a:endParaRPr lang="uk-UA" sz="1000" dirty="0">
                        <a:effectLst/>
                        <a:latin typeface="Calibri"/>
                        <a:ea typeface="Calibri"/>
                        <a:cs typeface="Times New Roman"/>
                      </a:endParaRPr>
                    </a:p>
                  </a:txBody>
                  <a:tcPr marL="60835" marR="60835" marT="0" marB="0">
                    <a:solidFill>
                      <a:schemeClr val="accent5">
                        <a:lumMod val="40000"/>
                        <a:lumOff val="60000"/>
                      </a:schemeClr>
                    </a:solidFill>
                  </a:tcPr>
                </a:tc>
                <a:tc>
                  <a:txBody>
                    <a:bodyPr/>
                    <a:lstStyle/>
                    <a:p>
                      <a:pPr>
                        <a:lnSpc>
                          <a:spcPct val="115000"/>
                        </a:lnSpc>
                        <a:spcAft>
                          <a:spcPts val="0"/>
                        </a:spcAft>
                      </a:pPr>
                      <a:r>
                        <a:rPr lang="uk-UA" sz="1000" dirty="0">
                          <a:effectLst/>
                        </a:rPr>
                        <a:t> </a:t>
                      </a:r>
                      <a:endParaRPr lang="uk-UA" sz="1000" dirty="0">
                        <a:effectLst/>
                        <a:latin typeface="Calibri"/>
                        <a:ea typeface="Calibri"/>
                        <a:cs typeface="Times New Roman"/>
                      </a:endParaRPr>
                    </a:p>
                  </a:txBody>
                  <a:tcPr marL="60835" marR="60835" marT="0" marB="0">
                    <a:solidFill>
                      <a:schemeClr val="accent5">
                        <a:lumMod val="40000"/>
                        <a:lumOff val="60000"/>
                      </a:schemeClr>
                    </a:solidFill>
                  </a:tcPr>
                </a:tc>
                <a:tc>
                  <a:txBody>
                    <a:bodyPr/>
                    <a:lstStyle/>
                    <a:p>
                      <a:pPr>
                        <a:lnSpc>
                          <a:spcPct val="115000"/>
                        </a:lnSpc>
                        <a:spcAft>
                          <a:spcPts val="0"/>
                        </a:spcAft>
                      </a:pPr>
                      <a:r>
                        <a:rPr lang="uk-UA" sz="1000" dirty="0">
                          <a:effectLst/>
                        </a:rPr>
                        <a:t> </a:t>
                      </a:r>
                      <a:endParaRPr lang="uk-UA" sz="1000" dirty="0">
                        <a:effectLst/>
                        <a:latin typeface="Calibri"/>
                        <a:ea typeface="Calibri"/>
                        <a:cs typeface="Times New Roman"/>
                      </a:endParaRPr>
                    </a:p>
                  </a:txBody>
                  <a:tcPr marL="60835" marR="60835" marT="0" marB="0">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28420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pic>
        <p:nvPicPr>
          <p:cNvPr id="9" name="Рисунок 4" descr="http://www.chas.cv.ua/uploads/posts/2014-10/1412152111__zaraz.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66800" y="1136667"/>
            <a:ext cx="6629400" cy="4217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Выгнутая вправо стрелка 9"/>
          <p:cNvSpPr/>
          <p:nvPr/>
        </p:nvSpPr>
        <p:spPr>
          <a:xfrm>
            <a:off x="7053263" y="2830082"/>
            <a:ext cx="1406745" cy="27401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black"/>
              </a:solidFill>
            </a:endParaRPr>
          </a:p>
        </p:txBody>
      </p:sp>
      <p:cxnSp>
        <p:nvCxnSpPr>
          <p:cNvPr id="11" name="Прямая соединительная линия 10"/>
          <p:cNvCxnSpPr/>
          <p:nvPr/>
        </p:nvCxnSpPr>
        <p:spPr>
          <a:xfrm>
            <a:off x="900112" y="3316931"/>
            <a:ext cx="6192838" cy="15128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H="1">
            <a:off x="971550" y="3245493"/>
            <a:ext cx="6265862" cy="17287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726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8" name="TextBox 7"/>
          <p:cNvSpPr txBox="1"/>
          <p:nvPr/>
        </p:nvSpPr>
        <p:spPr>
          <a:xfrm>
            <a:off x="1677987" y="964753"/>
            <a:ext cx="7005637" cy="461665"/>
          </a:xfrm>
          <a:prstGeom prst="rect">
            <a:avLst/>
          </a:prstGeom>
          <a:noFill/>
        </p:spPr>
        <p:txBody>
          <a:bodyPr>
            <a:spAutoFit/>
          </a:bodyPr>
          <a:lstStyle/>
          <a:p>
            <a:pPr algn="ctr">
              <a:defRPr/>
            </a:pPr>
            <a:r>
              <a:rPr lang="uk-UA" sz="2400" b="1" dirty="0">
                <a:solidFill>
                  <a:srgbClr val="002776"/>
                </a:solidFill>
                <a:cs typeface="Times New Roman" pitchFamily="18" charset="0"/>
              </a:rPr>
              <a:t> ДОХОДИ БЮДЖЕТІВ</a:t>
            </a:r>
          </a:p>
        </p:txBody>
      </p:sp>
      <p:sp>
        <p:nvSpPr>
          <p:cNvPr id="9" name="Округлений прямокутник 22"/>
          <p:cNvSpPr/>
          <p:nvPr/>
        </p:nvSpPr>
        <p:spPr>
          <a:xfrm>
            <a:off x="503830" y="1676401"/>
            <a:ext cx="621116" cy="3962400"/>
          </a:xfrm>
          <a:prstGeom prst="roundRect">
            <a:avLst/>
          </a:prstGeom>
          <a:gradFill>
            <a:gsLst>
              <a:gs pos="83000">
                <a:schemeClr val="accent5">
                  <a:tint val="65000"/>
                  <a:lumMod val="110000"/>
                </a:schemeClr>
              </a:gs>
              <a:gs pos="88000">
                <a:schemeClr val="accent5">
                  <a:tint val="90000"/>
                </a:schemeClr>
              </a:gs>
            </a:gsLst>
          </a:gradFill>
          <a:ln w="38100"/>
        </p:spPr>
        <p:style>
          <a:lnRef idx="1">
            <a:schemeClr val="accent5"/>
          </a:lnRef>
          <a:fillRef idx="2">
            <a:schemeClr val="accent5"/>
          </a:fillRef>
          <a:effectRef idx="1">
            <a:schemeClr val="accent5"/>
          </a:effectRef>
          <a:fontRef idx="minor">
            <a:schemeClr val="dk1"/>
          </a:fontRef>
        </p:style>
        <p:txBody>
          <a:bodyPr vert="vert270" anchor="ctr" anchorCtr="1"/>
          <a:lstStyle/>
          <a:p>
            <a:pPr algn="r">
              <a:defRPr/>
            </a:pPr>
            <a:r>
              <a:rPr lang="uk-UA" sz="2000" b="1" dirty="0">
                <a:solidFill>
                  <a:srgbClr val="CC0000"/>
                </a:solidFill>
                <a:cs typeface="Times New Roman" pitchFamily="18" charset="0"/>
              </a:rPr>
              <a:t>Доходи місцевих бюджетів</a:t>
            </a:r>
          </a:p>
        </p:txBody>
      </p:sp>
      <p:sp>
        <p:nvSpPr>
          <p:cNvPr id="10" name="Прямоугольник 9"/>
          <p:cNvSpPr/>
          <p:nvPr/>
        </p:nvSpPr>
        <p:spPr>
          <a:xfrm>
            <a:off x="1343025" y="1426418"/>
            <a:ext cx="7038975" cy="4081117"/>
          </a:xfrm>
          <a:prstGeom prst="rect">
            <a:avLst/>
          </a:prstGeom>
        </p:spPr>
        <p:txBody>
          <a:bodyPr wrap="square">
            <a:spAutoFit/>
          </a:bodyPr>
          <a:lstStyle/>
          <a:p>
            <a:pPr algn="just" defTabSz="872736">
              <a:lnSpc>
                <a:spcPct val="80000"/>
              </a:lnSpc>
              <a:spcBef>
                <a:spcPts val="30"/>
              </a:spcBef>
              <a:spcAft>
                <a:spcPts val="30"/>
              </a:spcAft>
              <a:defRPr/>
            </a:pPr>
            <a:r>
              <a:rPr lang="uk-UA" sz="2400" b="1" i="1" dirty="0">
                <a:solidFill>
                  <a:schemeClr val="accent1">
                    <a:lumMod val="50000"/>
                  </a:schemeClr>
                </a:solidFill>
                <a:latin typeface="Times New Roman" panose="02020603050405020304" pitchFamily="18" charset="0"/>
                <a:cs typeface="Times New Roman" panose="02020603050405020304" pitchFamily="18" charset="0"/>
              </a:rPr>
              <a:t> </a:t>
            </a:r>
            <a:r>
              <a:rPr lang="uk-UA" sz="2000" b="1" i="1" dirty="0">
                <a:solidFill>
                  <a:srgbClr val="FF0000"/>
                </a:solidFill>
                <a:cs typeface="Times New Roman" panose="02020603050405020304" pitchFamily="18" charset="0"/>
              </a:rPr>
              <a:t>60%   -   податок на доходи фізичних осіб</a:t>
            </a:r>
          </a:p>
          <a:p>
            <a:pPr algn="just" defTabSz="872736">
              <a:lnSpc>
                <a:spcPct val="80000"/>
              </a:lnSpc>
              <a:spcBef>
                <a:spcPts val="30"/>
              </a:spcBef>
              <a:spcAft>
                <a:spcPts val="30"/>
              </a:spcAft>
              <a:defRPr/>
            </a:pPr>
            <a:endParaRPr lang="uk-UA" sz="2000" b="1" i="1" dirty="0">
              <a:solidFill>
                <a:schemeClr val="accent1">
                  <a:lumMod val="50000"/>
                </a:schemeClr>
              </a:solidFill>
              <a:cs typeface="Times New Roman" panose="02020603050405020304" pitchFamily="18" charset="0"/>
            </a:endParaRPr>
          </a:p>
          <a:p>
            <a:pPr algn="just" defTabSz="872736">
              <a:lnSpc>
                <a:spcPct val="80000"/>
              </a:lnSpc>
              <a:spcBef>
                <a:spcPts val="30"/>
              </a:spcBef>
              <a:spcAft>
                <a:spcPts val="30"/>
              </a:spcAft>
              <a:defRPr/>
            </a:pPr>
            <a:r>
              <a:rPr lang="uk-UA" sz="2000" b="1" i="1" dirty="0">
                <a:solidFill>
                  <a:schemeClr val="accent1">
                    <a:lumMod val="50000"/>
                  </a:schemeClr>
                </a:solidFill>
                <a:cs typeface="Times New Roman" panose="02020603050405020304" pitchFamily="18" charset="0"/>
              </a:rPr>
              <a:t>100% - податок на прибуток підприємств комунальної    </a:t>
            </a:r>
          </a:p>
          <a:p>
            <a:pPr algn="just" defTabSz="872736">
              <a:lnSpc>
                <a:spcPct val="80000"/>
              </a:lnSpc>
              <a:spcBef>
                <a:spcPts val="30"/>
              </a:spcBef>
              <a:spcAft>
                <a:spcPts val="30"/>
              </a:spcAft>
              <a:defRPr/>
            </a:pPr>
            <a:r>
              <a:rPr lang="uk-UA" sz="2000" b="1" i="1" dirty="0">
                <a:solidFill>
                  <a:schemeClr val="accent1">
                    <a:lumMod val="50000"/>
                  </a:schemeClr>
                </a:solidFill>
                <a:cs typeface="Times New Roman" panose="02020603050405020304" pitchFamily="18" charset="0"/>
              </a:rPr>
              <a:t>             власності  </a:t>
            </a:r>
          </a:p>
          <a:p>
            <a:pPr algn="just" defTabSz="872736">
              <a:lnSpc>
                <a:spcPct val="80000"/>
              </a:lnSpc>
              <a:spcBef>
                <a:spcPts val="30"/>
              </a:spcBef>
              <a:spcAft>
                <a:spcPts val="30"/>
              </a:spcAft>
              <a:defRPr/>
            </a:pPr>
            <a:endParaRPr lang="uk-UA" sz="2000" b="1" i="1" dirty="0">
              <a:solidFill>
                <a:schemeClr val="accent1">
                  <a:lumMod val="50000"/>
                </a:schemeClr>
              </a:solidFill>
              <a:cs typeface="Times New Roman" panose="02020603050405020304" pitchFamily="18" charset="0"/>
            </a:endParaRPr>
          </a:p>
          <a:p>
            <a:pPr algn="just">
              <a:lnSpc>
                <a:spcPct val="80000"/>
              </a:lnSpc>
              <a:spcBef>
                <a:spcPts val="30"/>
              </a:spcBef>
              <a:spcAft>
                <a:spcPts val="30"/>
              </a:spcAft>
              <a:defRPr/>
            </a:pPr>
            <a:r>
              <a:rPr lang="uk-UA" sz="2000" b="1" i="1" dirty="0">
                <a:solidFill>
                  <a:schemeClr val="accent1">
                    <a:lumMod val="50000"/>
                  </a:schemeClr>
                </a:solidFill>
                <a:cs typeface="Times New Roman" panose="02020603050405020304" pitchFamily="18" charset="0"/>
              </a:rPr>
              <a:t>5% - збір з роздрібного продажу підакцизних товарів   </a:t>
            </a:r>
          </a:p>
          <a:p>
            <a:pPr algn="just">
              <a:lnSpc>
                <a:spcPct val="80000"/>
              </a:lnSpc>
              <a:spcBef>
                <a:spcPts val="30"/>
              </a:spcBef>
              <a:spcAft>
                <a:spcPts val="30"/>
              </a:spcAft>
              <a:defRPr/>
            </a:pPr>
            <a:r>
              <a:rPr lang="uk-UA" sz="2000" b="1" i="1" dirty="0">
                <a:solidFill>
                  <a:schemeClr val="accent1">
                    <a:lumMod val="50000"/>
                  </a:schemeClr>
                </a:solidFill>
                <a:cs typeface="Times New Roman" panose="02020603050405020304" pitchFamily="18" charset="0"/>
              </a:rPr>
              <a:t>         за ставкою вартості реалізованого товару</a:t>
            </a:r>
          </a:p>
          <a:p>
            <a:pPr fontAlgn="ctr">
              <a:lnSpc>
                <a:spcPct val="80000"/>
              </a:lnSpc>
              <a:spcBef>
                <a:spcPts val="30"/>
              </a:spcBef>
              <a:spcAft>
                <a:spcPts val="30"/>
              </a:spcAft>
              <a:defRPr/>
            </a:pPr>
            <a:r>
              <a:rPr lang="uk-UA" sz="2000" b="1" i="1" dirty="0">
                <a:solidFill>
                  <a:schemeClr val="accent1">
                    <a:lumMod val="50000"/>
                  </a:schemeClr>
                </a:solidFill>
              </a:rPr>
              <a:t>100% - податок на майно (нерухомість, земля, </a:t>
            </a:r>
          </a:p>
          <a:p>
            <a:pPr fontAlgn="ctr">
              <a:lnSpc>
                <a:spcPct val="80000"/>
              </a:lnSpc>
              <a:spcBef>
                <a:spcPts val="30"/>
              </a:spcBef>
              <a:spcAft>
                <a:spcPts val="30"/>
              </a:spcAft>
              <a:defRPr/>
            </a:pPr>
            <a:r>
              <a:rPr lang="uk-UA" sz="2000" b="1" i="1" dirty="0">
                <a:solidFill>
                  <a:schemeClr val="accent1">
                    <a:lumMod val="50000"/>
                  </a:schemeClr>
                </a:solidFill>
              </a:rPr>
              <a:t>             транспорт)</a:t>
            </a:r>
          </a:p>
          <a:p>
            <a:pPr fontAlgn="ctr">
              <a:lnSpc>
                <a:spcPct val="80000"/>
              </a:lnSpc>
              <a:spcBef>
                <a:spcPts val="30"/>
              </a:spcBef>
              <a:spcAft>
                <a:spcPts val="30"/>
              </a:spcAft>
              <a:defRPr/>
            </a:pPr>
            <a:r>
              <a:rPr lang="uk-UA" sz="2000" b="1" i="1" dirty="0">
                <a:solidFill>
                  <a:schemeClr val="accent1">
                    <a:lumMod val="50000"/>
                  </a:schemeClr>
                </a:solidFill>
              </a:rPr>
              <a:t>100% - єдиний податок </a:t>
            </a:r>
          </a:p>
          <a:p>
            <a:pPr fontAlgn="ctr">
              <a:lnSpc>
                <a:spcPct val="80000"/>
              </a:lnSpc>
              <a:spcBef>
                <a:spcPts val="30"/>
              </a:spcBef>
              <a:spcAft>
                <a:spcPts val="30"/>
              </a:spcAft>
              <a:defRPr/>
            </a:pPr>
            <a:endParaRPr lang="uk-UA" sz="2000" b="1" i="1" dirty="0">
              <a:solidFill>
                <a:schemeClr val="accent1">
                  <a:lumMod val="50000"/>
                </a:schemeClr>
              </a:solidFill>
            </a:endParaRPr>
          </a:p>
          <a:p>
            <a:pPr fontAlgn="ctr">
              <a:lnSpc>
                <a:spcPct val="80000"/>
              </a:lnSpc>
              <a:spcBef>
                <a:spcPts val="30"/>
              </a:spcBef>
              <a:spcAft>
                <a:spcPts val="30"/>
              </a:spcAft>
              <a:defRPr/>
            </a:pPr>
            <a:r>
              <a:rPr lang="uk-UA" sz="2000" b="1" i="1" dirty="0">
                <a:solidFill>
                  <a:schemeClr val="accent1">
                    <a:lumMod val="50000"/>
                  </a:schemeClr>
                </a:solidFill>
                <a:cs typeface="Times New Roman" panose="02020603050405020304" pitchFamily="18" charset="0"/>
              </a:rPr>
              <a:t>100% - плата за надання адміністративних послуг</a:t>
            </a:r>
          </a:p>
          <a:p>
            <a:pPr fontAlgn="ctr">
              <a:lnSpc>
                <a:spcPct val="80000"/>
              </a:lnSpc>
              <a:spcBef>
                <a:spcPts val="30"/>
              </a:spcBef>
              <a:spcAft>
                <a:spcPts val="30"/>
              </a:spcAft>
              <a:defRPr/>
            </a:pPr>
            <a:endParaRPr lang="uk-UA" sz="2000" b="1" i="1" dirty="0">
              <a:solidFill>
                <a:schemeClr val="accent1">
                  <a:lumMod val="50000"/>
                </a:schemeClr>
              </a:solidFill>
              <a:cs typeface="Times New Roman" panose="02020603050405020304" pitchFamily="18" charset="0"/>
            </a:endParaRPr>
          </a:p>
          <a:p>
            <a:pPr algn="just">
              <a:lnSpc>
                <a:spcPct val="80000"/>
              </a:lnSpc>
              <a:spcBef>
                <a:spcPts val="30"/>
              </a:spcBef>
              <a:spcAft>
                <a:spcPts val="30"/>
              </a:spcAft>
              <a:defRPr/>
            </a:pPr>
            <a:r>
              <a:rPr lang="uk-UA" sz="2000" b="1" i="1" dirty="0">
                <a:solidFill>
                  <a:schemeClr val="accent1">
                    <a:lumMod val="50000"/>
                  </a:schemeClr>
                </a:solidFill>
                <a:cs typeface="Times New Roman" panose="02020603050405020304" pitchFamily="18" charset="0"/>
              </a:rPr>
              <a:t>100% - державне мито</a:t>
            </a:r>
          </a:p>
          <a:p>
            <a:pPr algn="just">
              <a:lnSpc>
                <a:spcPct val="80000"/>
              </a:lnSpc>
              <a:spcBef>
                <a:spcPts val="30"/>
              </a:spcBef>
              <a:spcAft>
                <a:spcPts val="30"/>
              </a:spcAft>
              <a:defRPr/>
            </a:pPr>
            <a:endParaRPr lang="uk-UA" sz="2000" b="1" i="1" dirty="0">
              <a:solidFill>
                <a:schemeClr val="accent1">
                  <a:lumMod val="50000"/>
                </a:schemeClr>
              </a:solidFill>
              <a:cs typeface="Times New Roman" panose="02020603050405020304" pitchFamily="18" charset="0"/>
            </a:endParaRPr>
          </a:p>
          <a:p>
            <a:pPr algn="just">
              <a:lnSpc>
                <a:spcPct val="80000"/>
              </a:lnSpc>
              <a:spcBef>
                <a:spcPts val="30"/>
              </a:spcBef>
              <a:spcAft>
                <a:spcPts val="30"/>
              </a:spcAft>
              <a:defRPr/>
            </a:pPr>
            <a:r>
              <a:rPr lang="uk-UA" sz="2000" b="1" i="1" dirty="0">
                <a:solidFill>
                  <a:schemeClr val="accent1">
                    <a:lumMod val="50000"/>
                  </a:schemeClr>
                </a:solidFill>
                <a:cs typeface="Times New Roman" panose="02020603050405020304" pitchFamily="18" charset="0"/>
              </a:rPr>
              <a:t>25% - екологічний податок  </a:t>
            </a:r>
            <a:endParaRPr lang="uk-UA" sz="2000" b="1" i="1" dirty="0">
              <a:solidFill>
                <a:prstClr val="black"/>
              </a:solidFill>
              <a:cs typeface="Times New Roman" pitchFamily="18" charset="0"/>
            </a:endParaRPr>
          </a:p>
        </p:txBody>
      </p:sp>
    </p:spTree>
    <p:extLst>
      <p:ext uri="{BB962C8B-B14F-4D97-AF65-F5344CB8AC3E}">
        <p14:creationId xmlns:p14="http://schemas.microsoft.com/office/powerpoint/2010/main" xmlns="" val="1014229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pic>
        <p:nvPicPr>
          <p:cNvPr id="8" name="Рисунок 3"/>
          <p:cNvPicPr>
            <a:picLocks noChangeAspect="1"/>
          </p:cNvPicPr>
          <p:nvPr/>
        </p:nvPicPr>
        <p:blipFill>
          <a:blip r:embed="rId7">
            <a:extLst>
              <a:ext uri="{28A0092B-C50C-407E-A947-70E740481C1C}">
                <a14:useLocalDpi xmlns:a14="http://schemas.microsoft.com/office/drawing/2010/main" xmlns="" val="0"/>
              </a:ext>
            </a:extLst>
          </a:blip>
          <a:srcRect t="9280" b="31033"/>
          <a:stretch>
            <a:fillRect/>
          </a:stretch>
        </p:blipFill>
        <p:spPr bwMode="auto">
          <a:xfrm>
            <a:off x="469900" y="1186176"/>
            <a:ext cx="8140700" cy="3754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1079500" y="943242"/>
            <a:ext cx="7056438" cy="400110"/>
          </a:xfrm>
          <a:prstGeom prst="rect">
            <a:avLst/>
          </a:prstGeom>
          <a:noFill/>
        </p:spPr>
        <p:txBody>
          <a:bodyPr>
            <a:spAutoFit/>
          </a:bodyPr>
          <a:lstStyle/>
          <a:p>
            <a:pPr algn="ctr">
              <a:defRPr/>
            </a:pPr>
            <a:r>
              <a:rPr lang="uk-UA" sz="1600" b="1" i="1" dirty="0">
                <a:solidFill>
                  <a:schemeClr val="accent2">
                    <a:lumMod val="75000"/>
                  </a:schemeClr>
                </a:solidFill>
                <a:effectLst>
                  <a:outerShdw blurRad="38100" dist="38100" dir="2700000" algn="tl">
                    <a:srgbClr val="000000">
                      <a:alpha val="43137"/>
                    </a:srgbClr>
                  </a:outerShdw>
                </a:effectLst>
                <a:cs typeface="Times New Roman" pitchFamily="18" charset="0"/>
              </a:rPr>
              <a:t> </a:t>
            </a:r>
            <a:r>
              <a:rPr lang="uk-UA" sz="2000" b="1" dirty="0">
                <a:solidFill>
                  <a:srgbClr val="CC0000"/>
                </a:solidFill>
                <a:cs typeface="Times New Roman" pitchFamily="18" charset="0"/>
              </a:rPr>
              <a:t>СУБВЕНЦІЇ НА ПІДТРИМКУ РОЗВІТКУ  ОТГ</a:t>
            </a:r>
            <a:endParaRPr lang="ru-RU" sz="2000" b="1" dirty="0">
              <a:solidFill>
                <a:srgbClr val="CC0000"/>
              </a:solidFill>
              <a:cs typeface="Times New Roman" pitchFamily="18" charset="0"/>
            </a:endParaRPr>
          </a:p>
        </p:txBody>
      </p:sp>
      <p:sp>
        <p:nvSpPr>
          <p:cNvPr id="10" name="Прямоугольник 9"/>
          <p:cNvSpPr/>
          <p:nvPr/>
        </p:nvSpPr>
        <p:spPr>
          <a:xfrm>
            <a:off x="500063" y="4797425"/>
            <a:ext cx="7561262" cy="830997"/>
          </a:xfrm>
          <a:prstGeom prst="rect">
            <a:avLst/>
          </a:prstGeom>
        </p:spPr>
        <p:txBody>
          <a:bodyPr>
            <a:spAutoFit/>
          </a:bodyPr>
          <a:lstStyle/>
          <a:p>
            <a:pPr algn="ctr">
              <a:spcBef>
                <a:spcPts val="0"/>
              </a:spcBef>
              <a:defRPr/>
            </a:pPr>
            <a:r>
              <a:rPr lang="uk-UA" sz="1600" b="1" dirty="0">
                <a:solidFill>
                  <a:srgbClr val="002776"/>
                </a:solidFill>
                <a:cs typeface="Times New Roman" panose="02020603050405020304" pitchFamily="18" charset="0"/>
              </a:rPr>
              <a:t>Біловодська – 13,4 </a:t>
            </a:r>
            <a:r>
              <a:rPr lang="uk-UA" sz="1600" b="1" dirty="0" err="1">
                <a:solidFill>
                  <a:srgbClr val="002776"/>
                </a:solidFill>
                <a:cs typeface="Times New Roman" panose="02020603050405020304" pitchFamily="18" charset="0"/>
              </a:rPr>
              <a:t>млн.грн</a:t>
            </a:r>
            <a:r>
              <a:rPr lang="uk-UA" sz="1600" b="1" dirty="0">
                <a:solidFill>
                  <a:srgbClr val="002776"/>
                </a:solidFill>
                <a:cs typeface="Times New Roman" panose="02020603050405020304" pitchFamily="18" charset="0"/>
              </a:rPr>
              <a:t>, Троїцька – 7,4 </a:t>
            </a:r>
            <a:r>
              <a:rPr lang="uk-UA" sz="1600" b="1" dirty="0" err="1">
                <a:solidFill>
                  <a:srgbClr val="002776"/>
                </a:solidFill>
                <a:cs typeface="Times New Roman" panose="02020603050405020304" pitchFamily="18" charset="0"/>
              </a:rPr>
              <a:t>млн.грн</a:t>
            </a:r>
            <a:r>
              <a:rPr lang="uk-UA" sz="1600" b="1" dirty="0">
                <a:solidFill>
                  <a:srgbClr val="002776"/>
                </a:solidFill>
                <a:cs typeface="Times New Roman" panose="02020603050405020304" pitchFamily="18" charset="0"/>
              </a:rPr>
              <a:t>,  </a:t>
            </a:r>
            <a:r>
              <a:rPr lang="uk-UA" sz="1600" b="1" dirty="0" err="1">
                <a:solidFill>
                  <a:srgbClr val="002776"/>
                </a:solidFill>
                <a:cs typeface="Times New Roman" panose="02020603050405020304" pitchFamily="18" charset="0"/>
              </a:rPr>
              <a:t>Білокуракинська</a:t>
            </a:r>
            <a:r>
              <a:rPr lang="uk-UA" sz="1600" b="1" dirty="0">
                <a:solidFill>
                  <a:srgbClr val="002776"/>
                </a:solidFill>
                <a:cs typeface="Times New Roman" panose="02020603050405020304" pitchFamily="18" charset="0"/>
              </a:rPr>
              <a:t> – 6,3 </a:t>
            </a:r>
            <a:r>
              <a:rPr lang="uk-UA" sz="1600" b="1" dirty="0" err="1">
                <a:solidFill>
                  <a:srgbClr val="002776"/>
                </a:solidFill>
                <a:cs typeface="Times New Roman" panose="02020603050405020304" pitchFamily="18" charset="0"/>
              </a:rPr>
              <a:t>млн.грн</a:t>
            </a:r>
            <a:r>
              <a:rPr lang="uk-UA" sz="1600" b="1" dirty="0">
                <a:solidFill>
                  <a:srgbClr val="002776"/>
                </a:solidFill>
                <a:cs typeface="Times New Roman" panose="02020603050405020304" pitchFamily="18" charset="0"/>
              </a:rPr>
              <a:t>,     </a:t>
            </a:r>
            <a:r>
              <a:rPr lang="uk-UA" sz="1600" b="1" dirty="0" err="1">
                <a:solidFill>
                  <a:srgbClr val="002776"/>
                </a:solidFill>
                <a:cs typeface="Times New Roman" panose="02020603050405020304" pitchFamily="18" charset="0"/>
              </a:rPr>
              <a:t>Чмирівська</a:t>
            </a:r>
            <a:r>
              <a:rPr lang="uk-UA" sz="1600" b="1" dirty="0">
                <a:solidFill>
                  <a:srgbClr val="002776"/>
                </a:solidFill>
                <a:cs typeface="Times New Roman" panose="02020603050405020304" pitchFamily="18" charset="0"/>
              </a:rPr>
              <a:t> – 2,9 </a:t>
            </a:r>
            <a:r>
              <a:rPr lang="uk-UA" sz="1600" b="1" dirty="0" err="1">
                <a:solidFill>
                  <a:srgbClr val="002776"/>
                </a:solidFill>
                <a:cs typeface="Times New Roman" panose="02020603050405020304" pitchFamily="18" charset="0"/>
              </a:rPr>
              <a:t>млн.грн</a:t>
            </a:r>
            <a:r>
              <a:rPr lang="uk-UA" sz="1600" b="1" dirty="0">
                <a:solidFill>
                  <a:srgbClr val="002776"/>
                </a:solidFill>
                <a:cs typeface="Times New Roman" panose="02020603050405020304" pitchFamily="18" charset="0"/>
              </a:rPr>
              <a:t>, </a:t>
            </a:r>
            <a:r>
              <a:rPr lang="uk-UA" sz="1600" b="1" dirty="0" err="1">
                <a:solidFill>
                  <a:srgbClr val="002776"/>
                </a:solidFill>
                <a:cs typeface="Times New Roman" panose="02020603050405020304" pitchFamily="18" charset="0"/>
              </a:rPr>
              <a:t>Красноріченська</a:t>
            </a:r>
            <a:r>
              <a:rPr lang="uk-UA" sz="1600" b="1" dirty="0">
                <a:solidFill>
                  <a:srgbClr val="002776"/>
                </a:solidFill>
                <a:cs typeface="Times New Roman" panose="02020603050405020304" pitchFamily="18" charset="0"/>
              </a:rPr>
              <a:t> – 2,1 </a:t>
            </a:r>
            <a:r>
              <a:rPr lang="uk-UA" sz="1600" b="1" dirty="0" err="1">
                <a:solidFill>
                  <a:srgbClr val="002776"/>
                </a:solidFill>
                <a:cs typeface="Times New Roman" panose="02020603050405020304" pitchFamily="18" charset="0"/>
              </a:rPr>
              <a:t>млн.грн</a:t>
            </a:r>
            <a:r>
              <a:rPr lang="uk-UA" sz="1600" b="1" dirty="0">
                <a:solidFill>
                  <a:srgbClr val="002776"/>
                </a:solidFill>
                <a:cs typeface="Times New Roman" panose="02020603050405020304" pitchFamily="18" charset="0"/>
              </a:rPr>
              <a:t>, </a:t>
            </a:r>
            <a:r>
              <a:rPr lang="uk-UA" sz="1600" b="1" dirty="0" err="1">
                <a:solidFill>
                  <a:srgbClr val="002776"/>
                </a:solidFill>
                <a:cs typeface="Times New Roman" panose="02020603050405020304" pitchFamily="18" charset="0"/>
              </a:rPr>
              <a:t>Новопсковська</a:t>
            </a:r>
            <a:r>
              <a:rPr lang="uk-UA" sz="1600" b="1" dirty="0">
                <a:solidFill>
                  <a:srgbClr val="002776"/>
                </a:solidFill>
                <a:cs typeface="Times New Roman" panose="02020603050405020304" pitchFamily="18" charset="0"/>
              </a:rPr>
              <a:t> – 1,9 </a:t>
            </a:r>
            <a:r>
              <a:rPr lang="uk-UA" sz="1600" b="1" dirty="0" err="1">
                <a:solidFill>
                  <a:srgbClr val="002776"/>
                </a:solidFill>
                <a:cs typeface="Times New Roman" panose="02020603050405020304" pitchFamily="18" charset="0"/>
              </a:rPr>
              <a:t>млн.грн</a:t>
            </a:r>
            <a:r>
              <a:rPr lang="uk-UA" sz="1600" b="1" dirty="0">
                <a:solidFill>
                  <a:srgbClr val="002776"/>
                </a:solidFill>
                <a:cs typeface="Times New Roman" panose="02020603050405020304" pitchFamily="18" charset="0"/>
              </a:rPr>
              <a:t>, </a:t>
            </a:r>
            <a:r>
              <a:rPr lang="uk-UA" sz="1600" b="1" dirty="0" err="1">
                <a:solidFill>
                  <a:srgbClr val="002776"/>
                </a:solidFill>
                <a:cs typeface="Times New Roman" panose="02020603050405020304" pitchFamily="18" charset="0"/>
              </a:rPr>
              <a:t>Нижне</a:t>
            </a:r>
            <a:r>
              <a:rPr lang="uk-UA" sz="1600" b="1" dirty="0">
                <a:solidFill>
                  <a:srgbClr val="002776"/>
                </a:solidFill>
                <a:cs typeface="Times New Roman" panose="02020603050405020304" pitchFamily="18" charset="0"/>
              </a:rPr>
              <a:t> </a:t>
            </a:r>
            <a:r>
              <a:rPr lang="uk-UA" sz="1600" b="1" dirty="0" err="1">
                <a:solidFill>
                  <a:srgbClr val="002776"/>
                </a:solidFill>
                <a:cs typeface="Times New Roman" panose="02020603050405020304" pitchFamily="18" charset="0"/>
              </a:rPr>
              <a:t>Дуванська</a:t>
            </a:r>
            <a:r>
              <a:rPr lang="uk-UA" sz="1600" b="1" dirty="0">
                <a:solidFill>
                  <a:srgbClr val="002776"/>
                </a:solidFill>
                <a:cs typeface="Times New Roman" panose="02020603050405020304" pitchFamily="18" charset="0"/>
              </a:rPr>
              <a:t> та </a:t>
            </a:r>
            <a:r>
              <a:rPr lang="uk-UA" sz="1600" b="1" dirty="0" err="1">
                <a:solidFill>
                  <a:srgbClr val="002776"/>
                </a:solidFill>
                <a:cs typeface="Times New Roman" panose="02020603050405020304" pitchFamily="18" charset="0"/>
              </a:rPr>
              <a:t>Привільська</a:t>
            </a:r>
            <a:r>
              <a:rPr lang="uk-UA" sz="1600" b="1" dirty="0">
                <a:solidFill>
                  <a:srgbClr val="002776"/>
                </a:solidFill>
                <a:cs typeface="Times New Roman" panose="02020603050405020304" pitchFamily="18" charset="0"/>
              </a:rPr>
              <a:t>  - 1,6 </a:t>
            </a:r>
            <a:r>
              <a:rPr lang="uk-UA" sz="1600" b="1" dirty="0" err="1">
                <a:solidFill>
                  <a:srgbClr val="002776"/>
                </a:solidFill>
                <a:cs typeface="Times New Roman" panose="02020603050405020304" pitchFamily="18" charset="0"/>
              </a:rPr>
              <a:t>млн.грн</a:t>
            </a:r>
            <a:r>
              <a:rPr lang="uk-UA" sz="1600" b="1" dirty="0">
                <a:solidFill>
                  <a:srgbClr val="002776"/>
                </a:solidFill>
                <a:cs typeface="Times New Roman" panose="02020603050405020304" pitchFamily="18" charset="0"/>
              </a:rPr>
              <a:t> кожна.</a:t>
            </a:r>
            <a:endParaRPr lang="ru-RU" sz="1600" b="1" dirty="0">
              <a:solidFill>
                <a:srgbClr val="002776"/>
              </a:solidFill>
              <a:cs typeface="Times New Roman" panose="02020603050405020304" pitchFamily="18" charset="0"/>
            </a:endParaRPr>
          </a:p>
        </p:txBody>
      </p:sp>
    </p:spTree>
    <p:extLst>
      <p:ext uri="{BB962C8B-B14F-4D97-AF65-F5344CB8AC3E}">
        <p14:creationId xmlns:p14="http://schemas.microsoft.com/office/powerpoint/2010/main" xmlns="" val="3457357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8" name="Заголовок 2"/>
          <p:cNvSpPr>
            <a:spLocks noGrp="1"/>
          </p:cNvSpPr>
          <p:nvPr>
            <p:ph type="title"/>
          </p:nvPr>
        </p:nvSpPr>
        <p:spPr>
          <a:xfrm>
            <a:off x="457200" y="1112519"/>
            <a:ext cx="8229600" cy="369332"/>
          </a:xfrm>
        </p:spPr>
        <p:txBody>
          <a:bodyPr/>
          <a:lstStyle/>
          <a:p>
            <a:pPr algn="ctr">
              <a:defRPr/>
            </a:pPr>
            <a:r>
              <a:rPr lang="uk-UA" b="1" dirty="0">
                <a:solidFill>
                  <a:srgbClr val="CC0000"/>
                </a:solidFill>
                <a:latin typeface="+mn-lt"/>
                <a:ea typeface="+mn-ea"/>
                <a:cs typeface="Times New Roman" pitchFamily="18" charset="0"/>
              </a:rPr>
              <a:t>ВИДАТКИ БЮДЖЕТІВ ОТГ</a:t>
            </a:r>
          </a:p>
        </p:txBody>
      </p:sp>
      <p:sp>
        <p:nvSpPr>
          <p:cNvPr id="9" name="Содержимое 2"/>
          <p:cNvSpPr txBox="1">
            <a:spLocks/>
          </p:cNvSpPr>
          <p:nvPr/>
        </p:nvSpPr>
        <p:spPr>
          <a:xfrm>
            <a:off x="343216" y="1684387"/>
            <a:ext cx="8177848" cy="456406"/>
          </a:xfrm>
          <a:prstGeom prst="rect">
            <a:avLst/>
          </a:prstGeom>
        </p:spPr>
        <p:txBody>
          <a:bodyPr wrap="square" lIns="0" tIns="0" rIns="0" bIns="0">
            <a:normAutofit lnSpcReduction="10000"/>
          </a:bodyPr>
          <a:lstStyle>
            <a:lvl1pPr marL="0">
              <a:defRPr sz="2000" b="0" i="0">
                <a:solidFill>
                  <a:srgbClr val="44536A"/>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uk-UA" sz="1600" b="1" kern="0" dirty="0">
                <a:solidFill>
                  <a:srgbClr val="002776"/>
                </a:solidFill>
                <a:latin typeface="+mn-lt"/>
                <a:cs typeface="Times New Roman" pitchFamily="18" charset="0"/>
              </a:rPr>
              <a:t>Видатки на утримання адміністративних будівель та обладнання робочих місць посадових осіб об'єднаної територіальної громади</a:t>
            </a:r>
          </a:p>
          <a:p>
            <a:pPr algn="ctr">
              <a:defRPr/>
            </a:pPr>
            <a:endParaRPr lang="uk-UA" sz="1800" b="1" kern="0" dirty="0">
              <a:solidFill>
                <a:srgbClr val="5B9BD5">
                  <a:lumMod val="75000"/>
                </a:srgbClr>
              </a:solidFill>
              <a:latin typeface="Arial Cyr" pitchFamily="34" charset="-52"/>
            </a:endParaRPr>
          </a:p>
        </p:txBody>
      </p:sp>
      <p:sp>
        <p:nvSpPr>
          <p:cNvPr id="10" name="Прямоугольник 3"/>
          <p:cNvSpPr>
            <a:spLocks noChangeArrowheads="1"/>
          </p:cNvSpPr>
          <p:nvPr/>
        </p:nvSpPr>
        <p:spPr bwMode="auto">
          <a:xfrm>
            <a:off x="463550" y="2133600"/>
            <a:ext cx="818673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uk-UA" altLang="ru-RU" sz="1600" b="1" dirty="0">
                <a:solidFill>
                  <a:srgbClr val="C00000"/>
                </a:solidFill>
                <a:latin typeface="+mn-lt"/>
                <a:cs typeface="Times New Roman" pitchFamily="18" charset="0"/>
              </a:rPr>
              <a:t>На створення та утримання: </a:t>
            </a:r>
          </a:p>
          <a:p>
            <a:pPr algn="just" eaLnBrk="1" hangingPunct="1"/>
            <a:r>
              <a:rPr lang="uk-UA" altLang="ru-RU" sz="1600" b="1" dirty="0">
                <a:solidFill>
                  <a:srgbClr val="002776"/>
                </a:solidFill>
                <a:latin typeface="+mn-lt"/>
                <a:cs typeface="Times New Roman" pitchFamily="18" charset="0"/>
              </a:rPr>
              <a:t>- Центрів надання адміністративних послуг.</a:t>
            </a:r>
          </a:p>
          <a:p>
            <a:pPr algn="just" eaLnBrk="1" hangingPunct="1"/>
            <a:r>
              <a:rPr lang="uk-UA" altLang="ru-RU" sz="1600" b="1" dirty="0">
                <a:solidFill>
                  <a:srgbClr val="002776"/>
                </a:solidFill>
                <a:latin typeface="+mn-lt"/>
                <a:cs typeface="Times New Roman" pitchFamily="18" charset="0"/>
              </a:rPr>
              <a:t>- Територіальних центрів з надання соціальних послуг</a:t>
            </a:r>
            <a:endParaRPr lang="uk-UA" altLang="ru-RU" sz="1600" b="1" dirty="0">
              <a:solidFill>
                <a:srgbClr val="2F5597"/>
              </a:solidFill>
              <a:latin typeface="+mn-lt"/>
              <a:cs typeface="Times New Roman" pitchFamily="18" charset="0"/>
            </a:endParaRPr>
          </a:p>
        </p:txBody>
      </p:sp>
      <p:sp>
        <p:nvSpPr>
          <p:cNvPr id="11" name="Содержимое 2"/>
          <p:cNvSpPr txBox="1">
            <a:spLocks/>
          </p:cNvSpPr>
          <p:nvPr/>
        </p:nvSpPr>
        <p:spPr>
          <a:xfrm>
            <a:off x="291463" y="2878899"/>
            <a:ext cx="8229600" cy="22265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anose="020B0604020202020204" pitchFamily="34" charset="0"/>
              <a:buNone/>
              <a:defRPr/>
            </a:pPr>
            <a:r>
              <a:rPr lang="uk-UA" sz="1600" b="1" dirty="0">
                <a:solidFill>
                  <a:srgbClr val="C00000"/>
                </a:solidFill>
                <a:cs typeface="Times New Roman" pitchFamily="18" charset="0"/>
              </a:rPr>
              <a:t>На утримання та організацію роботи закладів соціальної інфраструктури створеної об’єднаної громади:</a:t>
            </a:r>
          </a:p>
          <a:p>
            <a:pPr fontAlgn="auto">
              <a:spcAft>
                <a:spcPts val="0"/>
              </a:spcAft>
              <a:defRPr/>
            </a:pPr>
            <a:r>
              <a:rPr lang="uk-UA" sz="1600" b="1" dirty="0">
                <a:solidFill>
                  <a:srgbClr val="002776"/>
                </a:solidFill>
                <a:cs typeface="Times New Roman" pitchFamily="18" charset="0"/>
              </a:rPr>
              <a:t>дошкільних навчальних закладів,</a:t>
            </a:r>
          </a:p>
          <a:p>
            <a:pPr fontAlgn="auto">
              <a:spcAft>
                <a:spcPts val="0"/>
              </a:spcAft>
              <a:defRPr/>
            </a:pPr>
            <a:r>
              <a:rPr lang="uk-UA" sz="1600" b="1" dirty="0">
                <a:solidFill>
                  <a:srgbClr val="002776"/>
                </a:solidFill>
                <a:cs typeface="Times New Roman" pitchFamily="18" charset="0"/>
              </a:rPr>
              <a:t>загальноосвітніх навчальних закладів,</a:t>
            </a:r>
          </a:p>
          <a:p>
            <a:pPr fontAlgn="auto">
              <a:spcAft>
                <a:spcPts val="0"/>
              </a:spcAft>
              <a:defRPr/>
            </a:pPr>
            <a:r>
              <a:rPr lang="uk-UA" sz="1600" b="1" dirty="0">
                <a:solidFill>
                  <a:srgbClr val="002776"/>
                </a:solidFill>
                <a:cs typeface="Times New Roman" pitchFamily="18" charset="0"/>
              </a:rPr>
              <a:t>будинків культури, клубів, бібліотек, стадіонів, спортивних майданчиків,</a:t>
            </a:r>
          </a:p>
          <a:p>
            <a:pPr fontAlgn="auto">
              <a:spcAft>
                <a:spcPts val="0"/>
              </a:spcAft>
              <a:defRPr/>
            </a:pPr>
            <a:r>
              <a:rPr lang="uk-UA" sz="1600" b="1" dirty="0">
                <a:solidFill>
                  <a:srgbClr val="002776"/>
                </a:solidFill>
                <a:cs typeface="Times New Roman" pitchFamily="18" charset="0"/>
              </a:rPr>
              <a:t>інші (пожежна охорона, громадська безпека …)</a:t>
            </a:r>
          </a:p>
        </p:txBody>
      </p:sp>
    </p:spTree>
    <p:extLst>
      <p:ext uri="{BB962C8B-B14F-4D97-AF65-F5344CB8AC3E}">
        <p14:creationId xmlns:p14="http://schemas.microsoft.com/office/powerpoint/2010/main" xmlns="" val="3877465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0" y="128015"/>
            <a:ext cx="3049523" cy="104851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8532876" y="1726692"/>
            <a:ext cx="598931" cy="804672"/>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9" name="TextBox 8"/>
          <p:cNvSpPr txBox="1"/>
          <p:nvPr/>
        </p:nvSpPr>
        <p:spPr>
          <a:xfrm>
            <a:off x="480674" y="937179"/>
            <a:ext cx="7992888" cy="461665"/>
          </a:xfrm>
          <a:prstGeom prst="rect">
            <a:avLst/>
          </a:prstGeom>
          <a:noFill/>
        </p:spPr>
        <p:txBody>
          <a:bodyPr wrap="square" rtlCol="0">
            <a:spAutoFit/>
          </a:bodyPr>
          <a:lstStyle/>
          <a:p>
            <a:pPr algn="ctr"/>
            <a:r>
              <a:rPr lang="uk-UA" sz="2400" b="1" dirty="0">
                <a:solidFill>
                  <a:srgbClr val="002060"/>
                </a:solidFill>
              </a:rPr>
              <a:t>Гендерне бюджетування</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115616" y="1447128"/>
            <a:ext cx="7117572" cy="4168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13318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4294967295"/>
          </p:nvPr>
        </p:nvSpPr>
        <p:spPr>
          <a:xfrm>
            <a:off x="821842" y="6203758"/>
            <a:ext cx="5414010" cy="238760"/>
          </a:xfrm>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19" name="Прямоугольник 18"/>
          <p:cNvSpPr/>
          <p:nvPr/>
        </p:nvSpPr>
        <p:spPr>
          <a:xfrm>
            <a:off x="1524761" y="1833047"/>
            <a:ext cx="6669759" cy="369332"/>
          </a:xfrm>
          <a:prstGeom prst="rect">
            <a:avLst/>
          </a:prstGeom>
        </p:spPr>
        <p:txBody>
          <a:bodyPr wrap="square">
            <a:spAutoFit/>
          </a:bodyPr>
          <a:lstStyle/>
          <a:p>
            <a:r>
              <a:rPr lang="uk-UA" dirty="0"/>
              <a:t>     </a:t>
            </a:r>
            <a:endParaRPr lang="uk-UA" sz="1600" dirty="0"/>
          </a:p>
        </p:txBody>
      </p:sp>
      <p:sp>
        <p:nvSpPr>
          <p:cNvPr id="2" name="Прямоугольник 1"/>
          <p:cNvSpPr/>
          <p:nvPr/>
        </p:nvSpPr>
        <p:spPr>
          <a:xfrm>
            <a:off x="3394580" y="1057085"/>
            <a:ext cx="2768963" cy="461665"/>
          </a:xfrm>
          <a:prstGeom prst="rect">
            <a:avLst/>
          </a:prstGeom>
        </p:spPr>
        <p:txBody>
          <a:bodyPr wrap="none">
            <a:spAutoFit/>
          </a:bodyPr>
          <a:lstStyle/>
          <a:p>
            <a:r>
              <a:rPr lang="uk-UA" sz="2400" b="1" dirty="0">
                <a:solidFill>
                  <a:srgbClr val="002060"/>
                </a:solidFill>
              </a:rPr>
              <a:t>Бюджет ґендерний</a:t>
            </a:r>
          </a:p>
        </p:txBody>
      </p:sp>
      <p:sp>
        <p:nvSpPr>
          <p:cNvPr id="3" name="Прямоугольник 2"/>
          <p:cNvSpPr/>
          <p:nvPr/>
        </p:nvSpPr>
        <p:spPr>
          <a:xfrm>
            <a:off x="887938" y="1700808"/>
            <a:ext cx="7704856" cy="4247317"/>
          </a:xfrm>
          <a:prstGeom prst="rect">
            <a:avLst/>
          </a:prstGeom>
        </p:spPr>
        <p:txBody>
          <a:bodyPr wrap="square">
            <a:spAutoFit/>
          </a:bodyPr>
          <a:lstStyle/>
          <a:p>
            <a:r>
              <a:rPr lang="uk-UA" sz="2000" b="1" i="1" dirty="0">
                <a:solidFill>
                  <a:srgbClr val="002060"/>
                </a:solidFill>
              </a:rPr>
              <a:t>Інструменти, які використовуються для ґендерного</a:t>
            </a:r>
          </a:p>
          <a:p>
            <a:r>
              <a:rPr lang="uk-UA" sz="2000" b="1" i="1" dirty="0">
                <a:solidFill>
                  <a:srgbClr val="002060"/>
                </a:solidFill>
              </a:rPr>
              <a:t>бюджетування:</a:t>
            </a:r>
          </a:p>
          <a:p>
            <a:r>
              <a:rPr lang="uk-UA" sz="2000" dirty="0">
                <a:solidFill>
                  <a:srgbClr val="002060"/>
                </a:solidFill>
              </a:rPr>
              <a:t>– оцінка наданих послуг жінкам і чоловікам та виділених ресурсів для задоволення їхніх потреб;</a:t>
            </a:r>
          </a:p>
          <a:p>
            <a:r>
              <a:rPr lang="uk-UA" sz="2000" dirty="0">
                <a:solidFill>
                  <a:srgbClr val="002060"/>
                </a:solidFill>
              </a:rPr>
              <a:t>– аналіз суспільних витрат жінок і чоловіків на основі даних, отриманих у результаті дослідження домашніх господарств;</a:t>
            </a:r>
          </a:p>
          <a:p>
            <a:r>
              <a:rPr lang="uk-UA" sz="2000" dirty="0">
                <a:solidFill>
                  <a:srgbClr val="002060"/>
                </a:solidFill>
              </a:rPr>
              <a:t>– аналіз сфери суспільного прибутку, розділеного за статевою ознакою;</a:t>
            </a:r>
          </a:p>
          <a:p>
            <a:r>
              <a:rPr lang="uk-UA" sz="2000" dirty="0">
                <a:solidFill>
                  <a:srgbClr val="002060"/>
                </a:solidFill>
              </a:rPr>
              <a:t>– аналіз впливу бюджету на використання часу жінок і чоловіків та ін.</a:t>
            </a:r>
          </a:p>
          <a:p>
            <a:r>
              <a:rPr lang="uk-UA" sz="1400" dirty="0"/>
              <a:t>Гендерно-орієнтоване бюджетування (ГОБ) – визнаний у всьому світі ефективний інструмент досягнення гендерної рівності, який сприяє підвищенню ефективності використання бюджетних коштів. ГОБ поєднує між собою два процеси: забезпечення гендерної рівності й управління державними фінансами та засвідчує той факт, що принципи гендерної рівності можуть і повинні бути включені у бюджетний процес. </a:t>
            </a:r>
            <a:endParaRPr lang="uk-UA" sz="1400" dirty="0">
              <a:solidFill>
                <a:srgbClr val="002060"/>
              </a:solidFill>
            </a:endParaRPr>
          </a:p>
        </p:txBody>
      </p:sp>
    </p:spTree>
    <p:extLst>
      <p:ext uri="{BB962C8B-B14F-4D97-AF65-F5344CB8AC3E}">
        <p14:creationId xmlns:p14="http://schemas.microsoft.com/office/powerpoint/2010/main" xmlns="" val="3814648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1842" y="6193332"/>
            <a:ext cx="5413375" cy="254635"/>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172B5D"/>
                </a:solidFill>
                <a:latin typeface="Arial"/>
                <a:cs typeface="Arial"/>
              </a:rPr>
              <a:t>Проект </a:t>
            </a:r>
            <a:r>
              <a:rPr sz="1500" spc="-5" dirty="0">
                <a:solidFill>
                  <a:srgbClr val="172B5D"/>
                </a:solidFill>
                <a:latin typeface="Arial"/>
                <a:cs typeface="Arial"/>
              </a:rPr>
              <a:t>USAID «Демократичне </a:t>
            </a:r>
            <a:r>
              <a:rPr sz="1500" spc="-10" dirty="0">
                <a:solidFill>
                  <a:srgbClr val="172B5D"/>
                </a:solidFill>
                <a:latin typeface="Arial"/>
                <a:cs typeface="Arial"/>
              </a:rPr>
              <a:t>врядування </a:t>
            </a:r>
            <a:r>
              <a:rPr sz="1500" dirty="0">
                <a:solidFill>
                  <a:srgbClr val="172B5D"/>
                </a:solidFill>
                <a:latin typeface="Arial"/>
                <a:cs typeface="Arial"/>
              </a:rPr>
              <a:t>у </a:t>
            </a:r>
            <a:r>
              <a:rPr sz="1500" spc="-10" dirty="0">
                <a:solidFill>
                  <a:srgbClr val="172B5D"/>
                </a:solidFill>
                <a:latin typeface="Arial"/>
                <a:cs typeface="Arial"/>
              </a:rPr>
              <a:t>Східній</a:t>
            </a:r>
            <a:r>
              <a:rPr sz="1500" spc="60" dirty="0">
                <a:solidFill>
                  <a:srgbClr val="172B5D"/>
                </a:solidFill>
                <a:latin typeface="Arial"/>
                <a:cs typeface="Arial"/>
              </a:rPr>
              <a:t> </a:t>
            </a:r>
            <a:r>
              <a:rPr sz="1500" spc="-10" dirty="0">
                <a:solidFill>
                  <a:srgbClr val="172B5D"/>
                </a:solidFill>
                <a:latin typeface="Arial"/>
                <a:cs typeface="Arial"/>
              </a:rPr>
              <a:t>Україні»</a:t>
            </a:r>
            <a:endParaRPr sz="1500">
              <a:latin typeface="Arial"/>
              <a:cs typeface="Arial"/>
            </a:endParaRPr>
          </a:p>
        </p:txBody>
      </p:sp>
      <p:sp>
        <p:nvSpPr>
          <p:cNvPr id="3" name="object 3"/>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1847745835"/>
              </p:ext>
            </p:extLst>
          </p:nvPr>
        </p:nvGraphicFramePr>
        <p:xfrm>
          <a:off x="228600" y="1184147"/>
          <a:ext cx="8174736" cy="4577080"/>
        </p:xfrm>
        <a:graphic>
          <a:graphicData uri="http://schemas.openxmlformats.org/drawingml/2006/table">
            <a:tbl>
              <a:tblPr firstRow="1" bandRow="1">
                <a:tableStyleId>{5C22544A-7EE6-4342-B048-85BDC9FD1C3A}</a:tableStyleId>
              </a:tblPr>
              <a:tblGrid>
                <a:gridCol w="4087368">
                  <a:extLst>
                    <a:ext uri="{9D8B030D-6E8A-4147-A177-3AD203B41FA5}">
                      <a16:colId xmlns:a16="http://schemas.microsoft.com/office/drawing/2014/main" xmlns="" val="20000"/>
                    </a:ext>
                  </a:extLst>
                </a:gridCol>
                <a:gridCol w="4087368">
                  <a:extLst>
                    <a:ext uri="{9D8B030D-6E8A-4147-A177-3AD203B41FA5}">
                      <a16:colId xmlns:a16="http://schemas.microsoft.com/office/drawing/2014/main" xmlns="" val="20001"/>
                    </a:ext>
                  </a:extLst>
                </a:gridCol>
              </a:tblGrid>
              <a:tr h="370840">
                <a:tc>
                  <a:txBody>
                    <a:bodyPr/>
                    <a:lstStyle/>
                    <a:p>
                      <a:pPr algn="ctr"/>
                      <a:r>
                        <a:rPr lang="uk-UA" dirty="0"/>
                        <a:t>ЗАВДАННЯ</a:t>
                      </a:r>
                    </a:p>
                  </a:txBody>
                  <a:tcPr/>
                </a:tc>
                <a:tc>
                  <a:txBody>
                    <a:bodyPr/>
                    <a:lstStyle/>
                    <a:p>
                      <a:pPr algn="ctr"/>
                      <a:r>
                        <a:rPr lang="uk-UA" dirty="0"/>
                        <a:t>ОЧІКУВАНІ</a:t>
                      </a:r>
                      <a:r>
                        <a:rPr lang="uk-UA" baseline="0" dirty="0"/>
                        <a:t> РЕЗУЛЬТАТИ</a:t>
                      </a:r>
                      <a:endParaRPr lang="uk-UA" dirty="0"/>
                    </a:p>
                  </a:txBody>
                  <a:tcPr/>
                </a:tc>
                <a:extLst>
                  <a:ext uri="{0D108BD9-81ED-4DB2-BD59-A6C34878D82A}">
                    <a16:rowId xmlns:a16="http://schemas.microsoft.com/office/drawing/2014/main" xmlns="" val="10000"/>
                  </a:ext>
                </a:extLst>
              </a:tr>
              <a:tr h="370840">
                <a:tc>
                  <a:txBody>
                    <a:bodyPr/>
                    <a:lstStyle/>
                    <a:p>
                      <a:r>
                        <a:rPr lang="uk-UA" sz="1400" b="1" noProof="0" dirty="0">
                          <a:solidFill>
                            <a:srgbClr val="000099"/>
                          </a:solidFill>
                        </a:rPr>
                        <a:t>Передача (децентралізація) повноважень органів виконавчої влади органам місцевого самоврядування та їх розмежування між рівнями і органами за принципом </a:t>
                      </a:r>
                      <a:r>
                        <a:rPr lang="uk-UA" sz="1400" b="1" noProof="0" dirty="0" err="1">
                          <a:solidFill>
                            <a:srgbClr val="000099"/>
                          </a:solidFill>
                        </a:rPr>
                        <a:t>субсидіарності</a:t>
                      </a:r>
                      <a:endParaRPr lang="uk-UA" sz="1400" b="1" noProof="0" dirty="0">
                        <a:solidFill>
                          <a:srgbClr val="000099"/>
                        </a:solidFill>
                      </a:endParaRPr>
                    </a:p>
                  </a:txBody>
                  <a:tcPr/>
                </a:tc>
                <a:tc>
                  <a:txBody>
                    <a:bodyPr/>
                    <a:lstStyle/>
                    <a:p>
                      <a:r>
                        <a:rPr lang="uk-UA" sz="1200" noProof="0" dirty="0">
                          <a:solidFill>
                            <a:srgbClr val="000099"/>
                          </a:solidFill>
                        </a:rPr>
                        <a:t>Розроблення та подання на розгляд</a:t>
                      </a:r>
                      <a:r>
                        <a:rPr lang="uk-UA" sz="1200" baseline="0" noProof="0" dirty="0">
                          <a:solidFill>
                            <a:srgbClr val="000099"/>
                          </a:solidFill>
                        </a:rPr>
                        <a:t> ВРУ</a:t>
                      </a:r>
                      <a:r>
                        <a:rPr lang="uk-UA" sz="1200" noProof="0" dirty="0">
                          <a:solidFill>
                            <a:srgbClr val="000099"/>
                          </a:solidFill>
                        </a:rPr>
                        <a:t> проектів законів України:</a:t>
                      </a:r>
                    </a:p>
                    <a:p>
                      <a:pPr marL="285750" indent="-285750">
                        <a:buFont typeface="Arial" panose="020B0604020202020204" pitchFamily="34" charset="0"/>
                        <a:buChar char="•"/>
                      </a:pPr>
                      <a:r>
                        <a:rPr lang="uk-UA" sz="1200" i="1" noProof="0" dirty="0">
                          <a:solidFill>
                            <a:srgbClr val="000099"/>
                          </a:solidFill>
                        </a:rPr>
                        <a:t>«Про місцеве самоврядування в Україні» (нова редакція)</a:t>
                      </a:r>
                      <a:endParaRPr lang="uk-UA" sz="1200" noProof="0" dirty="0">
                        <a:solidFill>
                          <a:srgbClr val="000099"/>
                        </a:solidFill>
                      </a:endParaRPr>
                    </a:p>
                    <a:p>
                      <a:pPr marL="285750" indent="-285750">
                        <a:buFont typeface="Arial" panose="020B0604020202020204" pitchFamily="34" charset="0"/>
                        <a:buChar char="•"/>
                      </a:pPr>
                      <a:r>
                        <a:rPr lang="uk-UA" sz="1200" i="1" noProof="0" dirty="0">
                          <a:solidFill>
                            <a:srgbClr val="000099"/>
                          </a:solidFill>
                        </a:rPr>
                        <a:t>«Про місцеві державні адміністрації» (нова редакція)</a:t>
                      </a:r>
                      <a:endParaRPr lang="uk-UA" sz="1200" noProof="0" dirty="0">
                        <a:solidFill>
                          <a:srgbClr val="000099"/>
                        </a:solidFill>
                      </a:endParaRPr>
                    </a:p>
                    <a:p>
                      <a:pPr marL="285750" indent="-285750">
                        <a:buFont typeface="Arial" panose="020B0604020202020204" pitchFamily="34" charset="0"/>
                        <a:buChar char="•"/>
                      </a:pPr>
                      <a:r>
                        <a:rPr lang="uk-UA" sz="1200" i="1" noProof="0" dirty="0">
                          <a:solidFill>
                            <a:srgbClr val="000099"/>
                          </a:solidFill>
                        </a:rPr>
                        <a:t>«Про центральні органи виконавчої влади» </a:t>
                      </a:r>
                      <a:endParaRPr lang="uk-UA" sz="1200" noProof="0" dirty="0">
                        <a:solidFill>
                          <a:srgbClr val="000099"/>
                        </a:solidFill>
                      </a:endParaRPr>
                    </a:p>
                  </a:txBody>
                  <a:tcPr/>
                </a:tc>
                <a:extLst>
                  <a:ext uri="{0D108BD9-81ED-4DB2-BD59-A6C34878D82A}">
                    <a16:rowId xmlns:a16="http://schemas.microsoft.com/office/drawing/2014/main" xmlns="" val="10001"/>
                  </a:ext>
                </a:extLst>
              </a:tr>
              <a:tr h="370840">
                <a:tc>
                  <a:txBody>
                    <a:bodyPr/>
                    <a:lstStyle/>
                    <a:p>
                      <a:r>
                        <a:rPr lang="uk-UA" sz="1400" b="1" noProof="0" dirty="0">
                          <a:solidFill>
                            <a:srgbClr val="000099"/>
                          </a:solidFill>
                        </a:rPr>
                        <a:t>Створення належної ресурсної бази для здійснення повноважень органів місцевого самоврядування</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1200" b="0" i="0" u="none" strike="noStrike" kern="0" cap="none" spc="0" normalizeH="0" baseline="0" noProof="0" dirty="0">
                          <a:ln>
                            <a:noFill/>
                          </a:ln>
                          <a:solidFill>
                            <a:srgbClr val="000099"/>
                          </a:solidFill>
                          <a:effectLst/>
                          <a:uLnTx/>
                          <a:uFillTx/>
                          <a:latin typeface="+mn-lt"/>
                        </a:rPr>
                        <a:t>Розроблення та подання на розгляд ВРУ проектів законів України:</a:t>
                      </a:r>
                    </a:p>
                    <a:p>
                      <a:pPr marL="285750" indent="-285750">
                        <a:buFont typeface="Arial" panose="020B0604020202020204" pitchFamily="34" charset="0"/>
                        <a:buChar char="•"/>
                      </a:pPr>
                      <a:r>
                        <a:rPr lang="uk-UA" sz="1200" dirty="0">
                          <a:solidFill>
                            <a:srgbClr val="000099"/>
                          </a:solidFill>
                        </a:rPr>
                        <a:t>внесення змін до Бюджетного кодексу України та Податкового кодексу України з урахуванням проектів нових редакцій вищевказаних законів України щодо фінансового забезпечення повноважень органів місцевого самоврядування;</a:t>
                      </a:r>
                    </a:p>
                    <a:p>
                      <a:pPr marL="285750" indent="-285750">
                        <a:buFont typeface="Arial" panose="020B0604020202020204" pitchFamily="34" charset="0"/>
                        <a:buChar char="•"/>
                      </a:pPr>
                      <a:r>
                        <a:rPr lang="uk-UA" sz="1200" dirty="0">
                          <a:solidFill>
                            <a:srgbClr val="000099"/>
                          </a:solidFill>
                        </a:rPr>
                        <a:t>поширення юрисдикції органів місцевого самоврядування на всю територію відповідної громади в сфері земельних відносин  </a:t>
                      </a:r>
                    </a:p>
                    <a:p>
                      <a:pPr marL="285750" indent="-285750">
                        <a:buFont typeface="Arial" panose="020B0604020202020204" pitchFamily="34" charset="0"/>
                        <a:buChar char="•"/>
                      </a:pPr>
                      <a:r>
                        <a:rPr lang="uk-UA" sz="1200" dirty="0">
                          <a:solidFill>
                            <a:srgbClr val="000099"/>
                          </a:solidFill>
                        </a:rPr>
                        <a:t>щодо затвердження державних стандартів і нормативів в описовому та вартісному вигляді за кожним із делегованих державою місцевому самоврядуванню повноважень у розрахунку на середньостатистичну адміністративно-територіальну одиницю</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029559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4294967295"/>
          </p:nvPr>
        </p:nvSpPr>
        <p:spPr>
          <a:xfrm>
            <a:off x="821842" y="6203758"/>
            <a:ext cx="5414010" cy="238760"/>
          </a:xfrm>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19" name="Прямоугольник 18"/>
          <p:cNvSpPr/>
          <p:nvPr/>
        </p:nvSpPr>
        <p:spPr>
          <a:xfrm>
            <a:off x="1524761" y="1833047"/>
            <a:ext cx="6669759" cy="369332"/>
          </a:xfrm>
          <a:prstGeom prst="rect">
            <a:avLst/>
          </a:prstGeom>
        </p:spPr>
        <p:txBody>
          <a:bodyPr wrap="square">
            <a:spAutoFit/>
          </a:bodyPr>
          <a:lstStyle/>
          <a:p>
            <a:r>
              <a:rPr lang="uk-UA" dirty="0"/>
              <a:t>     </a:t>
            </a:r>
            <a:endParaRPr lang="uk-UA" sz="1600" dirty="0"/>
          </a:p>
        </p:txBody>
      </p:sp>
      <p:sp>
        <p:nvSpPr>
          <p:cNvPr id="2" name="Прямоугольник 1"/>
          <p:cNvSpPr/>
          <p:nvPr/>
        </p:nvSpPr>
        <p:spPr>
          <a:xfrm>
            <a:off x="653083" y="1130438"/>
            <a:ext cx="8132770" cy="3785652"/>
          </a:xfrm>
          <a:prstGeom prst="rect">
            <a:avLst/>
          </a:prstGeom>
        </p:spPr>
        <p:txBody>
          <a:bodyPr wrap="square">
            <a:spAutoFit/>
          </a:bodyPr>
          <a:lstStyle/>
          <a:p>
            <a:r>
              <a:rPr lang="uk-UA" sz="1600" b="1" i="1" dirty="0">
                <a:solidFill>
                  <a:srgbClr val="002060"/>
                </a:solidFill>
              </a:rPr>
              <a:t>Переваги ґендерного бюджетування:</a:t>
            </a:r>
          </a:p>
          <a:p>
            <a:r>
              <a:rPr lang="uk-UA" sz="1600" dirty="0">
                <a:solidFill>
                  <a:srgbClr val="002060"/>
                </a:solidFill>
              </a:rPr>
              <a:t>– залучення жінок до активної участі в ухваленні економічних рішень через залучення їх до участі в бюджетному процесі;</a:t>
            </a:r>
          </a:p>
          <a:p>
            <a:r>
              <a:rPr lang="uk-UA" sz="1600" dirty="0">
                <a:solidFill>
                  <a:srgbClr val="002060"/>
                </a:solidFill>
              </a:rPr>
              <a:t>– підвищення ефективності витрат шляхом спрямування їх на вирішення завдань і проблем, які принесуть користь тим, хто цього найбільше потребує;</a:t>
            </a:r>
          </a:p>
          <a:p>
            <a:r>
              <a:rPr lang="uk-UA" sz="1600" dirty="0">
                <a:solidFill>
                  <a:srgbClr val="002060"/>
                </a:solidFill>
              </a:rPr>
              <a:t>– переорієнтування програм, які реалізуються в конкретних секторах, замість того, аби змінювати загальні розміри бюджетних асигнувань, що на них виділяються;</a:t>
            </a:r>
          </a:p>
          <a:p>
            <a:r>
              <a:rPr lang="uk-UA" sz="1600" dirty="0">
                <a:solidFill>
                  <a:srgbClr val="002060"/>
                </a:solidFill>
              </a:rPr>
              <a:t>– забезпечення моніторингу, оцінки і контролю бюджетної діяльності, державних витрат і доходів з урахуванням ґендерних проблем;</a:t>
            </a:r>
          </a:p>
          <a:p>
            <a:r>
              <a:rPr lang="uk-UA" sz="1600" dirty="0">
                <a:solidFill>
                  <a:srgbClr val="002060"/>
                </a:solidFill>
              </a:rPr>
              <a:t>– </a:t>
            </a:r>
            <a:r>
              <a:rPr lang="uk-UA" sz="1600" dirty="0" err="1">
                <a:solidFill>
                  <a:srgbClr val="002060"/>
                </a:solidFill>
              </a:rPr>
              <a:t>відстежування</a:t>
            </a:r>
            <a:r>
              <a:rPr lang="uk-UA" sz="1600" dirty="0">
                <a:solidFill>
                  <a:srgbClr val="002060"/>
                </a:solidFill>
              </a:rPr>
              <a:t> ходу реалізації бюджетної політики та зменшення масштабів корупції;</a:t>
            </a:r>
          </a:p>
          <a:p>
            <a:r>
              <a:rPr lang="uk-UA" sz="1600" dirty="0">
                <a:solidFill>
                  <a:srgbClr val="002060"/>
                </a:solidFill>
              </a:rPr>
              <a:t>– збільшення прозорості й підзвітності держави та органів місцевого самоврядування;</a:t>
            </a:r>
          </a:p>
          <a:p>
            <a:r>
              <a:rPr lang="uk-UA" sz="1600" dirty="0">
                <a:solidFill>
                  <a:srgbClr val="002060"/>
                </a:solidFill>
              </a:rPr>
              <a:t>– розширення взаємодії влади з громадянським суспільством, спрямованої на вдосконалення процесів розвитку і демократичного управління соціумом;</a:t>
            </a:r>
          </a:p>
          <a:p>
            <a:r>
              <a:rPr lang="uk-UA" sz="1600" dirty="0">
                <a:solidFill>
                  <a:srgbClr val="002060"/>
                </a:solidFill>
              </a:rPr>
              <a:t>– ефективне використання ресурсів задля досягнення ґендерної рівності й людського розвитку</a:t>
            </a:r>
          </a:p>
        </p:txBody>
      </p:sp>
    </p:spTree>
    <p:extLst>
      <p:ext uri="{BB962C8B-B14F-4D97-AF65-F5344CB8AC3E}">
        <p14:creationId xmlns:p14="http://schemas.microsoft.com/office/powerpoint/2010/main" xmlns="" val="623845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2" name="Прямоугольник 1"/>
          <p:cNvSpPr/>
          <p:nvPr/>
        </p:nvSpPr>
        <p:spPr>
          <a:xfrm>
            <a:off x="3429000" y="3657600"/>
            <a:ext cx="5280658" cy="1815882"/>
          </a:xfrm>
          <a:prstGeom prst="rect">
            <a:avLst/>
          </a:prstGeom>
        </p:spPr>
        <p:txBody>
          <a:bodyPr wrap="square">
            <a:spAutoFit/>
          </a:bodyPr>
          <a:lstStyle/>
          <a:p>
            <a:r>
              <a:rPr lang="uk-UA" sz="1400" dirty="0">
                <a:solidFill>
                  <a:srgbClr val="002776"/>
                </a:solidFill>
              </a:rPr>
              <a:t>Принцип </a:t>
            </a:r>
            <a:r>
              <a:rPr lang="uk-UA" sz="1400" b="1" dirty="0">
                <a:solidFill>
                  <a:srgbClr val="002776"/>
                </a:solidFill>
                <a:effectLst>
                  <a:outerShdw blurRad="38100" dist="38100" dir="2700000" algn="tl">
                    <a:srgbClr val="000000">
                      <a:alpha val="43137"/>
                    </a:srgbClr>
                  </a:outerShdw>
                </a:effectLst>
              </a:rPr>
              <a:t>ґендерної рівності </a:t>
            </a:r>
            <a:r>
              <a:rPr lang="uk-UA" sz="1400" dirty="0">
                <a:solidFill>
                  <a:srgbClr val="002776"/>
                </a:solidFill>
              </a:rPr>
              <a:t>у реформі децентралізації:ґендерно-орієнтовного планування та бюджетування.</a:t>
            </a:r>
          </a:p>
          <a:p>
            <a:r>
              <a:rPr lang="uk-UA" sz="1400" dirty="0">
                <a:solidFill>
                  <a:srgbClr val="002776"/>
                </a:solidFill>
              </a:rPr>
              <a:t>Врахування інтересів, потреб, можливостей та досвіду різних груп жінок та чоловіків у всіх сферах життєдіяльності суспільства лежить в основі ґендерно-чутливої політики країни. Одним із дієвих інструментів впровадження ґендерно-чутливої політики є ґендерно-орієнтоване бюджетування (ҐОБ).</a:t>
            </a:r>
          </a:p>
          <a:p>
            <a:endParaRPr lang="uk-UA" sz="1400" dirty="0"/>
          </a:p>
        </p:txBody>
      </p:sp>
      <p:sp>
        <p:nvSpPr>
          <p:cNvPr id="3" name="Прямоугольник 2"/>
          <p:cNvSpPr/>
          <p:nvPr/>
        </p:nvSpPr>
        <p:spPr>
          <a:xfrm>
            <a:off x="4543425" y="1341826"/>
            <a:ext cx="2975732" cy="1754326"/>
          </a:xfrm>
          <a:prstGeom prst="rect">
            <a:avLst/>
          </a:prstGeom>
        </p:spPr>
        <p:txBody>
          <a:bodyPr wrap="square">
            <a:spAutoFit/>
          </a:bodyPr>
          <a:lstStyle/>
          <a:p>
            <a:r>
              <a:rPr lang="uk-UA" b="1" dirty="0">
                <a:solidFill>
                  <a:srgbClr val="CC0000"/>
                </a:solidFill>
              </a:rPr>
              <a:t>ВАЖЛИВО! </a:t>
            </a:r>
            <a:r>
              <a:rPr lang="uk-UA" b="1" dirty="0">
                <a:solidFill>
                  <a:srgbClr val="002776"/>
                </a:solidFill>
              </a:rPr>
              <a:t>Ґендерний підхід полягає в урахуванні інтересів та потреб усіх груп населення, не лише, як це часто розуміють, чоловіків та жінок.</a:t>
            </a:r>
          </a:p>
        </p:txBody>
      </p:sp>
      <p:pic>
        <p:nvPicPr>
          <p:cNvPr id="9219"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8600" y="1981200"/>
            <a:ext cx="3042341" cy="19611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43844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pic>
        <p:nvPicPr>
          <p:cNvPr id="2"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62000" y="1524000"/>
            <a:ext cx="7477125" cy="33602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66115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08990" y="1426418"/>
            <a:ext cx="8024812" cy="34567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05364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pic>
        <p:nvPicPr>
          <p:cNvPr id="8" name="Рисунок 1"/>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371601" y="957429"/>
            <a:ext cx="6248399" cy="4761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47927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10" name="Прямоугольник 5"/>
          <p:cNvSpPr>
            <a:spLocks noChangeArrowheads="1"/>
          </p:cNvSpPr>
          <p:nvPr/>
        </p:nvSpPr>
        <p:spPr bwMode="auto">
          <a:xfrm>
            <a:off x="5038232" y="1120153"/>
            <a:ext cx="319136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2000" b="1" dirty="0" err="1">
                <a:solidFill>
                  <a:srgbClr val="002776"/>
                </a:solidFill>
                <a:latin typeface="+mn-lt"/>
              </a:rPr>
              <a:t>Чм</a:t>
            </a:r>
            <a:r>
              <a:rPr lang="uk-UA" altLang="ru-RU" sz="2000" b="1" dirty="0" err="1">
                <a:solidFill>
                  <a:srgbClr val="002776"/>
                </a:solidFill>
                <a:latin typeface="+mn-lt"/>
              </a:rPr>
              <a:t>ирівська</a:t>
            </a:r>
            <a:r>
              <a:rPr lang="uk-UA" altLang="ru-RU" sz="2000" b="1" dirty="0">
                <a:solidFill>
                  <a:srgbClr val="002776"/>
                </a:solidFill>
                <a:latin typeface="+mn-lt"/>
              </a:rPr>
              <a:t> сільська рада</a:t>
            </a:r>
            <a:br>
              <a:rPr lang="uk-UA" altLang="ru-RU" sz="2000" b="1" dirty="0">
                <a:solidFill>
                  <a:srgbClr val="002776"/>
                </a:solidFill>
                <a:latin typeface="+mn-lt"/>
              </a:rPr>
            </a:br>
            <a:r>
              <a:rPr lang="uk-UA" altLang="ru-RU" sz="2000" b="1" dirty="0">
                <a:solidFill>
                  <a:srgbClr val="002776"/>
                </a:solidFill>
                <a:latin typeface="+mn-lt"/>
              </a:rPr>
              <a:t> ( 8 695 мешканців )</a:t>
            </a:r>
          </a:p>
          <a:p>
            <a:pPr algn="ctr" eaLnBrk="1" hangingPunct="1"/>
            <a:r>
              <a:rPr lang="uk-UA" altLang="ru-RU" sz="2000" b="1" dirty="0">
                <a:solidFill>
                  <a:srgbClr val="002776"/>
                </a:solidFill>
                <a:latin typeface="+mn-lt"/>
              </a:rPr>
              <a:t>26 працівників ОМС</a:t>
            </a:r>
          </a:p>
        </p:txBody>
      </p:sp>
      <p:graphicFrame>
        <p:nvGraphicFramePr>
          <p:cNvPr id="4" name="Таблица 3"/>
          <p:cNvGraphicFramePr>
            <a:graphicFrameLocks noGrp="1"/>
          </p:cNvGraphicFramePr>
          <p:nvPr>
            <p:extLst>
              <p:ext uri="{D42A27DB-BD31-4B8C-83A1-F6EECF244321}">
                <p14:modId xmlns:p14="http://schemas.microsoft.com/office/powerpoint/2010/main" xmlns="" val="3505667228"/>
              </p:ext>
            </p:extLst>
          </p:nvPr>
        </p:nvGraphicFramePr>
        <p:xfrm>
          <a:off x="441166" y="1993645"/>
          <a:ext cx="3842067" cy="3812921"/>
        </p:xfrm>
        <a:graphic>
          <a:graphicData uri="http://schemas.openxmlformats.org/drawingml/2006/table">
            <a:tbl>
              <a:tblPr firstRow="1" firstCol="1" bandRow="1">
                <a:tableStyleId>{5C22544A-7EE6-4342-B048-85BDC9FD1C3A}</a:tableStyleId>
              </a:tblPr>
              <a:tblGrid>
                <a:gridCol w="3842067">
                  <a:extLst>
                    <a:ext uri="{9D8B030D-6E8A-4147-A177-3AD203B41FA5}">
                      <a16:colId xmlns:a16="http://schemas.microsoft.com/office/drawing/2014/main" xmlns="" val="20000"/>
                    </a:ext>
                  </a:extLst>
                </a:gridCol>
              </a:tblGrid>
              <a:tr h="274193">
                <a:tc>
                  <a:txBody>
                    <a:bodyPr/>
                    <a:lstStyle/>
                    <a:p>
                      <a:pPr>
                        <a:lnSpc>
                          <a:spcPct val="115000"/>
                        </a:lnSpc>
                        <a:spcAft>
                          <a:spcPts val="0"/>
                        </a:spcAft>
                      </a:pPr>
                      <a:r>
                        <a:rPr lang="uk-UA" sz="1200" dirty="0">
                          <a:effectLst/>
                        </a:rPr>
                        <a:t>Селищний голова</a:t>
                      </a:r>
                      <a:endParaRPr lang="uk-UA"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r>
                        <a:rPr lang="uk-UA" sz="1200" b="1">
                          <a:effectLst/>
                        </a:rPr>
                        <a:t>З</a:t>
                      </a:r>
                      <a:r>
                        <a:rPr lang="ru-RU" sz="1200" b="1">
                          <a:effectLst/>
                        </a:rPr>
                        <a:t>аступник селищного голови з питань діяльності виконавчого органу</a:t>
                      </a:r>
                      <a:endParaRPr lang="uk-UA" sz="1200" b="1">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1"/>
                  </a:ext>
                </a:extLst>
              </a:tr>
              <a:tr h="0">
                <a:tc>
                  <a:txBody>
                    <a:bodyPr/>
                    <a:lstStyle/>
                    <a:p>
                      <a:r>
                        <a:rPr lang="uk-UA" sz="1200" b="1" dirty="0">
                          <a:effectLst/>
                        </a:rPr>
                        <a:t>З</a:t>
                      </a:r>
                      <a:r>
                        <a:rPr lang="ru-RU" sz="1200" b="1" dirty="0" err="1">
                          <a:effectLst/>
                        </a:rPr>
                        <a:t>аступник</a:t>
                      </a:r>
                      <a:r>
                        <a:rPr lang="ru-RU" sz="1200" b="1" dirty="0">
                          <a:effectLst/>
                        </a:rPr>
                        <a:t> </a:t>
                      </a:r>
                      <a:r>
                        <a:rPr lang="ru-RU" sz="1200" b="1" dirty="0" err="1">
                          <a:effectLst/>
                        </a:rPr>
                        <a:t>селищного</a:t>
                      </a:r>
                      <a:r>
                        <a:rPr lang="ru-RU" sz="1200" b="1" dirty="0">
                          <a:effectLst/>
                        </a:rPr>
                        <a:t> </a:t>
                      </a:r>
                      <a:r>
                        <a:rPr lang="ru-RU" sz="1200" b="1" dirty="0" err="1">
                          <a:effectLst/>
                        </a:rPr>
                        <a:t>голови</a:t>
                      </a:r>
                      <a:r>
                        <a:rPr lang="ru-RU" sz="1200" b="1" dirty="0">
                          <a:effectLst/>
                        </a:rPr>
                        <a:t> </a:t>
                      </a:r>
                      <a:r>
                        <a:rPr lang="uk-UA" sz="1200" b="1" dirty="0">
                          <a:effectLst/>
                        </a:rPr>
                        <a:t>з питань діяльності виконавчого органу</a:t>
                      </a:r>
                      <a:endParaRPr lang="uk-UA" sz="1200" b="1"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2"/>
                  </a:ext>
                </a:extLst>
              </a:tr>
              <a:tr h="0">
                <a:tc>
                  <a:txBody>
                    <a:bodyPr/>
                    <a:lstStyle/>
                    <a:p>
                      <a:r>
                        <a:rPr lang="uk-UA" sz="1200" b="1">
                          <a:effectLst/>
                        </a:rPr>
                        <a:t>С</a:t>
                      </a:r>
                      <a:r>
                        <a:rPr lang="ru-RU" sz="1200" b="1">
                          <a:effectLst/>
                        </a:rPr>
                        <a:t>екретар селищної ради</a:t>
                      </a:r>
                      <a:endParaRPr lang="uk-UA" sz="1200" b="1">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3"/>
                  </a:ext>
                </a:extLst>
              </a:tr>
              <a:tr h="0">
                <a:tc>
                  <a:txBody>
                    <a:bodyPr/>
                    <a:lstStyle/>
                    <a:p>
                      <a:r>
                        <a:rPr lang="uk-UA" sz="1200" b="1">
                          <a:effectLst/>
                        </a:rPr>
                        <a:t>К</a:t>
                      </a:r>
                      <a:r>
                        <a:rPr lang="ru-RU" sz="1200" b="1">
                          <a:effectLst/>
                        </a:rPr>
                        <a:t>еруючий справами виконавчого комітету</a:t>
                      </a:r>
                      <a:endParaRPr lang="uk-UA" sz="1200" b="1">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4"/>
                  </a:ext>
                </a:extLst>
              </a:tr>
              <a:tr h="0">
                <a:tc>
                  <a:txBody>
                    <a:bodyPr/>
                    <a:lstStyle/>
                    <a:p>
                      <a:r>
                        <a:rPr lang="uk-UA" sz="1200" b="1">
                          <a:effectLst/>
                        </a:rPr>
                        <a:t>С</a:t>
                      </a:r>
                      <a:r>
                        <a:rPr lang="ru-RU" sz="1200" b="1">
                          <a:effectLst/>
                        </a:rPr>
                        <a:t>тарости</a:t>
                      </a:r>
                      <a:endParaRPr lang="uk-UA" sz="1200" b="1">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5"/>
                  </a:ext>
                </a:extLst>
              </a:tr>
              <a:tr h="0">
                <a:tc>
                  <a:txBody>
                    <a:bodyPr/>
                    <a:lstStyle/>
                    <a:p>
                      <a:r>
                        <a:rPr lang="ru-RU" sz="1200" b="1" dirty="0" err="1">
                          <a:effectLst/>
                        </a:rPr>
                        <a:t>Бюджетний</a:t>
                      </a:r>
                      <a:r>
                        <a:rPr lang="ru-RU" sz="1200" b="1" dirty="0">
                          <a:effectLst/>
                        </a:rPr>
                        <a:t> </a:t>
                      </a:r>
                      <a:r>
                        <a:rPr lang="ru-RU" sz="1200" b="1" dirty="0" err="1">
                          <a:effectLst/>
                        </a:rPr>
                        <a:t>відділ</a:t>
                      </a:r>
                      <a:r>
                        <a:rPr lang="ru-RU" sz="1200" b="1" dirty="0">
                          <a:effectLst/>
                        </a:rPr>
                        <a:t> </a:t>
                      </a:r>
                      <a:endParaRPr lang="uk-UA" sz="1200" b="1"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6"/>
                  </a:ext>
                </a:extLst>
              </a:tr>
              <a:tr h="0">
                <a:tc>
                  <a:txBody>
                    <a:bodyPr/>
                    <a:lstStyle/>
                    <a:p>
                      <a:r>
                        <a:rPr lang="uk-UA" sz="1200" b="1" dirty="0">
                          <a:effectLst/>
                        </a:rPr>
                        <a:t>Відділ економіки</a:t>
                      </a:r>
                      <a:endParaRPr lang="uk-UA" sz="1200" b="1"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7"/>
                  </a:ext>
                </a:extLst>
              </a:tr>
              <a:tr h="0">
                <a:tc>
                  <a:txBody>
                    <a:bodyPr/>
                    <a:lstStyle/>
                    <a:p>
                      <a:pPr>
                        <a:lnSpc>
                          <a:spcPct val="115000"/>
                        </a:lnSpc>
                        <a:spcAft>
                          <a:spcPts val="0"/>
                        </a:spcAft>
                      </a:pPr>
                      <a:r>
                        <a:rPr lang="uk-UA" sz="1200" dirty="0">
                          <a:effectLst/>
                        </a:rPr>
                        <a:t>Відділ фінансово-господарського забезпечення</a:t>
                      </a:r>
                      <a:endParaRPr lang="uk-UA"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0">
                <a:tc>
                  <a:txBody>
                    <a:bodyPr/>
                    <a:lstStyle/>
                    <a:p>
                      <a:pPr>
                        <a:lnSpc>
                          <a:spcPct val="115000"/>
                        </a:lnSpc>
                        <a:spcAft>
                          <a:spcPts val="0"/>
                        </a:spcAft>
                      </a:pPr>
                      <a:r>
                        <a:rPr lang="uk-UA" sz="1200">
                          <a:effectLst/>
                        </a:rPr>
                        <a:t>Відділ земельних ресурсів</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r h="0">
                <a:tc>
                  <a:txBody>
                    <a:bodyPr/>
                    <a:lstStyle/>
                    <a:p>
                      <a:pPr>
                        <a:lnSpc>
                          <a:spcPct val="115000"/>
                        </a:lnSpc>
                        <a:spcAft>
                          <a:spcPts val="0"/>
                        </a:spcAft>
                      </a:pPr>
                      <a:r>
                        <a:rPr lang="uk-UA" sz="1200">
                          <a:effectLst/>
                        </a:rPr>
                        <a:t>Відділ будівництва, архітектури, інфраструктури та житлово-комунального господарства</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10"/>
                  </a:ext>
                </a:extLst>
              </a:tr>
              <a:tr h="0">
                <a:tc>
                  <a:txBody>
                    <a:bodyPr/>
                    <a:lstStyle/>
                    <a:p>
                      <a:pPr>
                        <a:lnSpc>
                          <a:spcPct val="115000"/>
                        </a:lnSpc>
                        <a:spcAft>
                          <a:spcPts val="0"/>
                        </a:spcAft>
                      </a:pPr>
                      <a:r>
                        <a:rPr lang="uk-UA" sz="1200">
                          <a:effectLst/>
                        </a:rPr>
                        <a:t>Спеціаліст І категорії - юрисконсульт</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11"/>
                  </a:ext>
                </a:extLst>
              </a:tr>
              <a:tr h="0">
                <a:tc>
                  <a:txBody>
                    <a:bodyPr/>
                    <a:lstStyle/>
                    <a:p>
                      <a:pPr>
                        <a:lnSpc>
                          <a:spcPct val="115000"/>
                        </a:lnSpc>
                        <a:spcAft>
                          <a:spcPts val="0"/>
                        </a:spcAft>
                      </a:pPr>
                      <a:r>
                        <a:rPr lang="uk-UA" sz="1200">
                          <a:effectLst/>
                        </a:rPr>
                        <a:t>Відділ соціального захисту населення</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12"/>
                  </a:ext>
                </a:extLst>
              </a:tr>
              <a:tr h="0">
                <a:tc>
                  <a:txBody>
                    <a:bodyPr/>
                    <a:lstStyle/>
                    <a:p>
                      <a:pPr>
                        <a:lnSpc>
                          <a:spcPct val="115000"/>
                        </a:lnSpc>
                        <a:spcAft>
                          <a:spcPts val="0"/>
                        </a:spcAft>
                      </a:pPr>
                      <a:r>
                        <a:rPr lang="uk-UA" sz="1200">
                          <a:effectLst/>
                        </a:rPr>
                        <a:t>Центр надання адміністративних послуг</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13"/>
                  </a:ext>
                </a:extLst>
              </a:tr>
              <a:tr h="0">
                <a:tc>
                  <a:txBody>
                    <a:bodyPr/>
                    <a:lstStyle/>
                    <a:p>
                      <a:pPr>
                        <a:lnSpc>
                          <a:spcPct val="115000"/>
                        </a:lnSpc>
                        <a:spcAft>
                          <a:spcPts val="0"/>
                        </a:spcAft>
                      </a:pPr>
                      <a:r>
                        <a:rPr lang="uk-UA" sz="1200">
                          <a:effectLst/>
                        </a:rPr>
                        <a:t>Відділ Служба у справах дітей</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14"/>
                  </a:ext>
                </a:extLst>
              </a:tr>
              <a:tr h="0">
                <a:tc>
                  <a:txBody>
                    <a:bodyPr/>
                    <a:lstStyle/>
                    <a:p>
                      <a:pPr>
                        <a:lnSpc>
                          <a:spcPct val="115000"/>
                        </a:lnSpc>
                        <a:spcAft>
                          <a:spcPts val="0"/>
                        </a:spcAft>
                      </a:pPr>
                      <a:r>
                        <a:rPr lang="uk-UA" sz="1200" dirty="0">
                          <a:effectLst/>
                        </a:rPr>
                        <a:t>Відділ освіти </a:t>
                      </a:r>
                      <a:r>
                        <a:rPr lang="uk-UA" sz="1200" dirty="0" err="1">
                          <a:effectLst/>
                        </a:rPr>
                        <a:t>Новопсковської</a:t>
                      </a:r>
                      <a:r>
                        <a:rPr lang="uk-UA" sz="1200" dirty="0">
                          <a:effectLst/>
                        </a:rPr>
                        <a:t> селищної ради</a:t>
                      </a:r>
                      <a:endParaRPr lang="uk-UA"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15"/>
                  </a:ext>
                </a:extLst>
              </a:tr>
            </a:tbl>
          </a:graphicData>
        </a:graphic>
      </p:graphicFrame>
      <p:sp>
        <p:nvSpPr>
          <p:cNvPr id="5" name="TextBox 4"/>
          <p:cNvSpPr txBox="1"/>
          <p:nvPr/>
        </p:nvSpPr>
        <p:spPr>
          <a:xfrm>
            <a:off x="381000" y="990600"/>
            <a:ext cx="3962400" cy="1015663"/>
          </a:xfrm>
          <a:prstGeom prst="rect">
            <a:avLst/>
          </a:prstGeom>
          <a:noFill/>
        </p:spPr>
        <p:txBody>
          <a:bodyPr wrap="square" rtlCol="0">
            <a:spAutoFit/>
          </a:bodyPr>
          <a:lstStyle/>
          <a:p>
            <a:pPr algn="ctr"/>
            <a:r>
              <a:rPr lang="uk-UA" sz="2000" b="1" dirty="0" err="1">
                <a:solidFill>
                  <a:srgbClr val="002776"/>
                </a:solidFill>
              </a:rPr>
              <a:t>Новопсковська</a:t>
            </a:r>
            <a:r>
              <a:rPr lang="uk-UA" sz="2000" b="1" dirty="0">
                <a:solidFill>
                  <a:srgbClr val="002776"/>
                </a:solidFill>
              </a:rPr>
              <a:t> селищна рада</a:t>
            </a:r>
            <a:br>
              <a:rPr lang="uk-UA" sz="2000" b="1" dirty="0">
                <a:solidFill>
                  <a:srgbClr val="002776"/>
                </a:solidFill>
              </a:rPr>
            </a:br>
            <a:r>
              <a:rPr lang="uk-UA" sz="2000" b="1" dirty="0">
                <a:solidFill>
                  <a:srgbClr val="002776"/>
                </a:solidFill>
              </a:rPr>
              <a:t> (12 432 мешканців) </a:t>
            </a:r>
            <a:br>
              <a:rPr lang="uk-UA" sz="2000" b="1" dirty="0">
                <a:solidFill>
                  <a:srgbClr val="002776"/>
                </a:solidFill>
              </a:rPr>
            </a:br>
            <a:r>
              <a:rPr lang="uk-UA" sz="2000" b="1" dirty="0">
                <a:solidFill>
                  <a:srgbClr val="002776"/>
                </a:solidFill>
              </a:rPr>
              <a:t>59 працівників ОМС</a:t>
            </a:r>
          </a:p>
        </p:txBody>
      </p:sp>
      <p:graphicFrame>
        <p:nvGraphicFramePr>
          <p:cNvPr id="6" name="Таблица 5"/>
          <p:cNvGraphicFramePr>
            <a:graphicFrameLocks noGrp="1"/>
          </p:cNvGraphicFramePr>
          <p:nvPr>
            <p:extLst>
              <p:ext uri="{D42A27DB-BD31-4B8C-83A1-F6EECF244321}">
                <p14:modId xmlns:p14="http://schemas.microsoft.com/office/powerpoint/2010/main" xmlns="" val="3080644174"/>
              </p:ext>
            </p:extLst>
          </p:nvPr>
        </p:nvGraphicFramePr>
        <p:xfrm>
          <a:off x="5066808" y="2218989"/>
          <a:ext cx="3156268" cy="3364992"/>
        </p:xfrm>
        <a:graphic>
          <a:graphicData uri="http://schemas.openxmlformats.org/drawingml/2006/table">
            <a:tbl>
              <a:tblPr firstRow="1" firstCol="1" bandRow="1">
                <a:tableStyleId>{5C22544A-7EE6-4342-B048-85BDC9FD1C3A}</a:tableStyleId>
              </a:tblPr>
              <a:tblGrid>
                <a:gridCol w="3156268">
                  <a:extLst>
                    <a:ext uri="{9D8B030D-6E8A-4147-A177-3AD203B41FA5}">
                      <a16:colId xmlns:a16="http://schemas.microsoft.com/office/drawing/2014/main" xmlns="" val="20000"/>
                    </a:ext>
                  </a:extLst>
                </a:gridCol>
              </a:tblGrid>
              <a:tr h="0">
                <a:tc>
                  <a:txBody>
                    <a:bodyPr/>
                    <a:lstStyle/>
                    <a:p>
                      <a:pPr>
                        <a:lnSpc>
                          <a:spcPct val="115000"/>
                        </a:lnSpc>
                        <a:spcAft>
                          <a:spcPts val="800"/>
                        </a:spcAft>
                      </a:pPr>
                      <a:r>
                        <a:rPr lang="uk-UA" sz="1200">
                          <a:effectLst/>
                        </a:rPr>
                        <a:t>Сільський голова</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0">
                <a:tc>
                  <a:txBody>
                    <a:bodyPr/>
                    <a:lstStyle/>
                    <a:p>
                      <a:pPr>
                        <a:lnSpc>
                          <a:spcPct val="115000"/>
                        </a:lnSpc>
                        <a:spcAft>
                          <a:spcPts val="0"/>
                        </a:spcAft>
                      </a:pPr>
                      <a:r>
                        <a:rPr lang="uk-UA" sz="1200">
                          <a:effectLst/>
                        </a:rPr>
                        <a:t>Секретар ради</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0">
                <a:tc>
                  <a:txBody>
                    <a:bodyPr/>
                    <a:lstStyle/>
                    <a:p>
                      <a:pPr>
                        <a:lnSpc>
                          <a:spcPct val="115000"/>
                        </a:lnSpc>
                        <a:spcAft>
                          <a:spcPts val="0"/>
                        </a:spcAft>
                      </a:pPr>
                      <a:r>
                        <a:rPr lang="uk-UA" sz="1200">
                          <a:effectLst/>
                        </a:rPr>
                        <a:t>Заступник сільського голови з питань фінансово-економічної діяльності</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0">
                <a:tc>
                  <a:txBody>
                    <a:bodyPr/>
                    <a:lstStyle/>
                    <a:p>
                      <a:pPr>
                        <a:lnSpc>
                          <a:spcPct val="115000"/>
                        </a:lnSpc>
                        <a:spcAft>
                          <a:spcPts val="0"/>
                        </a:spcAft>
                      </a:pPr>
                      <a:r>
                        <a:rPr lang="uk-UA" sz="1200">
                          <a:effectLst/>
                        </a:rPr>
                        <a:t>Заступник сільського голови з питань діяльності виконавчих органів</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0">
                <a:tc>
                  <a:txBody>
                    <a:bodyPr/>
                    <a:lstStyle/>
                    <a:p>
                      <a:pPr>
                        <a:lnSpc>
                          <a:spcPct val="115000"/>
                        </a:lnSpc>
                        <a:spcAft>
                          <a:spcPts val="0"/>
                        </a:spcAft>
                      </a:pPr>
                      <a:r>
                        <a:rPr lang="uk-UA" sz="1200">
                          <a:effectLst/>
                        </a:rPr>
                        <a:t>Відділ фінансово-економічного розвитку, обліку та звітності</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0">
                <a:tc>
                  <a:txBody>
                    <a:bodyPr/>
                    <a:lstStyle/>
                    <a:p>
                      <a:pPr>
                        <a:lnSpc>
                          <a:spcPct val="115000"/>
                        </a:lnSpc>
                        <a:spcAft>
                          <a:spcPts val="0"/>
                        </a:spcAft>
                      </a:pPr>
                      <a:r>
                        <a:rPr lang="uk-UA" sz="1200">
                          <a:effectLst/>
                        </a:rPr>
                        <a:t>ЦНАП</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0">
                <a:tc>
                  <a:txBody>
                    <a:bodyPr/>
                    <a:lstStyle/>
                    <a:p>
                      <a:pPr>
                        <a:lnSpc>
                          <a:spcPct val="115000"/>
                        </a:lnSpc>
                        <a:spcAft>
                          <a:spcPts val="0"/>
                        </a:spcAft>
                      </a:pPr>
                      <a:r>
                        <a:rPr lang="uk-UA" sz="1200">
                          <a:effectLst/>
                        </a:rPr>
                        <a:t>Відділ земельних відносин та житлово-комунального господарства</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0">
                <a:tc>
                  <a:txBody>
                    <a:bodyPr/>
                    <a:lstStyle/>
                    <a:p>
                      <a:pPr>
                        <a:lnSpc>
                          <a:spcPct val="115000"/>
                        </a:lnSpc>
                        <a:spcAft>
                          <a:spcPts val="0"/>
                        </a:spcAft>
                      </a:pPr>
                      <a:r>
                        <a:rPr lang="uk-UA" sz="1200">
                          <a:effectLst/>
                        </a:rPr>
                        <a:t>Старостат сіл Бутове, Піщане</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0">
                <a:tc>
                  <a:txBody>
                    <a:bodyPr/>
                    <a:lstStyle/>
                    <a:p>
                      <a:pPr>
                        <a:lnSpc>
                          <a:spcPct val="115000"/>
                        </a:lnSpc>
                        <a:spcAft>
                          <a:spcPts val="0"/>
                        </a:spcAft>
                      </a:pPr>
                      <a:r>
                        <a:rPr lang="uk-UA" sz="1200">
                          <a:effectLst/>
                        </a:rPr>
                        <a:t>Старостат сіл Вишневе, Оріхове, Новоомелькове</a:t>
                      </a:r>
                      <a:endParaRPr lang="uk-UA"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0">
                <a:tc>
                  <a:txBody>
                    <a:bodyPr/>
                    <a:lstStyle/>
                    <a:p>
                      <a:pPr>
                        <a:lnSpc>
                          <a:spcPct val="115000"/>
                        </a:lnSpc>
                        <a:spcAft>
                          <a:spcPts val="0"/>
                        </a:spcAft>
                      </a:pPr>
                      <a:r>
                        <a:rPr lang="uk-UA" sz="1200" dirty="0">
                          <a:effectLst/>
                        </a:rPr>
                        <a:t>Обслуговуючий персонал виконавчого комітету</a:t>
                      </a:r>
                      <a:endParaRPr lang="uk-UA"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81847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graphicFrame>
        <p:nvGraphicFramePr>
          <p:cNvPr id="5" name="Схема 4"/>
          <p:cNvGraphicFramePr/>
          <p:nvPr>
            <p:extLst>
              <p:ext uri="{D42A27DB-BD31-4B8C-83A1-F6EECF244321}">
                <p14:modId xmlns:p14="http://schemas.microsoft.com/office/powerpoint/2010/main" xmlns="" val="4112502245"/>
              </p:ext>
            </p:extLst>
          </p:nvPr>
        </p:nvGraphicFramePr>
        <p:xfrm>
          <a:off x="190500" y="588263"/>
          <a:ext cx="8333993" cy="5577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624959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3" name="Прямоугольник 2"/>
          <p:cNvSpPr/>
          <p:nvPr/>
        </p:nvSpPr>
        <p:spPr>
          <a:xfrm>
            <a:off x="3066388" y="836712"/>
            <a:ext cx="5925212" cy="5386090"/>
          </a:xfrm>
          <a:prstGeom prst="rect">
            <a:avLst/>
          </a:prstGeom>
        </p:spPr>
        <p:txBody>
          <a:bodyPr wrap="square">
            <a:spAutoFit/>
          </a:bodyPr>
          <a:lstStyle/>
          <a:p>
            <a:r>
              <a:rPr lang="uk-UA" b="1" dirty="0">
                <a:solidFill>
                  <a:srgbClr val="002776"/>
                </a:solidFill>
              </a:rPr>
              <a:t>Статут</a:t>
            </a:r>
            <a:r>
              <a:rPr lang="uk-UA" dirty="0">
                <a:solidFill>
                  <a:srgbClr val="002776"/>
                </a:solidFill>
              </a:rPr>
              <a:t> за законом є єдиним документом, що ухвалюється на місцевому рівні та яким можна визначити порядок реалізації таких інструментів </a:t>
            </a:r>
            <a:r>
              <a:rPr lang="uk-UA" b="1" dirty="0">
                <a:solidFill>
                  <a:srgbClr val="002776"/>
                </a:solidFill>
              </a:rPr>
              <a:t>безпосередньої участі жителів територіальної громади у вирішенні питань місцевого значення</a:t>
            </a:r>
            <a:r>
              <a:rPr lang="uk-UA" dirty="0">
                <a:solidFill>
                  <a:srgbClr val="002776"/>
                </a:solidFill>
              </a:rPr>
              <a:t>, як загальні збори громадян та місцеві ініціативи .</a:t>
            </a:r>
          </a:p>
          <a:p>
            <a:r>
              <a:rPr lang="uk-UA" dirty="0">
                <a:solidFill>
                  <a:srgbClr val="002776"/>
                </a:solidFill>
              </a:rPr>
              <a:t>Додатком до Статуту можуть бути затверджені:</a:t>
            </a:r>
          </a:p>
          <a:p>
            <a:pPr marL="285750" indent="-285750">
              <a:buFont typeface="Wingdings" panose="05000000000000000000" pitchFamily="2" charset="2"/>
              <a:buChar char="ü"/>
            </a:pPr>
            <a:r>
              <a:rPr lang="uk-UA" dirty="0">
                <a:solidFill>
                  <a:srgbClr val="002776"/>
                </a:solidFill>
              </a:rPr>
              <a:t>Положення про загальні збори громадян за місцем проживання</a:t>
            </a:r>
            <a:r>
              <a:rPr lang="en-US" dirty="0">
                <a:solidFill>
                  <a:srgbClr val="002776"/>
                </a:solidFill>
              </a:rPr>
              <a:t>.</a:t>
            </a:r>
            <a:endParaRPr lang="uk-UA" dirty="0">
              <a:solidFill>
                <a:srgbClr val="002776"/>
              </a:solidFill>
            </a:endParaRPr>
          </a:p>
          <a:p>
            <a:pPr marL="285750" indent="-285750">
              <a:buFont typeface="Wingdings" panose="05000000000000000000" pitchFamily="2" charset="2"/>
              <a:buChar char="ü"/>
            </a:pPr>
            <a:r>
              <a:rPr lang="en-US" dirty="0">
                <a:solidFill>
                  <a:srgbClr val="002776"/>
                </a:solidFill>
              </a:rPr>
              <a:t> </a:t>
            </a:r>
            <a:r>
              <a:rPr lang="uk-UA" dirty="0">
                <a:solidFill>
                  <a:srgbClr val="002776"/>
                </a:solidFill>
              </a:rPr>
              <a:t>Положення про місцеві ініціативи в ___ територіальній громаді; </a:t>
            </a:r>
          </a:p>
          <a:p>
            <a:pPr marL="285750" indent="-285750">
              <a:buFont typeface="Wingdings" panose="05000000000000000000" pitchFamily="2" charset="2"/>
              <a:buChar char="ü"/>
            </a:pPr>
            <a:r>
              <a:rPr lang="uk-UA" dirty="0">
                <a:solidFill>
                  <a:srgbClr val="002776"/>
                </a:solidFill>
              </a:rPr>
              <a:t>Положення про громадські слухання в _____ територіальній громаді; </a:t>
            </a:r>
          </a:p>
          <a:p>
            <a:pPr marL="285750" indent="-285750">
              <a:buFont typeface="Wingdings" panose="05000000000000000000" pitchFamily="2" charset="2"/>
              <a:buChar char="ü"/>
            </a:pPr>
            <a:r>
              <a:rPr lang="uk-UA" dirty="0">
                <a:solidFill>
                  <a:srgbClr val="002776"/>
                </a:solidFill>
              </a:rPr>
              <a:t>Положення про порядок подання та розгляду електронних петицій, адресованих </a:t>
            </a:r>
            <a:r>
              <a:rPr lang="uk-UA" dirty="0" err="1">
                <a:solidFill>
                  <a:srgbClr val="002776"/>
                </a:solidFill>
              </a:rPr>
              <a:t>__________ра</a:t>
            </a:r>
            <a:r>
              <a:rPr lang="uk-UA" dirty="0">
                <a:solidFill>
                  <a:srgbClr val="002776"/>
                </a:solidFill>
              </a:rPr>
              <a:t>ді, її виконавчим органам </a:t>
            </a:r>
          </a:p>
          <a:p>
            <a:pPr marL="285750" indent="-285750">
              <a:buFont typeface="Wingdings" panose="05000000000000000000" pitchFamily="2" charset="2"/>
              <a:buChar char="ü"/>
            </a:pPr>
            <a:r>
              <a:rPr lang="uk-UA" dirty="0">
                <a:solidFill>
                  <a:srgbClr val="002776"/>
                </a:solidFill>
              </a:rPr>
              <a:t>Положення про консультації з громадськістю в _______територіальній громаді </a:t>
            </a:r>
          </a:p>
          <a:p>
            <a:r>
              <a:rPr lang="uk-UA" sz="2000" dirty="0">
                <a:solidFill>
                  <a:srgbClr val="002776"/>
                </a:solidFill>
              </a:rPr>
              <a:t> </a:t>
            </a:r>
            <a:endParaRPr lang="uk-UA" sz="1050" dirty="0">
              <a:solidFill>
                <a:srgbClr val="002776"/>
              </a:solidFill>
            </a:endParaRPr>
          </a:p>
        </p:txBody>
      </p:sp>
      <p:pic>
        <p:nvPicPr>
          <p:cNvPr id="7170" name="Picture 2" descr="Картинки по запросу &quot;статут громады картинки&quot;"/>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908" y="1463628"/>
            <a:ext cx="3037813" cy="22783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59908" y="4221088"/>
            <a:ext cx="3080194" cy="1384995"/>
          </a:xfrm>
          <a:prstGeom prst="rect">
            <a:avLst/>
          </a:prstGeom>
        </p:spPr>
        <p:txBody>
          <a:bodyPr wrap="square">
            <a:spAutoFit/>
          </a:bodyPr>
          <a:lstStyle/>
          <a:p>
            <a:pPr lvl="0"/>
            <a:r>
              <a:rPr lang="uk-UA" sz="1050" dirty="0" err="1">
                <a:solidFill>
                  <a:srgbClr val="002776"/>
                </a:solidFill>
              </a:rPr>
              <a:t>Мінрегіон</a:t>
            </a:r>
            <a:r>
              <a:rPr lang="uk-UA" sz="1050" dirty="0">
                <a:solidFill>
                  <a:srgbClr val="002776"/>
                </a:solidFill>
              </a:rPr>
              <a:t> запропонував МЕТОДИЧНІ РЕКОМЕНДАЦІЇ щодо розроблення Статуту територіальної громади:</a:t>
            </a:r>
            <a:br>
              <a:rPr lang="uk-UA" sz="1050" dirty="0">
                <a:solidFill>
                  <a:srgbClr val="002776"/>
                </a:solidFill>
              </a:rPr>
            </a:br>
            <a:r>
              <a:rPr lang="en-US" sz="1050" dirty="0">
                <a:solidFill>
                  <a:srgbClr val="002776"/>
                </a:solidFill>
              </a:rPr>
              <a:t> http://www.minregion.gov.ua/napryamki-diyalnosti/regional-dev/rozvytok-mistsevoho-samovryaduvannya/dobrovil-ne/metodychni-rekomendatsiyi/metodichni-rekomendatsiyi-shhodo-rozroblennya-statutu-teritorialnoyi-gromadi</a:t>
            </a:r>
            <a:r>
              <a:rPr lang="en-US" sz="1050" dirty="0">
                <a:solidFill>
                  <a:prstClr val="black"/>
                </a:solidFill>
              </a:rPr>
              <a:t>/</a:t>
            </a:r>
            <a:endParaRPr lang="uk-UA" sz="1050" dirty="0">
              <a:solidFill>
                <a:srgbClr val="002776"/>
              </a:solidFill>
            </a:endParaRPr>
          </a:p>
        </p:txBody>
      </p:sp>
    </p:spTree>
    <p:extLst>
      <p:ext uri="{BB962C8B-B14F-4D97-AF65-F5344CB8AC3E}">
        <p14:creationId xmlns:p14="http://schemas.microsoft.com/office/powerpoint/2010/main" xmlns="" val="4094812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51703" y="506729"/>
            <a:ext cx="1210945" cy="345440"/>
          </a:xfrm>
          <a:prstGeom prst="rect">
            <a:avLst/>
          </a:prstGeom>
        </p:spPr>
        <p:txBody>
          <a:bodyPr vert="horz" wrap="square" lIns="0" tIns="12700" rIns="0" bIns="0" rtlCol="0">
            <a:spAutoFit/>
          </a:bodyPr>
          <a:lstStyle/>
          <a:p>
            <a:pPr marL="12700">
              <a:lnSpc>
                <a:spcPct val="100000"/>
              </a:lnSpc>
              <a:spcBef>
                <a:spcPts val="100"/>
              </a:spcBef>
            </a:pPr>
            <a:r>
              <a:rPr sz="2100" spc="-5" dirty="0">
                <a:solidFill>
                  <a:srgbClr val="1F487C"/>
                </a:solidFill>
                <a:latin typeface="Tahoma"/>
                <a:cs typeface="Tahoma"/>
              </a:rPr>
              <a:t>Пита</a:t>
            </a:r>
            <a:r>
              <a:rPr sz="2100" spc="5" dirty="0">
                <a:solidFill>
                  <a:srgbClr val="1F487C"/>
                </a:solidFill>
                <a:latin typeface="Tahoma"/>
                <a:cs typeface="Tahoma"/>
              </a:rPr>
              <a:t>н</a:t>
            </a:r>
            <a:r>
              <a:rPr sz="2100" spc="-5" dirty="0">
                <a:solidFill>
                  <a:srgbClr val="1F487C"/>
                </a:solidFill>
                <a:latin typeface="Tahoma"/>
                <a:cs typeface="Tahoma"/>
              </a:rPr>
              <a:t>ня</a:t>
            </a:r>
            <a:endParaRPr sz="2100">
              <a:latin typeface="Tahoma"/>
              <a:cs typeface="Tahoma"/>
            </a:endParaRPr>
          </a:p>
        </p:txBody>
      </p:sp>
      <p:sp>
        <p:nvSpPr>
          <p:cNvPr id="3" name="object 3"/>
          <p:cNvSpPr/>
          <p:nvPr/>
        </p:nvSpPr>
        <p:spPr>
          <a:xfrm>
            <a:off x="3246891" y="2695194"/>
            <a:ext cx="1719824" cy="215798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78221" y="2504185"/>
            <a:ext cx="893189" cy="221373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401440" y="2271856"/>
            <a:ext cx="2168906" cy="9905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527425" y="4070096"/>
            <a:ext cx="2208911" cy="909333"/>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7600442" y="5805754"/>
            <a:ext cx="116205" cy="114300"/>
          </a:xfrm>
          <a:prstGeom prst="rect">
            <a:avLst/>
          </a:prstGeom>
        </p:spPr>
        <p:txBody>
          <a:bodyPr vert="horz" wrap="square" lIns="0" tIns="0" rIns="0" bIns="0" rtlCol="0">
            <a:spAutoFit/>
          </a:bodyPr>
          <a:lstStyle/>
          <a:p>
            <a:pPr>
              <a:lnSpc>
                <a:spcPts val="855"/>
              </a:lnSpc>
            </a:pPr>
            <a:r>
              <a:rPr sz="900" spc="-50" dirty="0">
                <a:solidFill>
                  <a:srgbClr val="F1F1F1"/>
                </a:solidFill>
                <a:latin typeface="Arial"/>
                <a:cs typeface="Arial"/>
              </a:rPr>
              <a:t>43</a:t>
            </a:r>
            <a:endParaRPr sz="900">
              <a:latin typeface="Arial"/>
              <a:cs typeface="Arial"/>
            </a:endParaRPr>
          </a:p>
        </p:txBody>
      </p:sp>
      <p:sp>
        <p:nvSpPr>
          <p:cNvPr id="8" name="object 8"/>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0" y="5925311"/>
            <a:ext cx="598931" cy="80467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728459" y="5952744"/>
            <a:ext cx="2087879" cy="763524"/>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0" y="128015"/>
            <a:ext cx="3049523" cy="1048512"/>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8532876" y="1726692"/>
            <a:ext cx="598931" cy="804672"/>
          </a:xfrm>
          <a:prstGeom prst="rect">
            <a:avLst/>
          </a:prstGeom>
          <a:blipFill>
            <a:blip r:embed="rId10" cstate="print"/>
            <a:stretch>
              <a:fillRect/>
            </a:stretch>
          </a:blipFill>
        </p:spPr>
        <p:txBody>
          <a:bodyPr wrap="square" lIns="0" tIns="0" rIns="0" bIns="0" rtlCol="0"/>
          <a:lstStyle/>
          <a:p>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2951" y="2118360"/>
            <a:ext cx="4965192" cy="22981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5838444"/>
            <a:ext cx="9144000" cy="4571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728459" y="5952744"/>
            <a:ext cx="2087879" cy="76352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128015"/>
            <a:ext cx="3049523" cy="104851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532876" y="1726692"/>
            <a:ext cx="598931" cy="804672"/>
          </a:xfrm>
          <a:prstGeom prst="rect">
            <a:avLst/>
          </a:prstGeom>
          <a:blipFill>
            <a:blip r:embed="rId7" cstate="print"/>
            <a:stretch>
              <a:fillRect/>
            </a:stretch>
          </a:blip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4" name="Прямоугольник 3"/>
          <p:cNvSpPr/>
          <p:nvPr/>
        </p:nvSpPr>
        <p:spPr>
          <a:xfrm>
            <a:off x="914400" y="381000"/>
            <a:ext cx="7391400" cy="1754326"/>
          </a:xfrm>
          <a:prstGeom prst="rect">
            <a:avLst/>
          </a:prstGeom>
        </p:spPr>
        <p:txBody>
          <a:bodyPr wrap="square">
            <a:spAutoFit/>
          </a:bodyPr>
          <a:lstStyle/>
          <a:p>
            <a:endParaRPr lang="uk-UA" dirty="0"/>
          </a:p>
          <a:p>
            <a:endParaRPr lang="uk-UA" dirty="0"/>
          </a:p>
          <a:p>
            <a:endParaRPr lang="uk-UA" dirty="0"/>
          </a:p>
          <a:p>
            <a:endParaRPr lang="uk-UA" dirty="0"/>
          </a:p>
          <a:p>
            <a:endParaRPr lang="uk-UA" dirty="0"/>
          </a:p>
          <a:p>
            <a:endParaRPr lang="uk-UA"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378813741"/>
              </p:ext>
            </p:extLst>
          </p:nvPr>
        </p:nvGraphicFramePr>
        <p:xfrm>
          <a:off x="152398" y="1201291"/>
          <a:ext cx="8404860" cy="4633070"/>
        </p:xfrm>
        <a:graphic>
          <a:graphicData uri="http://schemas.openxmlformats.org/drawingml/2006/table">
            <a:tbl>
              <a:tblPr firstRow="1" bandRow="1">
                <a:tableStyleId>{5C22544A-7EE6-4342-B048-85BDC9FD1C3A}</a:tableStyleId>
              </a:tblPr>
              <a:tblGrid>
                <a:gridCol w="4202430">
                  <a:extLst>
                    <a:ext uri="{9D8B030D-6E8A-4147-A177-3AD203B41FA5}">
                      <a16:colId xmlns:a16="http://schemas.microsoft.com/office/drawing/2014/main" xmlns="" val="20000"/>
                    </a:ext>
                  </a:extLst>
                </a:gridCol>
                <a:gridCol w="4202430">
                  <a:extLst>
                    <a:ext uri="{9D8B030D-6E8A-4147-A177-3AD203B41FA5}">
                      <a16:colId xmlns:a16="http://schemas.microsoft.com/office/drawing/2014/main" xmlns="" val="20001"/>
                    </a:ext>
                  </a:extLst>
                </a:gridCol>
              </a:tblGrid>
              <a:tr h="1846517">
                <a:tc>
                  <a:txBody>
                    <a:bodyPr/>
                    <a:lstStyle/>
                    <a:p>
                      <a:r>
                        <a:rPr lang="uk-UA" sz="1400" b="1" noProof="0" dirty="0"/>
                        <a:t>Створення належної ресурсної бази для здійснення повноважень органів місцевого самоврядування</a:t>
                      </a:r>
                      <a:endParaRPr lang="uk-UA" sz="1400" noProof="0" dirty="0"/>
                    </a:p>
                  </a:txBody>
                  <a:tcPr/>
                </a:tc>
                <a:tc>
                  <a:txBody>
                    <a:bodyPr/>
                    <a:lstStyle/>
                    <a:p>
                      <a:pPr marL="171450" indent="-171450">
                        <a:buFont typeface="Arial" panose="020B0604020202020204" pitchFamily="34" charset="0"/>
                        <a:buChar char="•"/>
                      </a:pPr>
                      <a:r>
                        <a:rPr lang="uk-UA" sz="1200" dirty="0"/>
                        <a:t>Прийняття Закону України «Про внесення змін до Закону України «Про службу в органах місцевого самоврядування» (реєстр. № 8369);</a:t>
                      </a:r>
                    </a:p>
                    <a:p>
                      <a:pPr marL="171450" indent="-171450">
                        <a:buFont typeface="Arial" panose="020B0604020202020204" pitchFamily="34" charset="0"/>
                        <a:buChar char="•"/>
                      </a:pPr>
                      <a:r>
                        <a:rPr lang="uk-UA" sz="1200" dirty="0"/>
                        <a:t>Прийняття НПА щодо внесення змін до постанови КМУ від 9 березня 2006 р. № 268  «Про упорядкування структури та умов оплати праці працівників апарату органів виконавчої влади, органів прокуратури, судів та інших органів» щодо упорядкування системи організаційного та матеріального забезпечення працівників органів місцевого самоврядування</a:t>
                      </a:r>
                      <a:endParaRPr lang="uk-UA" dirty="0"/>
                    </a:p>
                  </a:txBody>
                  <a:tcPr/>
                </a:tc>
                <a:extLst>
                  <a:ext uri="{0D108BD9-81ED-4DB2-BD59-A6C34878D82A}">
                    <a16:rowId xmlns:a16="http://schemas.microsoft.com/office/drawing/2014/main" xmlns="" val="10000"/>
                  </a:ext>
                </a:extLst>
              </a:tr>
              <a:tr h="114308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uk-UA" sz="1400" b="1" noProof="0" dirty="0">
                          <a:solidFill>
                            <a:srgbClr val="000099"/>
                          </a:solidFill>
                        </a:rPr>
                        <a:t>Упорядкування системи  державного контролю та нагляду за законністю діяльності органів місцевого самоврядування.</a:t>
                      </a:r>
                    </a:p>
                    <a:p>
                      <a:endParaRPr lang="uk-UA" sz="1400" b="1" noProof="0" dirty="0">
                        <a:solidFill>
                          <a:srgbClr val="000099"/>
                        </a:solidFill>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uk-UA" sz="1200" b="0" noProof="0" dirty="0">
                          <a:solidFill>
                            <a:srgbClr val="000099"/>
                          </a:solidFill>
                        </a:rPr>
                        <a:t>Розроблення та подання до ВРУ проекту закону України «Про внесення змін до Закону України «Про місцеве самоврядування в Україні» та деяких законодавчих актів України щодо зменшення заходів та упорядкування системи державного нагляду за діяльністю органів місцевого самоврядування»</a:t>
                      </a:r>
                      <a:endParaRPr lang="uk-UA" sz="1400" b="0" noProof="0" dirty="0">
                        <a:solidFill>
                          <a:srgbClr val="000099"/>
                        </a:solidFill>
                      </a:endParaRPr>
                    </a:p>
                  </a:txBody>
                  <a:tcPr/>
                </a:tc>
                <a:extLst>
                  <a:ext uri="{0D108BD9-81ED-4DB2-BD59-A6C34878D82A}">
                    <a16:rowId xmlns:a16="http://schemas.microsoft.com/office/drawing/2014/main" xmlns="" val="10001"/>
                  </a:ext>
                </a:extLst>
              </a:tr>
              <a:tr h="1524110">
                <a:tc>
                  <a:txBody>
                    <a:bodyPr/>
                    <a:lstStyle/>
                    <a:p>
                      <a:r>
                        <a:rPr lang="uk-UA" sz="1400" b="1" noProof="0" dirty="0">
                          <a:solidFill>
                            <a:srgbClr val="000099"/>
                          </a:solidFill>
                        </a:rPr>
                        <a:t>Розвиток форм прямого народовладдя: виборів, референдумі</a:t>
                      </a:r>
                    </a:p>
                  </a:txBody>
                  <a:tcPr/>
                </a:tc>
                <a:tc>
                  <a:txBody>
                    <a:bodyPr/>
                    <a:lstStyle/>
                    <a:p>
                      <a:r>
                        <a:rPr lang="uk-UA" sz="1200" b="0" noProof="0" dirty="0">
                          <a:solidFill>
                            <a:srgbClr val="000099"/>
                          </a:solidFill>
                        </a:rPr>
                        <a:t>Прийняття: </a:t>
                      </a:r>
                    </a:p>
                    <a:p>
                      <a:pPr marL="171450" indent="-171450">
                        <a:buFont typeface="Arial" panose="020B0604020202020204" pitchFamily="34" charset="0"/>
                        <a:buChar char="•"/>
                      </a:pPr>
                      <a:r>
                        <a:rPr lang="uk-UA" sz="1200" b="0" noProof="0" dirty="0">
                          <a:solidFill>
                            <a:srgbClr val="000099"/>
                          </a:solidFill>
                        </a:rPr>
                        <a:t> проекту Закону України «Про місцевий референдум» (реєстр. № 2145а-2);</a:t>
                      </a:r>
                    </a:p>
                    <a:p>
                      <a:pPr marL="171450" indent="-171450">
                        <a:buFont typeface="Arial" panose="020B0604020202020204" pitchFamily="34" charset="0"/>
                        <a:buChar char="•"/>
                      </a:pPr>
                      <a:r>
                        <a:rPr lang="uk-UA" sz="1200" b="0" noProof="0" dirty="0">
                          <a:solidFill>
                            <a:srgbClr val="000099"/>
                          </a:solidFill>
                        </a:rPr>
                        <a:t>проектів законів України «Про внесення змін до Закону України «Про місцеві вибори» (щодо забезпечення представництва громадян в раді громади, а також територіальних громад - в районних та обласних радах)</a:t>
                      </a:r>
                      <a:endParaRPr lang="uk-UA" sz="1400" b="0" noProof="0" dirty="0">
                        <a:solidFill>
                          <a:srgbClr val="000099"/>
                        </a:solidFill>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06306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128015"/>
            <a:ext cx="3049523" cy="104851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532876" y="1726692"/>
            <a:ext cx="598931" cy="804672"/>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19200" y="1828800"/>
            <a:ext cx="6705600" cy="39121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219200" y="1274776"/>
            <a:ext cx="6705600" cy="5635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9826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128015"/>
            <a:ext cx="3049523" cy="104851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532876" y="1726692"/>
            <a:ext cx="598931" cy="804672"/>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19200" y="1623456"/>
            <a:ext cx="7007550" cy="39830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197300" y="729598"/>
            <a:ext cx="7010400" cy="8938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70796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1842" y="6193332"/>
            <a:ext cx="5413375" cy="254635"/>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172B5D"/>
                </a:solidFill>
                <a:latin typeface="Arial"/>
                <a:cs typeface="Arial"/>
              </a:rPr>
              <a:t>Проект </a:t>
            </a:r>
            <a:r>
              <a:rPr sz="1500" spc="-5" dirty="0">
                <a:solidFill>
                  <a:srgbClr val="172B5D"/>
                </a:solidFill>
                <a:latin typeface="Arial"/>
                <a:cs typeface="Arial"/>
              </a:rPr>
              <a:t>USAID «Демократичне </a:t>
            </a:r>
            <a:r>
              <a:rPr sz="1500" spc="-10" dirty="0">
                <a:solidFill>
                  <a:srgbClr val="172B5D"/>
                </a:solidFill>
                <a:latin typeface="Arial"/>
                <a:cs typeface="Arial"/>
              </a:rPr>
              <a:t>врядування </a:t>
            </a:r>
            <a:r>
              <a:rPr sz="1500" dirty="0">
                <a:solidFill>
                  <a:srgbClr val="172B5D"/>
                </a:solidFill>
                <a:latin typeface="Arial"/>
                <a:cs typeface="Arial"/>
              </a:rPr>
              <a:t>у </a:t>
            </a:r>
            <a:r>
              <a:rPr sz="1500" spc="-10" dirty="0">
                <a:solidFill>
                  <a:srgbClr val="172B5D"/>
                </a:solidFill>
                <a:latin typeface="Arial"/>
                <a:cs typeface="Arial"/>
              </a:rPr>
              <a:t>Східній</a:t>
            </a:r>
            <a:r>
              <a:rPr sz="1500" spc="60" dirty="0">
                <a:solidFill>
                  <a:srgbClr val="172B5D"/>
                </a:solidFill>
                <a:latin typeface="Arial"/>
                <a:cs typeface="Arial"/>
              </a:rPr>
              <a:t> </a:t>
            </a:r>
            <a:r>
              <a:rPr sz="1500" spc="-10" dirty="0">
                <a:solidFill>
                  <a:srgbClr val="172B5D"/>
                </a:solidFill>
                <a:latin typeface="Arial"/>
                <a:cs typeface="Arial"/>
              </a:rPr>
              <a:t>Україні»</a:t>
            </a:r>
            <a:endParaRPr sz="1500">
              <a:latin typeface="Arial"/>
              <a:cs typeface="Arial"/>
            </a:endParaRPr>
          </a:p>
        </p:txBody>
      </p:sp>
      <p:sp>
        <p:nvSpPr>
          <p:cNvPr id="3" name="object 3"/>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a:p>
        </p:txBody>
      </p:sp>
      <p:sp>
        <p:nvSpPr>
          <p:cNvPr id="8" name="Прямоугольник 7"/>
          <p:cNvSpPr/>
          <p:nvPr/>
        </p:nvSpPr>
        <p:spPr>
          <a:xfrm>
            <a:off x="500633" y="1184147"/>
            <a:ext cx="8075676" cy="4616648"/>
          </a:xfrm>
          <a:prstGeom prst="rect">
            <a:avLst/>
          </a:prstGeom>
        </p:spPr>
        <p:txBody>
          <a:bodyPr wrap="square">
            <a:spAutoFit/>
          </a:bodyPr>
          <a:lstStyle/>
          <a:p>
            <a:r>
              <a:rPr lang="uk-UA" sz="1400" dirty="0"/>
              <a:t>Питання формування обсягу повноважень районних рад ще узгоджується з профільними міністерствами. Попередньо, до власних  повноважень райрад належатиме управління майном спільної власності територіальних громад району і розмежування майна між територіальними громадами.</a:t>
            </a:r>
          </a:p>
          <a:p>
            <a:r>
              <a:rPr lang="uk-UA" sz="1400" dirty="0"/>
              <a:t>Щодо делегованих повноважень, які будуть визначені секторальними законами, ще тривають консультації. Розглядаються наступні пропозиції:</a:t>
            </a:r>
          </a:p>
          <a:p>
            <a:pPr marL="285750" lvl="0" indent="-285750">
              <a:buFont typeface="Arial" panose="020B0604020202020204" pitchFamily="34" charset="0"/>
              <a:buChar char="•"/>
            </a:pPr>
            <a:r>
              <a:rPr lang="uk-UA" sz="1400" b="1" dirty="0">
                <a:solidFill>
                  <a:srgbClr val="002060"/>
                </a:solidFill>
              </a:rPr>
              <a:t>підтримка освіти (спеціальна загальна середня освіта);</a:t>
            </a:r>
          </a:p>
          <a:p>
            <a:pPr marL="285750" lvl="0" indent="-285750">
              <a:buFont typeface="Arial" panose="020B0604020202020204" pitchFamily="34" charset="0"/>
              <a:buChar char="•"/>
            </a:pPr>
            <a:r>
              <a:rPr lang="uk-UA" sz="1400" b="1" dirty="0">
                <a:solidFill>
                  <a:srgbClr val="002060"/>
                </a:solidFill>
              </a:rPr>
              <a:t>підтримка охорони здоров’я (підтримка та розвиток закладів охорони здоров’я вторинного рівня);</a:t>
            </a:r>
          </a:p>
          <a:p>
            <a:pPr marL="285750" lvl="0" indent="-285750">
              <a:buFont typeface="Arial" panose="020B0604020202020204" pitchFamily="34" charset="0"/>
              <a:buChar char="•"/>
            </a:pPr>
            <a:r>
              <a:rPr lang="uk-UA" sz="1400" b="1" dirty="0">
                <a:solidFill>
                  <a:srgbClr val="002060"/>
                </a:solidFill>
              </a:rPr>
              <a:t>соціальний захист населення (соціальні територіальні центри, окремі заходи із соціального захисту дітей та ветеранів війни та праці на районному рівні)</a:t>
            </a:r>
          </a:p>
          <a:p>
            <a:pPr marL="285750" lvl="0" indent="-285750">
              <a:buFont typeface="Arial" panose="020B0604020202020204" pitchFamily="34" charset="0"/>
              <a:buChar char="•"/>
            </a:pPr>
            <a:r>
              <a:rPr lang="uk-UA" sz="1400" b="1" dirty="0">
                <a:solidFill>
                  <a:srgbClr val="002060"/>
                </a:solidFill>
              </a:rPr>
              <a:t>фізична культура та спорт на районному рівні;</a:t>
            </a:r>
          </a:p>
          <a:p>
            <a:pPr marL="285750" lvl="0" indent="-285750">
              <a:buFont typeface="Arial" panose="020B0604020202020204" pitchFamily="34" charset="0"/>
              <a:buChar char="•"/>
            </a:pPr>
            <a:r>
              <a:rPr lang="uk-UA" sz="1400" b="1" dirty="0">
                <a:solidFill>
                  <a:srgbClr val="002060"/>
                </a:solidFill>
              </a:rPr>
              <a:t>культура та мистецтво на районному рівні;</a:t>
            </a:r>
          </a:p>
          <a:p>
            <a:pPr marL="285750" lvl="0" indent="-285750">
              <a:buFont typeface="Arial" panose="020B0604020202020204" pitchFamily="34" charset="0"/>
              <a:buChar char="•"/>
            </a:pPr>
            <a:r>
              <a:rPr lang="uk-UA" sz="1400" b="1" dirty="0">
                <a:solidFill>
                  <a:srgbClr val="002060"/>
                </a:solidFill>
              </a:rPr>
              <a:t>реалізація районних програм і заходів у молодіжній сфері;</a:t>
            </a:r>
          </a:p>
          <a:p>
            <a:pPr marL="285750" lvl="0" indent="-285750">
              <a:buFont typeface="Arial" panose="020B0604020202020204" pitchFamily="34" charset="0"/>
              <a:buChar char="•"/>
            </a:pPr>
            <a:r>
              <a:rPr lang="uk-UA" sz="1400" b="1" dirty="0">
                <a:solidFill>
                  <a:srgbClr val="002060"/>
                </a:solidFill>
              </a:rPr>
              <a:t>вирішення окремих питань у сфері землеустрою, містобудування та архітектури на районному рівні.</a:t>
            </a:r>
          </a:p>
          <a:p>
            <a:r>
              <a:rPr lang="uk-UA" sz="1400" dirty="0"/>
              <a:t>Принциповою є позиція, що жодне повноваження райрад не повинно дублюватися чи пересікатися з повноваженнями органів місцевого самоврядування територіальних громад. Вони мають стосуватися лише об’єктів спільної власності територіальних громад на період до повної чи часткової передачі їх громадам. Не буде ніякого підпорядкування органів місцевого самоврядування територіальних громад районним радам ні адміністративно, ні фінансово</a:t>
            </a:r>
          </a:p>
        </p:txBody>
      </p:sp>
    </p:spTree>
    <p:extLst>
      <p:ext uri="{BB962C8B-B14F-4D97-AF65-F5344CB8AC3E}">
        <p14:creationId xmlns:p14="http://schemas.microsoft.com/office/powerpoint/2010/main" xmlns="" val="402913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4" name="Прямоугольник 3"/>
          <p:cNvSpPr/>
          <p:nvPr/>
        </p:nvSpPr>
        <p:spPr>
          <a:xfrm>
            <a:off x="914400" y="381000"/>
            <a:ext cx="7391400" cy="1754326"/>
          </a:xfrm>
          <a:prstGeom prst="rect">
            <a:avLst/>
          </a:prstGeom>
        </p:spPr>
        <p:txBody>
          <a:bodyPr wrap="square">
            <a:spAutoFit/>
          </a:bodyPr>
          <a:lstStyle/>
          <a:p>
            <a:endParaRPr lang="uk-UA" dirty="0"/>
          </a:p>
          <a:p>
            <a:endParaRPr lang="uk-UA" dirty="0"/>
          </a:p>
          <a:p>
            <a:endParaRPr lang="uk-UA" dirty="0"/>
          </a:p>
          <a:p>
            <a:endParaRPr lang="uk-UA" dirty="0"/>
          </a:p>
          <a:p>
            <a:endParaRPr lang="uk-UA" dirty="0"/>
          </a:p>
          <a:p>
            <a:endParaRPr lang="uk-UA" dirty="0"/>
          </a:p>
        </p:txBody>
      </p:sp>
      <p:pic>
        <p:nvPicPr>
          <p:cNvPr id="9" name="Рисунок 8" descr="https://decentralization.gov.ua/uploads/ckeditor/pictures/5474/content_%D0%9B%D1%83%D0%B3%D0%B0%D0%BD%D1%81%D1%8C%D0%BA%D0%B0_%D0%BE%D0%B1%D0%BB%D0%B0%D1%81%D1%82%D1%8C.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 y="1066800"/>
            <a:ext cx="3586735" cy="4771644"/>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xmlns="" val="3145444028"/>
              </p:ext>
            </p:extLst>
          </p:nvPr>
        </p:nvGraphicFramePr>
        <p:xfrm>
          <a:off x="2869057" y="1426418"/>
          <a:ext cx="2349755" cy="846120"/>
        </p:xfrm>
        <a:graphic>
          <a:graphicData uri="http://schemas.openxmlformats.org/drawingml/2006/table">
            <a:tbl>
              <a:tblPr firstRow="1" firstCol="1" bandRow="1">
                <a:tableStyleId>{5C22544A-7EE6-4342-B048-85BDC9FD1C3A}</a:tableStyleId>
              </a:tblPr>
              <a:tblGrid>
                <a:gridCol w="1072772">
                  <a:extLst>
                    <a:ext uri="{9D8B030D-6E8A-4147-A177-3AD203B41FA5}">
                      <a16:colId xmlns:a16="http://schemas.microsoft.com/office/drawing/2014/main" xmlns="" val="20000"/>
                    </a:ext>
                  </a:extLst>
                </a:gridCol>
                <a:gridCol w="1276983">
                  <a:extLst>
                    <a:ext uri="{9D8B030D-6E8A-4147-A177-3AD203B41FA5}">
                      <a16:colId xmlns:a16="http://schemas.microsoft.com/office/drawing/2014/main" xmlns="" val="20001"/>
                    </a:ext>
                  </a:extLst>
                </a:gridCol>
              </a:tblGrid>
              <a:tr h="564080">
                <a:tc>
                  <a:txBody>
                    <a:bodyPr/>
                    <a:lstStyle/>
                    <a:p>
                      <a:pPr>
                        <a:lnSpc>
                          <a:spcPct val="115000"/>
                        </a:lnSpc>
                        <a:spcAft>
                          <a:spcPts val="0"/>
                        </a:spcAft>
                      </a:pPr>
                      <a:r>
                        <a:rPr lang="uk-UA" sz="1100" dirty="0">
                          <a:effectLst/>
                        </a:rPr>
                        <a:t>Підконтрольна територія</a:t>
                      </a:r>
                      <a:endParaRPr lang="uk-UA" sz="1100" dirty="0">
                        <a:effectLst/>
                        <a:latin typeface="Calibri"/>
                        <a:ea typeface="Calibri"/>
                        <a:cs typeface="Times New Roman"/>
                      </a:endParaRPr>
                    </a:p>
                  </a:txBody>
                  <a:tcPr marL="68580" marR="68580" marT="0" marB="0"/>
                </a:tc>
                <a:tc>
                  <a:txBody>
                    <a:bodyPr/>
                    <a:lstStyle/>
                    <a:p>
                      <a:pPr>
                        <a:lnSpc>
                          <a:spcPct val="115000"/>
                        </a:lnSpc>
                        <a:spcAft>
                          <a:spcPts val="0"/>
                        </a:spcAft>
                      </a:pPr>
                      <a:r>
                        <a:rPr lang="uk-UA" sz="1100">
                          <a:effectLst/>
                        </a:rPr>
                        <a:t>Не підконтрольна територія</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282040">
                <a:tc>
                  <a:txBody>
                    <a:bodyPr/>
                    <a:lstStyle/>
                    <a:p>
                      <a:pPr>
                        <a:lnSpc>
                          <a:spcPct val="115000"/>
                        </a:lnSpc>
                        <a:spcAft>
                          <a:spcPts val="0"/>
                        </a:spcAft>
                      </a:pPr>
                      <a:r>
                        <a:rPr lang="uk-UA" sz="1100" dirty="0">
                          <a:solidFill>
                            <a:schemeClr val="bg1"/>
                          </a:solidFill>
                          <a:effectLst/>
                        </a:rPr>
                        <a:t>4 райони</a:t>
                      </a:r>
                      <a:endParaRPr lang="uk-UA" sz="1100" dirty="0">
                        <a:solidFill>
                          <a:schemeClr val="bg1"/>
                        </a:solidFill>
                        <a:effectLst/>
                        <a:latin typeface="Calibri"/>
                        <a:ea typeface="Calibri"/>
                        <a:cs typeface="Times New Roman"/>
                      </a:endParaRPr>
                    </a:p>
                  </a:txBody>
                  <a:tcPr marL="68580" marR="68580" marT="0" marB="0"/>
                </a:tc>
                <a:tc>
                  <a:txBody>
                    <a:bodyPr/>
                    <a:lstStyle/>
                    <a:p>
                      <a:pPr>
                        <a:lnSpc>
                          <a:spcPct val="115000"/>
                        </a:lnSpc>
                        <a:spcAft>
                          <a:spcPts val="0"/>
                        </a:spcAft>
                      </a:pPr>
                      <a:r>
                        <a:rPr lang="uk-UA" sz="1100" b="1" dirty="0">
                          <a:solidFill>
                            <a:schemeClr val="bg1"/>
                          </a:solidFill>
                          <a:effectLst/>
                        </a:rPr>
                        <a:t>4 райони</a:t>
                      </a:r>
                      <a:endParaRPr lang="uk-UA" sz="1100" b="1" dirty="0">
                        <a:solidFill>
                          <a:schemeClr val="bg1"/>
                        </a:solidFill>
                        <a:effectLst/>
                        <a:latin typeface="Calibri"/>
                        <a:ea typeface="Calibri"/>
                        <a:cs typeface="Times New Roman"/>
                      </a:endParaRPr>
                    </a:p>
                  </a:txBody>
                  <a:tcPr marL="68580" marR="68580" marT="0" marB="0">
                    <a:solidFill>
                      <a:schemeClr val="accent1"/>
                    </a:solidFill>
                  </a:tcPr>
                </a:tc>
                <a:extLst>
                  <a:ext uri="{0D108BD9-81ED-4DB2-BD59-A6C34878D82A}">
                    <a16:rowId xmlns:a16="http://schemas.microsoft.com/office/drawing/2014/main" xmlns="" val="10001"/>
                  </a:ext>
                </a:extLst>
              </a:tr>
            </a:tbl>
          </a:graphicData>
        </a:graphic>
      </p:graphicFrame>
      <p:sp>
        <p:nvSpPr>
          <p:cNvPr id="5" name="Прямоугольник 4"/>
          <p:cNvSpPr/>
          <p:nvPr/>
        </p:nvSpPr>
        <p:spPr>
          <a:xfrm>
            <a:off x="5334000" y="2135326"/>
            <a:ext cx="3680459" cy="3046988"/>
          </a:xfrm>
          <a:prstGeom prst="rect">
            <a:avLst/>
          </a:prstGeom>
        </p:spPr>
        <p:txBody>
          <a:bodyPr wrap="square">
            <a:spAutoFit/>
          </a:bodyPr>
          <a:lstStyle/>
          <a:p>
            <a:r>
              <a:rPr lang="ru-RU" sz="1600" dirty="0">
                <a:solidFill>
                  <a:srgbClr val="000099"/>
                </a:solidFill>
              </a:rPr>
              <a:t>У </a:t>
            </a:r>
            <a:r>
              <a:rPr lang="ru-RU" sz="1600" dirty="0" err="1">
                <a:solidFill>
                  <a:srgbClr val="000099"/>
                </a:solidFill>
              </a:rPr>
              <a:t>Луганськ</a:t>
            </a:r>
            <a:r>
              <a:rPr lang="uk-UA" sz="1600" dirty="0" err="1">
                <a:solidFill>
                  <a:srgbClr val="000099"/>
                </a:solidFill>
              </a:rPr>
              <a:t>ій</a:t>
            </a:r>
            <a:r>
              <a:rPr lang="uk-UA" sz="1600" dirty="0">
                <a:solidFill>
                  <a:srgbClr val="000099"/>
                </a:solidFill>
              </a:rPr>
              <a:t> області передбачається створення </a:t>
            </a:r>
            <a:r>
              <a:rPr lang="uk-UA" sz="1600" b="1" dirty="0">
                <a:solidFill>
                  <a:srgbClr val="000099"/>
                </a:solidFill>
              </a:rPr>
              <a:t>8 районів</a:t>
            </a:r>
            <a:r>
              <a:rPr lang="uk-UA" sz="1600" dirty="0">
                <a:solidFill>
                  <a:srgbClr val="000099"/>
                </a:solidFill>
              </a:rPr>
              <a:t>: </a:t>
            </a:r>
          </a:p>
          <a:p>
            <a:pPr marL="285750" indent="-285750">
              <a:buFont typeface="Arial" panose="020B0604020202020204" pitchFamily="34" charset="0"/>
              <a:buChar char="•"/>
            </a:pPr>
            <a:r>
              <a:rPr lang="uk-UA" sz="1600" dirty="0">
                <a:solidFill>
                  <a:srgbClr val="000099"/>
                </a:solidFill>
              </a:rPr>
              <a:t>Алчевський*, </a:t>
            </a:r>
          </a:p>
          <a:p>
            <a:pPr marL="285750" indent="-285750">
              <a:buFont typeface="Arial" panose="020B0604020202020204" pitchFamily="34" charset="0"/>
              <a:buChar char="•"/>
            </a:pPr>
            <a:r>
              <a:rPr lang="uk-UA" sz="1600" dirty="0" err="1">
                <a:solidFill>
                  <a:srgbClr val="000099"/>
                </a:solidFill>
              </a:rPr>
              <a:t>Довжанський</a:t>
            </a:r>
            <a:r>
              <a:rPr lang="uk-UA" sz="1600" dirty="0">
                <a:solidFill>
                  <a:srgbClr val="000099"/>
                </a:solidFill>
              </a:rPr>
              <a:t>*, </a:t>
            </a:r>
          </a:p>
          <a:p>
            <a:pPr marL="285750" indent="-285750">
              <a:buFont typeface="Arial" panose="020B0604020202020204" pitchFamily="34" charset="0"/>
              <a:buChar char="•"/>
            </a:pPr>
            <a:r>
              <a:rPr lang="uk-UA" sz="1600" dirty="0">
                <a:solidFill>
                  <a:srgbClr val="000099"/>
                </a:solidFill>
              </a:rPr>
              <a:t>Луганський*, </a:t>
            </a:r>
          </a:p>
          <a:p>
            <a:pPr marL="285750" indent="-285750">
              <a:buFont typeface="Arial" panose="020B0604020202020204" pitchFamily="34" charset="0"/>
              <a:buChar char="•"/>
            </a:pPr>
            <a:r>
              <a:rPr lang="uk-UA" sz="1600" dirty="0">
                <a:solidFill>
                  <a:srgbClr val="000099"/>
                </a:solidFill>
              </a:rPr>
              <a:t>Ровеньківський*, </a:t>
            </a:r>
          </a:p>
          <a:p>
            <a:pPr marL="285750" indent="-285750">
              <a:buFont typeface="Arial" panose="020B0604020202020204" pitchFamily="34" charset="0"/>
              <a:buChar char="•"/>
            </a:pPr>
            <a:r>
              <a:rPr lang="uk-UA" sz="1600" dirty="0" err="1">
                <a:solidFill>
                  <a:srgbClr val="000099"/>
                </a:solidFill>
              </a:rPr>
              <a:t>Сватівський</a:t>
            </a:r>
            <a:r>
              <a:rPr lang="uk-UA" sz="1600" dirty="0">
                <a:solidFill>
                  <a:srgbClr val="000099"/>
                </a:solidFill>
              </a:rPr>
              <a:t>, </a:t>
            </a:r>
          </a:p>
          <a:p>
            <a:pPr marL="285750" indent="-285750">
              <a:buFont typeface="Arial" panose="020B0604020202020204" pitchFamily="34" charset="0"/>
              <a:buChar char="•"/>
            </a:pPr>
            <a:r>
              <a:rPr lang="uk-UA" sz="1600" dirty="0" err="1">
                <a:solidFill>
                  <a:srgbClr val="000099"/>
                </a:solidFill>
              </a:rPr>
              <a:t>Сєвєродонецький</a:t>
            </a:r>
            <a:r>
              <a:rPr lang="uk-UA" sz="1600" dirty="0">
                <a:solidFill>
                  <a:srgbClr val="000099"/>
                </a:solidFill>
              </a:rPr>
              <a:t>, </a:t>
            </a:r>
          </a:p>
          <a:p>
            <a:pPr marL="285750" indent="-285750">
              <a:buFont typeface="Arial" panose="020B0604020202020204" pitchFamily="34" charset="0"/>
              <a:buChar char="•"/>
            </a:pPr>
            <a:r>
              <a:rPr lang="uk-UA" sz="1600" dirty="0" err="1">
                <a:solidFill>
                  <a:srgbClr val="000099"/>
                </a:solidFill>
              </a:rPr>
              <a:t>Старобільський</a:t>
            </a:r>
            <a:r>
              <a:rPr lang="uk-UA" sz="1600" dirty="0">
                <a:solidFill>
                  <a:srgbClr val="000099"/>
                </a:solidFill>
              </a:rPr>
              <a:t>, </a:t>
            </a:r>
          </a:p>
          <a:p>
            <a:pPr marL="285750" indent="-285750">
              <a:buFont typeface="Arial" panose="020B0604020202020204" pitchFamily="34" charset="0"/>
              <a:buChar char="•"/>
            </a:pPr>
            <a:r>
              <a:rPr lang="uk-UA" sz="1600" dirty="0" err="1">
                <a:solidFill>
                  <a:srgbClr val="000099"/>
                </a:solidFill>
              </a:rPr>
              <a:t>Щастинський</a:t>
            </a:r>
            <a:endParaRPr lang="uk-UA" sz="1600" dirty="0">
              <a:solidFill>
                <a:srgbClr val="000099"/>
              </a:solidFill>
            </a:endParaRPr>
          </a:p>
          <a:p>
            <a:r>
              <a:rPr lang="uk-UA" sz="1600" dirty="0">
                <a:solidFill>
                  <a:srgbClr val="000099"/>
                </a:solidFill>
              </a:rPr>
              <a:t>та </a:t>
            </a:r>
            <a:r>
              <a:rPr lang="uk-UA" sz="1600" b="1" dirty="0">
                <a:solidFill>
                  <a:srgbClr val="000099"/>
                </a:solidFill>
              </a:rPr>
              <a:t>37 територіальних гр</a:t>
            </a:r>
            <a:r>
              <a:rPr lang="uk-UA" sz="1600" dirty="0">
                <a:solidFill>
                  <a:srgbClr val="000099"/>
                </a:solidFill>
              </a:rPr>
              <a:t>омад: 26 (на підконтрольній) та 11.</a:t>
            </a:r>
          </a:p>
        </p:txBody>
      </p:sp>
      <p:sp>
        <p:nvSpPr>
          <p:cNvPr id="7" name="Прямоугольник 6"/>
          <p:cNvSpPr/>
          <p:nvPr/>
        </p:nvSpPr>
        <p:spPr>
          <a:xfrm>
            <a:off x="5333999" y="1117579"/>
            <a:ext cx="3680459" cy="830997"/>
          </a:xfrm>
          <a:prstGeom prst="rect">
            <a:avLst/>
          </a:prstGeom>
        </p:spPr>
        <p:txBody>
          <a:bodyPr wrap="square">
            <a:spAutoFit/>
          </a:bodyPr>
          <a:lstStyle/>
          <a:p>
            <a:r>
              <a:rPr lang="uk-UA" sz="1600" b="1" dirty="0">
                <a:solidFill>
                  <a:srgbClr val="000099"/>
                </a:solidFill>
              </a:rPr>
              <a:t>Проектами актів пропонується в Україні ліквідувати існуючі 490 районів та утворити 129 нових районів</a:t>
            </a:r>
          </a:p>
        </p:txBody>
      </p:sp>
    </p:spTree>
    <p:extLst>
      <p:ext uri="{BB962C8B-B14F-4D97-AF65-F5344CB8AC3E}">
        <p14:creationId xmlns:p14="http://schemas.microsoft.com/office/powerpoint/2010/main" xmlns="" val="1852349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15303</TotalTime>
  <Words>2982</Words>
  <Application>Microsoft Office PowerPoint</Application>
  <PresentationFormat>Экран (4:3)</PresentationFormat>
  <Paragraphs>382</Paragraphs>
  <Slides>49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 Практична робота № 1 до Учбового модулю № 1 Визначити, що відноситься до власних або делегованих  повноважень ОМС, а що є державними повноваженнями </vt:lpstr>
      <vt:lpstr>Слайд 32</vt:lpstr>
      <vt:lpstr>Слайд 33</vt:lpstr>
      <vt:lpstr>Слайд 34</vt:lpstr>
      <vt:lpstr>Слайд 35</vt:lpstr>
      <vt:lpstr>Слайд 36</vt:lpstr>
      <vt:lpstr>ВИДАТКИ БЮДЖЕТІВ ОТГ</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Питання</vt:lpstr>
      <vt:lpstr>Слайд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Vakhtang Gordeladze</dc:creator>
  <cp:lastModifiedBy>userTBK2</cp:lastModifiedBy>
  <cp:revision>274</cp:revision>
  <dcterms:created xsi:type="dcterms:W3CDTF">2019-09-05T11:45:00Z</dcterms:created>
  <dcterms:modified xsi:type="dcterms:W3CDTF">2020-06-26T10:33:05Z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2019-05-22T00:00:00Z</vt:filetime>
  </property>
  <property fmtid="{D5CDD505-2E9C-101B-9397-08002B2CF9AE}" pid="3" name="Creator">
    <vt:lpwstr>Microsoft® PowerPoint® 2013</vt:lpwstr>
  </property>
  <property fmtid="{D5CDD505-2E9C-101B-9397-08002B2CF9AE}" pid="4" name="LastSaved">
    <vt:filetime>2019-09-05T00:00:00Z</vt:filetime>
  </property>
</Properties>
</file>