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Default Extension="xls" ContentType="application/vnd.ms-excel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4" r:id="rId2"/>
  </p:sldMasterIdLst>
  <p:notesMasterIdLst>
    <p:notesMasterId r:id="rId59"/>
  </p:notesMasterIdLst>
  <p:sldIdLst>
    <p:sldId id="256" r:id="rId3"/>
    <p:sldId id="262" r:id="rId4"/>
    <p:sldId id="340" r:id="rId5"/>
    <p:sldId id="339" r:id="rId6"/>
    <p:sldId id="341" r:id="rId7"/>
    <p:sldId id="334" r:id="rId8"/>
    <p:sldId id="336" r:id="rId9"/>
    <p:sldId id="338" r:id="rId10"/>
    <p:sldId id="342" r:id="rId11"/>
    <p:sldId id="377" r:id="rId12"/>
    <p:sldId id="329" r:id="rId13"/>
    <p:sldId id="314" r:id="rId14"/>
    <p:sldId id="395" r:id="rId15"/>
    <p:sldId id="344" r:id="rId16"/>
    <p:sldId id="388" r:id="rId17"/>
    <p:sldId id="343" r:id="rId18"/>
    <p:sldId id="390" r:id="rId19"/>
    <p:sldId id="382" r:id="rId20"/>
    <p:sldId id="381" r:id="rId21"/>
    <p:sldId id="383" r:id="rId22"/>
    <p:sldId id="393" r:id="rId23"/>
    <p:sldId id="392" r:id="rId24"/>
    <p:sldId id="427" r:id="rId25"/>
    <p:sldId id="428" r:id="rId26"/>
    <p:sldId id="346" r:id="rId27"/>
    <p:sldId id="394" r:id="rId28"/>
    <p:sldId id="398" r:id="rId29"/>
    <p:sldId id="397" r:id="rId30"/>
    <p:sldId id="378" r:id="rId31"/>
    <p:sldId id="429" r:id="rId32"/>
    <p:sldId id="400" r:id="rId33"/>
    <p:sldId id="401" r:id="rId34"/>
    <p:sldId id="369" r:id="rId35"/>
    <p:sldId id="332" r:id="rId36"/>
    <p:sldId id="430" r:id="rId37"/>
    <p:sldId id="306" r:id="rId38"/>
    <p:sldId id="354" r:id="rId39"/>
    <p:sldId id="351" r:id="rId40"/>
    <p:sldId id="432" r:id="rId41"/>
    <p:sldId id="434" r:id="rId42"/>
    <p:sldId id="352" r:id="rId43"/>
    <p:sldId id="435" r:id="rId44"/>
    <p:sldId id="402" r:id="rId45"/>
    <p:sldId id="403" r:id="rId46"/>
    <p:sldId id="404" r:id="rId47"/>
    <p:sldId id="406" r:id="rId48"/>
    <p:sldId id="415" r:id="rId49"/>
    <p:sldId id="418" r:id="rId50"/>
    <p:sldId id="419" r:id="rId51"/>
    <p:sldId id="420" r:id="rId52"/>
    <p:sldId id="421" r:id="rId53"/>
    <p:sldId id="422" r:id="rId54"/>
    <p:sldId id="361" r:id="rId55"/>
    <p:sldId id="289" r:id="rId56"/>
    <p:sldId id="297" r:id="rId57"/>
    <p:sldId id="302" r:id="rId58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20000"/>
    <a:srgbClr val="182B5D"/>
    <a:srgbClr val="CC0000"/>
    <a:srgbClr val="A5002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1549" autoAdjust="0"/>
  </p:normalViewPr>
  <p:slideViewPr>
    <p:cSldViewPr snapToGrid="0" snapToObjects="1">
      <p:cViewPr varScale="1">
        <p:scale>
          <a:sx n="80" d="100"/>
          <a:sy n="80" d="100"/>
        </p:scale>
        <p:origin x="-159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CF09F1-BB55-4EA0-8395-981B41AF35AC}" type="doc">
      <dgm:prSet loTypeId="urn:microsoft.com/office/officeart/2005/8/layout/lProcess3" loCatId="process" qsTypeId="urn:microsoft.com/office/officeart/2005/8/quickstyle/simple1#1" qsCatId="simple" csTypeId="urn:microsoft.com/office/officeart/2005/8/colors/colorful1#1" csCatId="colorful" phldr="1"/>
      <dgm:spPr/>
      <dgm:t>
        <a:bodyPr/>
        <a:lstStyle/>
        <a:p>
          <a:endParaRPr lang="uk-UA"/>
        </a:p>
      </dgm:t>
    </dgm:pt>
    <dgm:pt modelId="{94F1B692-BE84-4A6E-8FD9-F259CD58B5DA}">
      <dgm:prSet phldrT="[Текст]" custT="1"/>
      <dgm:spPr/>
      <dgm:t>
        <a:bodyPr/>
        <a:lstStyle/>
        <a:p>
          <a:r>
            <a:rPr lang="uk-UA" sz="1600" dirty="0"/>
            <a:t>1.</a:t>
          </a:r>
        </a:p>
      </dgm:t>
    </dgm:pt>
    <dgm:pt modelId="{D963AF96-A485-4A5F-99BE-A1103A299E62}" type="parTrans" cxnId="{E5D0666F-8E7D-4288-8D9E-FDD5C36CAD1E}">
      <dgm:prSet/>
      <dgm:spPr/>
      <dgm:t>
        <a:bodyPr/>
        <a:lstStyle/>
        <a:p>
          <a:endParaRPr lang="uk-UA" sz="1600"/>
        </a:p>
      </dgm:t>
    </dgm:pt>
    <dgm:pt modelId="{90D8249E-AA79-4489-9352-0BC46D954149}" type="sibTrans" cxnId="{E5D0666F-8E7D-4288-8D9E-FDD5C36CAD1E}">
      <dgm:prSet/>
      <dgm:spPr/>
      <dgm:t>
        <a:bodyPr/>
        <a:lstStyle/>
        <a:p>
          <a:endParaRPr lang="uk-UA" sz="1600"/>
        </a:p>
      </dgm:t>
    </dgm:pt>
    <dgm:pt modelId="{72C6FDAB-4418-4207-A526-9244B44EBE88}">
      <dgm:prSet phldrT="[Текст]" custT="1"/>
      <dgm:spPr/>
      <dgm:t>
        <a:bodyPr/>
        <a:lstStyle/>
        <a:p>
          <a:r>
            <a:rPr lang="uk-UA" sz="1600" dirty="0"/>
            <a:t>2.</a:t>
          </a:r>
        </a:p>
      </dgm:t>
    </dgm:pt>
    <dgm:pt modelId="{E0907387-049B-4611-87A1-9E596DD5BB37}" type="parTrans" cxnId="{E0EEA2AF-48EF-4EBA-8006-DBB3914A3844}">
      <dgm:prSet/>
      <dgm:spPr/>
      <dgm:t>
        <a:bodyPr/>
        <a:lstStyle/>
        <a:p>
          <a:endParaRPr lang="uk-UA" sz="1600"/>
        </a:p>
      </dgm:t>
    </dgm:pt>
    <dgm:pt modelId="{1D8862B3-F95B-4828-B587-6019C97E9FA0}" type="sibTrans" cxnId="{E0EEA2AF-48EF-4EBA-8006-DBB3914A3844}">
      <dgm:prSet/>
      <dgm:spPr/>
      <dgm:t>
        <a:bodyPr/>
        <a:lstStyle/>
        <a:p>
          <a:endParaRPr lang="uk-UA" sz="1600"/>
        </a:p>
      </dgm:t>
    </dgm:pt>
    <dgm:pt modelId="{C976DEA6-8E0B-44D7-94EC-8DA33DF459FE}">
      <dgm:prSet phldrT="[Текст]" custT="1"/>
      <dgm:spPr/>
      <dgm:t>
        <a:bodyPr/>
        <a:lstStyle/>
        <a:p>
          <a:r>
            <a:rPr lang="uk-UA" sz="1600" dirty="0"/>
            <a:t>4.</a:t>
          </a:r>
        </a:p>
      </dgm:t>
    </dgm:pt>
    <dgm:pt modelId="{2AAC1870-8F09-4F43-A3C7-F5CB30EC3065}" type="parTrans" cxnId="{0A41FC70-F62F-4E82-9121-A7B7736363E9}">
      <dgm:prSet/>
      <dgm:spPr/>
      <dgm:t>
        <a:bodyPr/>
        <a:lstStyle/>
        <a:p>
          <a:endParaRPr lang="uk-UA" sz="1600"/>
        </a:p>
      </dgm:t>
    </dgm:pt>
    <dgm:pt modelId="{E7190BBD-E9AE-421A-863D-5565A16D695C}" type="sibTrans" cxnId="{0A41FC70-F62F-4E82-9121-A7B7736363E9}">
      <dgm:prSet/>
      <dgm:spPr/>
      <dgm:t>
        <a:bodyPr/>
        <a:lstStyle/>
        <a:p>
          <a:endParaRPr lang="uk-UA" sz="1600"/>
        </a:p>
      </dgm:t>
    </dgm:pt>
    <dgm:pt modelId="{0BC216B3-417F-4E93-BFEF-5E3CF25CA072}">
      <dgm:prSet phldrT="[Текст]" custT="1"/>
      <dgm:spPr/>
      <dgm:t>
        <a:bodyPr/>
        <a:lstStyle/>
        <a:p>
          <a:r>
            <a:rPr lang="uk-UA" sz="1600" dirty="0"/>
            <a:t>5.</a:t>
          </a:r>
        </a:p>
      </dgm:t>
    </dgm:pt>
    <dgm:pt modelId="{8E0F1D1E-3117-4B10-B85E-DFFC8D32D425}" type="parTrans" cxnId="{53F1ACC9-DD6A-4AC9-B107-3434938EC032}">
      <dgm:prSet/>
      <dgm:spPr/>
      <dgm:t>
        <a:bodyPr/>
        <a:lstStyle/>
        <a:p>
          <a:endParaRPr lang="uk-UA" sz="1600"/>
        </a:p>
      </dgm:t>
    </dgm:pt>
    <dgm:pt modelId="{9F833157-7718-49DA-9B6B-B691ECC3294F}" type="sibTrans" cxnId="{53F1ACC9-DD6A-4AC9-B107-3434938EC032}">
      <dgm:prSet/>
      <dgm:spPr/>
      <dgm:t>
        <a:bodyPr/>
        <a:lstStyle/>
        <a:p>
          <a:endParaRPr lang="uk-UA" sz="1600"/>
        </a:p>
      </dgm:t>
    </dgm:pt>
    <dgm:pt modelId="{1174C2EF-44F1-4F1E-A3F6-FA24234982BA}">
      <dgm:prSet phldrT="[Текст]" custT="1"/>
      <dgm:spPr/>
      <dgm:t>
        <a:bodyPr/>
        <a:lstStyle/>
        <a:p>
          <a:r>
            <a:rPr lang="uk-UA" sz="1600" dirty="0"/>
            <a:t>6.</a:t>
          </a:r>
        </a:p>
      </dgm:t>
    </dgm:pt>
    <dgm:pt modelId="{0FAAF468-A903-49A3-B02E-22026A452818}" type="parTrans" cxnId="{22118BBE-111C-46E1-9142-E816FC0E95CB}">
      <dgm:prSet/>
      <dgm:spPr/>
      <dgm:t>
        <a:bodyPr/>
        <a:lstStyle/>
        <a:p>
          <a:endParaRPr lang="uk-UA" sz="1600"/>
        </a:p>
      </dgm:t>
    </dgm:pt>
    <dgm:pt modelId="{322A0E5E-1D7C-4B0B-BC85-13C930E4A45E}" type="sibTrans" cxnId="{22118BBE-111C-46E1-9142-E816FC0E95CB}">
      <dgm:prSet/>
      <dgm:spPr/>
      <dgm:t>
        <a:bodyPr/>
        <a:lstStyle/>
        <a:p>
          <a:endParaRPr lang="uk-UA" sz="1600"/>
        </a:p>
      </dgm:t>
    </dgm:pt>
    <dgm:pt modelId="{2B12A7E1-142D-46A7-B425-5E1FDB198068}">
      <dgm:prSet phldrT="[Текст]" custT="1"/>
      <dgm:spPr/>
      <dgm:t>
        <a:bodyPr/>
        <a:lstStyle/>
        <a:p>
          <a:r>
            <a:rPr lang="uk-UA" sz="2000" b="1" noProof="0" dirty="0">
              <a:latin typeface="+mn-lt"/>
              <a:cs typeface="Arial" panose="020B0604020202020204" pitchFamily="34" charset="0"/>
            </a:rPr>
            <a:t>Організація роботи зі стратегічного планування</a:t>
          </a:r>
        </a:p>
      </dgm:t>
    </dgm:pt>
    <dgm:pt modelId="{922A94E3-5CD6-43E9-A4D9-0EBFAE46B9CA}" type="parTrans" cxnId="{2B770C2F-0836-4AEF-B5A5-2AD4922E4EEA}">
      <dgm:prSet/>
      <dgm:spPr/>
      <dgm:t>
        <a:bodyPr/>
        <a:lstStyle/>
        <a:p>
          <a:endParaRPr lang="uk-UA"/>
        </a:p>
      </dgm:t>
    </dgm:pt>
    <dgm:pt modelId="{73273927-1F7B-4B3E-B9CB-0F87CF7B3905}" type="sibTrans" cxnId="{2B770C2F-0836-4AEF-B5A5-2AD4922E4EEA}">
      <dgm:prSet/>
      <dgm:spPr/>
      <dgm:t>
        <a:bodyPr/>
        <a:lstStyle/>
        <a:p>
          <a:endParaRPr lang="uk-UA"/>
        </a:p>
      </dgm:t>
    </dgm:pt>
    <dgm:pt modelId="{8B86E0DC-A103-42D3-8AB0-CD2B21229C70}">
      <dgm:prSet phldrT="[Текст]" custT="1"/>
      <dgm:spPr/>
      <dgm:t>
        <a:bodyPr/>
        <a:lstStyle/>
        <a:p>
          <a:r>
            <a:rPr lang="uk-UA" sz="2000" b="1" noProof="0" dirty="0">
              <a:latin typeface="+mn-lt"/>
              <a:cs typeface="Arial" panose="020B0604020202020204" pitchFamily="34" charset="0"/>
            </a:rPr>
            <a:t>Аналіз: Профіль громади, опитування бізнесу, лідерів громадської думки та жителів</a:t>
          </a:r>
        </a:p>
      </dgm:t>
    </dgm:pt>
    <dgm:pt modelId="{5B6FF76B-790A-4246-9DDC-2671332AA029}" type="parTrans" cxnId="{A96F25F3-C7BD-4274-83B7-EB1D2B21C09C}">
      <dgm:prSet/>
      <dgm:spPr/>
      <dgm:t>
        <a:bodyPr/>
        <a:lstStyle/>
        <a:p>
          <a:endParaRPr lang="uk-UA"/>
        </a:p>
      </dgm:t>
    </dgm:pt>
    <dgm:pt modelId="{BE7627A7-6319-4A68-A501-050194379D15}" type="sibTrans" cxnId="{A96F25F3-C7BD-4274-83B7-EB1D2B21C09C}">
      <dgm:prSet/>
      <dgm:spPr/>
      <dgm:t>
        <a:bodyPr/>
        <a:lstStyle/>
        <a:p>
          <a:endParaRPr lang="uk-UA"/>
        </a:p>
      </dgm:t>
    </dgm:pt>
    <dgm:pt modelId="{539822C2-DCA5-40A1-9E67-83FA4C2CCA74}">
      <dgm:prSet phldrT="[Текст]" custT="1"/>
      <dgm:spPr/>
      <dgm:t>
        <a:bodyPr/>
        <a:lstStyle/>
        <a:p>
          <a:r>
            <a:rPr lang="uk-UA" sz="1600" dirty="0"/>
            <a:t>3.</a:t>
          </a:r>
        </a:p>
      </dgm:t>
    </dgm:pt>
    <dgm:pt modelId="{98C1141E-B6FC-444A-9842-147C8C68CE46}" type="parTrans" cxnId="{93D3A5BA-3326-49EE-9393-2C372F370A17}">
      <dgm:prSet/>
      <dgm:spPr/>
      <dgm:t>
        <a:bodyPr/>
        <a:lstStyle/>
        <a:p>
          <a:endParaRPr lang="uk-UA"/>
        </a:p>
      </dgm:t>
    </dgm:pt>
    <dgm:pt modelId="{F99FF2BD-FE55-4886-8503-A0600E1599B3}" type="sibTrans" cxnId="{93D3A5BA-3326-49EE-9393-2C372F370A17}">
      <dgm:prSet/>
      <dgm:spPr/>
      <dgm:t>
        <a:bodyPr/>
        <a:lstStyle/>
        <a:p>
          <a:endParaRPr lang="uk-UA"/>
        </a:p>
      </dgm:t>
    </dgm:pt>
    <dgm:pt modelId="{F7DD5A7D-5782-4447-A223-D2CC3B788E82}">
      <dgm:prSet phldrT="[Текст]" custT="1"/>
      <dgm:spPr/>
      <dgm:t>
        <a:bodyPr/>
        <a:lstStyle/>
        <a:p>
          <a:r>
            <a:rPr lang="uk-UA" sz="2000" b="1" noProof="0" dirty="0">
              <a:latin typeface="+mn-lt"/>
              <a:cs typeface="Arial" panose="020B0604020202020204" pitchFamily="34" charset="0"/>
            </a:rPr>
            <a:t>ЛАНДШАФТ, СЦЕНАРІЇ РОЗВИТКУ, </a:t>
          </a:r>
        </a:p>
        <a:p>
          <a:r>
            <a:rPr lang="uk-UA" sz="2000" b="1" noProof="0" dirty="0">
              <a:latin typeface="+mn-lt"/>
              <a:cs typeface="Arial" panose="020B0604020202020204" pitchFamily="34" charset="0"/>
            </a:rPr>
            <a:t>Стратегічне бачення, місія, критичні питання</a:t>
          </a:r>
        </a:p>
      </dgm:t>
    </dgm:pt>
    <dgm:pt modelId="{5904DB40-A14A-428B-A598-6F24EBF7B660}" type="parTrans" cxnId="{1B4457D4-170E-4F44-9684-CFC7F396C22A}">
      <dgm:prSet/>
      <dgm:spPr/>
      <dgm:t>
        <a:bodyPr/>
        <a:lstStyle/>
        <a:p>
          <a:endParaRPr lang="uk-UA"/>
        </a:p>
      </dgm:t>
    </dgm:pt>
    <dgm:pt modelId="{60CFE87C-DE3F-4346-B9FB-3C2096D2DD1A}" type="sibTrans" cxnId="{1B4457D4-170E-4F44-9684-CFC7F396C22A}">
      <dgm:prSet/>
      <dgm:spPr/>
      <dgm:t>
        <a:bodyPr/>
        <a:lstStyle/>
        <a:p>
          <a:endParaRPr lang="uk-UA"/>
        </a:p>
      </dgm:t>
    </dgm:pt>
    <dgm:pt modelId="{2192623D-525D-4E7A-8E6C-83899FAB448D}">
      <dgm:prSet phldrT="[Текст]" custT="1"/>
      <dgm:spPr/>
      <dgm:t>
        <a:bodyPr/>
        <a:lstStyle/>
        <a:p>
          <a:r>
            <a:rPr lang="en-US" sz="2000" b="1" noProof="0" dirty="0">
              <a:latin typeface="+mn-lt"/>
              <a:cs typeface="Arial" panose="020B0604020202020204" pitchFamily="34" charset="0"/>
            </a:rPr>
            <a:t>SWOT</a:t>
          </a:r>
          <a:r>
            <a:rPr lang="uk-UA" sz="2000" b="1" noProof="0" dirty="0">
              <a:latin typeface="+mn-lt"/>
              <a:cs typeface="Arial" panose="020B0604020202020204" pitchFamily="34" charset="0"/>
            </a:rPr>
            <a:t> – аналіз</a:t>
          </a:r>
          <a:r>
            <a:rPr lang="uk-UA" sz="2000" noProof="0" dirty="0">
              <a:latin typeface="+mn-lt"/>
              <a:cs typeface="Arial" panose="020B0604020202020204" pitchFamily="34" charset="0"/>
            </a:rPr>
            <a:t>, </a:t>
          </a:r>
          <a:r>
            <a:rPr lang="uk-UA" sz="2000" b="1" noProof="0" dirty="0">
              <a:latin typeface="+mn-lt"/>
              <a:cs typeface="Arial" panose="020B0604020202020204" pitchFamily="34" charset="0"/>
            </a:rPr>
            <a:t>визначення </a:t>
          </a:r>
          <a:r>
            <a:rPr lang="uk-UA" sz="2000" b="1" noProof="0" dirty="0">
              <a:solidFill>
                <a:srgbClr val="FF0000"/>
              </a:solidFill>
              <a:latin typeface="+mn-lt"/>
              <a:cs typeface="Arial" panose="020B0604020202020204" pitchFamily="34" charset="0"/>
            </a:rPr>
            <a:t>пріоритетів  </a:t>
          </a:r>
          <a:r>
            <a:rPr lang="uk-UA" sz="2000" b="1" noProof="0" dirty="0">
              <a:latin typeface="+mn-lt"/>
              <a:cs typeface="Arial" panose="020B0604020202020204" pitchFamily="34" charset="0"/>
            </a:rPr>
            <a:t>та  стратегічних /</a:t>
          </a:r>
          <a:r>
            <a:rPr lang="uk-UA" sz="2000" b="1" noProof="0" dirty="0">
              <a:solidFill>
                <a:srgbClr val="00B050"/>
              </a:solidFill>
              <a:latin typeface="+mn-lt"/>
              <a:cs typeface="Arial" panose="020B0604020202020204" pitchFamily="34" charset="0"/>
            </a:rPr>
            <a:t>операційних цілей = проектів</a:t>
          </a:r>
        </a:p>
      </dgm:t>
    </dgm:pt>
    <dgm:pt modelId="{E2517BDC-D6A4-4B11-9BA0-910AAB04BEAA}" type="parTrans" cxnId="{EACB5998-8134-45F2-A940-9CC2ACB2AA20}">
      <dgm:prSet/>
      <dgm:spPr/>
      <dgm:t>
        <a:bodyPr/>
        <a:lstStyle/>
        <a:p>
          <a:endParaRPr lang="uk-UA"/>
        </a:p>
      </dgm:t>
    </dgm:pt>
    <dgm:pt modelId="{5F284F29-C8D5-4978-B094-4CE018495895}" type="sibTrans" cxnId="{EACB5998-8134-45F2-A940-9CC2ACB2AA20}">
      <dgm:prSet/>
      <dgm:spPr/>
      <dgm:t>
        <a:bodyPr/>
        <a:lstStyle/>
        <a:p>
          <a:endParaRPr lang="uk-UA"/>
        </a:p>
      </dgm:t>
    </dgm:pt>
    <dgm:pt modelId="{C481F051-667A-4A5D-B93D-7DC8E118E07B}">
      <dgm:prSet phldrT="[Текст]" custT="1"/>
      <dgm:spPr/>
      <dgm:t>
        <a:bodyPr/>
        <a:lstStyle/>
        <a:p>
          <a:r>
            <a:rPr lang="uk-UA" sz="2000" b="1" noProof="0" dirty="0">
              <a:latin typeface="+mn-lt"/>
              <a:cs typeface="Arial" panose="020B0604020202020204" pitchFamily="34" charset="0"/>
            </a:rPr>
            <a:t>Громадське обговорення та ухвалення Стратегії</a:t>
          </a:r>
        </a:p>
      </dgm:t>
    </dgm:pt>
    <dgm:pt modelId="{FF9CEEDF-DC8D-428B-9A91-B7DD573EE1E4}" type="parTrans" cxnId="{73F076A2-8339-49DD-88E6-D3099FDDFA7A}">
      <dgm:prSet/>
      <dgm:spPr/>
      <dgm:t>
        <a:bodyPr/>
        <a:lstStyle/>
        <a:p>
          <a:endParaRPr lang="uk-UA"/>
        </a:p>
      </dgm:t>
    </dgm:pt>
    <dgm:pt modelId="{FDA7453D-15A1-4C3B-AF5D-B49A201F4589}" type="sibTrans" cxnId="{73F076A2-8339-49DD-88E6-D3099FDDFA7A}">
      <dgm:prSet/>
      <dgm:spPr/>
      <dgm:t>
        <a:bodyPr/>
        <a:lstStyle/>
        <a:p>
          <a:endParaRPr lang="uk-UA"/>
        </a:p>
      </dgm:t>
    </dgm:pt>
    <dgm:pt modelId="{F2616293-4175-4AB0-B851-D98E463B2B29}">
      <dgm:prSet phldrT="[Текст]" custT="1"/>
      <dgm:spPr/>
      <dgm:t>
        <a:bodyPr/>
        <a:lstStyle/>
        <a:p>
          <a:r>
            <a:rPr lang="uk-UA" sz="2000" b="1" dirty="0">
              <a:latin typeface="+mn-lt"/>
              <a:cs typeface="Arial" panose="020B0604020202020204" pitchFamily="34" charset="0"/>
            </a:rPr>
            <a:t>Впровадження Проектів. </a:t>
          </a:r>
          <a:r>
            <a:rPr lang="uk-UA" sz="2000" b="1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Моніторинг та коригування СП</a:t>
          </a:r>
        </a:p>
      </dgm:t>
    </dgm:pt>
    <dgm:pt modelId="{B41FF9ED-711E-480D-9A21-A541BBEB32A0}" type="parTrans" cxnId="{49BE32F0-7BEF-41B0-9364-BBD709D00682}">
      <dgm:prSet/>
      <dgm:spPr/>
      <dgm:t>
        <a:bodyPr/>
        <a:lstStyle/>
        <a:p>
          <a:endParaRPr lang="uk-UA"/>
        </a:p>
      </dgm:t>
    </dgm:pt>
    <dgm:pt modelId="{A7D6D754-966B-4ECC-91B9-8B084285B4E9}" type="sibTrans" cxnId="{49BE32F0-7BEF-41B0-9364-BBD709D00682}">
      <dgm:prSet/>
      <dgm:spPr/>
      <dgm:t>
        <a:bodyPr/>
        <a:lstStyle/>
        <a:p>
          <a:endParaRPr lang="uk-UA"/>
        </a:p>
      </dgm:t>
    </dgm:pt>
    <dgm:pt modelId="{F54FF06F-4B62-49DA-9040-2F0D4BEEB2BA}" type="pres">
      <dgm:prSet presAssocID="{DCCF09F1-BB55-4EA0-8395-981B41AF35A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6CBACB21-949C-423E-86D5-18340ACA425F}" type="pres">
      <dgm:prSet presAssocID="{94F1B692-BE84-4A6E-8FD9-F259CD58B5DA}" presName="horFlow" presStyleCnt="0"/>
      <dgm:spPr/>
    </dgm:pt>
    <dgm:pt modelId="{DC4F93D2-5ABC-4371-ADD9-6926E5F08FE8}" type="pres">
      <dgm:prSet presAssocID="{94F1B692-BE84-4A6E-8FD9-F259CD58B5DA}" presName="bigChev" presStyleLbl="node1" presStyleIdx="0" presStyleCnt="6" custLinFactNeighborX="-8085" custLinFactNeighborY="4470"/>
      <dgm:spPr/>
      <dgm:t>
        <a:bodyPr/>
        <a:lstStyle/>
        <a:p>
          <a:endParaRPr lang="uk-UA"/>
        </a:p>
      </dgm:t>
    </dgm:pt>
    <dgm:pt modelId="{56A65A03-E815-44D9-98F9-9861BE24F284}" type="pres">
      <dgm:prSet presAssocID="{922A94E3-5CD6-43E9-A4D9-0EBFAE46B9CA}" presName="parTrans" presStyleCnt="0"/>
      <dgm:spPr/>
    </dgm:pt>
    <dgm:pt modelId="{4918A970-CB0F-445A-89A8-94C35BD5E25C}" type="pres">
      <dgm:prSet presAssocID="{2B12A7E1-142D-46A7-B425-5E1FDB198068}" presName="node" presStyleLbl="alignAccFollowNode1" presStyleIdx="0" presStyleCnt="6" custScaleX="429142" custScaleY="99334" custLinFactNeighborX="12600" custLinFactNeighborY="262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A032BCE-78F2-4A4B-987D-0471C4EE021B}" type="pres">
      <dgm:prSet presAssocID="{94F1B692-BE84-4A6E-8FD9-F259CD58B5DA}" presName="vSp" presStyleCnt="0"/>
      <dgm:spPr/>
    </dgm:pt>
    <dgm:pt modelId="{1EC06817-398C-415A-95E2-F06D990E9D91}" type="pres">
      <dgm:prSet presAssocID="{72C6FDAB-4418-4207-A526-9244B44EBE88}" presName="horFlow" presStyleCnt="0"/>
      <dgm:spPr/>
    </dgm:pt>
    <dgm:pt modelId="{760775E5-6771-49D6-8F40-6AAA2AC1FF27}" type="pres">
      <dgm:prSet presAssocID="{72C6FDAB-4418-4207-A526-9244B44EBE88}" presName="bigChev" presStyleLbl="node1" presStyleIdx="1" presStyleCnt="6"/>
      <dgm:spPr/>
      <dgm:t>
        <a:bodyPr/>
        <a:lstStyle/>
        <a:p>
          <a:endParaRPr lang="uk-UA"/>
        </a:p>
      </dgm:t>
    </dgm:pt>
    <dgm:pt modelId="{767BB7B2-8E8C-4D23-8B31-4BFD289EDCB0}" type="pres">
      <dgm:prSet presAssocID="{5B6FF76B-790A-4246-9DDC-2671332AA029}" presName="parTrans" presStyleCnt="0"/>
      <dgm:spPr/>
    </dgm:pt>
    <dgm:pt modelId="{2D2EDDD2-DCCF-490E-ADF7-BB17DC9BDACB}" type="pres">
      <dgm:prSet presAssocID="{8B86E0DC-A103-42D3-8AB0-CD2B21229C70}" presName="node" presStyleLbl="alignAccFollowNode1" presStyleIdx="1" presStyleCnt="6" custScaleX="40637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A47B7F9-9913-48DC-88C8-7E6C9639129B}" type="pres">
      <dgm:prSet presAssocID="{72C6FDAB-4418-4207-A526-9244B44EBE88}" presName="vSp" presStyleCnt="0"/>
      <dgm:spPr/>
    </dgm:pt>
    <dgm:pt modelId="{87E4B762-3E04-4B13-98D7-202EC740A2E7}" type="pres">
      <dgm:prSet presAssocID="{539822C2-DCA5-40A1-9E67-83FA4C2CCA74}" presName="horFlow" presStyleCnt="0"/>
      <dgm:spPr/>
    </dgm:pt>
    <dgm:pt modelId="{9FD2DC15-8DC8-4CFB-B0C6-0623B2328F24}" type="pres">
      <dgm:prSet presAssocID="{539822C2-DCA5-40A1-9E67-83FA4C2CCA74}" presName="bigChev" presStyleLbl="node1" presStyleIdx="2" presStyleCnt="6"/>
      <dgm:spPr/>
      <dgm:t>
        <a:bodyPr/>
        <a:lstStyle/>
        <a:p>
          <a:endParaRPr lang="uk-UA"/>
        </a:p>
      </dgm:t>
    </dgm:pt>
    <dgm:pt modelId="{D381A68F-0951-422A-AD08-F65786B19941}" type="pres">
      <dgm:prSet presAssocID="{5904DB40-A14A-428B-A598-6F24EBF7B660}" presName="parTrans" presStyleCnt="0"/>
      <dgm:spPr/>
    </dgm:pt>
    <dgm:pt modelId="{46042724-68E0-4E3E-9260-DABA0A9C730D}" type="pres">
      <dgm:prSet presAssocID="{F7DD5A7D-5782-4447-A223-D2CC3B788E82}" presName="node" presStyleLbl="alignAccFollowNode1" presStyleIdx="2" presStyleCnt="6" custScaleX="421401" custScaleY="105799" custLinFactNeighborX="2910" custLinFactNeighborY="-77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3838220-7011-4868-9446-0C91D374E7DC}" type="pres">
      <dgm:prSet presAssocID="{539822C2-DCA5-40A1-9E67-83FA4C2CCA74}" presName="vSp" presStyleCnt="0"/>
      <dgm:spPr/>
    </dgm:pt>
    <dgm:pt modelId="{C8101C1C-3D94-4D3D-BDD3-B158D82F57AC}" type="pres">
      <dgm:prSet presAssocID="{C976DEA6-8E0B-44D7-94EC-8DA33DF459FE}" presName="horFlow" presStyleCnt="0"/>
      <dgm:spPr/>
    </dgm:pt>
    <dgm:pt modelId="{B7E1C5E0-016B-4F19-AFC8-B03C5E02DC68}" type="pres">
      <dgm:prSet presAssocID="{C976DEA6-8E0B-44D7-94EC-8DA33DF459FE}" presName="bigChev" presStyleLbl="node1" presStyleIdx="3" presStyleCnt="6"/>
      <dgm:spPr/>
      <dgm:t>
        <a:bodyPr/>
        <a:lstStyle/>
        <a:p>
          <a:endParaRPr lang="uk-UA"/>
        </a:p>
      </dgm:t>
    </dgm:pt>
    <dgm:pt modelId="{831C984E-2FF1-4913-8050-2DE7B1AD7124}" type="pres">
      <dgm:prSet presAssocID="{E2517BDC-D6A4-4B11-9BA0-910AAB04BEAA}" presName="parTrans" presStyleCnt="0"/>
      <dgm:spPr/>
    </dgm:pt>
    <dgm:pt modelId="{38B16A91-605D-4D02-8493-B734E97CAF16}" type="pres">
      <dgm:prSet presAssocID="{2192623D-525D-4E7A-8E6C-83899FAB448D}" presName="node" presStyleLbl="alignAccFollowNode1" presStyleIdx="3" presStyleCnt="6" custScaleX="394635" custLinFactNeighborX="572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CF372C0-139E-4AFD-9761-96DD5ADBD8F3}" type="pres">
      <dgm:prSet presAssocID="{C976DEA6-8E0B-44D7-94EC-8DA33DF459FE}" presName="vSp" presStyleCnt="0"/>
      <dgm:spPr/>
    </dgm:pt>
    <dgm:pt modelId="{DC79B873-CB39-4F4D-A1DF-79811CB7B5F0}" type="pres">
      <dgm:prSet presAssocID="{0BC216B3-417F-4E93-BFEF-5E3CF25CA072}" presName="horFlow" presStyleCnt="0"/>
      <dgm:spPr/>
    </dgm:pt>
    <dgm:pt modelId="{FADF3FD0-6C65-4AA1-9DAF-39C09811593B}" type="pres">
      <dgm:prSet presAssocID="{0BC216B3-417F-4E93-BFEF-5E3CF25CA072}" presName="bigChev" presStyleLbl="node1" presStyleIdx="4" presStyleCnt="6"/>
      <dgm:spPr/>
      <dgm:t>
        <a:bodyPr/>
        <a:lstStyle/>
        <a:p>
          <a:endParaRPr lang="uk-UA"/>
        </a:p>
      </dgm:t>
    </dgm:pt>
    <dgm:pt modelId="{6264C5EA-3200-4EC4-9516-BB84C0460346}" type="pres">
      <dgm:prSet presAssocID="{FF9CEEDF-DC8D-428B-9A91-B7DD573EE1E4}" presName="parTrans" presStyleCnt="0"/>
      <dgm:spPr/>
    </dgm:pt>
    <dgm:pt modelId="{789A259C-662F-4CF4-839A-6C4AF19460B2}" type="pres">
      <dgm:prSet presAssocID="{C481F051-667A-4A5D-B93D-7DC8E118E07B}" presName="node" presStyleLbl="alignAccFollowNode1" presStyleIdx="4" presStyleCnt="6" custScaleX="396346" custScaleY="10876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11ED498-BD7B-4B92-B556-E48857E6DC46}" type="pres">
      <dgm:prSet presAssocID="{0BC216B3-417F-4E93-BFEF-5E3CF25CA072}" presName="vSp" presStyleCnt="0"/>
      <dgm:spPr/>
    </dgm:pt>
    <dgm:pt modelId="{F0F5ECD0-16FC-479E-BB72-0F5FBF0F1775}" type="pres">
      <dgm:prSet presAssocID="{1174C2EF-44F1-4F1E-A3F6-FA24234982BA}" presName="horFlow" presStyleCnt="0"/>
      <dgm:spPr/>
    </dgm:pt>
    <dgm:pt modelId="{C0AD25B8-AB9D-46AC-A645-7B6E3ABC3339}" type="pres">
      <dgm:prSet presAssocID="{1174C2EF-44F1-4F1E-A3F6-FA24234982BA}" presName="bigChev" presStyleLbl="node1" presStyleIdx="5" presStyleCnt="6"/>
      <dgm:spPr/>
      <dgm:t>
        <a:bodyPr/>
        <a:lstStyle/>
        <a:p>
          <a:endParaRPr lang="uk-UA"/>
        </a:p>
      </dgm:t>
    </dgm:pt>
    <dgm:pt modelId="{8D5481E5-BFEE-490D-AE61-656AB51DF1FC}" type="pres">
      <dgm:prSet presAssocID="{B41FF9ED-711E-480D-9A21-A541BBEB32A0}" presName="parTrans" presStyleCnt="0"/>
      <dgm:spPr/>
    </dgm:pt>
    <dgm:pt modelId="{1789F262-DF65-4451-ACF4-CDC7E109F15C}" type="pres">
      <dgm:prSet presAssocID="{F2616293-4175-4AB0-B851-D98E463B2B29}" presName="node" presStyleLbl="alignAccFollowNode1" presStyleIdx="5" presStyleCnt="6" custScaleX="396346" custScaleY="127380" custLinFactNeighborX="1127" custLinFactNeighborY="-1200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52099C2-2F1C-49C8-91C5-289CB642A1C6}" type="presOf" srcId="{DCCF09F1-BB55-4EA0-8395-981B41AF35AC}" destId="{F54FF06F-4B62-49DA-9040-2F0D4BEEB2BA}" srcOrd="0" destOrd="0" presId="urn:microsoft.com/office/officeart/2005/8/layout/lProcess3"/>
    <dgm:cxn modelId="{8ED5F914-AC20-47D3-AE11-C75B6294AD1A}" type="presOf" srcId="{C481F051-667A-4A5D-B93D-7DC8E118E07B}" destId="{789A259C-662F-4CF4-839A-6C4AF19460B2}" srcOrd="0" destOrd="0" presId="urn:microsoft.com/office/officeart/2005/8/layout/lProcess3"/>
    <dgm:cxn modelId="{73F076A2-8339-49DD-88E6-D3099FDDFA7A}" srcId="{0BC216B3-417F-4E93-BFEF-5E3CF25CA072}" destId="{C481F051-667A-4A5D-B93D-7DC8E118E07B}" srcOrd="0" destOrd="0" parTransId="{FF9CEEDF-DC8D-428B-9A91-B7DD573EE1E4}" sibTransId="{FDA7453D-15A1-4C3B-AF5D-B49A201F4589}"/>
    <dgm:cxn modelId="{1B4457D4-170E-4F44-9684-CFC7F396C22A}" srcId="{539822C2-DCA5-40A1-9E67-83FA4C2CCA74}" destId="{F7DD5A7D-5782-4447-A223-D2CC3B788E82}" srcOrd="0" destOrd="0" parTransId="{5904DB40-A14A-428B-A598-6F24EBF7B660}" sibTransId="{60CFE87C-DE3F-4346-B9FB-3C2096D2DD1A}"/>
    <dgm:cxn modelId="{2B770C2F-0836-4AEF-B5A5-2AD4922E4EEA}" srcId="{94F1B692-BE84-4A6E-8FD9-F259CD58B5DA}" destId="{2B12A7E1-142D-46A7-B425-5E1FDB198068}" srcOrd="0" destOrd="0" parTransId="{922A94E3-5CD6-43E9-A4D9-0EBFAE46B9CA}" sibTransId="{73273927-1F7B-4B3E-B9CB-0F87CF7B3905}"/>
    <dgm:cxn modelId="{CAA81E84-0B23-4CC5-AB02-196011B4D81C}" type="presOf" srcId="{0BC216B3-417F-4E93-BFEF-5E3CF25CA072}" destId="{FADF3FD0-6C65-4AA1-9DAF-39C09811593B}" srcOrd="0" destOrd="0" presId="urn:microsoft.com/office/officeart/2005/8/layout/lProcess3"/>
    <dgm:cxn modelId="{E0EEA2AF-48EF-4EBA-8006-DBB3914A3844}" srcId="{DCCF09F1-BB55-4EA0-8395-981B41AF35AC}" destId="{72C6FDAB-4418-4207-A526-9244B44EBE88}" srcOrd="1" destOrd="0" parTransId="{E0907387-049B-4611-87A1-9E596DD5BB37}" sibTransId="{1D8862B3-F95B-4828-B587-6019C97E9FA0}"/>
    <dgm:cxn modelId="{1D607176-5724-481F-A000-5B24F7D44DE4}" type="presOf" srcId="{2B12A7E1-142D-46A7-B425-5E1FDB198068}" destId="{4918A970-CB0F-445A-89A8-94C35BD5E25C}" srcOrd="0" destOrd="0" presId="urn:microsoft.com/office/officeart/2005/8/layout/lProcess3"/>
    <dgm:cxn modelId="{BA8616F5-BDCF-41ED-A161-274F89623E5E}" type="presOf" srcId="{72C6FDAB-4418-4207-A526-9244B44EBE88}" destId="{760775E5-6771-49D6-8F40-6AAA2AC1FF27}" srcOrd="0" destOrd="0" presId="urn:microsoft.com/office/officeart/2005/8/layout/lProcess3"/>
    <dgm:cxn modelId="{A96F25F3-C7BD-4274-83B7-EB1D2B21C09C}" srcId="{72C6FDAB-4418-4207-A526-9244B44EBE88}" destId="{8B86E0DC-A103-42D3-8AB0-CD2B21229C70}" srcOrd="0" destOrd="0" parTransId="{5B6FF76B-790A-4246-9DDC-2671332AA029}" sibTransId="{BE7627A7-6319-4A68-A501-050194379D15}"/>
    <dgm:cxn modelId="{49BE32F0-7BEF-41B0-9364-BBD709D00682}" srcId="{1174C2EF-44F1-4F1E-A3F6-FA24234982BA}" destId="{F2616293-4175-4AB0-B851-D98E463B2B29}" srcOrd="0" destOrd="0" parTransId="{B41FF9ED-711E-480D-9A21-A541BBEB32A0}" sibTransId="{A7D6D754-966B-4ECC-91B9-8B084285B4E9}"/>
    <dgm:cxn modelId="{E5D0666F-8E7D-4288-8D9E-FDD5C36CAD1E}" srcId="{DCCF09F1-BB55-4EA0-8395-981B41AF35AC}" destId="{94F1B692-BE84-4A6E-8FD9-F259CD58B5DA}" srcOrd="0" destOrd="0" parTransId="{D963AF96-A485-4A5F-99BE-A1103A299E62}" sibTransId="{90D8249E-AA79-4489-9352-0BC46D954149}"/>
    <dgm:cxn modelId="{BFCA488B-C0CD-40C2-9EB0-B3211E9F500E}" type="presOf" srcId="{539822C2-DCA5-40A1-9E67-83FA4C2CCA74}" destId="{9FD2DC15-8DC8-4CFB-B0C6-0623B2328F24}" srcOrd="0" destOrd="0" presId="urn:microsoft.com/office/officeart/2005/8/layout/lProcess3"/>
    <dgm:cxn modelId="{4C373F10-B33D-4C71-87B4-00E240594576}" type="presOf" srcId="{8B86E0DC-A103-42D3-8AB0-CD2B21229C70}" destId="{2D2EDDD2-DCCF-490E-ADF7-BB17DC9BDACB}" srcOrd="0" destOrd="0" presId="urn:microsoft.com/office/officeart/2005/8/layout/lProcess3"/>
    <dgm:cxn modelId="{8F2A1D82-EEC3-41F4-9782-D61141483CDD}" type="presOf" srcId="{F7DD5A7D-5782-4447-A223-D2CC3B788E82}" destId="{46042724-68E0-4E3E-9260-DABA0A9C730D}" srcOrd="0" destOrd="0" presId="urn:microsoft.com/office/officeart/2005/8/layout/lProcess3"/>
    <dgm:cxn modelId="{E3B2E771-BBE1-4C0A-993A-8851A278FC17}" type="presOf" srcId="{1174C2EF-44F1-4F1E-A3F6-FA24234982BA}" destId="{C0AD25B8-AB9D-46AC-A645-7B6E3ABC3339}" srcOrd="0" destOrd="0" presId="urn:microsoft.com/office/officeart/2005/8/layout/lProcess3"/>
    <dgm:cxn modelId="{3A701746-1C22-4534-95CE-73B58CB8F42C}" type="presOf" srcId="{2192623D-525D-4E7A-8E6C-83899FAB448D}" destId="{38B16A91-605D-4D02-8493-B734E97CAF16}" srcOrd="0" destOrd="0" presId="urn:microsoft.com/office/officeart/2005/8/layout/lProcess3"/>
    <dgm:cxn modelId="{22118BBE-111C-46E1-9142-E816FC0E95CB}" srcId="{DCCF09F1-BB55-4EA0-8395-981B41AF35AC}" destId="{1174C2EF-44F1-4F1E-A3F6-FA24234982BA}" srcOrd="5" destOrd="0" parTransId="{0FAAF468-A903-49A3-B02E-22026A452818}" sibTransId="{322A0E5E-1D7C-4B0B-BC85-13C930E4A45E}"/>
    <dgm:cxn modelId="{CC192616-01E3-4980-ADB8-D590BB418FD4}" type="presOf" srcId="{C976DEA6-8E0B-44D7-94EC-8DA33DF459FE}" destId="{B7E1C5E0-016B-4F19-AFC8-B03C5E02DC68}" srcOrd="0" destOrd="0" presId="urn:microsoft.com/office/officeart/2005/8/layout/lProcess3"/>
    <dgm:cxn modelId="{93D3A5BA-3326-49EE-9393-2C372F370A17}" srcId="{DCCF09F1-BB55-4EA0-8395-981B41AF35AC}" destId="{539822C2-DCA5-40A1-9E67-83FA4C2CCA74}" srcOrd="2" destOrd="0" parTransId="{98C1141E-B6FC-444A-9842-147C8C68CE46}" sibTransId="{F99FF2BD-FE55-4886-8503-A0600E1599B3}"/>
    <dgm:cxn modelId="{EACB5998-8134-45F2-A940-9CC2ACB2AA20}" srcId="{C976DEA6-8E0B-44D7-94EC-8DA33DF459FE}" destId="{2192623D-525D-4E7A-8E6C-83899FAB448D}" srcOrd="0" destOrd="0" parTransId="{E2517BDC-D6A4-4B11-9BA0-910AAB04BEAA}" sibTransId="{5F284F29-C8D5-4978-B094-4CE018495895}"/>
    <dgm:cxn modelId="{53F1ACC9-DD6A-4AC9-B107-3434938EC032}" srcId="{DCCF09F1-BB55-4EA0-8395-981B41AF35AC}" destId="{0BC216B3-417F-4E93-BFEF-5E3CF25CA072}" srcOrd="4" destOrd="0" parTransId="{8E0F1D1E-3117-4B10-B85E-DFFC8D32D425}" sibTransId="{9F833157-7718-49DA-9B6B-B691ECC3294F}"/>
    <dgm:cxn modelId="{49E5DAF5-7D3A-4A11-8D95-61AD16591BA3}" type="presOf" srcId="{F2616293-4175-4AB0-B851-D98E463B2B29}" destId="{1789F262-DF65-4451-ACF4-CDC7E109F15C}" srcOrd="0" destOrd="0" presId="urn:microsoft.com/office/officeart/2005/8/layout/lProcess3"/>
    <dgm:cxn modelId="{0A41FC70-F62F-4E82-9121-A7B7736363E9}" srcId="{DCCF09F1-BB55-4EA0-8395-981B41AF35AC}" destId="{C976DEA6-8E0B-44D7-94EC-8DA33DF459FE}" srcOrd="3" destOrd="0" parTransId="{2AAC1870-8F09-4F43-A3C7-F5CB30EC3065}" sibTransId="{E7190BBD-E9AE-421A-863D-5565A16D695C}"/>
    <dgm:cxn modelId="{FBE651FC-DDEC-48E5-BD75-A1AC8FF2AE93}" type="presOf" srcId="{94F1B692-BE84-4A6E-8FD9-F259CD58B5DA}" destId="{DC4F93D2-5ABC-4371-ADD9-6926E5F08FE8}" srcOrd="0" destOrd="0" presId="urn:microsoft.com/office/officeart/2005/8/layout/lProcess3"/>
    <dgm:cxn modelId="{C7FA25DD-371E-421C-99D7-E7C359E9542C}" type="presParOf" srcId="{F54FF06F-4B62-49DA-9040-2F0D4BEEB2BA}" destId="{6CBACB21-949C-423E-86D5-18340ACA425F}" srcOrd="0" destOrd="0" presId="urn:microsoft.com/office/officeart/2005/8/layout/lProcess3"/>
    <dgm:cxn modelId="{9EF39BA8-7316-4B2F-820F-366354D6BB88}" type="presParOf" srcId="{6CBACB21-949C-423E-86D5-18340ACA425F}" destId="{DC4F93D2-5ABC-4371-ADD9-6926E5F08FE8}" srcOrd="0" destOrd="0" presId="urn:microsoft.com/office/officeart/2005/8/layout/lProcess3"/>
    <dgm:cxn modelId="{6528B049-27DE-44E6-AE9D-AD81BF92190B}" type="presParOf" srcId="{6CBACB21-949C-423E-86D5-18340ACA425F}" destId="{56A65A03-E815-44D9-98F9-9861BE24F284}" srcOrd="1" destOrd="0" presId="urn:microsoft.com/office/officeart/2005/8/layout/lProcess3"/>
    <dgm:cxn modelId="{920B3A15-4C10-4D46-ACCE-18F5BCBB7FCE}" type="presParOf" srcId="{6CBACB21-949C-423E-86D5-18340ACA425F}" destId="{4918A970-CB0F-445A-89A8-94C35BD5E25C}" srcOrd="2" destOrd="0" presId="urn:microsoft.com/office/officeart/2005/8/layout/lProcess3"/>
    <dgm:cxn modelId="{DF685A71-1074-401D-9ACD-6FCF0CB05B00}" type="presParOf" srcId="{F54FF06F-4B62-49DA-9040-2F0D4BEEB2BA}" destId="{BA032BCE-78F2-4A4B-987D-0471C4EE021B}" srcOrd="1" destOrd="0" presId="urn:microsoft.com/office/officeart/2005/8/layout/lProcess3"/>
    <dgm:cxn modelId="{9D7901E1-70C9-4F3F-9625-FE1D5C342329}" type="presParOf" srcId="{F54FF06F-4B62-49DA-9040-2F0D4BEEB2BA}" destId="{1EC06817-398C-415A-95E2-F06D990E9D91}" srcOrd="2" destOrd="0" presId="urn:microsoft.com/office/officeart/2005/8/layout/lProcess3"/>
    <dgm:cxn modelId="{B471FD69-BB8E-4418-91EF-C63DADA51CA0}" type="presParOf" srcId="{1EC06817-398C-415A-95E2-F06D990E9D91}" destId="{760775E5-6771-49D6-8F40-6AAA2AC1FF27}" srcOrd="0" destOrd="0" presId="urn:microsoft.com/office/officeart/2005/8/layout/lProcess3"/>
    <dgm:cxn modelId="{7FBB1991-B864-4569-B60E-E66F3269EDF0}" type="presParOf" srcId="{1EC06817-398C-415A-95E2-F06D990E9D91}" destId="{767BB7B2-8E8C-4D23-8B31-4BFD289EDCB0}" srcOrd="1" destOrd="0" presId="urn:microsoft.com/office/officeart/2005/8/layout/lProcess3"/>
    <dgm:cxn modelId="{F63426C2-A3A3-4966-AEB0-7756555A962B}" type="presParOf" srcId="{1EC06817-398C-415A-95E2-F06D990E9D91}" destId="{2D2EDDD2-DCCF-490E-ADF7-BB17DC9BDACB}" srcOrd="2" destOrd="0" presId="urn:microsoft.com/office/officeart/2005/8/layout/lProcess3"/>
    <dgm:cxn modelId="{03005130-7425-478A-8470-2E7C3A349527}" type="presParOf" srcId="{F54FF06F-4B62-49DA-9040-2F0D4BEEB2BA}" destId="{EA47B7F9-9913-48DC-88C8-7E6C9639129B}" srcOrd="3" destOrd="0" presId="urn:microsoft.com/office/officeart/2005/8/layout/lProcess3"/>
    <dgm:cxn modelId="{91DE4AB4-26DC-4F18-88E1-0A4EE100C8C8}" type="presParOf" srcId="{F54FF06F-4B62-49DA-9040-2F0D4BEEB2BA}" destId="{87E4B762-3E04-4B13-98D7-202EC740A2E7}" srcOrd="4" destOrd="0" presId="urn:microsoft.com/office/officeart/2005/8/layout/lProcess3"/>
    <dgm:cxn modelId="{E2C6117E-ED9F-4AC4-B143-1AB06561E817}" type="presParOf" srcId="{87E4B762-3E04-4B13-98D7-202EC740A2E7}" destId="{9FD2DC15-8DC8-4CFB-B0C6-0623B2328F24}" srcOrd="0" destOrd="0" presId="urn:microsoft.com/office/officeart/2005/8/layout/lProcess3"/>
    <dgm:cxn modelId="{342925D4-768F-4CC0-92AA-3D4FC3E09B01}" type="presParOf" srcId="{87E4B762-3E04-4B13-98D7-202EC740A2E7}" destId="{D381A68F-0951-422A-AD08-F65786B19941}" srcOrd="1" destOrd="0" presId="urn:microsoft.com/office/officeart/2005/8/layout/lProcess3"/>
    <dgm:cxn modelId="{CE2F22CF-3147-463B-8C17-90F73CC48437}" type="presParOf" srcId="{87E4B762-3E04-4B13-98D7-202EC740A2E7}" destId="{46042724-68E0-4E3E-9260-DABA0A9C730D}" srcOrd="2" destOrd="0" presId="urn:microsoft.com/office/officeart/2005/8/layout/lProcess3"/>
    <dgm:cxn modelId="{595D1A64-7EFE-4775-94ED-2C7F2AC40256}" type="presParOf" srcId="{F54FF06F-4B62-49DA-9040-2F0D4BEEB2BA}" destId="{D3838220-7011-4868-9446-0C91D374E7DC}" srcOrd="5" destOrd="0" presId="urn:microsoft.com/office/officeart/2005/8/layout/lProcess3"/>
    <dgm:cxn modelId="{A6DA57CF-C996-4143-ADEF-B0DF3CB40173}" type="presParOf" srcId="{F54FF06F-4B62-49DA-9040-2F0D4BEEB2BA}" destId="{C8101C1C-3D94-4D3D-BDD3-B158D82F57AC}" srcOrd="6" destOrd="0" presId="urn:microsoft.com/office/officeart/2005/8/layout/lProcess3"/>
    <dgm:cxn modelId="{881E619A-CD29-40B6-8CD2-F85E3F9FDE8E}" type="presParOf" srcId="{C8101C1C-3D94-4D3D-BDD3-B158D82F57AC}" destId="{B7E1C5E0-016B-4F19-AFC8-B03C5E02DC68}" srcOrd="0" destOrd="0" presId="urn:microsoft.com/office/officeart/2005/8/layout/lProcess3"/>
    <dgm:cxn modelId="{2201FFA9-2F29-4AB6-AA39-7F98E44E4C31}" type="presParOf" srcId="{C8101C1C-3D94-4D3D-BDD3-B158D82F57AC}" destId="{831C984E-2FF1-4913-8050-2DE7B1AD7124}" srcOrd="1" destOrd="0" presId="urn:microsoft.com/office/officeart/2005/8/layout/lProcess3"/>
    <dgm:cxn modelId="{21DF418D-B766-4880-A91D-C1663CFB5362}" type="presParOf" srcId="{C8101C1C-3D94-4D3D-BDD3-B158D82F57AC}" destId="{38B16A91-605D-4D02-8493-B734E97CAF16}" srcOrd="2" destOrd="0" presId="urn:microsoft.com/office/officeart/2005/8/layout/lProcess3"/>
    <dgm:cxn modelId="{CCEA678E-4723-4447-9417-1F863E7CBDA9}" type="presParOf" srcId="{F54FF06F-4B62-49DA-9040-2F0D4BEEB2BA}" destId="{ACF372C0-139E-4AFD-9761-96DD5ADBD8F3}" srcOrd="7" destOrd="0" presId="urn:microsoft.com/office/officeart/2005/8/layout/lProcess3"/>
    <dgm:cxn modelId="{AE16E1AC-8416-4CB9-9E58-3CA147CE79F9}" type="presParOf" srcId="{F54FF06F-4B62-49DA-9040-2F0D4BEEB2BA}" destId="{DC79B873-CB39-4F4D-A1DF-79811CB7B5F0}" srcOrd="8" destOrd="0" presId="urn:microsoft.com/office/officeart/2005/8/layout/lProcess3"/>
    <dgm:cxn modelId="{1CB7F962-1F10-43B8-AC49-5B7B247B5E2D}" type="presParOf" srcId="{DC79B873-CB39-4F4D-A1DF-79811CB7B5F0}" destId="{FADF3FD0-6C65-4AA1-9DAF-39C09811593B}" srcOrd="0" destOrd="0" presId="urn:microsoft.com/office/officeart/2005/8/layout/lProcess3"/>
    <dgm:cxn modelId="{A3EE32C2-4CA4-4C0E-BAB0-91B6535098B1}" type="presParOf" srcId="{DC79B873-CB39-4F4D-A1DF-79811CB7B5F0}" destId="{6264C5EA-3200-4EC4-9516-BB84C0460346}" srcOrd="1" destOrd="0" presId="urn:microsoft.com/office/officeart/2005/8/layout/lProcess3"/>
    <dgm:cxn modelId="{89435434-2316-4DB0-9B30-65219EB468F1}" type="presParOf" srcId="{DC79B873-CB39-4F4D-A1DF-79811CB7B5F0}" destId="{789A259C-662F-4CF4-839A-6C4AF19460B2}" srcOrd="2" destOrd="0" presId="urn:microsoft.com/office/officeart/2005/8/layout/lProcess3"/>
    <dgm:cxn modelId="{EAFA24A1-FE2E-4E92-8CB0-2ABCE0AE4AAC}" type="presParOf" srcId="{F54FF06F-4B62-49DA-9040-2F0D4BEEB2BA}" destId="{411ED498-BD7B-4B92-B556-E48857E6DC46}" srcOrd="9" destOrd="0" presId="urn:microsoft.com/office/officeart/2005/8/layout/lProcess3"/>
    <dgm:cxn modelId="{DFCBC906-472F-4295-92CA-92712ADAD749}" type="presParOf" srcId="{F54FF06F-4B62-49DA-9040-2F0D4BEEB2BA}" destId="{F0F5ECD0-16FC-479E-BB72-0F5FBF0F1775}" srcOrd="10" destOrd="0" presId="urn:microsoft.com/office/officeart/2005/8/layout/lProcess3"/>
    <dgm:cxn modelId="{5D567923-7109-4AC1-83C9-B3CA2506B883}" type="presParOf" srcId="{F0F5ECD0-16FC-479E-BB72-0F5FBF0F1775}" destId="{C0AD25B8-AB9D-46AC-A645-7B6E3ABC3339}" srcOrd="0" destOrd="0" presId="urn:microsoft.com/office/officeart/2005/8/layout/lProcess3"/>
    <dgm:cxn modelId="{D404DB03-8F2C-4667-B49D-8AFF6A4A4426}" type="presParOf" srcId="{F0F5ECD0-16FC-479E-BB72-0F5FBF0F1775}" destId="{8D5481E5-BFEE-490D-AE61-656AB51DF1FC}" srcOrd="1" destOrd="0" presId="urn:microsoft.com/office/officeart/2005/8/layout/lProcess3"/>
    <dgm:cxn modelId="{0FD4802B-9460-4654-B61E-7ACD6F998F14}" type="presParOf" srcId="{F0F5ECD0-16FC-479E-BB72-0F5FBF0F1775}" destId="{1789F262-DF65-4451-ACF4-CDC7E109F15C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E52AB2-6823-45C0-84AF-CE8F17D74BA1}" type="doc">
      <dgm:prSet loTypeId="urn:microsoft.com/office/officeart/2005/8/layout/v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1D197DA0-3BCA-4A01-91F6-59EFB6EBECE5}">
      <dgm:prSet phldrT="[Текст]" custT="1"/>
      <dgm:spPr/>
      <dgm:t>
        <a:bodyPr/>
        <a:lstStyle/>
        <a:p>
          <a:r>
            <a:rPr lang="uk-UA" sz="2800" b="1" dirty="0"/>
            <a:t>Бачення</a:t>
          </a:r>
        </a:p>
      </dgm:t>
    </dgm:pt>
    <dgm:pt modelId="{432DD7D7-9849-48BC-B367-AD7B8CC717B3}" type="parTrans" cxnId="{4F292136-D858-45AA-8BFB-57F0EB9D5BF2}">
      <dgm:prSet/>
      <dgm:spPr/>
      <dgm:t>
        <a:bodyPr/>
        <a:lstStyle/>
        <a:p>
          <a:endParaRPr lang="uk-UA"/>
        </a:p>
      </dgm:t>
    </dgm:pt>
    <dgm:pt modelId="{D4788168-A151-4694-B862-AB75934B10D4}" type="sibTrans" cxnId="{4F292136-D858-45AA-8BFB-57F0EB9D5BF2}">
      <dgm:prSet/>
      <dgm:spPr/>
      <dgm:t>
        <a:bodyPr/>
        <a:lstStyle/>
        <a:p>
          <a:endParaRPr lang="uk-UA"/>
        </a:p>
      </dgm:t>
    </dgm:pt>
    <dgm:pt modelId="{66858670-79CE-4073-92D5-6D9C503FD1DE}">
      <dgm:prSet phldrT="[Текст]" custT="1"/>
      <dgm:spPr/>
      <dgm:t>
        <a:bodyPr/>
        <a:lstStyle/>
        <a:p>
          <a:r>
            <a:rPr lang="uk-UA" sz="2000" dirty="0">
              <a:latin typeface="+mn-lt"/>
              <a:cs typeface="Arial" panose="020B0604020202020204" pitchFamily="34" charset="0"/>
            </a:rPr>
            <a:t>Якою буде громада в 2030 році?</a:t>
          </a:r>
        </a:p>
      </dgm:t>
    </dgm:pt>
    <dgm:pt modelId="{3BB26437-F76E-46C5-B6AF-CA1319A1647E}" type="parTrans" cxnId="{B4C281D4-58A9-459A-96BC-2FD8C61B97D5}">
      <dgm:prSet/>
      <dgm:spPr/>
      <dgm:t>
        <a:bodyPr/>
        <a:lstStyle/>
        <a:p>
          <a:endParaRPr lang="uk-UA"/>
        </a:p>
      </dgm:t>
    </dgm:pt>
    <dgm:pt modelId="{2578DFDA-F441-4AE3-99F8-2305CD13EE23}" type="sibTrans" cxnId="{B4C281D4-58A9-459A-96BC-2FD8C61B97D5}">
      <dgm:prSet/>
      <dgm:spPr/>
      <dgm:t>
        <a:bodyPr/>
        <a:lstStyle/>
        <a:p>
          <a:endParaRPr lang="uk-UA"/>
        </a:p>
      </dgm:t>
    </dgm:pt>
    <dgm:pt modelId="{BA301AD2-5792-4422-BAD9-D5BACDCF0F5E}">
      <dgm:prSet phldrT="[Текст]" custT="1"/>
      <dgm:spPr/>
      <dgm:t>
        <a:bodyPr/>
        <a:lstStyle/>
        <a:p>
          <a:r>
            <a:rPr lang="uk-UA" sz="2000" dirty="0">
              <a:latin typeface="+mn-lt"/>
              <a:cs typeface="Arial" panose="020B0604020202020204" pitchFamily="34" charset="0"/>
            </a:rPr>
            <a:t>Інтегрує стратегічні напрями</a:t>
          </a:r>
        </a:p>
      </dgm:t>
    </dgm:pt>
    <dgm:pt modelId="{7AB63EE1-6418-44E5-90BE-3421965FB3BF}" type="parTrans" cxnId="{5F4F28CA-4D4D-41AD-A2A4-A3AD3CDE91DF}">
      <dgm:prSet/>
      <dgm:spPr/>
      <dgm:t>
        <a:bodyPr/>
        <a:lstStyle/>
        <a:p>
          <a:endParaRPr lang="uk-UA"/>
        </a:p>
      </dgm:t>
    </dgm:pt>
    <dgm:pt modelId="{A0DB65E7-8760-4EA2-88DE-10F4AC19BCB1}" type="sibTrans" cxnId="{5F4F28CA-4D4D-41AD-A2A4-A3AD3CDE91DF}">
      <dgm:prSet/>
      <dgm:spPr/>
      <dgm:t>
        <a:bodyPr/>
        <a:lstStyle/>
        <a:p>
          <a:endParaRPr lang="uk-UA"/>
        </a:p>
      </dgm:t>
    </dgm:pt>
    <dgm:pt modelId="{233FD070-100C-40D0-94E4-E62713B89002}">
      <dgm:prSet phldrT="[Текст]" custT="1"/>
      <dgm:spPr/>
      <dgm:t>
        <a:bodyPr/>
        <a:lstStyle/>
        <a:p>
          <a:r>
            <a:rPr lang="uk-UA" sz="2400" b="1" dirty="0">
              <a:latin typeface="+mn-lt"/>
              <a:cs typeface="Arial" panose="020B0604020202020204" pitchFamily="34" charset="0"/>
            </a:rPr>
            <a:t>Стратегічні напрями</a:t>
          </a:r>
        </a:p>
      </dgm:t>
    </dgm:pt>
    <dgm:pt modelId="{6E443832-1B3F-4822-86C6-693C4DF8ACDD}" type="parTrans" cxnId="{2F826D9F-F1DD-4F35-A75F-F55D97FABEAE}">
      <dgm:prSet/>
      <dgm:spPr/>
      <dgm:t>
        <a:bodyPr/>
        <a:lstStyle/>
        <a:p>
          <a:endParaRPr lang="uk-UA"/>
        </a:p>
      </dgm:t>
    </dgm:pt>
    <dgm:pt modelId="{CFA50357-0F89-4518-9F7E-C13D342728E5}" type="sibTrans" cxnId="{2F826D9F-F1DD-4F35-A75F-F55D97FABEAE}">
      <dgm:prSet/>
      <dgm:spPr/>
      <dgm:t>
        <a:bodyPr/>
        <a:lstStyle/>
        <a:p>
          <a:endParaRPr lang="uk-UA"/>
        </a:p>
      </dgm:t>
    </dgm:pt>
    <dgm:pt modelId="{99A30B62-609D-47BF-AAD7-6075A7A60542}">
      <dgm:prSet phldrT="[Текст]" custT="1"/>
      <dgm:spPr/>
      <dgm:t>
        <a:bodyPr/>
        <a:lstStyle/>
        <a:p>
          <a:r>
            <a:rPr lang="uk-UA" sz="2000" b="1" dirty="0">
              <a:solidFill>
                <a:srgbClr val="FF0000"/>
              </a:solidFill>
              <a:latin typeface="+mn-lt"/>
              <a:cs typeface="Arial" panose="020B0604020202020204" pitchFamily="34" charset="0"/>
            </a:rPr>
            <a:t>Сфери</a:t>
          </a:r>
          <a:r>
            <a:rPr lang="uk-UA" sz="2000" b="1" dirty="0">
              <a:latin typeface="+mn-lt"/>
              <a:cs typeface="Arial" panose="020B0604020202020204" pitchFamily="34" charset="0"/>
            </a:rPr>
            <a:t>,</a:t>
          </a:r>
          <a:r>
            <a:rPr lang="uk-UA" sz="2000" dirty="0">
              <a:latin typeface="+mn-lt"/>
              <a:cs typeface="Arial" panose="020B0604020202020204" pitchFamily="34" charset="0"/>
            </a:rPr>
            <a:t> в яких необхідно проводити зміни через реалізацію стратегічних цілей</a:t>
          </a:r>
        </a:p>
      </dgm:t>
    </dgm:pt>
    <dgm:pt modelId="{07A68318-6E9F-4E90-9BBA-24550F86B9A1}" type="parTrans" cxnId="{ACC5C369-745B-4FEC-9A57-60022CE453DC}">
      <dgm:prSet/>
      <dgm:spPr/>
      <dgm:t>
        <a:bodyPr/>
        <a:lstStyle/>
        <a:p>
          <a:endParaRPr lang="uk-UA"/>
        </a:p>
      </dgm:t>
    </dgm:pt>
    <dgm:pt modelId="{1B0439F2-2475-4781-B972-4903DD146141}" type="sibTrans" cxnId="{ACC5C369-745B-4FEC-9A57-60022CE453DC}">
      <dgm:prSet/>
      <dgm:spPr/>
      <dgm:t>
        <a:bodyPr/>
        <a:lstStyle/>
        <a:p>
          <a:endParaRPr lang="uk-UA"/>
        </a:p>
      </dgm:t>
    </dgm:pt>
    <dgm:pt modelId="{31FA2DF0-F1EA-41C3-99F4-8C901264B7B2}" type="pres">
      <dgm:prSet presAssocID="{FBE52AB2-6823-45C0-84AF-CE8F17D74BA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6F1E63CC-C7F3-4209-9409-01554BD64693}" type="pres">
      <dgm:prSet presAssocID="{1D197DA0-3BCA-4A01-91F6-59EFB6EBECE5}" presName="linNode" presStyleCnt="0"/>
      <dgm:spPr/>
    </dgm:pt>
    <dgm:pt modelId="{220BEF8F-450E-41BC-A163-F3D69B47E093}" type="pres">
      <dgm:prSet presAssocID="{1D197DA0-3BCA-4A01-91F6-59EFB6EBECE5}" presName="parentShp" presStyleLbl="node1" presStyleIdx="0" presStyleCnt="2" custLinFactNeighborX="647" custLinFactNeighborY="79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FFB66C1-527C-4125-91AD-CA5CD48F8120}" type="pres">
      <dgm:prSet presAssocID="{1D197DA0-3BCA-4A01-91F6-59EFB6EBECE5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09A494F-8195-4624-AD84-2BE4E202B7D8}" type="pres">
      <dgm:prSet presAssocID="{D4788168-A151-4694-B862-AB75934B10D4}" presName="spacing" presStyleCnt="0"/>
      <dgm:spPr/>
    </dgm:pt>
    <dgm:pt modelId="{A12110A8-F3BD-4ADC-9449-2AEAB14510B5}" type="pres">
      <dgm:prSet presAssocID="{233FD070-100C-40D0-94E4-E62713B89002}" presName="linNode" presStyleCnt="0"/>
      <dgm:spPr/>
    </dgm:pt>
    <dgm:pt modelId="{4CCCA9C6-FDDB-46B2-9E8C-FBE440B8A7FA}" type="pres">
      <dgm:prSet presAssocID="{233FD070-100C-40D0-94E4-E62713B89002}" presName="parentShp" presStyleLbl="node1" presStyleIdx="1" presStyleCnt="2" custLinFactNeighborX="-81" custLinFactNeighborY="-1236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3A10173-BA16-4EAE-BAE8-BE90507D92C4}" type="pres">
      <dgm:prSet presAssocID="{233FD070-100C-40D0-94E4-E62713B89002}" presName="childShp" presStyleLbl="bgAccFollowNode1" presStyleIdx="1" presStyleCnt="2" custScaleY="125435" custLinFactNeighborX="122" custLinFactNeighborY="-1617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ACC5C369-745B-4FEC-9A57-60022CE453DC}" srcId="{233FD070-100C-40D0-94E4-E62713B89002}" destId="{99A30B62-609D-47BF-AAD7-6075A7A60542}" srcOrd="0" destOrd="0" parTransId="{07A68318-6E9F-4E90-9BBA-24550F86B9A1}" sibTransId="{1B0439F2-2475-4781-B972-4903DD146141}"/>
    <dgm:cxn modelId="{EE99A26C-A0A8-4406-8487-B2A169572336}" type="presOf" srcId="{99A30B62-609D-47BF-AAD7-6075A7A60542}" destId="{93A10173-BA16-4EAE-BAE8-BE90507D92C4}" srcOrd="0" destOrd="0" presId="urn:microsoft.com/office/officeart/2005/8/layout/vList6"/>
    <dgm:cxn modelId="{D7AF8F99-F4C5-4498-BABB-31CFF5AB07A5}" type="presOf" srcId="{FBE52AB2-6823-45C0-84AF-CE8F17D74BA1}" destId="{31FA2DF0-F1EA-41C3-99F4-8C901264B7B2}" srcOrd="0" destOrd="0" presId="urn:microsoft.com/office/officeart/2005/8/layout/vList6"/>
    <dgm:cxn modelId="{2F826D9F-F1DD-4F35-A75F-F55D97FABEAE}" srcId="{FBE52AB2-6823-45C0-84AF-CE8F17D74BA1}" destId="{233FD070-100C-40D0-94E4-E62713B89002}" srcOrd="1" destOrd="0" parTransId="{6E443832-1B3F-4822-86C6-693C4DF8ACDD}" sibTransId="{CFA50357-0F89-4518-9F7E-C13D342728E5}"/>
    <dgm:cxn modelId="{B4C281D4-58A9-459A-96BC-2FD8C61B97D5}" srcId="{1D197DA0-3BCA-4A01-91F6-59EFB6EBECE5}" destId="{66858670-79CE-4073-92D5-6D9C503FD1DE}" srcOrd="0" destOrd="0" parTransId="{3BB26437-F76E-46C5-B6AF-CA1319A1647E}" sibTransId="{2578DFDA-F441-4AE3-99F8-2305CD13EE23}"/>
    <dgm:cxn modelId="{7DFB6842-B59F-4B68-AAB6-4F176649169E}" type="presOf" srcId="{BA301AD2-5792-4422-BAD9-D5BACDCF0F5E}" destId="{DFFB66C1-527C-4125-91AD-CA5CD48F8120}" srcOrd="0" destOrd="1" presId="urn:microsoft.com/office/officeart/2005/8/layout/vList6"/>
    <dgm:cxn modelId="{5F4F28CA-4D4D-41AD-A2A4-A3AD3CDE91DF}" srcId="{1D197DA0-3BCA-4A01-91F6-59EFB6EBECE5}" destId="{BA301AD2-5792-4422-BAD9-D5BACDCF0F5E}" srcOrd="1" destOrd="0" parTransId="{7AB63EE1-6418-44E5-90BE-3421965FB3BF}" sibTransId="{A0DB65E7-8760-4EA2-88DE-10F4AC19BCB1}"/>
    <dgm:cxn modelId="{4F292136-D858-45AA-8BFB-57F0EB9D5BF2}" srcId="{FBE52AB2-6823-45C0-84AF-CE8F17D74BA1}" destId="{1D197DA0-3BCA-4A01-91F6-59EFB6EBECE5}" srcOrd="0" destOrd="0" parTransId="{432DD7D7-9849-48BC-B367-AD7B8CC717B3}" sibTransId="{D4788168-A151-4694-B862-AB75934B10D4}"/>
    <dgm:cxn modelId="{959BD4EF-8C64-445F-B6A0-B2124F31385E}" type="presOf" srcId="{1D197DA0-3BCA-4A01-91F6-59EFB6EBECE5}" destId="{220BEF8F-450E-41BC-A163-F3D69B47E093}" srcOrd="0" destOrd="0" presId="urn:microsoft.com/office/officeart/2005/8/layout/vList6"/>
    <dgm:cxn modelId="{72888F47-0D1C-4793-ABAA-DB8D85DC1D78}" type="presOf" srcId="{66858670-79CE-4073-92D5-6D9C503FD1DE}" destId="{DFFB66C1-527C-4125-91AD-CA5CD48F8120}" srcOrd="0" destOrd="0" presId="urn:microsoft.com/office/officeart/2005/8/layout/vList6"/>
    <dgm:cxn modelId="{3CFE0BF4-786B-4059-8ACC-868E5FE19CC9}" type="presOf" srcId="{233FD070-100C-40D0-94E4-E62713B89002}" destId="{4CCCA9C6-FDDB-46B2-9E8C-FBE440B8A7FA}" srcOrd="0" destOrd="0" presId="urn:microsoft.com/office/officeart/2005/8/layout/vList6"/>
    <dgm:cxn modelId="{5E0B5B2A-3700-4E56-892D-E7C0E0BE23CE}" type="presParOf" srcId="{31FA2DF0-F1EA-41C3-99F4-8C901264B7B2}" destId="{6F1E63CC-C7F3-4209-9409-01554BD64693}" srcOrd="0" destOrd="0" presId="urn:microsoft.com/office/officeart/2005/8/layout/vList6"/>
    <dgm:cxn modelId="{FBA7D4D1-CFA8-4EA8-A13A-1E48BAEB6EAD}" type="presParOf" srcId="{6F1E63CC-C7F3-4209-9409-01554BD64693}" destId="{220BEF8F-450E-41BC-A163-F3D69B47E093}" srcOrd="0" destOrd="0" presId="urn:microsoft.com/office/officeart/2005/8/layout/vList6"/>
    <dgm:cxn modelId="{9839AB66-2CC0-4AE3-B791-F2F70E96B28A}" type="presParOf" srcId="{6F1E63CC-C7F3-4209-9409-01554BD64693}" destId="{DFFB66C1-527C-4125-91AD-CA5CD48F8120}" srcOrd="1" destOrd="0" presId="urn:microsoft.com/office/officeart/2005/8/layout/vList6"/>
    <dgm:cxn modelId="{A14ED9E8-1F2F-45F2-8FD6-B7DC46F1A2EE}" type="presParOf" srcId="{31FA2DF0-F1EA-41C3-99F4-8C901264B7B2}" destId="{F09A494F-8195-4624-AD84-2BE4E202B7D8}" srcOrd="1" destOrd="0" presId="urn:microsoft.com/office/officeart/2005/8/layout/vList6"/>
    <dgm:cxn modelId="{F86A8429-4351-4C0F-AED2-97C265514910}" type="presParOf" srcId="{31FA2DF0-F1EA-41C3-99F4-8C901264B7B2}" destId="{A12110A8-F3BD-4ADC-9449-2AEAB14510B5}" srcOrd="2" destOrd="0" presId="urn:microsoft.com/office/officeart/2005/8/layout/vList6"/>
    <dgm:cxn modelId="{F3261E63-17DF-4166-A8CB-019DB4511D13}" type="presParOf" srcId="{A12110A8-F3BD-4ADC-9449-2AEAB14510B5}" destId="{4CCCA9C6-FDDB-46B2-9E8C-FBE440B8A7FA}" srcOrd="0" destOrd="0" presId="urn:microsoft.com/office/officeart/2005/8/layout/vList6"/>
    <dgm:cxn modelId="{3100B95A-6E41-449B-80AD-757B9018EA4C}" type="presParOf" srcId="{A12110A8-F3BD-4ADC-9449-2AEAB14510B5}" destId="{93A10173-BA16-4EAE-BAE8-BE90507D92C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E52AB2-6823-45C0-84AF-CE8F17D74BA1}" type="doc">
      <dgm:prSet loTypeId="urn:microsoft.com/office/officeart/2005/8/layout/v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1D197DA0-3BCA-4A01-91F6-59EFB6EBECE5}">
      <dgm:prSet phldrT="[Текст]" custT="1"/>
      <dgm:spPr/>
      <dgm:t>
        <a:bodyPr/>
        <a:lstStyle/>
        <a:p>
          <a:r>
            <a:rPr lang="uk-UA" sz="2400" b="1" dirty="0">
              <a:latin typeface="+mn-lt"/>
              <a:cs typeface="Arial" panose="020B0604020202020204" pitchFamily="34" charset="0"/>
            </a:rPr>
            <a:t>Стратегічні цілі</a:t>
          </a:r>
        </a:p>
      </dgm:t>
    </dgm:pt>
    <dgm:pt modelId="{432DD7D7-9849-48BC-B367-AD7B8CC717B3}" type="parTrans" cxnId="{4F292136-D858-45AA-8BFB-57F0EB9D5BF2}">
      <dgm:prSet/>
      <dgm:spPr/>
      <dgm:t>
        <a:bodyPr/>
        <a:lstStyle/>
        <a:p>
          <a:endParaRPr lang="uk-UA"/>
        </a:p>
      </dgm:t>
    </dgm:pt>
    <dgm:pt modelId="{D4788168-A151-4694-B862-AB75934B10D4}" type="sibTrans" cxnId="{4F292136-D858-45AA-8BFB-57F0EB9D5BF2}">
      <dgm:prSet/>
      <dgm:spPr/>
      <dgm:t>
        <a:bodyPr/>
        <a:lstStyle/>
        <a:p>
          <a:endParaRPr lang="uk-UA"/>
        </a:p>
      </dgm:t>
    </dgm:pt>
    <dgm:pt modelId="{66858670-79CE-4073-92D5-6D9C503FD1DE}">
      <dgm:prSet phldrT="[Текст]" custT="1"/>
      <dgm:spPr/>
      <dgm:t>
        <a:bodyPr/>
        <a:lstStyle/>
        <a:p>
          <a:r>
            <a:rPr lang="uk-UA" sz="2000" dirty="0">
              <a:latin typeface="+mn-lt"/>
              <a:cs typeface="Arial" panose="020B0604020202020204" pitchFamily="34" charset="0"/>
            </a:rPr>
            <a:t>Відповідають на питання </a:t>
          </a:r>
          <a:r>
            <a:rPr lang="uk-UA" sz="2000" b="1" dirty="0">
              <a:solidFill>
                <a:srgbClr val="FF0000"/>
              </a:solidFill>
              <a:latin typeface="+mn-lt"/>
              <a:cs typeface="Arial" panose="020B0604020202020204" pitchFamily="34" charset="0"/>
            </a:rPr>
            <a:t>ДЕ?</a:t>
          </a:r>
        </a:p>
      </dgm:t>
    </dgm:pt>
    <dgm:pt modelId="{3BB26437-F76E-46C5-B6AF-CA1319A1647E}" type="parTrans" cxnId="{B4C281D4-58A9-459A-96BC-2FD8C61B97D5}">
      <dgm:prSet/>
      <dgm:spPr/>
      <dgm:t>
        <a:bodyPr/>
        <a:lstStyle/>
        <a:p>
          <a:endParaRPr lang="uk-UA"/>
        </a:p>
      </dgm:t>
    </dgm:pt>
    <dgm:pt modelId="{2578DFDA-F441-4AE3-99F8-2305CD13EE23}" type="sibTrans" cxnId="{B4C281D4-58A9-459A-96BC-2FD8C61B97D5}">
      <dgm:prSet/>
      <dgm:spPr/>
      <dgm:t>
        <a:bodyPr/>
        <a:lstStyle/>
        <a:p>
          <a:endParaRPr lang="uk-UA"/>
        </a:p>
      </dgm:t>
    </dgm:pt>
    <dgm:pt modelId="{233FD070-100C-40D0-94E4-E62713B89002}">
      <dgm:prSet phldrT="[Текст]" custT="1"/>
      <dgm:spPr/>
      <dgm:t>
        <a:bodyPr/>
        <a:lstStyle/>
        <a:p>
          <a:r>
            <a:rPr lang="uk-UA" sz="2400" b="1" dirty="0">
              <a:latin typeface="+mn-lt"/>
              <a:cs typeface="Arial" panose="020B0604020202020204" pitchFamily="34" charset="0"/>
            </a:rPr>
            <a:t>Оперативні цілі</a:t>
          </a:r>
        </a:p>
      </dgm:t>
    </dgm:pt>
    <dgm:pt modelId="{6E443832-1B3F-4822-86C6-693C4DF8ACDD}" type="parTrans" cxnId="{2F826D9F-F1DD-4F35-A75F-F55D97FABEAE}">
      <dgm:prSet/>
      <dgm:spPr/>
      <dgm:t>
        <a:bodyPr/>
        <a:lstStyle/>
        <a:p>
          <a:endParaRPr lang="uk-UA"/>
        </a:p>
      </dgm:t>
    </dgm:pt>
    <dgm:pt modelId="{CFA50357-0F89-4518-9F7E-C13D342728E5}" type="sibTrans" cxnId="{2F826D9F-F1DD-4F35-A75F-F55D97FABEAE}">
      <dgm:prSet/>
      <dgm:spPr/>
      <dgm:t>
        <a:bodyPr/>
        <a:lstStyle/>
        <a:p>
          <a:endParaRPr lang="uk-UA"/>
        </a:p>
      </dgm:t>
    </dgm:pt>
    <dgm:pt modelId="{99A30B62-609D-47BF-AAD7-6075A7A60542}">
      <dgm:prSet phldrT="[Текст]" custT="1"/>
      <dgm:spPr/>
      <dgm:t>
        <a:bodyPr/>
        <a:lstStyle/>
        <a:p>
          <a:r>
            <a:rPr lang="uk-UA" sz="2000" dirty="0">
              <a:latin typeface="+mn-lt"/>
              <a:cs typeface="Arial" panose="020B0604020202020204" pitchFamily="34" charset="0"/>
            </a:rPr>
            <a:t>Відповідають на питання </a:t>
          </a:r>
          <a:r>
            <a:rPr lang="uk-UA" sz="2000" b="1" dirty="0">
              <a:solidFill>
                <a:srgbClr val="FF0000"/>
              </a:solidFill>
              <a:latin typeface="+mn-lt"/>
              <a:cs typeface="Arial" panose="020B0604020202020204" pitchFamily="34" charset="0"/>
            </a:rPr>
            <a:t>ЯК?</a:t>
          </a:r>
        </a:p>
      </dgm:t>
    </dgm:pt>
    <dgm:pt modelId="{07A68318-6E9F-4E90-9BBA-24550F86B9A1}" type="parTrans" cxnId="{ACC5C369-745B-4FEC-9A57-60022CE453DC}">
      <dgm:prSet/>
      <dgm:spPr/>
      <dgm:t>
        <a:bodyPr/>
        <a:lstStyle/>
        <a:p>
          <a:endParaRPr lang="uk-UA"/>
        </a:p>
      </dgm:t>
    </dgm:pt>
    <dgm:pt modelId="{1B0439F2-2475-4781-B972-4903DD146141}" type="sibTrans" cxnId="{ACC5C369-745B-4FEC-9A57-60022CE453DC}">
      <dgm:prSet/>
      <dgm:spPr/>
      <dgm:t>
        <a:bodyPr/>
        <a:lstStyle/>
        <a:p>
          <a:endParaRPr lang="uk-UA"/>
        </a:p>
      </dgm:t>
    </dgm:pt>
    <dgm:pt modelId="{C96531BF-F7A3-4149-A2E2-F43846E0E66D}">
      <dgm:prSet phldrT="[Текст]" custT="1"/>
      <dgm:spPr/>
      <dgm:t>
        <a:bodyPr/>
        <a:lstStyle/>
        <a:p>
          <a:r>
            <a:rPr lang="uk-UA" sz="20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Сукупність оперативних цілей</a:t>
          </a:r>
        </a:p>
      </dgm:t>
    </dgm:pt>
    <dgm:pt modelId="{29500DE7-9EA9-41B1-9DF9-146662C4CF9F}" type="parTrans" cxnId="{337F30D8-6846-469F-B9E8-042CAC1BF9A8}">
      <dgm:prSet/>
      <dgm:spPr/>
      <dgm:t>
        <a:bodyPr/>
        <a:lstStyle/>
        <a:p>
          <a:endParaRPr lang="uk-UA"/>
        </a:p>
      </dgm:t>
    </dgm:pt>
    <dgm:pt modelId="{506B21DD-2EA2-43E4-9206-089155C90EDE}" type="sibTrans" cxnId="{337F30D8-6846-469F-B9E8-042CAC1BF9A8}">
      <dgm:prSet/>
      <dgm:spPr/>
      <dgm:t>
        <a:bodyPr/>
        <a:lstStyle/>
        <a:p>
          <a:endParaRPr lang="uk-UA"/>
        </a:p>
      </dgm:t>
    </dgm:pt>
    <dgm:pt modelId="{A559B24C-8132-4DE8-988E-A950FEF26670}">
      <dgm:prSet phldrT="[Текст]" custT="1"/>
      <dgm:spPr/>
      <dgm:t>
        <a:bodyPr/>
        <a:lstStyle/>
        <a:p>
          <a:r>
            <a:rPr lang="uk-UA" sz="20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Сукупність проектів</a:t>
          </a:r>
        </a:p>
      </dgm:t>
    </dgm:pt>
    <dgm:pt modelId="{83C0A926-AE86-4B8F-9A3B-E7038E46ACEA}" type="parTrans" cxnId="{002EA8B2-B5C2-41B9-849E-DBFB5EA868AE}">
      <dgm:prSet/>
      <dgm:spPr/>
      <dgm:t>
        <a:bodyPr/>
        <a:lstStyle/>
        <a:p>
          <a:endParaRPr lang="uk-UA"/>
        </a:p>
      </dgm:t>
    </dgm:pt>
    <dgm:pt modelId="{7751AE2A-DB15-410D-9CCE-A441E843F08F}" type="sibTrans" cxnId="{002EA8B2-B5C2-41B9-849E-DBFB5EA868AE}">
      <dgm:prSet/>
      <dgm:spPr/>
      <dgm:t>
        <a:bodyPr/>
        <a:lstStyle/>
        <a:p>
          <a:endParaRPr lang="uk-UA"/>
        </a:p>
      </dgm:t>
    </dgm:pt>
    <dgm:pt modelId="{31FA2DF0-F1EA-41C3-99F4-8C901264B7B2}" type="pres">
      <dgm:prSet presAssocID="{FBE52AB2-6823-45C0-84AF-CE8F17D74BA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6F1E63CC-C7F3-4209-9409-01554BD64693}" type="pres">
      <dgm:prSet presAssocID="{1D197DA0-3BCA-4A01-91F6-59EFB6EBECE5}" presName="linNode" presStyleCnt="0"/>
      <dgm:spPr/>
    </dgm:pt>
    <dgm:pt modelId="{220BEF8F-450E-41BC-A163-F3D69B47E093}" type="pres">
      <dgm:prSet presAssocID="{1D197DA0-3BCA-4A01-91F6-59EFB6EBECE5}" presName="parentShp" presStyleLbl="node1" presStyleIdx="0" presStyleCnt="2" custLinFactNeighborX="647" custLinFactNeighborY="79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FFB66C1-527C-4125-91AD-CA5CD48F8120}" type="pres">
      <dgm:prSet presAssocID="{1D197DA0-3BCA-4A01-91F6-59EFB6EBECE5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09A494F-8195-4624-AD84-2BE4E202B7D8}" type="pres">
      <dgm:prSet presAssocID="{D4788168-A151-4694-B862-AB75934B10D4}" presName="spacing" presStyleCnt="0"/>
      <dgm:spPr/>
    </dgm:pt>
    <dgm:pt modelId="{A12110A8-F3BD-4ADC-9449-2AEAB14510B5}" type="pres">
      <dgm:prSet presAssocID="{233FD070-100C-40D0-94E4-E62713B89002}" presName="linNode" presStyleCnt="0"/>
      <dgm:spPr/>
    </dgm:pt>
    <dgm:pt modelId="{4CCCA9C6-FDDB-46B2-9E8C-FBE440B8A7FA}" type="pres">
      <dgm:prSet presAssocID="{233FD070-100C-40D0-94E4-E62713B89002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3A10173-BA16-4EAE-BAE8-BE90507D92C4}" type="pres">
      <dgm:prSet presAssocID="{233FD070-100C-40D0-94E4-E62713B89002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ACC5C369-745B-4FEC-9A57-60022CE453DC}" srcId="{233FD070-100C-40D0-94E4-E62713B89002}" destId="{99A30B62-609D-47BF-AAD7-6075A7A60542}" srcOrd="0" destOrd="0" parTransId="{07A68318-6E9F-4E90-9BBA-24550F86B9A1}" sibTransId="{1B0439F2-2475-4781-B972-4903DD146141}"/>
    <dgm:cxn modelId="{19F7FCA5-1517-4CBB-A872-C8865942C636}" type="presOf" srcId="{1D197DA0-3BCA-4A01-91F6-59EFB6EBECE5}" destId="{220BEF8F-450E-41BC-A163-F3D69B47E093}" srcOrd="0" destOrd="0" presId="urn:microsoft.com/office/officeart/2005/8/layout/vList6"/>
    <dgm:cxn modelId="{2F826D9F-F1DD-4F35-A75F-F55D97FABEAE}" srcId="{FBE52AB2-6823-45C0-84AF-CE8F17D74BA1}" destId="{233FD070-100C-40D0-94E4-E62713B89002}" srcOrd="1" destOrd="0" parTransId="{6E443832-1B3F-4822-86C6-693C4DF8ACDD}" sibTransId="{CFA50357-0F89-4518-9F7E-C13D342728E5}"/>
    <dgm:cxn modelId="{337F30D8-6846-469F-B9E8-042CAC1BF9A8}" srcId="{1D197DA0-3BCA-4A01-91F6-59EFB6EBECE5}" destId="{C96531BF-F7A3-4149-A2E2-F43846E0E66D}" srcOrd="1" destOrd="0" parTransId="{29500DE7-9EA9-41B1-9DF9-146662C4CF9F}" sibTransId="{506B21DD-2EA2-43E4-9206-089155C90EDE}"/>
    <dgm:cxn modelId="{B4C281D4-58A9-459A-96BC-2FD8C61B97D5}" srcId="{1D197DA0-3BCA-4A01-91F6-59EFB6EBECE5}" destId="{66858670-79CE-4073-92D5-6D9C503FD1DE}" srcOrd="0" destOrd="0" parTransId="{3BB26437-F76E-46C5-B6AF-CA1319A1647E}" sibTransId="{2578DFDA-F441-4AE3-99F8-2305CD13EE23}"/>
    <dgm:cxn modelId="{AC8FF1D0-5306-433C-9C8D-3B52A215A91C}" type="presOf" srcId="{99A30B62-609D-47BF-AAD7-6075A7A60542}" destId="{93A10173-BA16-4EAE-BAE8-BE90507D92C4}" srcOrd="0" destOrd="0" presId="urn:microsoft.com/office/officeart/2005/8/layout/vList6"/>
    <dgm:cxn modelId="{4F292136-D858-45AA-8BFB-57F0EB9D5BF2}" srcId="{FBE52AB2-6823-45C0-84AF-CE8F17D74BA1}" destId="{1D197DA0-3BCA-4A01-91F6-59EFB6EBECE5}" srcOrd="0" destOrd="0" parTransId="{432DD7D7-9849-48BC-B367-AD7B8CC717B3}" sibTransId="{D4788168-A151-4694-B862-AB75934B10D4}"/>
    <dgm:cxn modelId="{B6091104-3A26-44A3-82EE-8EB331CC6220}" type="presOf" srcId="{A559B24C-8132-4DE8-988E-A950FEF26670}" destId="{93A10173-BA16-4EAE-BAE8-BE90507D92C4}" srcOrd="0" destOrd="1" presId="urn:microsoft.com/office/officeart/2005/8/layout/vList6"/>
    <dgm:cxn modelId="{91FEE4A7-0EE5-42D1-9497-15ED5A5B21F8}" type="presOf" srcId="{66858670-79CE-4073-92D5-6D9C503FD1DE}" destId="{DFFB66C1-527C-4125-91AD-CA5CD48F8120}" srcOrd="0" destOrd="0" presId="urn:microsoft.com/office/officeart/2005/8/layout/vList6"/>
    <dgm:cxn modelId="{002EA8B2-B5C2-41B9-849E-DBFB5EA868AE}" srcId="{233FD070-100C-40D0-94E4-E62713B89002}" destId="{A559B24C-8132-4DE8-988E-A950FEF26670}" srcOrd="1" destOrd="0" parTransId="{83C0A926-AE86-4B8F-9A3B-E7038E46ACEA}" sibTransId="{7751AE2A-DB15-410D-9CCE-A441E843F08F}"/>
    <dgm:cxn modelId="{C31151AE-49A5-4C53-9504-5CE4B75F3001}" type="presOf" srcId="{FBE52AB2-6823-45C0-84AF-CE8F17D74BA1}" destId="{31FA2DF0-F1EA-41C3-99F4-8C901264B7B2}" srcOrd="0" destOrd="0" presId="urn:microsoft.com/office/officeart/2005/8/layout/vList6"/>
    <dgm:cxn modelId="{14FF3247-12DE-45D8-A5F0-B86DE32A3659}" type="presOf" srcId="{233FD070-100C-40D0-94E4-E62713B89002}" destId="{4CCCA9C6-FDDB-46B2-9E8C-FBE440B8A7FA}" srcOrd="0" destOrd="0" presId="urn:microsoft.com/office/officeart/2005/8/layout/vList6"/>
    <dgm:cxn modelId="{5120DC26-088B-4E17-9D8C-0543751CB95D}" type="presOf" srcId="{C96531BF-F7A3-4149-A2E2-F43846E0E66D}" destId="{DFFB66C1-527C-4125-91AD-CA5CD48F8120}" srcOrd="0" destOrd="1" presId="urn:microsoft.com/office/officeart/2005/8/layout/vList6"/>
    <dgm:cxn modelId="{A5FE02B6-EC74-4F82-BE9A-182940AF3373}" type="presParOf" srcId="{31FA2DF0-F1EA-41C3-99F4-8C901264B7B2}" destId="{6F1E63CC-C7F3-4209-9409-01554BD64693}" srcOrd="0" destOrd="0" presId="urn:microsoft.com/office/officeart/2005/8/layout/vList6"/>
    <dgm:cxn modelId="{50500762-BE00-4D8D-80A6-D428763446EC}" type="presParOf" srcId="{6F1E63CC-C7F3-4209-9409-01554BD64693}" destId="{220BEF8F-450E-41BC-A163-F3D69B47E093}" srcOrd="0" destOrd="0" presId="urn:microsoft.com/office/officeart/2005/8/layout/vList6"/>
    <dgm:cxn modelId="{835E7DAF-0042-4A43-8053-1F0A5BA6F1D4}" type="presParOf" srcId="{6F1E63CC-C7F3-4209-9409-01554BD64693}" destId="{DFFB66C1-527C-4125-91AD-CA5CD48F8120}" srcOrd="1" destOrd="0" presId="urn:microsoft.com/office/officeart/2005/8/layout/vList6"/>
    <dgm:cxn modelId="{EF85D264-08C8-49CE-BBBC-A6A6654D85FE}" type="presParOf" srcId="{31FA2DF0-F1EA-41C3-99F4-8C901264B7B2}" destId="{F09A494F-8195-4624-AD84-2BE4E202B7D8}" srcOrd="1" destOrd="0" presId="urn:microsoft.com/office/officeart/2005/8/layout/vList6"/>
    <dgm:cxn modelId="{10DE2A82-7C5D-4D04-B72E-74F4157AFEDF}" type="presParOf" srcId="{31FA2DF0-F1EA-41C3-99F4-8C901264B7B2}" destId="{A12110A8-F3BD-4ADC-9449-2AEAB14510B5}" srcOrd="2" destOrd="0" presId="urn:microsoft.com/office/officeart/2005/8/layout/vList6"/>
    <dgm:cxn modelId="{E5C2049A-7DDD-40EC-B4A6-1FECAE47CAA0}" type="presParOf" srcId="{A12110A8-F3BD-4ADC-9449-2AEAB14510B5}" destId="{4CCCA9C6-FDDB-46B2-9E8C-FBE440B8A7FA}" srcOrd="0" destOrd="0" presId="urn:microsoft.com/office/officeart/2005/8/layout/vList6"/>
    <dgm:cxn modelId="{172C919E-CB3A-4483-8944-AEEB725576CD}" type="presParOf" srcId="{A12110A8-F3BD-4ADC-9449-2AEAB14510B5}" destId="{93A10173-BA16-4EAE-BAE8-BE90507D92C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3E165F-B1B6-4D91-97A7-77CF257B7ADE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DC8AC1-8335-481B-A1DA-6B04C12A6CC8}">
      <dgm:prSet phldrT="[Текст]" custT="1"/>
      <dgm:spPr/>
      <dgm:t>
        <a:bodyPr/>
        <a:lstStyle/>
        <a:p>
          <a:r>
            <a: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        </a:t>
          </a:r>
          <a:r>
            <a:rPr lang="ru-RU" sz="2000" b="1" dirty="0">
              <a:solidFill>
                <a:schemeClr val="tx1"/>
              </a:solidFill>
              <a:latin typeface="+mn-lt"/>
              <a:cs typeface="Arial" pitchFamily="34" charset="0"/>
            </a:rPr>
            <a:t>КУВ</a:t>
          </a:r>
        </a:p>
      </dgm:t>
    </dgm:pt>
    <dgm:pt modelId="{49288EAF-DACC-46B8-8021-50D6F2114EAC}" type="parTrans" cxnId="{DA7989EA-A4D2-4F03-8A53-78AB6D70BE8C}">
      <dgm:prSet/>
      <dgm:spPr/>
      <dgm:t>
        <a:bodyPr/>
        <a:lstStyle/>
        <a:p>
          <a:endParaRPr lang="ru-RU"/>
        </a:p>
      </dgm:t>
    </dgm:pt>
    <dgm:pt modelId="{F880EED0-3866-464A-8870-D73DF9265632}" type="sibTrans" cxnId="{DA7989EA-A4D2-4F03-8A53-78AB6D70BE8C}">
      <dgm:prSet/>
      <dgm:spPr/>
      <dgm:t>
        <a:bodyPr/>
        <a:lstStyle/>
        <a:p>
          <a:endParaRPr lang="ru-RU"/>
        </a:p>
      </dgm:t>
    </dgm:pt>
    <dgm:pt modelId="{C7831814-088A-43CA-ADA4-7376B1A0CAB3}">
      <dgm:prSet phldrT="[Текст]" custT="1"/>
      <dgm:spPr/>
      <dgm:t>
        <a:bodyPr/>
        <a:lstStyle/>
        <a:p>
          <a:r>
            <a:rPr lang="uk-UA" sz="2000" b="1" dirty="0">
              <a:solidFill>
                <a:schemeClr val="tx1"/>
              </a:solidFill>
              <a:latin typeface="+mn-lt"/>
              <a:cs typeface="Arial" pitchFamily="34" charset="0"/>
            </a:rPr>
            <a:t>Черговість проведення;</a:t>
          </a:r>
          <a:endParaRPr lang="ru-RU" sz="2000" b="1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C9DCBA0F-7ADE-4DE1-8EDF-3122E7B524CC}" type="parTrans" cxnId="{DAE86DF5-FC05-4B6F-94E9-116BEEFCBBC3}">
      <dgm:prSet/>
      <dgm:spPr/>
      <dgm:t>
        <a:bodyPr/>
        <a:lstStyle/>
        <a:p>
          <a:endParaRPr lang="ru-RU"/>
        </a:p>
      </dgm:t>
    </dgm:pt>
    <dgm:pt modelId="{2B763CDA-1149-4479-9608-6C779536718C}" type="sibTrans" cxnId="{DAE86DF5-FC05-4B6F-94E9-116BEEFCBBC3}">
      <dgm:prSet/>
      <dgm:spPr/>
      <dgm:t>
        <a:bodyPr/>
        <a:lstStyle/>
        <a:p>
          <a:endParaRPr lang="ru-RU"/>
        </a:p>
      </dgm:t>
    </dgm:pt>
    <dgm:pt modelId="{5662D916-DC4C-451F-BD39-04B54DECF765}">
      <dgm:prSet phldrT="[Текст]" phldr="1"/>
      <dgm:spPr/>
      <dgm:t>
        <a:bodyPr/>
        <a:lstStyle/>
        <a:p>
          <a:endParaRPr lang="ru-RU" sz="3700" dirty="0"/>
        </a:p>
      </dgm:t>
    </dgm:pt>
    <dgm:pt modelId="{3C5C0257-AE54-4752-A96E-9437A60418BF}" type="parTrans" cxnId="{D9BF36AC-08C2-4528-9619-83B6C858390C}">
      <dgm:prSet/>
      <dgm:spPr/>
      <dgm:t>
        <a:bodyPr/>
        <a:lstStyle/>
        <a:p>
          <a:endParaRPr lang="ru-RU"/>
        </a:p>
      </dgm:t>
    </dgm:pt>
    <dgm:pt modelId="{C3A67213-79B8-4DBA-A844-FED986A5C268}" type="sibTrans" cxnId="{D9BF36AC-08C2-4528-9619-83B6C858390C}">
      <dgm:prSet/>
      <dgm:spPr/>
      <dgm:t>
        <a:bodyPr/>
        <a:lstStyle/>
        <a:p>
          <a:endParaRPr lang="ru-RU"/>
        </a:p>
      </dgm:t>
    </dgm:pt>
    <dgm:pt modelId="{4A6BC87B-AA70-41D1-AD2D-A156A50798F2}">
      <dgm:prSet phldrT="[Текст]" custT="1"/>
      <dgm:spPr/>
      <dgm:t>
        <a:bodyPr/>
        <a:lstStyle/>
        <a:p>
          <a:r>
            <a:rPr lang="uk-UA" sz="2400" b="1" dirty="0">
              <a:solidFill>
                <a:schemeClr val="bg1"/>
              </a:solidFill>
              <a:latin typeface="+mn-lt"/>
              <a:cs typeface="Arial" pitchFamily="34" charset="0"/>
            </a:rPr>
            <a:t>Відповідальний координатор за реалізацію стратегії на рівні громади (міста, району)</a:t>
          </a:r>
          <a:endParaRPr lang="ru-RU" sz="2400" b="1" dirty="0">
            <a:solidFill>
              <a:schemeClr val="bg1"/>
            </a:solidFill>
            <a:latin typeface="+mn-lt"/>
            <a:cs typeface="Arial" pitchFamily="34" charset="0"/>
          </a:endParaRPr>
        </a:p>
      </dgm:t>
    </dgm:pt>
    <dgm:pt modelId="{9DFC45F2-4BD4-48E8-A3FB-F76755A6C38D}" type="parTrans" cxnId="{35AD94DE-3996-45CC-86FA-AD56092F0592}">
      <dgm:prSet/>
      <dgm:spPr/>
      <dgm:t>
        <a:bodyPr/>
        <a:lstStyle/>
        <a:p>
          <a:endParaRPr lang="ru-RU"/>
        </a:p>
      </dgm:t>
    </dgm:pt>
    <dgm:pt modelId="{7439ADFF-FB3E-4B77-827D-40ADACEC144F}" type="sibTrans" cxnId="{35AD94DE-3996-45CC-86FA-AD56092F0592}">
      <dgm:prSet/>
      <dgm:spPr/>
      <dgm:t>
        <a:bodyPr/>
        <a:lstStyle/>
        <a:p>
          <a:endParaRPr lang="ru-RU"/>
        </a:p>
      </dgm:t>
    </dgm:pt>
    <dgm:pt modelId="{792B2342-AAAF-455A-92D7-8E76FAADAF25}">
      <dgm:prSet phldrT="[Текст]"/>
      <dgm:spPr/>
      <dgm:t>
        <a:bodyPr/>
        <a:lstStyle/>
        <a:p>
          <a:endParaRPr lang="ru-RU" sz="2100" dirty="0"/>
        </a:p>
      </dgm:t>
    </dgm:pt>
    <dgm:pt modelId="{17E18493-C4D1-4FDC-95B1-37FB4BCA7276}" type="parTrans" cxnId="{FB6D4A7A-98C0-4C1C-AA4D-F5D11843EE97}">
      <dgm:prSet/>
      <dgm:spPr/>
      <dgm:t>
        <a:bodyPr/>
        <a:lstStyle/>
        <a:p>
          <a:endParaRPr lang="ru-RU"/>
        </a:p>
      </dgm:t>
    </dgm:pt>
    <dgm:pt modelId="{371D9B32-1B99-4B36-8DF0-250BABDF3EB2}" type="sibTrans" cxnId="{FB6D4A7A-98C0-4C1C-AA4D-F5D11843EE97}">
      <dgm:prSet/>
      <dgm:spPr/>
      <dgm:t>
        <a:bodyPr/>
        <a:lstStyle/>
        <a:p>
          <a:endParaRPr lang="ru-RU"/>
        </a:p>
      </dgm:t>
    </dgm:pt>
    <dgm:pt modelId="{AFE09D5E-936F-490F-B51F-05A60867272D}">
      <dgm:prSet phldrT="[Текст]" custT="1"/>
      <dgm:spPr/>
      <dgm:t>
        <a:bodyPr/>
        <a:lstStyle/>
        <a:p>
          <a:r>
            <a:rPr lang="uk-UA" sz="2000" b="1" dirty="0">
              <a:solidFill>
                <a:schemeClr val="tx1"/>
              </a:solidFill>
              <a:latin typeface="+mn-lt"/>
              <a:cs typeface="Arial" pitchFamily="34" charset="0"/>
            </a:rPr>
            <a:t>Представництво усіх груп громади</a:t>
          </a:r>
          <a:endParaRPr lang="ru-RU" sz="2000" b="1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8DB72F4C-F72D-4FD0-8AA7-765D7821FF59}" type="parTrans" cxnId="{46689B91-67AB-4F92-ABB3-6BF276C999AE}">
      <dgm:prSet/>
      <dgm:spPr/>
      <dgm:t>
        <a:bodyPr/>
        <a:lstStyle/>
        <a:p>
          <a:endParaRPr lang="ru-RU"/>
        </a:p>
      </dgm:t>
    </dgm:pt>
    <dgm:pt modelId="{649FD931-9075-4B57-9109-CC2C0BDE0245}" type="sibTrans" cxnId="{46689B91-67AB-4F92-ABB3-6BF276C999AE}">
      <dgm:prSet/>
      <dgm:spPr/>
      <dgm:t>
        <a:bodyPr/>
        <a:lstStyle/>
        <a:p>
          <a:endParaRPr lang="ru-RU"/>
        </a:p>
      </dgm:t>
    </dgm:pt>
    <dgm:pt modelId="{3A7F4C07-5820-4BE6-B0E6-2E462384B830}">
      <dgm:prSet phldrT="[Текст]" custT="1"/>
      <dgm:spPr/>
      <dgm:t>
        <a:bodyPr/>
        <a:lstStyle/>
        <a:p>
          <a:r>
            <a:rPr lang="uk-UA" sz="2000" dirty="0">
              <a:solidFill>
                <a:schemeClr val="tx1"/>
              </a:solidFill>
              <a:latin typeface="+mn-lt"/>
              <a:cs typeface="Arial" pitchFamily="34" charset="0"/>
            </a:rPr>
            <a:t>ОМС;</a:t>
          </a:r>
          <a:endParaRPr lang="ru-RU" sz="2000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D38C6DD9-4B3A-4759-8E24-4A5C155FF3AD}" type="parTrans" cxnId="{15606DCC-BC86-4B27-A412-D04D2310A733}">
      <dgm:prSet/>
      <dgm:spPr/>
      <dgm:t>
        <a:bodyPr/>
        <a:lstStyle/>
        <a:p>
          <a:endParaRPr lang="ru-RU"/>
        </a:p>
      </dgm:t>
    </dgm:pt>
    <dgm:pt modelId="{E978277A-51F4-4B7D-832B-F77B9C341675}" type="sibTrans" cxnId="{15606DCC-BC86-4B27-A412-D04D2310A733}">
      <dgm:prSet/>
      <dgm:spPr/>
      <dgm:t>
        <a:bodyPr/>
        <a:lstStyle/>
        <a:p>
          <a:endParaRPr lang="ru-RU"/>
        </a:p>
      </dgm:t>
    </dgm:pt>
    <dgm:pt modelId="{4B5A16D8-B008-4857-AEC9-8431D12E8E04}">
      <dgm:prSet phldrT="[Текст]"/>
      <dgm:spPr/>
      <dgm:t>
        <a:bodyPr/>
        <a:lstStyle/>
        <a:p>
          <a:endParaRPr lang="ru-RU" sz="3700" dirty="0"/>
        </a:p>
      </dgm:t>
    </dgm:pt>
    <dgm:pt modelId="{C7160803-9952-4C23-A354-CE3E94C94785}" type="parTrans" cxnId="{28F95204-8DF9-4CF0-A9AD-CDE0D2AFF7FC}">
      <dgm:prSet/>
      <dgm:spPr/>
      <dgm:t>
        <a:bodyPr/>
        <a:lstStyle/>
        <a:p>
          <a:endParaRPr lang="ru-RU"/>
        </a:p>
      </dgm:t>
    </dgm:pt>
    <dgm:pt modelId="{8956D53A-6AB5-4055-8572-7A06B0AB0CB9}" type="sibTrans" cxnId="{28F95204-8DF9-4CF0-A9AD-CDE0D2AFF7FC}">
      <dgm:prSet/>
      <dgm:spPr/>
      <dgm:t>
        <a:bodyPr/>
        <a:lstStyle/>
        <a:p>
          <a:endParaRPr lang="ru-RU"/>
        </a:p>
      </dgm:t>
    </dgm:pt>
    <dgm:pt modelId="{2F03447C-433B-40B4-AF15-ACF760E60982}">
      <dgm:prSet phldrT="[Текст]" custT="1"/>
      <dgm:spPr/>
      <dgm:t>
        <a:bodyPr/>
        <a:lstStyle/>
        <a:p>
          <a:r>
            <a:rPr lang="uk-UA" sz="2000" b="1" dirty="0">
              <a:solidFill>
                <a:schemeClr val="tx1"/>
              </a:solidFill>
              <a:latin typeface="+mn-lt"/>
              <a:cs typeface="Arial" pitchFamily="34" charset="0"/>
            </a:rPr>
            <a:t>Виконання повноважень</a:t>
          </a:r>
          <a:endParaRPr lang="ru-RU" sz="2000" b="1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9B8DACE3-1442-4825-BFF7-70A9283E82EE}" type="parTrans" cxnId="{85978E17-2818-4E6F-9755-708178B87524}">
      <dgm:prSet/>
      <dgm:spPr/>
      <dgm:t>
        <a:bodyPr/>
        <a:lstStyle/>
        <a:p>
          <a:endParaRPr lang="ru-RU"/>
        </a:p>
      </dgm:t>
    </dgm:pt>
    <dgm:pt modelId="{2AE672CD-331D-472B-A5A6-DB97A452325F}" type="sibTrans" cxnId="{85978E17-2818-4E6F-9755-708178B87524}">
      <dgm:prSet/>
      <dgm:spPr/>
      <dgm:t>
        <a:bodyPr/>
        <a:lstStyle/>
        <a:p>
          <a:endParaRPr lang="ru-RU"/>
        </a:p>
      </dgm:t>
    </dgm:pt>
    <dgm:pt modelId="{F3C4DC25-B102-4608-8FCA-6FC920A52FC2}">
      <dgm:prSet phldrT="[Текст]"/>
      <dgm:spPr/>
      <dgm:t>
        <a:bodyPr/>
        <a:lstStyle/>
        <a:p>
          <a:endParaRPr lang="ru-RU" sz="3700" dirty="0"/>
        </a:p>
      </dgm:t>
    </dgm:pt>
    <dgm:pt modelId="{5A1D8F7F-EF48-40BF-A216-0A1964C84AC7}" type="parTrans" cxnId="{CB51009B-3F79-4604-97CE-F748D976A0E9}">
      <dgm:prSet/>
      <dgm:spPr/>
      <dgm:t>
        <a:bodyPr/>
        <a:lstStyle/>
        <a:p>
          <a:endParaRPr lang="ru-RU"/>
        </a:p>
      </dgm:t>
    </dgm:pt>
    <dgm:pt modelId="{5C4CD464-AE34-4D7D-AA47-00F8B8EAABC1}" type="sibTrans" cxnId="{CB51009B-3F79-4604-97CE-F748D976A0E9}">
      <dgm:prSet/>
      <dgm:spPr/>
      <dgm:t>
        <a:bodyPr/>
        <a:lstStyle/>
        <a:p>
          <a:endParaRPr lang="ru-RU"/>
        </a:p>
      </dgm:t>
    </dgm:pt>
    <dgm:pt modelId="{7CB5EF1E-712A-4BF7-B6EA-771CB508185B}">
      <dgm:prSet phldrT="[Текст]" custT="1"/>
      <dgm:spPr/>
      <dgm:t>
        <a:bodyPr/>
        <a:lstStyle/>
        <a:p>
          <a:endParaRPr lang="ru-RU" sz="1800" b="1" dirty="0">
            <a:solidFill>
              <a:schemeClr val="tx1"/>
            </a:solidFill>
          </a:endParaRPr>
        </a:p>
      </dgm:t>
    </dgm:pt>
    <dgm:pt modelId="{01AFCE42-6989-4764-A424-239310618CF2}" type="parTrans" cxnId="{F2A0E61E-5C73-4191-A105-71E92475779B}">
      <dgm:prSet/>
      <dgm:spPr/>
      <dgm:t>
        <a:bodyPr/>
        <a:lstStyle/>
        <a:p>
          <a:endParaRPr lang="ru-RU"/>
        </a:p>
      </dgm:t>
    </dgm:pt>
    <dgm:pt modelId="{B8422422-9B59-404C-BFCE-AA0DF860632A}" type="sibTrans" cxnId="{F2A0E61E-5C73-4191-A105-71E92475779B}">
      <dgm:prSet/>
      <dgm:spPr/>
      <dgm:t>
        <a:bodyPr/>
        <a:lstStyle/>
        <a:p>
          <a:endParaRPr lang="ru-RU"/>
        </a:p>
      </dgm:t>
    </dgm:pt>
    <dgm:pt modelId="{98C7CCD6-50EB-4405-BC5C-3D645951B31D}">
      <dgm:prSet phldrT="[Текст]" custT="1"/>
      <dgm:spPr/>
      <dgm:t>
        <a:bodyPr/>
        <a:lstStyle/>
        <a:p>
          <a:r>
            <a:rPr lang="uk-UA" sz="2000" dirty="0">
              <a:solidFill>
                <a:schemeClr val="tx1"/>
              </a:solidFill>
              <a:latin typeface="+mn-lt"/>
              <a:cs typeface="Arial" pitchFamily="34" charset="0"/>
            </a:rPr>
            <a:t>Депутати;</a:t>
          </a:r>
          <a:endParaRPr lang="ru-RU" sz="2000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9F10BE6E-06FA-47AF-B0BF-FEF888F67241}" type="parTrans" cxnId="{6C436355-46D9-46D2-A44A-E57C1C9559E3}">
      <dgm:prSet/>
      <dgm:spPr/>
      <dgm:t>
        <a:bodyPr/>
        <a:lstStyle/>
        <a:p>
          <a:endParaRPr lang="ru-RU"/>
        </a:p>
      </dgm:t>
    </dgm:pt>
    <dgm:pt modelId="{6BCCCFC2-5F6B-4696-8690-C64B0468B101}" type="sibTrans" cxnId="{6C436355-46D9-46D2-A44A-E57C1C9559E3}">
      <dgm:prSet/>
      <dgm:spPr/>
      <dgm:t>
        <a:bodyPr/>
        <a:lstStyle/>
        <a:p>
          <a:endParaRPr lang="ru-RU"/>
        </a:p>
      </dgm:t>
    </dgm:pt>
    <dgm:pt modelId="{9FD68367-96DA-4BB3-8A79-C2D3A28C2FE3}">
      <dgm:prSet phldrT="[Текст]" custT="1"/>
      <dgm:spPr/>
      <dgm:t>
        <a:bodyPr/>
        <a:lstStyle/>
        <a:p>
          <a:r>
            <a:rPr lang="uk-UA" sz="2000" dirty="0">
              <a:solidFill>
                <a:schemeClr val="tx1"/>
              </a:solidFill>
              <a:latin typeface="+mn-lt"/>
              <a:cs typeface="Arial" pitchFamily="34" charset="0"/>
            </a:rPr>
            <a:t>Бізнес;</a:t>
          </a:r>
          <a:endParaRPr lang="ru-RU" sz="2000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9A4974CC-D6F4-4832-99E3-101E2D081759}" type="parTrans" cxnId="{4D974BC2-4A01-4B1B-9168-D52D6D29FFBE}">
      <dgm:prSet/>
      <dgm:spPr/>
      <dgm:t>
        <a:bodyPr/>
        <a:lstStyle/>
        <a:p>
          <a:endParaRPr lang="ru-RU"/>
        </a:p>
      </dgm:t>
    </dgm:pt>
    <dgm:pt modelId="{04646685-34A2-47A7-B4B7-E0814D9F68A3}" type="sibTrans" cxnId="{4D974BC2-4A01-4B1B-9168-D52D6D29FFBE}">
      <dgm:prSet/>
      <dgm:spPr/>
      <dgm:t>
        <a:bodyPr/>
        <a:lstStyle/>
        <a:p>
          <a:endParaRPr lang="ru-RU"/>
        </a:p>
      </dgm:t>
    </dgm:pt>
    <dgm:pt modelId="{D0CB4054-4FBA-4700-9EA0-8165AA6E7AA9}">
      <dgm:prSet phldrT="[Текст]" custT="1"/>
      <dgm:spPr/>
      <dgm:t>
        <a:bodyPr/>
        <a:lstStyle/>
        <a:p>
          <a:r>
            <a:rPr lang="uk-UA" sz="2000" dirty="0">
              <a:solidFill>
                <a:schemeClr val="tx1"/>
              </a:solidFill>
              <a:latin typeface="+mn-lt"/>
              <a:cs typeface="Arial" pitchFamily="34" charset="0"/>
            </a:rPr>
            <a:t>Громадські об'єднання</a:t>
          </a:r>
          <a:endParaRPr lang="ru-RU" sz="2000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6F7FF7BB-750C-42BE-97D9-46F8C1F38D1A}" type="parTrans" cxnId="{91993E43-F67C-4850-AA57-60D53F92F155}">
      <dgm:prSet/>
      <dgm:spPr/>
      <dgm:t>
        <a:bodyPr/>
        <a:lstStyle/>
        <a:p>
          <a:endParaRPr lang="ru-RU"/>
        </a:p>
      </dgm:t>
    </dgm:pt>
    <dgm:pt modelId="{83286E37-1118-4519-B714-F1EE2F481A4F}" type="sibTrans" cxnId="{91993E43-F67C-4850-AA57-60D53F92F155}">
      <dgm:prSet/>
      <dgm:spPr/>
      <dgm:t>
        <a:bodyPr/>
        <a:lstStyle/>
        <a:p>
          <a:endParaRPr lang="ru-RU"/>
        </a:p>
      </dgm:t>
    </dgm:pt>
    <dgm:pt modelId="{BCBEE404-96A5-4A57-8B08-104DDA7D0953}">
      <dgm:prSet phldrT="[Текст]" custT="1"/>
      <dgm:spPr/>
      <dgm:t>
        <a:bodyPr/>
        <a:lstStyle/>
        <a:p>
          <a:r>
            <a:rPr lang="uk-UA" sz="2000" b="1" noProof="0" dirty="0">
              <a:solidFill>
                <a:schemeClr val="tx1"/>
              </a:solidFill>
              <a:latin typeface="+mn-lt"/>
              <a:cs typeface="Arial" pitchFamily="34" charset="0"/>
            </a:rPr>
            <a:t>Положення про діяльність КУВ</a:t>
          </a:r>
          <a:r>
            <a:rPr lang="ru-RU" sz="2000" b="1" dirty="0">
              <a:solidFill>
                <a:schemeClr val="tx1"/>
              </a:solidFill>
              <a:latin typeface="+mn-lt"/>
              <a:cs typeface="Arial" pitchFamily="34" charset="0"/>
            </a:rPr>
            <a:t>;</a:t>
          </a:r>
        </a:p>
      </dgm:t>
    </dgm:pt>
    <dgm:pt modelId="{B044A1A4-784F-4500-9FC5-CB2B67B36C20}" type="parTrans" cxnId="{5A4FFC66-9093-42CD-BACE-6E073F8F468D}">
      <dgm:prSet/>
      <dgm:spPr/>
      <dgm:t>
        <a:bodyPr/>
        <a:lstStyle/>
        <a:p>
          <a:endParaRPr lang="ru-RU"/>
        </a:p>
      </dgm:t>
    </dgm:pt>
    <dgm:pt modelId="{F83DADC5-58AA-4DFA-A5E5-0944BD16E203}" type="sibTrans" cxnId="{5A4FFC66-9093-42CD-BACE-6E073F8F468D}">
      <dgm:prSet/>
      <dgm:spPr/>
      <dgm:t>
        <a:bodyPr/>
        <a:lstStyle/>
        <a:p>
          <a:endParaRPr lang="ru-RU"/>
        </a:p>
      </dgm:t>
    </dgm:pt>
    <dgm:pt modelId="{C4657FEE-E199-412D-BF8B-34245E86D824}">
      <dgm:prSet phldrT="[Текст]" custT="1"/>
      <dgm:spPr/>
      <dgm:t>
        <a:bodyPr/>
        <a:lstStyle/>
        <a:p>
          <a:r>
            <a:rPr lang="uk-UA" sz="2000" b="1" noProof="0" dirty="0">
              <a:solidFill>
                <a:schemeClr val="tx1"/>
              </a:solidFill>
              <a:latin typeface="+mn-lt"/>
              <a:cs typeface="Arial" pitchFamily="34" charset="0"/>
            </a:rPr>
            <a:t>Обрання керівних органів;</a:t>
          </a:r>
        </a:p>
      </dgm:t>
    </dgm:pt>
    <dgm:pt modelId="{C454BA88-126A-451C-8E16-55EB5C700DC7}" type="parTrans" cxnId="{C9C0AAA4-86F9-4437-ADE1-3655BED97785}">
      <dgm:prSet/>
      <dgm:spPr/>
      <dgm:t>
        <a:bodyPr/>
        <a:lstStyle/>
        <a:p>
          <a:endParaRPr lang="ru-RU"/>
        </a:p>
      </dgm:t>
    </dgm:pt>
    <dgm:pt modelId="{9EF9451C-7030-4606-A480-A3646D06882B}" type="sibTrans" cxnId="{C9C0AAA4-86F9-4437-ADE1-3655BED97785}">
      <dgm:prSet/>
      <dgm:spPr/>
      <dgm:t>
        <a:bodyPr/>
        <a:lstStyle/>
        <a:p>
          <a:endParaRPr lang="ru-RU"/>
        </a:p>
      </dgm:t>
    </dgm:pt>
    <dgm:pt modelId="{2CC32DC7-7485-4E42-B46C-CD278F8DD7E6}">
      <dgm:prSet phldrT="[Текст]" custT="1"/>
      <dgm:spPr/>
      <dgm:t>
        <a:bodyPr/>
        <a:lstStyle/>
        <a:p>
          <a:r>
            <a:rPr lang="uk-UA" sz="2000" noProof="0" dirty="0">
              <a:solidFill>
                <a:schemeClr val="tx1"/>
              </a:solidFill>
              <a:latin typeface="+mn-lt"/>
              <a:cs typeface="Arial" pitchFamily="34" charset="0"/>
            </a:rPr>
            <a:t>Вразливі групи</a:t>
          </a:r>
        </a:p>
      </dgm:t>
    </dgm:pt>
    <dgm:pt modelId="{E3C6AC71-F333-4808-A444-6E21F7D992CC}" type="parTrans" cxnId="{18CB0F8B-4DC6-4906-A637-377753871883}">
      <dgm:prSet/>
      <dgm:spPr/>
      <dgm:t>
        <a:bodyPr/>
        <a:lstStyle/>
        <a:p>
          <a:endParaRPr lang="ru-RU"/>
        </a:p>
      </dgm:t>
    </dgm:pt>
    <dgm:pt modelId="{B44FECFC-7A71-4B48-B69E-97B6F4F1DC8F}" type="sibTrans" cxnId="{18CB0F8B-4DC6-4906-A637-377753871883}">
      <dgm:prSet/>
      <dgm:spPr/>
      <dgm:t>
        <a:bodyPr/>
        <a:lstStyle/>
        <a:p>
          <a:endParaRPr lang="ru-RU"/>
        </a:p>
      </dgm:t>
    </dgm:pt>
    <dgm:pt modelId="{597CCE57-BD42-4CF4-9B3A-4D7BADC37A7A}" type="pres">
      <dgm:prSet presAssocID="{EC3E165F-B1B6-4D91-97A7-77CF257B7AD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D55F78B-781B-4B98-8328-14D8D5F95F28}" type="pres">
      <dgm:prSet presAssocID="{7DDC8AC1-8335-481B-A1DA-6B04C12A6CC8}" presName="node" presStyleLbl="node1" presStyleIdx="0" presStyleCnt="3" custScaleX="116750" custLinFactX="-1699" custLinFactNeighborX="-100000" custLinFactNeighborY="3332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8F7C863-3ECE-4D61-9539-CF3425EBBDA4}" type="pres">
      <dgm:prSet presAssocID="{F880EED0-3866-464A-8870-D73DF9265632}" presName="sibTrans" presStyleCnt="0"/>
      <dgm:spPr/>
    </dgm:pt>
    <dgm:pt modelId="{A4AB7DB3-8BA4-48B0-94DC-D075817745D9}" type="pres">
      <dgm:prSet presAssocID="{4A6BC87B-AA70-41D1-AD2D-A156A50798F2}" presName="node" presStyleLbl="node1" presStyleIdx="1" presStyleCnt="3" custScaleX="114085" custLinFactNeighborX="-24306" custLinFactNeighborY="148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DDBFE46-BE3F-472D-90C6-6CC602CF5239}" type="pres">
      <dgm:prSet presAssocID="{7439ADFF-FB3E-4B77-827D-40ADACEC144F}" presName="sibTrans" presStyleCnt="0"/>
      <dgm:spPr/>
    </dgm:pt>
    <dgm:pt modelId="{4604ECA1-7D9F-4965-9FE8-D3B31514889B}" type="pres">
      <dgm:prSet presAssocID="{AFE09D5E-936F-490F-B51F-05A60867272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8F95204-8DF9-4CF0-A9AD-CDE0D2AFF7FC}" srcId="{7DDC8AC1-8335-481B-A1DA-6B04C12A6CC8}" destId="{4B5A16D8-B008-4857-AEC9-8431D12E8E04}" srcOrd="6" destOrd="0" parTransId="{C7160803-9952-4C23-A354-CE3E94C94785}" sibTransId="{8956D53A-6AB5-4055-8572-7A06B0AB0CB9}"/>
    <dgm:cxn modelId="{0E29C071-2FC7-421F-8A10-5CBEB5AE1D04}" type="presOf" srcId="{C4657FEE-E199-412D-BF8B-34245E86D824}" destId="{8D55F78B-781B-4B98-8328-14D8D5F95F28}" srcOrd="0" destOrd="2" presId="urn:microsoft.com/office/officeart/2005/8/layout/hList6"/>
    <dgm:cxn modelId="{154BA11D-63BF-43B6-A170-6B69C288DB76}" type="presOf" srcId="{D0CB4054-4FBA-4700-9EA0-8165AA6E7AA9}" destId="{4604ECA1-7D9F-4965-9FE8-D3B31514889B}" srcOrd="0" destOrd="4" presId="urn:microsoft.com/office/officeart/2005/8/layout/hList6"/>
    <dgm:cxn modelId="{BE025537-6171-417B-ADBF-256CBA9E764A}" type="presOf" srcId="{98C7CCD6-50EB-4405-BC5C-3D645951B31D}" destId="{4604ECA1-7D9F-4965-9FE8-D3B31514889B}" srcOrd="0" destOrd="2" presId="urn:microsoft.com/office/officeart/2005/8/layout/hList6"/>
    <dgm:cxn modelId="{5B603568-7599-4BAF-8861-BE1BFDB7C06D}" type="presOf" srcId="{F3C4DC25-B102-4608-8FCA-6FC920A52FC2}" destId="{8D55F78B-781B-4B98-8328-14D8D5F95F28}" srcOrd="0" destOrd="6" presId="urn:microsoft.com/office/officeart/2005/8/layout/hList6"/>
    <dgm:cxn modelId="{5D9269AA-867F-4203-9445-CE8A747B157D}" type="presOf" srcId="{3A7F4C07-5820-4BE6-B0E6-2E462384B830}" destId="{4604ECA1-7D9F-4965-9FE8-D3B31514889B}" srcOrd="0" destOrd="1" presId="urn:microsoft.com/office/officeart/2005/8/layout/hList6"/>
    <dgm:cxn modelId="{35AD94DE-3996-45CC-86FA-AD56092F0592}" srcId="{EC3E165F-B1B6-4D91-97A7-77CF257B7ADE}" destId="{4A6BC87B-AA70-41D1-AD2D-A156A50798F2}" srcOrd="1" destOrd="0" parTransId="{9DFC45F2-4BD4-48E8-A3FB-F76755A6C38D}" sibTransId="{7439ADFF-FB3E-4B77-827D-40ADACEC144F}"/>
    <dgm:cxn modelId="{C9C0AAA4-86F9-4437-ADE1-3655BED97785}" srcId="{7DDC8AC1-8335-481B-A1DA-6B04C12A6CC8}" destId="{C4657FEE-E199-412D-BF8B-34245E86D824}" srcOrd="1" destOrd="0" parTransId="{C454BA88-126A-451C-8E16-55EB5C700DC7}" sibTransId="{9EF9451C-7030-4606-A480-A3646D06882B}"/>
    <dgm:cxn modelId="{AC1D2017-EFAD-4BF6-B4CC-65873A416AED}" type="presOf" srcId="{BCBEE404-96A5-4A57-8B08-104DDA7D0953}" destId="{8D55F78B-781B-4B98-8328-14D8D5F95F28}" srcOrd="0" destOrd="1" presId="urn:microsoft.com/office/officeart/2005/8/layout/hList6"/>
    <dgm:cxn modelId="{DD65C638-2E92-4AF9-AEA9-0EEE4339D957}" type="presOf" srcId="{C7831814-088A-43CA-ADA4-7376B1A0CAB3}" destId="{8D55F78B-781B-4B98-8328-14D8D5F95F28}" srcOrd="0" destOrd="3" presId="urn:microsoft.com/office/officeart/2005/8/layout/hList6"/>
    <dgm:cxn modelId="{47912925-8602-4397-9C54-EADAC50C4547}" type="presOf" srcId="{2F03447C-433B-40B4-AF15-ACF760E60982}" destId="{8D55F78B-781B-4B98-8328-14D8D5F95F28}" srcOrd="0" destOrd="4" presId="urn:microsoft.com/office/officeart/2005/8/layout/hList6"/>
    <dgm:cxn modelId="{DA7989EA-A4D2-4F03-8A53-78AB6D70BE8C}" srcId="{EC3E165F-B1B6-4D91-97A7-77CF257B7ADE}" destId="{7DDC8AC1-8335-481B-A1DA-6B04C12A6CC8}" srcOrd="0" destOrd="0" parTransId="{49288EAF-DACC-46B8-8021-50D6F2114EAC}" sibTransId="{F880EED0-3866-464A-8870-D73DF9265632}"/>
    <dgm:cxn modelId="{46689B91-67AB-4F92-ABB3-6BF276C999AE}" srcId="{EC3E165F-B1B6-4D91-97A7-77CF257B7ADE}" destId="{AFE09D5E-936F-490F-B51F-05A60867272D}" srcOrd="2" destOrd="0" parTransId="{8DB72F4C-F72D-4FD0-8AA7-765D7821FF59}" sibTransId="{649FD931-9075-4B57-9109-CC2C0BDE0245}"/>
    <dgm:cxn modelId="{9167C6D7-9485-4EC7-B0A9-088B346F1C05}" type="presOf" srcId="{2CC32DC7-7485-4E42-B46C-CD278F8DD7E6}" destId="{4604ECA1-7D9F-4965-9FE8-D3B31514889B}" srcOrd="0" destOrd="5" presId="urn:microsoft.com/office/officeart/2005/8/layout/hList6"/>
    <dgm:cxn modelId="{4D974BC2-4A01-4B1B-9168-D52D6D29FFBE}" srcId="{AFE09D5E-936F-490F-B51F-05A60867272D}" destId="{9FD68367-96DA-4BB3-8A79-C2D3A28C2FE3}" srcOrd="2" destOrd="0" parTransId="{9A4974CC-D6F4-4832-99E3-101E2D081759}" sibTransId="{04646685-34A2-47A7-B4B7-E0814D9F68A3}"/>
    <dgm:cxn modelId="{0942CE6C-7D42-4C5B-B049-B697B44745CE}" type="presOf" srcId="{9FD68367-96DA-4BB3-8A79-C2D3A28C2FE3}" destId="{4604ECA1-7D9F-4965-9FE8-D3B31514889B}" srcOrd="0" destOrd="3" presId="urn:microsoft.com/office/officeart/2005/8/layout/hList6"/>
    <dgm:cxn modelId="{85978E17-2818-4E6F-9755-708178B87524}" srcId="{7DDC8AC1-8335-481B-A1DA-6B04C12A6CC8}" destId="{2F03447C-433B-40B4-AF15-ACF760E60982}" srcOrd="3" destOrd="0" parTransId="{9B8DACE3-1442-4825-BFF7-70A9283E82EE}" sibTransId="{2AE672CD-331D-472B-A5A6-DB97A452325F}"/>
    <dgm:cxn modelId="{4094BC6C-0F3D-4535-B61C-5526AECF28B8}" type="presOf" srcId="{7DDC8AC1-8335-481B-A1DA-6B04C12A6CC8}" destId="{8D55F78B-781B-4B98-8328-14D8D5F95F28}" srcOrd="0" destOrd="0" presId="urn:microsoft.com/office/officeart/2005/8/layout/hList6"/>
    <dgm:cxn modelId="{DAE86DF5-FC05-4B6F-94E9-116BEEFCBBC3}" srcId="{7DDC8AC1-8335-481B-A1DA-6B04C12A6CC8}" destId="{C7831814-088A-43CA-ADA4-7376B1A0CAB3}" srcOrd="2" destOrd="0" parTransId="{C9DCBA0F-7ADE-4DE1-8EDF-3122E7B524CC}" sibTransId="{2B763CDA-1149-4479-9608-6C779536718C}"/>
    <dgm:cxn modelId="{4E3DF420-331E-4274-90F1-33BE7055E2AA}" type="presOf" srcId="{792B2342-AAAF-455A-92D7-8E76FAADAF25}" destId="{A4AB7DB3-8BA4-48B0-94DC-D075817745D9}" srcOrd="0" destOrd="1" presId="urn:microsoft.com/office/officeart/2005/8/layout/hList6"/>
    <dgm:cxn modelId="{91993E43-F67C-4850-AA57-60D53F92F155}" srcId="{AFE09D5E-936F-490F-B51F-05A60867272D}" destId="{D0CB4054-4FBA-4700-9EA0-8165AA6E7AA9}" srcOrd="3" destOrd="0" parTransId="{6F7FF7BB-750C-42BE-97D9-46F8C1F38D1A}" sibTransId="{83286E37-1118-4519-B714-F1EE2F481A4F}"/>
    <dgm:cxn modelId="{F2A0E61E-5C73-4191-A105-71E92475779B}" srcId="{7DDC8AC1-8335-481B-A1DA-6B04C12A6CC8}" destId="{7CB5EF1E-712A-4BF7-B6EA-771CB508185B}" srcOrd="4" destOrd="0" parTransId="{01AFCE42-6989-4764-A424-239310618CF2}" sibTransId="{B8422422-9B59-404C-BFCE-AA0DF860632A}"/>
    <dgm:cxn modelId="{18CB0F8B-4DC6-4906-A637-377753871883}" srcId="{AFE09D5E-936F-490F-B51F-05A60867272D}" destId="{2CC32DC7-7485-4E42-B46C-CD278F8DD7E6}" srcOrd="4" destOrd="0" parTransId="{E3C6AC71-F333-4808-A444-6E21F7D992CC}" sibTransId="{B44FECFC-7A71-4B48-B69E-97B6F4F1DC8F}"/>
    <dgm:cxn modelId="{CB51009B-3F79-4604-97CE-F748D976A0E9}" srcId="{7DDC8AC1-8335-481B-A1DA-6B04C12A6CC8}" destId="{F3C4DC25-B102-4608-8FCA-6FC920A52FC2}" srcOrd="5" destOrd="0" parTransId="{5A1D8F7F-EF48-40BF-A216-0A1964C84AC7}" sibTransId="{5C4CD464-AE34-4D7D-AA47-00F8B8EAABC1}"/>
    <dgm:cxn modelId="{01031AB9-C479-4035-AAAA-8998A1E3A550}" type="presOf" srcId="{EC3E165F-B1B6-4D91-97A7-77CF257B7ADE}" destId="{597CCE57-BD42-4CF4-9B3A-4D7BADC37A7A}" srcOrd="0" destOrd="0" presId="urn:microsoft.com/office/officeart/2005/8/layout/hList6"/>
    <dgm:cxn modelId="{B56E68B1-6862-4E8D-BF44-6A3893F980B5}" type="presOf" srcId="{AFE09D5E-936F-490F-B51F-05A60867272D}" destId="{4604ECA1-7D9F-4965-9FE8-D3B31514889B}" srcOrd="0" destOrd="0" presId="urn:microsoft.com/office/officeart/2005/8/layout/hList6"/>
    <dgm:cxn modelId="{B8F2C20B-450B-4492-8574-2AE6BBBC0E64}" type="presOf" srcId="{7CB5EF1E-712A-4BF7-B6EA-771CB508185B}" destId="{8D55F78B-781B-4B98-8328-14D8D5F95F28}" srcOrd="0" destOrd="5" presId="urn:microsoft.com/office/officeart/2005/8/layout/hList6"/>
    <dgm:cxn modelId="{9474431A-2307-42D8-A143-A1707FDF4E13}" type="presOf" srcId="{5662D916-DC4C-451F-BD39-04B54DECF765}" destId="{8D55F78B-781B-4B98-8328-14D8D5F95F28}" srcOrd="0" destOrd="8" presId="urn:microsoft.com/office/officeart/2005/8/layout/hList6"/>
    <dgm:cxn modelId="{2CFBE965-DB16-45C9-AA0A-6603DE3D9A3F}" type="presOf" srcId="{4A6BC87B-AA70-41D1-AD2D-A156A50798F2}" destId="{A4AB7DB3-8BA4-48B0-94DC-D075817745D9}" srcOrd="0" destOrd="0" presId="urn:microsoft.com/office/officeart/2005/8/layout/hList6"/>
    <dgm:cxn modelId="{5A4FFC66-9093-42CD-BACE-6E073F8F468D}" srcId="{7DDC8AC1-8335-481B-A1DA-6B04C12A6CC8}" destId="{BCBEE404-96A5-4A57-8B08-104DDA7D0953}" srcOrd="0" destOrd="0" parTransId="{B044A1A4-784F-4500-9FC5-CB2B67B36C20}" sibTransId="{F83DADC5-58AA-4DFA-A5E5-0944BD16E203}"/>
    <dgm:cxn modelId="{6C436355-46D9-46D2-A44A-E57C1C9559E3}" srcId="{AFE09D5E-936F-490F-B51F-05A60867272D}" destId="{98C7CCD6-50EB-4405-BC5C-3D645951B31D}" srcOrd="1" destOrd="0" parTransId="{9F10BE6E-06FA-47AF-B0BF-FEF888F67241}" sibTransId="{6BCCCFC2-5F6B-4696-8690-C64B0468B101}"/>
    <dgm:cxn modelId="{FB6D4A7A-98C0-4C1C-AA4D-F5D11843EE97}" srcId="{4A6BC87B-AA70-41D1-AD2D-A156A50798F2}" destId="{792B2342-AAAF-455A-92D7-8E76FAADAF25}" srcOrd="0" destOrd="0" parTransId="{17E18493-C4D1-4FDC-95B1-37FB4BCA7276}" sibTransId="{371D9B32-1B99-4B36-8DF0-250BABDF3EB2}"/>
    <dgm:cxn modelId="{15606DCC-BC86-4B27-A412-D04D2310A733}" srcId="{AFE09D5E-936F-490F-B51F-05A60867272D}" destId="{3A7F4C07-5820-4BE6-B0E6-2E462384B830}" srcOrd="0" destOrd="0" parTransId="{D38C6DD9-4B3A-4759-8E24-4A5C155FF3AD}" sibTransId="{E978277A-51F4-4B7D-832B-F77B9C341675}"/>
    <dgm:cxn modelId="{D9BF36AC-08C2-4528-9619-83B6C858390C}" srcId="{7DDC8AC1-8335-481B-A1DA-6B04C12A6CC8}" destId="{5662D916-DC4C-451F-BD39-04B54DECF765}" srcOrd="7" destOrd="0" parTransId="{3C5C0257-AE54-4752-A96E-9437A60418BF}" sibTransId="{C3A67213-79B8-4DBA-A844-FED986A5C268}"/>
    <dgm:cxn modelId="{5EF85639-27F0-4CFF-B6B1-2094758B37BE}" type="presOf" srcId="{4B5A16D8-B008-4857-AEC9-8431D12E8E04}" destId="{8D55F78B-781B-4B98-8328-14D8D5F95F28}" srcOrd="0" destOrd="7" presId="urn:microsoft.com/office/officeart/2005/8/layout/hList6"/>
    <dgm:cxn modelId="{FDF889A0-31F9-482F-8B99-854673A8E5EB}" type="presParOf" srcId="{597CCE57-BD42-4CF4-9B3A-4D7BADC37A7A}" destId="{8D55F78B-781B-4B98-8328-14D8D5F95F28}" srcOrd="0" destOrd="0" presId="urn:microsoft.com/office/officeart/2005/8/layout/hList6"/>
    <dgm:cxn modelId="{AFC0084D-C054-42BA-9C37-61BF5D76A8B5}" type="presParOf" srcId="{597CCE57-BD42-4CF4-9B3A-4D7BADC37A7A}" destId="{08F7C863-3ECE-4D61-9539-CF3425EBBDA4}" srcOrd="1" destOrd="0" presId="urn:microsoft.com/office/officeart/2005/8/layout/hList6"/>
    <dgm:cxn modelId="{0F2E7DB1-8D30-48C6-AC3A-827FFBCC60F5}" type="presParOf" srcId="{597CCE57-BD42-4CF4-9B3A-4D7BADC37A7A}" destId="{A4AB7DB3-8BA4-48B0-94DC-D075817745D9}" srcOrd="2" destOrd="0" presId="urn:microsoft.com/office/officeart/2005/8/layout/hList6"/>
    <dgm:cxn modelId="{15E2AEE3-F1CA-4B0D-B5E8-FD355C1A27D7}" type="presParOf" srcId="{597CCE57-BD42-4CF4-9B3A-4D7BADC37A7A}" destId="{FDDBFE46-BE3F-472D-90C6-6CC602CF5239}" srcOrd="3" destOrd="0" presId="urn:microsoft.com/office/officeart/2005/8/layout/hList6"/>
    <dgm:cxn modelId="{5249DC9F-4BC0-4D2E-9DBC-5EC5791768D9}" type="presParOf" srcId="{597CCE57-BD42-4CF4-9B3A-4D7BADC37A7A}" destId="{4604ECA1-7D9F-4965-9FE8-D3B31514889B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D5FA33-F328-463C-893B-CBB453BE77BA}" type="doc">
      <dgm:prSet loTypeId="urn:microsoft.com/office/officeart/2005/8/layout/venn2" loCatId="relationship" qsTypeId="urn:microsoft.com/office/officeart/2005/8/quickstyle/simple3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A26B073F-1069-4A7C-8286-DB7B6FCAF2AC}">
      <dgm:prSet phldrT="[Текст]" custT="1"/>
      <dgm:spPr/>
      <dgm:t>
        <a:bodyPr/>
        <a:lstStyle/>
        <a:p>
          <a:r>
            <a:rPr lang="uk-UA" sz="1400" b="1" noProof="0" dirty="0">
              <a:latin typeface="+mn-lt"/>
              <a:cs typeface="Arial" pitchFamily="34" charset="0"/>
            </a:rPr>
            <a:t>Бачення, місія, стратегічні напрями</a:t>
          </a:r>
        </a:p>
      </dgm:t>
    </dgm:pt>
    <dgm:pt modelId="{F317B63F-EA16-40FB-A787-1CDAEF99D28B}" type="parTrans" cxnId="{8BE6BACE-AECC-4D52-8B1B-28516386A8F7}">
      <dgm:prSet/>
      <dgm:spPr/>
      <dgm:t>
        <a:bodyPr/>
        <a:lstStyle/>
        <a:p>
          <a:endParaRPr lang="ru-RU"/>
        </a:p>
      </dgm:t>
    </dgm:pt>
    <dgm:pt modelId="{DE77F022-78B8-4707-A7F4-2B0B7B41A193}" type="sibTrans" cxnId="{8BE6BACE-AECC-4D52-8B1B-28516386A8F7}">
      <dgm:prSet/>
      <dgm:spPr/>
      <dgm:t>
        <a:bodyPr/>
        <a:lstStyle/>
        <a:p>
          <a:endParaRPr lang="ru-RU"/>
        </a:p>
      </dgm:t>
    </dgm:pt>
    <dgm:pt modelId="{1EE89515-133F-472C-A573-8B9017635FE6}">
      <dgm:prSet phldrT="[Текст]" custT="1"/>
      <dgm:spPr/>
      <dgm:t>
        <a:bodyPr/>
        <a:lstStyle/>
        <a:p>
          <a:r>
            <a:rPr lang="uk-UA" sz="1600" b="1" noProof="0" dirty="0">
              <a:latin typeface="+mn-lt"/>
              <a:cs typeface="Arial" pitchFamily="34" charset="0"/>
            </a:rPr>
            <a:t>Стратегічні цілі</a:t>
          </a:r>
        </a:p>
      </dgm:t>
    </dgm:pt>
    <dgm:pt modelId="{5DBB2F43-391E-40B0-985A-930DE485269F}" type="parTrans" cxnId="{0A3E01F5-F262-4ECC-A601-B42C00EB5CB7}">
      <dgm:prSet/>
      <dgm:spPr/>
      <dgm:t>
        <a:bodyPr/>
        <a:lstStyle/>
        <a:p>
          <a:endParaRPr lang="ru-RU"/>
        </a:p>
      </dgm:t>
    </dgm:pt>
    <dgm:pt modelId="{ADBF8DA6-D378-40DE-A2B3-A95AB06820C6}" type="sibTrans" cxnId="{0A3E01F5-F262-4ECC-A601-B42C00EB5CB7}">
      <dgm:prSet/>
      <dgm:spPr/>
      <dgm:t>
        <a:bodyPr/>
        <a:lstStyle/>
        <a:p>
          <a:endParaRPr lang="ru-RU"/>
        </a:p>
      </dgm:t>
    </dgm:pt>
    <dgm:pt modelId="{16EA3341-1205-49EB-B408-CEF818747683}">
      <dgm:prSet phldrT="[Текст]" custT="1"/>
      <dgm:spPr/>
      <dgm:t>
        <a:bodyPr/>
        <a:lstStyle/>
        <a:p>
          <a:r>
            <a:rPr lang="uk-UA" sz="2000" b="1" noProof="0" dirty="0">
              <a:solidFill>
                <a:srgbClr val="FF0000"/>
              </a:solidFill>
            </a:rPr>
            <a:t>Заходи</a:t>
          </a:r>
        </a:p>
      </dgm:t>
    </dgm:pt>
    <dgm:pt modelId="{DCB1A6F2-CC3F-481A-84E4-515BF59259D2}" type="sibTrans" cxnId="{6E7E738D-1A65-47E0-A6C2-89A15081D55E}">
      <dgm:prSet/>
      <dgm:spPr/>
      <dgm:t>
        <a:bodyPr/>
        <a:lstStyle/>
        <a:p>
          <a:endParaRPr lang="ru-RU"/>
        </a:p>
      </dgm:t>
    </dgm:pt>
    <dgm:pt modelId="{0890796E-73DD-4613-B7E2-0266FC48BD89}" type="parTrans" cxnId="{6E7E738D-1A65-47E0-A6C2-89A15081D55E}">
      <dgm:prSet/>
      <dgm:spPr/>
      <dgm:t>
        <a:bodyPr/>
        <a:lstStyle/>
        <a:p>
          <a:endParaRPr lang="ru-RU"/>
        </a:p>
      </dgm:t>
    </dgm:pt>
    <dgm:pt modelId="{33F5806D-86C0-44CF-AA68-7B6AB5209AE6}" type="pres">
      <dgm:prSet presAssocID="{32D5FA33-F328-463C-893B-CBB453BE77BA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E74340D-B562-4E1E-8974-1C9B36F6657B}" type="pres">
      <dgm:prSet presAssocID="{32D5FA33-F328-463C-893B-CBB453BE77BA}" presName="comp1" presStyleCnt="0"/>
      <dgm:spPr/>
    </dgm:pt>
    <dgm:pt modelId="{65A29016-2478-466A-8E90-3EB56409C905}" type="pres">
      <dgm:prSet presAssocID="{32D5FA33-F328-463C-893B-CBB453BE77BA}" presName="circle1" presStyleLbl="node1" presStyleIdx="0" presStyleCnt="3" custScaleY="111066"/>
      <dgm:spPr/>
      <dgm:t>
        <a:bodyPr/>
        <a:lstStyle/>
        <a:p>
          <a:endParaRPr lang="uk-UA"/>
        </a:p>
      </dgm:t>
    </dgm:pt>
    <dgm:pt modelId="{CF862917-59F0-4FE4-A3FF-C0B72E40459C}" type="pres">
      <dgm:prSet presAssocID="{32D5FA33-F328-463C-893B-CBB453BE77BA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8C36D81-EA0C-48FC-B133-F918956FDFA4}" type="pres">
      <dgm:prSet presAssocID="{32D5FA33-F328-463C-893B-CBB453BE77BA}" presName="comp2" presStyleCnt="0"/>
      <dgm:spPr/>
    </dgm:pt>
    <dgm:pt modelId="{292116E6-C323-4513-BACD-6C12DA7F5251}" type="pres">
      <dgm:prSet presAssocID="{32D5FA33-F328-463C-893B-CBB453BE77BA}" presName="circle2" presStyleLbl="node1" presStyleIdx="1" presStyleCnt="3" custScaleX="133333"/>
      <dgm:spPr/>
      <dgm:t>
        <a:bodyPr/>
        <a:lstStyle/>
        <a:p>
          <a:endParaRPr lang="uk-UA"/>
        </a:p>
      </dgm:t>
    </dgm:pt>
    <dgm:pt modelId="{088AD828-FA79-4746-BDE5-268BE21F27E8}" type="pres">
      <dgm:prSet presAssocID="{32D5FA33-F328-463C-893B-CBB453BE77BA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19F4CE0-A7BD-4A24-A689-FC6C9443C845}" type="pres">
      <dgm:prSet presAssocID="{32D5FA33-F328-463C-893B-CBB453BE77BA}" presName="comp3" presStyleCnt="0"/>
      <dgm:spPr/>
    </dgm:pt>
    <dgm:pt modelId="{F855EE83-8220-4D22-8C0D-F150A01FD099}" type="pres">
      <dgm:prSet presAssocID="{32D5FA33-F328-463C-893B-CBB453BE77BA}" presName="circle3" presStyleLbl="node1" presStyleIdx="2" presStyleCnt="3" custScaleX="134790" custScaleY="105065"/>
      <dgm:spPr/>
      <dgm:t>
        <a:bodyPr/>
        <a:lstStyle/>
        <a:p>
          <a:endParaRPr lang="uk-UA"/>
        </a:p>
      </dgm:t>
    </dgm:pt>
    <dgm:pt modelId="{83A061E0-7C61-4C63-ADEE-2ECA8C04A61B}" type="pres">
      <dgm:prSet presAssocID="{32D5FA33-F328-463C-893B-CBB453BE77BA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692EF53-E7EB-4CBC-BAD7-F56AF091EB08}" type="presOf" srcId="{16EA3341-1205-49EB-B408-CEF818747683}" destId="{F855EE83-8220-4D22-8C0D-F150A01FD099}" srcOrd="0" destOrd="0" presId="urn:microsoft.com/office/officeart/2005/8/layout/venn2"/>
    <dgm:cxn modelId="{F2D043BB-10DD-44B5-BE05-83023D1F8376}" type="presOf" srcId="{A26B073F-1069-4A7C-8286-DB7B6FCAF2AC}" destId="{65A29016-2478-466A-8E90-3EB56409C905}" srcOrd="0" destOrd="0" presId="urn:microsoft.com/office/officeart/2005/8/layout/venn2"/>
    <dgm:cxn modelId="{8BE6BACE-AECC-4D52-8B1B-28516386A8F7}" srcId="{32D5FA33-F328-463C-893B-CBB453BE77BA}" destId="{A26B073F-1069-4A7C-8286-DB7B6FCAF2AC}" srcOrd="0" destOrd="0" parTransId="{F317B63F-EA16-40FB-A787-1CDAEF99D28B}" sibTransId="{DE77F022-78B8-4707-A7F4-2B0B7B41A193}"/>
    <dgm:cxn modelId="{6E7E738D-1A65-47E0-A6C2-89A15081D55E}" srcId="{32D5FA33-F328-463C-893B-CBB453BE77BA}" destId="{16EA3341-1205-49EB-B408-CEF818747683}" srcOrd="2" destOrd="0" parTransId="{0890796E-73DD-4613-B7E2-0266FC48BD89}" sibTransId="{DCB1A6F2-CC3F-481A-84E4-515BF59259D2}"/>
    <dgm:cxn modelId="{16E40294-B181-4D19-8515-E351AC2F6D17}" type="presOf" srcId="{1EE89515-133F-472C-A573-8B9017635FE6}" destId="{088AD828-FA79-4746-BDE5-268BE21F27E8}" srcOrd="1" destOrd="0" presId="urn:microsoft.com/office/officeart/2005/8/layout/venn2"/>
    <dgm:cxn modelId="{3BCD5532-9BAA-497C-8330-DC827684632E}" type="presOf" srcId="{32D5FA33-F328-463C-893B-CBB453BE77BA}" destId="{33F5806D-86C0-44CF-AA68-7B6AB5209AE6}" srcOrd="0" destOrd="0" presId="urn:microsoft.com/office/officeart/2005/8/layout/venn2"/>
    <dgm:cxn modelId="{0A3E01F5-F262-4ECC-A601-B42C00EB5CB7}" srcId="{32D5FA33-F328-463C-893B-CBB453BE77BA}" destId="{1EE89515-133F-472C-A573-8B9017635FE6}" srcOrd="1" destOrd="0" parTransId="{5DBB2F43-391E-40B0-985A-930DE485269F}" sibTransId="{ADBF8DA6-D378-40DE-A2B3-A95AB06820C6}"/>
    <dgm:cxn modelId="{A7102A30-66AF-4896-8B4C-F03FD2D49407}" type="presOf" srcId="{A26B073F-1069-4A7C-8286-DB7B6FCAF2AC}" destId="{CF862917-59F0-4FE4-A3FF-C0B72E40459C}" srcOrd="1" destOrd="0" presId="urn:microsoft.com/office/officeart/2005/8/layout/venn2"/>
    <dgm:cxn modelId="{4D518452-4A9B-4401-8594-F158D5AB2ED8}" type="presOf" srcId="{16EA3341-1205-49EB-B408-CEF818747683}" destId="{83A061E0-7C61-4C63-ADEE-2ECA8C04A61B}" srcOrd="1" destOrd="0" presId="urn:microsoft.com/office/officeart/2005/8/layout/venn2"/>
    <dgm:cxn modelId="{B72CD0B1-3094-4BEC-A429-F4E34D7CDEFD}" type="presOf" srcId="{1EE89515-133F-472C-A573-8B9017635FE6}" destId="{292116E6-C323-4513-BACD-6C12DA7F5251}" srcOrd="0" destOrd="0" presId="urn:microsoft.com/office/officeart/2005/8/layout/venn2"/>
    <dgm:cxn modelId="{C9211C24-F5A8-4712-A326-3D44AEB69BF0}" type="presParOf" srcId="{33F5806D-86C0-44CF-AA68-7B6AB5209AE6}" destId="{7E74340D-B562-4E1E-8974-1C9B36F6657B}" srcOrd="0" destOrd="0" presId="urn:microsoft.com/office/officeart/2005/8/layout/venn2"/>
    <dgm:cxn modelId="{88560621-0857-493C-B9D6-BF2FC42C66FF}" type="presParOf" srcId="{7E74340D-B562-4E1E-8974-1C9B36F6657B}" destId="{65A29016-2478-466A-8E90-3EB56409C905}" srcOrd="0" destOrd="0" presId="urn:microsoft.com/office/officeart/2005/8/layout/venn2"/>
    <dgm:cxn modelId="{FF0BE5E0-614F-403F-923E-B88EBF12B5BD}" type="presParOf" srcId="{7E74340D-B562-4E1E-8974-1C9B36F6657B}" destId="{CF862917-59F0-4FE4-A3FF-C0B72E40459C}" srcOrd="1" destOrd="0" presId="urn:microsoft.com/office/officeart/2005/8/layout/venn2"/>
    <dgm:cxn modelId="{6CD1E965-169F-4D1E-9283-2E1515418C74}" type="presParOf" srcId="{33F5806D-86C0-44CF-AA68-7B6AB5209AE6}" destId="{08C36D81-EA0C-48FC-B133-F918956FDFA4}" srcOrd="1" destOrd="0" presId="urn:microsoft.com/office/officeart/2005/8/layout/venn2"/>
    <dgm:cxn modelId="{D16DE9DE-886B-4D86-8034-171280A3F4D7}" type="presParOf" srcId="{08C36D81-EA0C-48FC-B133-F918956FDFA4}" destId="{292116E6-C323-4513-BACD-6C12DA7F5251}" srcOrd="0" destOrd="0" presId="urn:microsoft.com/office/officeart/2005/8/layout/venn2"/>
    <dgm:cxn modelId="{CC8F9469-3431-4252-BC65-454A247499C4}" type="presParOf" srcId="{08C36D81-EA0C-48FC-B133-F918956FDFA4}" destId="{088AD828-FA79-4746-BDE5-268BE21F27E8}" srcOrd="1" destOrd="0" presId="urn:microsoft.com/office/officeart/2005/8/layout/venn2"/>
    <dgm:cxn modelId="{B9796CBC-AB0D-4D99-98A0-96B6B626D7EB}" type="presParOf" srcId="{33F5806D-86C0-44CF-AA68-7B6AB5209AE6}" destId="{319F4CE0-A7BD-4A24-A689-FC6C9443C845}" srcOrd="2" destOrd="0" presId="urn:microsoft.com/office/officeart/2005/8/layout/venn2"/>
    <dgm:cxn modelId="{BF28AB27-6B68-46C4-9106-8FCB3A399AB6}" type="presParOf" srcId="{319F4CE0-A7BD-4A24-A689-FC6C9443C845}" destId="{F855EE83-8220-4D22-8C0D-F150A01FD099}" srcOrd="0" destOrd="0" presId="urn:microsoft.com/office/officeart/2005/8/layout/venn2"/>
    <dgm:cxn modelId="{A3113D15-8189-4B35-BCD8-5C2663106F0A}" type="presParOf" srcId="{319F4CE0-A7BD-4A24-A689-FC6C9443C845}" destId="{83A061E0-7C61-4C63-ADEE-2ECA8C04A61B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F93D2-5ABC-4371-ADD9-6926E5F08FE8}">
      <dsp:nvSpPr>
        <dsp:cNvPr id="0" name=""/>
        <dsp:cNvSpPr/>
      </dsp:nvSpPr>
      <dsp:spPr>
        <a:xfrm>
          <a:off x="0" y="209860"/>
          <a:ext cx="1859822" cy="74392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/>
            <a:t>1.</a:t>
          </a:r>
        </a:p>
      </dsp:txBody>
      <dsp:txXfrm>
        <a:off x="371965" y="209860"/>
        <a:ext cx="1115893" cy="743929"/>
      </dsp:txXfrm>
    </dsp:sp>
    <dsp:sp modelId="{4918A970-CB0F-445A-89A8-94C35BD5E25C}">
      <dsp:nvSpPr>
        <dsp:cNvPr id="0" name=""/>
        <dsp:cNvSpPr/>
      </dsp:nvSpPr>
      <dsp:spPr>
        <a:xfrm>
          <a:off x="1619946" y="258129"/>
          <a:ext cx="6624461" cy="613348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noProof="0" dirty="0">
              <a:latin typeface="+mn-lt"/>
              <a:cs typeface="Arial" panose="020B0604020202020204" pitchFamily="34" charset="0"/>
            </a:rPr>
            <a:t>Організація роботи зі стратегічного планування</a:t>
          </a:r>
        </a:p>
      </dsp:txBody>
      <dsp:txXfrm>
        <a:off x="1926620" y="258129"/>
        <a:ext cx="6011113" cy="613348"/>
      </dsp:txXfrm>
    </dsp:sp>
    <dsp:sp modelId="{760775E5-6771-49D6-8F40-6AAA2AC1FF27}">
      <dsp:nvSpPr>
        <dsp:cNvPr id="0" name=""/>
        <dsp:cNvSpPr/>
      </dsp:nvSpPr>
      <dsp:spPr>
        <a:xfrm>
          <a:off x="950" y="1024685"/>
          <a:ext cx="1859822" cy="74392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/>
            <a:t>2.</a:t>
          </a:r>
        </a:p>
      </dsp:txBody>
      <dsp:txXfrm>
        <a:off x="372915" y="1024685"/>
        <a:ext cx="1115893" cy="743929"/>
      </dsp:txXfrm>
    </dsp:sp>
    <dsp:sp modelId="{2D2EDDD2-DCCF-490E-ADF7-BB17DC9BDACB}">
      <dsp:nvSpPr>
        <dsp:cNvPr id="0" name=""/>
        <dsp:cNvSpPr/>
      </dsp:nvSpPr>
      <dsp:spPr>
        <a:xfrm>
          <a:off x="1618995" y="1087919"/>
          <a:ext cx="6272972" cy="617461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noProof="0" dirty="0">
              <a:latin typeface="+mn-lt"/>
              <a:cs typeface="Arial" panose="020B0604020202020204" pitchFamily="34" charset="0"/>
            </a:rPr>
            <a:t>Аналіз: Профіль громади, опитування бізнесу, лідерів громадської думки та жителів</a:t>
          </a:r>
        </a:p>
      </dsp:txBody>
      <dsp:txXfrm>
        <a:off x="1927726" y="1087919"/>
        <a:ext cx="5655511" cy="617461"/>
      </dsp:txXfrm>
    </dsp:sp>
    <dsp:sp modelId="{9FD2DC15-8DC8-4CFB-B0C6-0623B2328F24}">
      <dsp:nvSpPr>
        <dsp:cNvPr id="0" name=""/>
        <dsp:cNvSpPr/>
      </dsp:nvSpPr>
      <dsp:spPr>
        <a:xfrm>
          <a:off x="950" y="1872764"/>
          <a:ext cx="1859822" cy="74392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/>
            <a:t>3.</a:t>
          </a:r>
        </a:p>
      </dsp:txBody>
      <dsp:txXfrm>
        <a:off x="372915" y="1872764"/>
        <a:ext cx="1115893" cy="743929"/>
      </dsp:txXfrm>
    </dsp:sp>
    <dsp:sp modelId="{46042724-68E0-4E3E-9260-DABA0A9C730D}">
      <dsp:nvSpPr>
        <dsp:cNvPr id="0" name=""/>
        <dsp:cNvSpPr/>
      </dsp:nvSpPr>
      <dsp:spPr>
        <a:xfrm>
          <a:off x="1626031" y="1913291"/>
          <a:ext cx="6504967" cy="653267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noProof="0" dirty="0">
              <a:latin typeface="+mn-lt"/>
              <a:cs typeface="Arial" panose="020B0604020202020204" pitchFamily="34" charset="0"/>
            </a:rPr>
            <a:t>ЛАНДШАФТ, СЦЕНАРІЇ РОЗВИТКУ,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noProof="0" dirty="0">
              <a:latin typeface="+mn-lt"/>
              <a:cs typeface="Arial" panose="020B0604020202020204" pitchFamily="34" charset="0"/>
            </a:rPr>
            <a:t>Стратегічне бачення, місія, критичні питання</a:t>
          </a:r>
        </a:p>
      </dsp:txBody>
      <dsp:txXfrm>
        <a:off x="1952665" y="1913291"/>
        <a:ext cx="5851700" cy="653267"/>
      </dsp:txXfrm>
    </dsp:sp>
    <dsp:sp modelId="{B7E1C5E0-016B-4F19-AFC8-B03C5E02DC68}">
      <dsp:nvSpPr>
        <dsp:cNvPr id="0" name=""/>
        <dsp:cNvSpPr/>
      </dsp:nvSpPr>
      <dsp:spPr>
        <a:xfrm>
          <a:off x="950" y="2720843"/>
          <a:ext cx="1859822" cy="74392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/>
            <a:t>4.</a:t>
          </a:r>
        </a:p>
      </dsp:txBody>
      <dsp:txXfrm>
        <a:off x="372915" y="2720843"/>
        <a:ext cx="1115893" cy="743929"/>
      </dsp:txXfrm>
    </dsp:sp>
    <dsp:sp modelId="{38B16A91-605D-4D02-8493-B734E97CAF16}">
      <dsp:nvSpPr>
        <dsp:cNvPr id="0" name=""/>
        <dsp:cNvSpPr/>
      </dsp:nvSpPr>
      <dsp:spPr>
        <a:xfrm>
          <a:off x="1632832" y="2784077"/>
          <a:ext cx="6091793" cy="617461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noProof="0" dirty="0">
              <a:latin typeface="+mn-lt"/>
              <a:cs typeface="Arial" panose="020B0604020202020204" pitchFamily="34" charset="0"/>
            </a:rPr>
            <a:t>SWOT</a:t>
          </a:r>
          <a:r>
            <a:rPr lang="uk-UA" sz="2000" b="1" kern="1200" noProof="0" dirty="0">
              <a:latin typeface="+mn-lt"/>
              <a:cs typeface="Arial" panose="020B0604020202020204" pitchFamily="34" charset="0"/>
            </a:rPr>
            <a:t> – аналіз</a:t>
          </a:r>
          <a:r>
            <a:rPr lang="uk-UA" sz="2000" kern="1200" noProof="0" dirty="0">
              <a:latin typeface="+mn-lt"/>
              <a:cs typeface="Arial" panose="020B0604020202020204" pitchFamily="34" charset="0"/>
            </a:rPr>
            <a:t>, </a:t>
          </a:r>
          <a:r>
            <a:rPr lang="uk-UA" sz="2000" b="1" kern="1200" noProof="0" dirty="0">
              <a:latin typeface="+mn-lt"/>
              <a:cs typeface="Arial" panose="020B0604020202020204" pitchFamily="34" charset="0"/>
            </a:rPr>
            <a:t>визначення </a:t>
          </a:r>
          <a:r>
            <a:rPr lang="uk-UA" sz="2000" b="1" kern="1200" noProof="0" dirty="0">
              <a:solidFill>
                <a:srgbClr val="FF0000"/>
              </a:solidFill>
              <a:latin typeface="+mn-lt"/>
              <a:cs typeface="Arial" panose="020B0604020202020204" pitchFamily="34" charset="0"/>
            </a:rPr>
            <a:t>пріоритетів  </a:t>
          </a:r>
          <a:r>
            <a:rPr lang="uk-UA" sz="2000" b="1" kern="1200" noProof="0" dirty="0">
              <a:latin typeface="+mn-lt"/>
              <a:cs typeface="Arial" panose="020B0604020202020204" pitchFamily="34" charset="0"/>
            </a:rPr>
            <a:t>та  стратегічних /</a:t>
          </a:r>
          <a:r>
            <a:rPr lang="uk-UA" sz="2000" b="1" kern="1200" noProof="0" dirty="0">
              <a:solidFill>
                <a:srgbClr val="00B050"/>
              </a:solidFill>
              <a:latin typeface="+mn-lt"/>
              <a:cs typeface="Arial" panose="020B0604020202020204" pitchFamily="34" charset="0"/>
            </a:rPr>
            <a:t>операційних цілей = проектів</a:t>
          </a:r>
        </a:p>
      </dsp:txBody>
      <dsp:txXfrm>
        <a:off x="1941563" y="2784077"/>
        <a:ext cx="5474332" cy="617461"/>
      </dsp:txXfrm>
    </dsp:sp>
    <dsp:sp modelId="{FADF3FD0-6C65-4AA1-9DAF-39C09811593B}">
      <dsp:nvSpPr>
        <dsp:cNvPr id="0" name=""/>
        <dsp:cNvSpPr/>
      </dsp:nvSpPr>
      <dsp:spPr>
        <a:xfrm>
          <a:off x="950" y="3568922"/>
          <a:ext cx="1859822" cy="743929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/>
            <a:t>5.</a:t>
          </a:r>
        </a:p>
      </dsp:txBody>
      <dsp:txXfrm>
        <a:off x="372915" y="3568922"/>
        <a:ext cx="1115893" cy="743929"/>
      </dsp:txXfrm>
    </dsp:sp>
    <dsp:sp modelId="{789A259C-662F-4CF4-839A-6C4AF19460B2}">
      <dsp:nvSpPr>
        <dsp:cNvPr id="0" name=""/>
        <dsp:cNvSpPr/>
      </dsp:nvSpPr>
      <dsp:spPr>
        <a:xfrm>
          <a:off x="1618995" y="3605111"/>
          <a:ext cx="6118205" cy="671550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noProof="0" dirty="0">
              <a:latin typeface="+mn-lt"/>
              <a:cs typeface="Arial" panose="020B0604020202020204" pitchFamily="34" charset="0"/>
            </a:rPr>
            <a:t>Громадське обговорення та ухвалення Стратегії</a:t>
          </a:r>
        </a:p>
      </dsp:txBody>
      <dsp:txXfrm>
        <a:off x="1954770" y="3605111"/>
        <a:ext cx="5446655" cy="671550"/>
      </dsp:txXfrm>
    </dsp:sp>
    <dsp:sp modelId="{C0AD25B8-AB9D-46AC-A645-7B6E3ABC3339}">
      <dsp:nvSpPr>
        <dsp:cNvPr id="0" name=""/>
        <dsp:cNvSpPr/>
      </dsp:nvSpPr>
      <dsp:spPr>
        <a:xfrm>
          <a:off x="950" y="4438298"/>
          <a:ext cx="1859822" cy="74392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/>
            <a:t>6.</a:t>
          </a:r>
        </a:p>
      </dsp:txBody>
      <dsp:txXfrm>
        <a:off x="372915" y="4438298"/>
        <a:ext cx="1115893" cy="743929"/>
      </dsp:txXfrm>
    </dsp:sp>
    <dsp:sp modelId="{1789F262-DF65-4451-ACF4-CDC7E109F15C}">
      <dsp:nvSpPr>
        <dsp:cNvPr id="0" name=""/>
        <dsp:cNvSpPr/>
      </dsp:nvSpPr>
      <dsp:spPr>
        <a:xfrm>
          <a:off x="1621720" y="4342850"/>
          <a:ext cx="6118205" cy="786521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>
              <a:latin typeface="+mn-lt"/>
              <a:cs typeface="Arial" panose="020B0604020202020204" pitchFamily="34" charset="0"/>
            </a:rPr>
            <a:t>Впровадження Проектів. </a:t>
          </a:r>
          <a:r>
            <a:rPr lang="uk-UA" sz="2000" b="1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Моніторинг та коригування СП</a:t>
          </a:r>
        </a:p>
      </dsp:txBody>
      <dsp:txXfrm>
        <a:off x="2014981" y="4342850"/>
        <a:ext cx="5331684" cy="7865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FB66C1-527C-4125-91AD-CA5CD48F8120}">
      <dsp:nvSpPr>
        <dsp:cNvPr id="0" name=""/>
        <dsp:cNvSpPr/>
      </dsp:nvSpPr>
      <dsp:spPr>
        <a:xfrm>
          <a:off x="3299154" y="1018"/>
          <a:ext cx="4948731" cy="855516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>
              <a:latin typeface="+mn-lt"/>
              <a:cs typeface="Arial" panose="020B0604020202020204" pitchFamily="34" charset="0"/>
            </a:rPr>
            <a:t>Якою буде громада в 2030 році?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>
              <a:latin typeface="+mn-lt"/>
              <a:cs typeface="Arial" panose="020B0604020202020204" pitchFamily="34" charset="0"/>
            </a:rPr>
            <a:t>Інтегрує стратегічні напрями</a:t>
          </a:r>
        </a:p>
      </dsp:txBody>
      <dsp:txXfrm>
        <a:off x="3299154" y="107958"/>
        <a:ext cx="4627913" cy="641637"/>
      </dsp:txXfrm>
    </dsp:sp>
    <dsp:sp modelId="{220BEF8F-450E-41BC-A163-F3D69B47E093}">
      <dsp:nvSpPr>
        <dsp:cNvPr id="0" name=""/>
        <dsp:cNvSpPr/>
      </dsp:nvSpPr>
      <dsp:spPr>
        <a:xfrm>
          <a:off x="32018" y="7777"/>
          <a:ext cx="3299154" cy="85551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/>
            <a:t>Бачення</a:t>
          </a:r>
        </a:p>
      </dsp:txBody>
      <dsp:txXfrm>
        <a:off x="73781" y="49540"/>
        <a:ext cx="3215628" cy="771990"/>
      </dsp:txXfrm>
    </dsp:sp>
    <dsp:sp modelId="{93A10173-BA16-4EAE-BAE8-BE90507D92C4}">
      <dsp:nvSpPr>
        <dsp:cNvPr id="0" name=""/>
        <dsp:cNvSpPr/>
      </dsp:nvSpPr>
      <dsp:spPr>
        <a:xfrm>
          <a:off x="3303980" y="803673"/>
          <a:ext cx="4943898" cy="1073117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kern="1200" dirty="0">
              <a:solidFill>
                <a:srgbClr val="FF0000"/>
              </a:solidFill>
              <a:latin typeface="+mn-lt"/>
              <a:cs typeface="Arial" panose="020B0604020202020204" pitchFamily="34" charset="0"/>
            </a:rPr>
            <a:t>Сфери</a:t>
          </a:r>
          <a:r>
            <a:rPr lang="uk-UA" sz="2000" b="1" kern="1200" dirty="0">
              <a:latin typeface="+mn-lt"/>
              <a:cs typeface="Arial" panose="020B0604020202020204" pitchFamily="34" charset="0"/>
            </a:rPr>
            <a:t>,</a:t>
          </a:r>
          <a:r>
            <a:rPr lang="uk-UA" sz="2000" kern="1200" dirty="0">
              <a:latin typeface="+mn-lt"/>
              <a:cs typeface="Arial" panose="020B0604020202020204" pitchFamily="34" charset="0"/>
            </a:rPr>
            <a:t> в яких необхідно проводити зміни через реалізацію стратегічних цілей</a:t>
          </a:r>
        </a:p>
      </dsp:txBody>
      <dsp:txXfrm>
        <a:off x="3303980" y="937813"/>
        <a:ext cx="4541479" cy="804837"/>
      </dsp:txXfrm>
    </dsp:sp>
    <dsp:sp modelId="{4CCCA9C6-FDDB-46B2-9E8C-FBE440B8A7FA}">
      <dsp:nvSpPr>
        <dsp:cNvPr id="0" name=""/>
        <dsp:cNvSpPr/>
      </dsp:nvSpPr>
      <dsp:spPr>
        <a:xfrm>
          <a:off x="22" y="945103"/>
          <a:ext cx="3295932" cy="855516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>
              <a:latin typeface="+mn-lt"/>
              <a:cs typeface="Arial" panose="020B0604020202020204" pitchFamily="34" charset="0"/>
            </a:rPr>
            <a:t>Стратегічні напрями</a:t>
          </a:r>
        </a:p>
      </dsp:txBody>
      <dsp:txXfrm>
        <a:off x="41785" y="986866"/>
        <a:ext cx="3212406" cy="7719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FB66C1-527C-4125-91AD-CA5CD48F8120}">
      <dsp:nvSpPr>
        <dsp:cNvPr id="0" name=""/>
        <dsp:cNvSpPr/>
      </dsp:nvSpPr>
      <dsp:spPr>
        <a:xfrm>
          <a:off x="3299154" y="210"/>
          <a:ext cx="4948731" cy="822747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>
              <a:latin typeface="+mn-lt"/>
              <a:cs typeface="Arial" panose="020B0604020202020204" pitchFamily="34" charset="0"/>
            </a:rPr>
            <a:t>Відповідають на питання </a:t>
          </a:r>
          <a:r>
            <a:rPr lang="uk-UA" sz="2000" b="1" kern="1200" dirty="0">
              <a:solidFill>
                <a:srgbClr val="FF0000"/>
              </a:solidFill>
              <a:latin typeface="+mn-lt"/>
              <a:cs typeface="Arial" panose="020B0604020202020204" pitchFamily="34" charset="0"/>
            </a:rPr>
            <a:t>ДЕ?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Сукупність оперативних цілей</a:t>
          </a:r>
        </a:p>
      </dsp:txBody>
      <dsp:txXfrm>
        <a:off x="3299154" y="103053"/>
        <a:ext cx="4640201" cy="617061"/>
      </dsp:txXfrm>
    </dsp:sp>
    <dsp:sp modelId="{220BEF8F-450E-41BC-A163-F3D69B47E093}">
      <dsp:nvSpPr>
        <dsp:cNvPr id="0" name=""/>
        <dsp:cNvSpPr/>
      </dsp:nvSpPr>
      <dsp:spPr>
        <a:xfrm>
          <a:off x="32018" y="6710"/>
          <a:ext cx="3299154" cy="82274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>
              <a:latin typeface="+mn-lt"/>
              <a:cs typeface="Arial" panose="020B0604020202020204" pitchFamily="34" charset="0"/>
            </a:rPr>
            <a:t>Стратегічні цілі</a:t>
          </a:r>
        </a:p>
      </dsp:txBody>
      <dsp:txXfrm>
        <a:off x="72181" y="46873"/>
        <a:ext cx="3218828" cy="742421"/>
      </dsp:txXfrm>
    </dsp:sp>
    <dsp:sp modelId="{93A10173-BA16-4EAE-BAE8-BE90507D92C4}">
      <dsp:nvSpPr>
        <dsp:cNvPr id="0" name=""/>
        <dsp:cNvSpPr/>
      </dsp:nvSpPr>
      <dsp:spPr>
        <a:xfrm>
          <a:off x="3299154" y="905233"/>
          <a:ext cx="4948731" cy="822747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>
              <a:latin typeface="+mn-lt"/>
              <a:cs typeface="Arial" panose="020B0604020202020204" pitchFamily="34" charset="0"/>
            </a:rPr>
            <a:t>Відповідають на питання </a:t>
          </a:r>
          <a:r>
            <a:rPr lang="uk-UA" sz="2000" b="1" kern="1200" dirty="0">
              <a:solidFill>
                <a:srgbClr val="FF0000"/>
              </a:solidFill>
              <a:latin typeface="+mn-lt"/>
              <a:cs typeface="Arial" panose="020B0604020202020204" pitchFamily="34" charset="0"/>
            </a:rPr>
            <a:t>ЯК?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Сукупність проектів</a:t>
          </a:r>
        </a:p>
      </dsp:txBody>
      <dsp:txXfrm>
        <a:off x="3299154" y="1008076"/>
        <a:ext cx="4640201" cy="617061"/>
      </dsp:txXfrm>
    </dsp:sp>
    <dsp:sp modelId="{4CCCA9C6-FDDB-46B2-9E8C-FBE440B8A7FA}">
      <dsp:nvSpPr>
        <dsp:cNvPr id="0" name=""/>
        <dsp:cNvSpPr/>
      </dsp:nvSpPr>
      <dsp:spPr>
        <a:xfrm>
          <a:off x="0" y="905233"/>
          <a:ext cx="3299154" cy="822747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>
              <a:latin typeface="+mn-lt"/>
              <a:cs typeface="Arial" panose="020B0604020202020204" pitchFamily="34" charset="0"/>
            </a:rPr>
            <a:t>Оперативні цілі</a:t>
          </a:r>
        </a:p>
      </dsp:txBody>
      <dsp:txXfrm>
        <a:off x="40163" y="945396"/>
        <a:ext cx="3218828" cy="7424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55F78B-781B-4B98-8328-14D8D5F95F28}">
      <dsp:nvSpPr>
        <dsp:cNvPr id="0" name=""/>
        <dsp:cNvSpPr/>
      </dsp:nvSpPr>
      <dsp:spPr>
        <a:xfrm rot="16200000">
          <a:off x="-782343" y="782343"/>
          <a:ext cx="4481311" cy="2916624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        </a:t>
          </a:r>
          <a:r>
            <a:rPr lang="ru-RU" sz="2000" b="1" kern="1200" dirty="0">
              <a:solidFill>
                <a:schemeClr val="tx1"/>
              </a:solidFill>
              <a:latin typeface="+mn-lt"/>
              <a:cs typeface="Arial" pitchFamily="34" charset="0"/>
            </a:rPr>
            <a:t>КУВ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kern="1200" noProof="0" dirty="0">
              <a:solidFill>
                <a:schemeClr val="tx1"/>
              </a:solidFill>
              <a:latin typeface="+mn-lt"/>
              <a:cs typeface="Arial" pitchFamily="34" charset="0"/>
            </a:rPr>
            <a:t>Положення про діяльність КУВ</a:t>
          </a:r>
          <a:r>
            <a:rPr lang="ru-RU" sz="2000" b="1" kern="1200" dirty="0">
              <a:solidFill>
                <a:schemeClr val="tx1"/>
              </a:solidFill>
              <a:latin typeface="+mn-lt"/>
              <a:cs typeface="Arial" pitchFamily="34" charset="0"/>
            </a:rPr>
            <a:t>;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kern="1200" noProof="0" dirty="0">
              <a:solidFill>
                <a:schemeClr val="tx1"/>
              </a:solidFill>
              <a:latin typeface="+mn-lt"/>
              <a:cs typeface="Arial" pitchFamily="34" charset="0"/>
            </a:rPr>
            <a:t>Обрання керівних органів;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kern="1200" dirty="0">
              <a:solidFill>
                <a:schemeClr val="tx1"/>
              </a:solidFill>
              <a:latin typeface="+mn-lt"/>
              <a:cs typeface="Arial" pitchFamily="34" charset="0"/>
            </a:rPr>
            <a:t>Черговість проведення;</a:t>
          </a:r>
          <a:endParaRPr lang="ru-RU" sz="2000" b="1" kern="1200" dirty="0">
            <a:solidFill>
              <a:schemeClr val="tx1"/>
            </a:solidFill>
            <a:latin typeface="+mn-lt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kern="1200" dirty="0">
              <a:solidFill>
                <a:schemeClr val="tx1"/>
              </a:solidFill>
              <a:latin typeface="+mn-lt"/>
              <a:cs typeface="Arial" pitchFamily="34" charset="0"/>
            </a:rPr>
            <a:t>Виконання повноважень</a:t>
          </a:r>
          <a:endParaRPr lang="ru-RU" sz="2000" b="1" kern="1200" dirty="0">
            <a:solidFill>
              <a:schemeClr val="tx1"/>
            </a:solidFill>
            <a:latin typeface="+mn-lt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1" kern="1200" dirty="0">
            <a:solidFill>
              <a:schemeClr val="tx1"/>
            </a:solidFill>
          </a:endParaRPr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700" kern="1200" dirty="0"/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700" kern="1200" dirty="0"/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700" kern="1200" dirty="0"/>
        </a:p>
      </dsp:txBody>
      <dsp:txXfrm rot="5400000">
        <a:off x="1" y="896261"/>
        <a:ext cx="2916624" cy="2688787"/>
      </dsp:txXfrm>
    </dsp:sp>
    <dsp:sp modelId="{A4AB7DB3-8BA4-48B0-94DC-D075817745D9}">
      <dsp:nvSpPr>
        <dsp:cNvPr id="0" name=""/>
        <dsp:cNvSpPr/>
      </dsp:nvSpPr>
      <dsp:spPr>
        <a:xfrm rot="16200000">
          <a:off x="2244201" y="815631"/>
          <a:ext cx="4481311" cy="2850047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>
              <a:solidFill>
                <a:schemeClr val="bg1"/>
              </a:solidFill>
              <a:latin typeface="+mn-lt"/>
              <a:cs typeface="Arial" pitchFamily="34" charset="0"/>
            </a:rPr>
            <a:t>Відповідальний координатор за реалізацію стратегії на рівні громади (міста, району)</a:t>
          </a:r>
          <a:endParaRPr lang="ru-RU" sz="2400" b="1" kern="1200" dirty="0">
            <a:solidFill>
              <a:schemeClr val="bg1"/>
            </a:solidFill>
            <a:latin typeface="+mn-lt"/>
            <a:cs typeface="Arial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100" kern="1200" dirty="0"/>
        </a:p>
      </dsp:txBody>
      <dsp:txXfrm rot="5400000">
        <a:off x="3059833" y="896261"/>
        <a:ext cx="2850047" cy="2688787"/>
      </dsp:txXfrm>
    </dsp:sp>
    <dsp:sp modelId="{4604ECA1-7D9F-4965-9FE8-D3B31514889B}">
      <dsp:nvSpPr>
        <dsp:cNvPr id="0" name=""/>
        <dsp:cNvSpPr/>
      </dsp:nvSpPr>
      <dsp:spPr>
        <a:xfrm rot="16200000">
          <a:off x="5151219" y="991565"/>
          <a:ext cx="4481311" cy="249817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>
              <a:solidFill>
                <a:schemeClr val="tx1"/>
              </a:solidFill>
              <a:latin typeface="+mn-lt"/>
              <a:cs typeface="Arial" pitchFamily="34" charset="0"/>
            </a:rPr>
            <a:t>Представництво усіх груп громади</a:t>
          </a:r>
          <a:endParaRPr lang="ru-RU" sz="2000" b="1" kern="1200" dirty="0">
            <a:solidFill>
              <a:schemeClr val="tx1"/>
            </a:solidFill>
            <a:latin typeface="+mn-lt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>
              <a:solidFill>
                <a:schemeClr val="tx1"/>
              </a:solidFill>
              <a:latin typeface="+mn-lt"/>
              <a:cs typeface="Arial" pitchFamily="34" charset="0"/>
            </a:rPr>
            <a:t>ОМС;</a:t>
          </a:r>
          <a:endParaRPr lang="ru-RU" sz="2000" kern="1200" dirty="0">
            <a:solidFill>
              <a:schemeClr val="tx1"/>
            </a:solidFill>
            <a:latin typeface="+mn-lt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>
              <a:solidFill>
                <a:schemeClr val="tx1"/>
              </a:solidFill>
              <a:latin typeface="+mn-lt"/>
              <a:cs typeface="Arial" pitchFamily="34" charset="0"/>
            </a:rPr>
            <a:t>Депутати;</a:t>
          </a:r>
          <a:endParaRPr lang="ru-RU" sz="2000" kern="1200" dirty="0">
            <a:solidFill>
              <a:schemeClr val="tx1"/>
            </a:solidFill>
            <a:latin typeface="+mn-lt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>
              <a:solidFill>
                <a:schemeClr val="tx1"/>
              </a:solidFill>
              <a:latin typeface="+mn-lt"/>
              <a:cs typeface="Arial" pitchFamily="34" charset="0"/>
            </a:rPr>
            <a:t>Бізнес;</a:t>
          </a:r>
          <a:endParaRPr lang="ru-RU" sz="2000" kern="1200" dirty="0">
            <a:solidFill>
              <a:schemeClr val="tx1"/>
            </a:solidFill>
            <a:latin typeface="+mn-lt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>
              <a:solidFill>
                <a:schemeClr val="tx1"/>
              </a:solidFill>
              <a:latin typeface="+mn-lt"/>
              <a:cs typeface="Arial" pitchFamily="34" charset="0"/>
            </a:rPr>
            <a:t>Громадські об'єднання</a:t>
          </a:r>
          <a:endParaRPr lang="ru-RU" sz="2000" kern="1200" dirty="0">
            <a:solidFill>
              <a:schemeClr val="tx1"/>
            </a:solidFill>
            <a:latin typeface="+mn-lt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noProof="0" dirty="0">
              <a:solidFill>
                <a:schemeClr val="tx1"/>
              </a:solidFill>
              <a:latin typeface="+mn-lt"/>
              <a:cs typeface="Arial" pitchFamily="34" charset="0"/>
            </a:rPr>
            <a:t>Вразливі групи</a:t>
          </a:r>
        </a:p>
      </dsp:txBody>
      <dsp:txXfrm rot="5400000">
        <a:off x="6142785" y="896261"/>
        <a:ext cx="2498179" cy="26887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A29016-2478-466A-8E90-3EB56409C905}">
      <dsp:nvSpPr>
        <dsp:cNvPr id="0" name=""/>
        <dsp:cNvSpPr/>
      </dsp:nvSpPr>
      <dsp:spPr>
        <a:xfrm>
          <a:off x="0" y="230673"/>
          <a:ext cx="2886404" cy="320581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noProof="0" dirty="0">
              <a:latin typeface="+mn-lt"/>
              <a:cs typeface="Arial" pitchFamily="34" charset="0"/>
            </a:rPr>
            <a:t>Бачення, місія, стратегічні напрями</a:t>
          </a:r>
        </a:p>
      </dsp:txBody>
      <dsp:txXfrm>
        <a:off x="938802" y="390964"/>
        <a:ext cx="1008798" cy="480872"/>
      </dsp:txXfrm>
    </dsp:sp>
    <dsp:sp modelId="{292116E6-C323-4513-BACD-6C12DA7F5251}">
      <dsp:nvSpPr>
        <dsp:cNvPr id="0" name=""/>
        <dsp:cNvSpPr/>
      </dsp:nvSpPr>
      <dsp:spPr>
        <a:xfrm>
          <a:off x="3" y="1111979"/>
          <a:ext cx="2886396" cy="216480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noProof="0" dirty="0">
              <a:latin typeface="+mn-lt"/>
              <a:cs typeface="Arial" pitchFamily="34" charset="0"/>
            </a:rPr>
            <a:t>Стратегічні цілі</a:t>
          </a:r>
        </a:p>
      </dsp:txBody>
      <dsp:txXfrm>
        <a:off x="770671" y="1247279"/>
        <a:ext cx="1345060" cy="405900"/>
      </dsp:txXfrm>
    </dsp:sp>
    <dsp:sp modelId="{F855EE83-8220-4D22-8C0D-F150A01FD099}">
      <dsp:nvSpPr>
        <dsp:cNvPr id="0" name=""/>
        <dsp:cNvSpPr/>
      </dsp:nvSpPr>
      <dsp:spPr>
        <a:xfrm>
          <a:off x="470556" y="1797031"/>
          <a:ext cx="1945291" cy="151630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noProof="0" dirty="0">
              <a:solidFill>
                <a:srgbClr val="FF0000"/>
              </a:solidFill>
            </a:rPr>
            <a:t>Заходи</a:t>
          </a:r>
        </a:p>
      </dsp:txBody>
      <dsp:txXfrm>
        <a:off x="755437" y="2176106"/>
        <a:ext cx="1375529" cy="7581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EE631-09AA-4B5C-A4E1-5E698541C85D}" type="datetimeFigureOut">
              <a:rPr lang="ru-RU" smtClean="0"/>
              <a:pPr/>
              <a:t>26.06.2020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CD5E4-784A-4087-94F0-D0D9280F6F5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2142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CD5E4-784A-4087-94F0-D0D9280F6F5A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14048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dirty="0"/>
          </a:p>
        </p:txBody>
      </p:sp>
      <p:sp>
        <p:nvSpPr>
          <p:cNvPr id="11268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FDE44D1-AF11-4BF9-A9E7-143FBEBAEF91}" type="slidenum">
              <a:rPr lang="en-US" altLang="uk-UA"/>
              <a:pPr eaLnBrk="1" hangingPunct="1"/>
              <a:t>33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xmlns="" val="29754913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9F561AE-46DC-4FFA-B591-456FD30F5E2C}" type="slidenum">
              <a:rPr lang="ru-RU" altLang="uk-UA"/>
              <a:pPr eaLnBrk="1" hangingPunct="1"/>
              <a:t>34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xmlns="" val="2201424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dirty="0"/>
          </a:p>
        </p:txBody>
      </p:sp>
      <p:sp>
        <p:nvSpPr>
          <p:cNvPr id="11268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FDE44D1-AF11-4BF9-A9E7-143FBEBAEF91}" type="slidenum">
              <a:rPr lang="en-US" altLang="uk-UA"/>
              <a:pPr eaLnBrk="1" hangingPunct="1"/>
              <a:t>35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xmlns="" val="34890522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57431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5010" y="8684685"/>
            <a:ext cx="2971800" cy="459316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1AEE2B-F4C5-4B58-AAB7-AA146D65B371}" type="slidenum"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65100" marR="5080" lvl="1" indent="0" algn="just" defTabSz="914400" rtl="0" eaLnBrk="1" fontAlgn="auto" latinLnBrk="0" hangingPunct="1">
              <a:lnSpc>
                <a:spcPts val="1939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69444"/>
              <a:buFont typeface="Wingdings"/>
              <a:buNone/>
              <a:tabLst>
                <a:tab pos="521334" algn="l"/>
              </a:tabLst>
              <a:defRPr/>
            </a:pPr>
            <a:r>
              <a:rPr lang="uk-UA" sz="1200" b="1" i="0" dirty="0" err="1">
                <a:solidFill>
                  <a:srgbClr val="52565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Идентификация</a:t>
            </a:r>
            <a:r>
              <a:rPr lang="uk-UA" sz="1200" b="0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uk-UA" sz="1200" b="0" i="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uk-UA" sz="1200" b="0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200" b="0" i="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</a:t>
            </a:r>
            <a:r>
              <a:rPr lang="uk-UA" sz="1200" b="0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200" b="0" i="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</a:t>
            </a:r>
            <a:r>
              <a:rPr lang="uk-UA" sz="900" b="0" i="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ий</a:t>
            </a:r>
            <a:r>
              <a:rPr lang="uk-UA" sz="900" b="0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uk-UA" sz="900" b="0" i="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установлению</a:t>
            </a:r>
            <a:r>
              <a:rPr lang="uk-UA" sz="900" b="0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uk-UA" sz="900" b="0" i="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подтверждению</a:t>
            </a:r>
            <a:r>
              <a:rPr lang="uk-UA" sz="900" b="0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900" b="0" i="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достоверности</a:t>
            </a:r>
            <a:r>
              <a:rPr lang="uk-UA" sz="900" b="0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900" b="0" i="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сведений</a:t>
            </a:r>
            <a:r>
              <a:rPr lang="uk-UA" sz="900" b="0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 </a:t>
            </a:r>
            <a:r>
              <a:rPr lang="uk-UA" sz="900" b="0" i="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клиентах</a:t>
            </a:r>
            <a:r>
              <a:rPr lang="uk-UA" sz="900" b="0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200" b="0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uk-UA" sz="1200" b="0" i="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использованием</a:t>
            </a:r>
            <a:r>
              <a:rPr lang="uk-UA" sz="1200" b="0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200" b="0" i="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оригиналов</a:t>
            </a:r>
            <a:r>
              <a:rPr lang="uk-UA" sz="1200" b="0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.</a:t>
            </a:r>
            <a:endParaRPr kumimoji="0" lang="uk-UA" sz="1200" b="0" i="0" u="none" strike="noStrike" kern="1200" cap="none" spc="-1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65100" marR="5080" lvl="1" indent="0" algn="just" defTabSz="914400" rtl="0" eaLnBrk="1" fontAlgn="auto" latinLnBrk="0" hangingPunct="1">
              <a:lnSpc>
                <a:spcPts val="1939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69444"/>
              <a:buFont typeface="Wingdings"/>
              <a:buNone/>
              <a:tabLst>
                <a:tab pos="521334" algn="l"/>
              </a:tabLst>
              <a:defRPr/>
            </a:pPr>
            <a:r>
              <a:rPr lang="uk-UA" sz="1200" b="0" i="0" dirty="0">
                <a:solidFill>
                  <a:srgbClr val="5C5C5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1200" b="1" i="0" dirty="0">
                <a:solidFill>
                  <a:srgbClr val="5C5C5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Займатися промоцією» </a:t>
            </a:r>
            <a:r>
              <a:rPr lang="uk-UA" sz="1200" b="0" i="0" dirty="0">
                <a:solidFill>
                  <a:srgbClr val="5C5C5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 </a:t>
            </a:r>
            <a:r>
              <a:rPr lang="uk-UA" sz="1800" b="0" i="0" dirty="0">
                <a:solidFill>
                  <a:srgbClr val="5C5C5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активізувати економічний розвиток для зростання економіки, залучення нових інвестицій, припливу відвідувачів, інвесторів і туристів, тощо.</a:t>
            </a:r>
          </a:p>
          <a:p>
            <a:pPr marL="520700" marR="5080" lvl="1" indent="-355600" algn="just" defTabSz="914400" rtl="0" eaLnBrk="1" fontAlgn="auto" latinLnBrk="0" hangingPunct="1">
              <a:lnSpc>
                <a:spcPts val="1939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69444"/>
              <a:buFont typeface="Wingdings"/>
              <a:buChar char=""/>
              <a:tabLst>
                <a:tab pos="521334" algn="l"/>
              </a:tabLst>
              <a:defRPr/>
            </a:pPr>
            <a:r>
              <a:rPr lang="uk-UA" sz="1800" b="0" i="0" dirty="0">
                <a:solidFill>
                  <a:srgbClr val="5C5C5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Промоція – це комплекс заходів і засобів, за допомогою яких громада має можливість спрямовувати інформацію про себе, про свою діяльність та потреби на різні рівні сприйняття та споживча цієї інформації</a:t>
            </a: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21636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z="1400" spc="-150" dirty="0" err="1">
                <a:solidFill>
                  <a:srgbClr val="1F497D"/>
                </a:solidFill>
                <a:latin typeface="Arial"/>
                <a:cs typeface="Arial"/>
              </a:rPr>
              <a:t>Найчастіше</a:t>
            </a:r>
            <a:r>
              <a:rPr lang="ru-RU" sz="1400" spc="-15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ru-RU" sz="1400" spc="-120" dirty="0">
                <a:solidFill>
                  <a:srgbClr val="1F497D"/>
                </a:solidFill>
                <a:latin typeface="Arial"/>
                <a:cs typeface="Arial"/>
              </a:rPr>
              <a:t>мету </a:t>
            </a:r>
            <a:r>
              <a:rPr lang="ru-RU" sz="1400" spc="-85" dirty="0">
                <a:solidFill>
                  <a:srgbClr val="1F497D"/>
                </a:solidFill>
                <a:latin typeface="Arial"/>
                <a:cs typeface="Arial"/>
              </a:rPr>
              <a:t>проекту </a:t>
            </a:r>
            <a:r>
              <a:rPr lang="ru-RU" sz="1400" spc="-155" dirty="0" err="1">
                <a:solidFill>
                  <a:srgbClr val="1F497D"/>
                </a:solidFill>
                <a:latin typeface="Arial"/>
                <a:cs typeface="Arial"/>
              </a:rPr>
              <a:t>формулюють</a:t>
            </a:r>
            <a:r>
              <a:rPr lang="ru-RU" sz="1400" spc="-15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ru-RU" sz="1400" spc="-65" dirty="0">
                <a:solidFill>
                  <a:srgbClr val="1F497D"/>
                </a:solidFill>
                <a:latin typeface="Arial"/>
                <a:cs typeface="Arial"/>
              </a:rPr>
              <a:t>одним</a:t>
            </a:r>
            <a:r>
              <a:rPr lang="ru-RU" sz="1400" spc="-14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ru-RU" sz="1400" spc="-95" dirty="0" err="1">
                <a:solidFill>
                  <a:srgbClr val="1F497D"/>
                </a:solidFill>
                <a:latin typeface="Arial"/>
                <a:cs typeface="Arial"/>
              </a:rPr>
              <a:t>реченням</a:t>
            </a:r>
            <a:r>
              <a:rPr lang="ru-RU" sz="1400" spc="-95" dirty="0">
                <a:solidFill>
                  <a:srgbClr val="1F497D"/>
                </a:solidFill>
                <a:latin typeface="Arial"/>
                <a:cs typeface="Arial"/>
              </a:rPr>
              <a:t>.</a:t>
            </a:r>
            <a:endParaRPr lang="ru-RU" sz="1400" dirty="0">
              <a:latin typeface="Arial"/>
              <a:cs typeface="Arial"/>
            </a:endParaRPr>
          </a:p>
          <a:p>
            <a:pPr marL="355600" marR="5080">
              <a:lnSpc>
                <a:spcPct val="100000"/>
              </a:lnSpc>
            </a:pPr>
            <a:r>
              <a:rPr lang="ru-RU" sz="1400" spc="-125" dirty="0" err="1">
                <a:solidFill>
                  <a:srgbClr val="1F497D"/>
                </a:solidFill>
                <a:latin typeface="Arial"/>
                <a:cs typeface="Arial"/>
              </a:rPr>
              <a:t>Починають</a:t>
            </a:r>
            <a:r>
              <a:rPr lang="ru-RU" sz="1400" spc="-12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ru-RU" sz="1400" spc="-110" dirty="0" err="1">
                <a:solidFill>
                  <a:srgbClr val="1F497D"/>
                </a:solidFill>
                <a:latin typeface="Arial"/>
                <a:cs typeface="Arial"/>
              </a:rPr>
              <a:t>речення</a:t>
            </a:r>
            <a:r>
              <a:rPr lang="ru-RU" sz="1400" spc="-11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ru-RU" sz="1400" spc="-90" dirty="0">
                <a:solidFill>
                  <a:srgbClr val="1F497D"/>
                </a:solidFill>
                <a:latin typeface="Arial"/>
                <a:cs typeface="Arial"/>
              </a:rPr>
              <a:t>з </a:t>
            </a:r>
            <a:r>
              <a:rPr lang="ru-RU" sz="1400" spc="-90" dirty="0" err="1">
                <a:solidFill>
                  <a:srgbClr val="1F497D"/>
                </a:solidFill>
                <a:latin typeface="Arial"/>
                <a:cs typeface="Arial"/>
              </a:rPr>
              <a:t>дієслівного</a:t>
            </a:r>
            <a:r>
              <a:rPr lang="ru-RU" sz="1400" spc="-9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ru-RU" sz="1400" spc="-60" dirty="0" err="1">
                <a:solidFill>
                  <a:srgbClr val="1F497D"/>
                </a:solidFill>
                <a:latin typeface="Arial"/>
                <a:cs typeface="Arial"/>
              </a:rPr>
              <a:t>іменника</a:t>
            </a:r>
            <a:r>
              <a:rPr lang="ru-RU" sz="1400" spc="-6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ru-RU" sz="1400" spc="-95" dirty="0">
                <a:solidFill>
                  <a:srgbClr val="1F497D"/>
                </a:solidFill>
                <a:latin typeface="Arial"/>
                <a:cs typeface="Arial"/>
              </a:rPr>
              <a:t>(</a:t>
            </a:r>
            <a:r>
              <a:rPr lang="ru-RU" sz="1400" spc="-95" dirty="0" err="1">
                <a:solidFill>
                  <a:srgbClr val="1F497D"/>
                </a:solidFill>
                <a:latin typeface="Arial"/>
                <a:cs typeface="Arial"/>
              </a:rPr>
              <a:t>поліпшення</a:t>
            </a:r>
            <a:r>
              <a:rPr lang="ru-RU" sz="1400" spc="-95" dirty="0">
                <a:solidFill>
                  <a:srgbClr val="1F497D"/>
                </a:solidFill>
                <a:latin typeface="Arial"/>
                <a:cs typeface="Arial"/>
              </a:rPr>
              <a:t>,  </a:t>
            </a:r>
            <a:r>
              <a:rPr lang="ru-RU" sz="1400" spc="-90" dirty="0" err="1">
                <a:solidFill>
                  <a:srgbClr val="1F497D"/>
                </a:solidFill>
                <a:latin typeface="Arial"/>
                <a:cs typeface="Arial"/>
              </a:rPr>
              <a:t>підвищення</a:t>
            </a:r>
            <a:r>
              <a:rPr lang="ru-RU" sz="1400" spc="-90" dirty="0">
                <a:solidFill>
                  <a:srgbClr val="1F497D"/>
                </a:solidFill>
                <a:latin typeface="Arial"/>
                <a:cs typeface="Arial"/>
              </a:rPr>
              <a:t>, </a:t>
            </a:r>
            <a:r>
              <a:rPr lang="ru-RU" sz="1400" spc="-80" dirty="0" err="1">
                <a:solidFill>
                  <a:srgbClr val="1F497D"/>
                </a:solidFill>
                <a:latin typeface="Arial"/>
                <a:cs typeface="Arial"/>
              </a:rPr>
              <a:t>розвиток</a:t>
            </a:r>
            <a:r>
              <a:rPr lang="ru-RU" sz="1400" spc="-8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ru-RU" sz="1400" spc="-114" dirty="0" err="1">
                <a:solidFill>
                  <a:srgbClr val="1F497D"/>
                </a:solidFill>
                <a:latin typeface="Arial"/>
                <a:cs typeface="Arial"/>
              </a:rPr>
              <a:t>тощо</a:t>
            </a:r>
            <a:r>
              <a:rPr lang="ru-RU" sz="1400" spc="-114" dirty="0">
                <a:solidFill>
                  <a:srgbClr val="1F497D"/>
                </a:solidFill>
                <a:latin typeface="Arial"/>
                <a:cs typeface="Arial"/>
              </a:rPr>
              <a:t>). </a:t>
            </a:r>
            <a:r>
              <a:rPr lang="ru-RU" sz="1400" spc="-110" dirty="0">
                <a:solidFill>
                  <a:srgbClr val="1F497D"/>
                </a:solidFill>
                <a:latin typeface="Arial"/>
                <a:cs typeface="Arial"/>
              </a:rPr>
              <a:t>Друга </a:t>
            </a:r>
            <a:r>
              <a:rPr lang="ru-RU" sz="1400" spc="-140" dirty="0" err="1">
                <a:solidFill>
                  <a:srgbClr val="1F497D"/>
                </a:solidFill>
                <a:latin typeface="Arial"/>
                <a:cs typeface="Arial"/>
              </a:rPr>
              <a:t>частина</a:t>
            </a:r>
            <a:r>
              <a:rPr lang="ru-RU" sz="1400" spc="-14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ru-RU" sz="1400" spc="-100" dirty="0" err="1">
                <a:solidFill>
                  <a:srgbClr val="1F497D"/>
                </a:solidFill>
                <a:latin typeface="Arial"/>
                <a:cs typeface="Arial"/>
              </a:rPr>
              <a:t>показує</a:t>
            </a:r>
            <a:r>
              <a:rPr lang="ru-RU" sz="1400" spc="-10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ru-RU" sz="1400" spc="-50" dirty="0">
                <a:solidFill>
                  <a:srgbClr val="1F497D"/>
                </a:solidFill>
                <a:latin typeface="Arial"/>
                <a:cs typeface="Arial"/>
              </a:rPr>
              <a:t>як</a:t>
            </a:r>
            <a:r>
              <a:rPr lang="ru-RU" sz="1400" spc="-31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ru-RU" sz="1400" spc="-85" dirty="0" err="1">
                <a:solidFill>
                  <a:srgbClr val="1F497D"/>
                </a:solidFill>
                <a:latin typeface="Arial"/>
                <a:cs typeface="Arial"/>
              </a:rPr>
              <a:t>ви</a:t>
            </a:r>
            <a:r>
              <a:rPr lang="ru-RU" sz="1400" spc="-85" dirty="0">
                <a:solidFill>
                  <a:srgbClr val="1F497D"/>
                </a:solidFill>
                <a:latin typeface="Arial"/>
                <a:cs typeface="Arial"/>
              </a:rPr>
              <a:t>  </a:t>
            </a:r>
            <a:r>
              <a:rPr lang="ru-RU" sz="1400" spc="-105" dirty="0" err="1">
                <a:solidFill>
                  <a:srgbClr val="1F497D"/>
                </a:solidFill>
                <a:latin typeface="Arial"/>
                <a:cs typeface="Arial"/>
              </a:rPr>
              <a:t>пропонуєте</a:t>
            </a:r>
            <a:r>
              <a:rPr lang="ru-RU" sz="1400" spc="-10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ru-RU" sz="1400" spc="-85" dirty="0" err="1">
                <a:solidFill>
                  <a:srgbClr val="1F497D"/>
                </a:solidFill>
                <a:latin typeface="Arial"/>
                <a:cs typeface="Arial"/>
              </a:rPr>
              <a:t>цього</a:t>
            </a:r>
            <a:r>
              <a:rPr lang="ru-RU" sz="1400" spc="-8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ru-RU" sz="1400" spc="-114" dirty="0" err="1">
                <a:solidFill>
                  <a:srgbClr val="1F497D"/>
                </a:solidFill>
                <a:latin typeface="Arial"/>
                <a:cs typeface="Arial"/>
              </a:rPr>
              <a:t>досягти</a:t>
            </a:r>
            <a:r>
              <a:rPr lang="ru-RU" sz="1400" spc="-114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ru-RU" sz="1400" spc="-105" dirty="0">
                <a:solidFill>
                  <a:srgbClr val="1F497D"/>
                </a:solidFill>
                <a:latin typeface="Arial"/>
                <a:cs typeface="Arial"/>
              </a:rPr>
              <a:t>(</a:t>
            </a:r>
            <a:r>
              <a:rPr lang="ru-RU" sz="1400" spc="-105" dirty="0" err="1">
                <a:solidFill>
                  <a:srgbClr val="1F497D"/>
                </a:solidFill>
                <a:latin typeface="Arial"/>
                <a:cs typeface="Arial"/>
              </a:rPr>
              <a:t>використовують</a:t>
            </a:r>
            <a:r>
              <a:rPr lang="ru-RU" sz="1400" spc="-27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ru-RU" sz="1400" spc="-65" dirty="0" err="1">
                <a:solidFill>
                  <a:srgbClr val="1F497D"/>
                </a:solidFill>
                <a:latin typeface="Arial"/>
                <a:cs typeface="Arial"/>
              </a:rPr>
              <a:t>зв’язку</a:t>
            </a:r>
            <a:r>
              <a:rPr lang="ru-RU" sz="1400" spc="-6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ru-RU" sz="1400" spc="-40" dirty="0">
                <a:solidFill>
                  <a:srgbClr val="1F497D"/>
                </a:solidFill>
                <a:latin typeface="Arial"/>
                <a:cs typeface="Arial"/>
              </a:rPr>
              <a:t>“через”).</a:t>
            </a:r>
            <a:endParaRPr lang="ru-RU" sz="1400" dirty="0">
              <a:latin typeface="Arial"/>
              <a:cs typeface="Arial"/>
            </a:endParaRPr>
          </a:p>
          <a:p>
            <a:pPr algn="l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70547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C3590-1916-48CF-A6D0-349F8D3E44D2}" type="slidenum">
              <a:rPr lang="uk-UA" smtClean="0"/>
              <a:pPr/>
              <a:t>53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4027955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BAD3B6-6585-4D3A-868A-5C952436FAAD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76085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CD5E4-784A-4087-94F0-D0D9280F6F5A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18256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CD5E4-784A-4087-94F0-D0D9280F6F5A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56560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CD5E4-784A-4087-94F0-D0D9280F6F5A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1665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CD5E4-784A-4087-94F0-D0D9280F6F5A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16243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3925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3925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3925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3925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E5A5748E-1420-4E33-9B01-300511BCD3C3}" type="slidenum">
              <a:rPr lang="ru-RU" altLang="uk-UA" sz="1200"/>
              <a:pPr/>
              <a:t>26</a:t>
            </a:fld>
            <a:endParaRPr lang="ru-RU" altLang="uk-UA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xmlns="" val="579484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/>
          </a:p>
        </p:txBody>
      </p:sp>
      <p:sp>
        <p:nvSpPr>
          <p:cNvPr id="11268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C78465E-7E7D-459C-B7AC-97ED7CEC663D}" type="slidenum">
              <a:rPr lang="en-US" altLang="uk-UA"/>
              <a:pPr eaLnBrk="1" hangingPunct="1"/>
              <a:t>31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xmlns="" val="1054795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/>
          </a:p>
        </p:txBody>
      </p:sp>
      <p:sp>
        <p:nvSpPr>
          <p:cNvPr id="11268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7EC702C-0A5D-469E-AF7D-EE2F7C643123}" type="slidenum">
              <a:rPr lang="en-US" altLang="uk-UA"/>
              <a:pPr eaLnBrk="1" hangingPunct="1"/>
              <a:t>32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xmlns="" val="1795858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3A3D-F111-42EA-A533-D9516761DA74}" type="datetime1">
              <a:rPr lang="en-US" smtClean="0"/>
              <a:pPr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9065F-0589-AC46-B55D-73CFD42D49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96472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DE65C-0477-4157-837A-B9FB198247D2}" type="datetime1">
              <a:rPr lang="en-US" smtClean="0"/>
              <a:pPr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9065F-0589-AC46-B55D-73CFD42D49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80966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142AF-30B3-4CFD-A38F-0FAC3BF385FE}" type="datetime1">
              <a:rPr lang="en-US" smtClean="0"/>
              <a:pPr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9065F-0589-AC46-B55D-73CFD42D49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55769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7524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84151"/>
            <a:ext cx="7886700" cy="530225"/>
          </a:xfrm>
        </p:spPr>
        <p:txBody>
          <a:bodyPr anchor="t">
            <a:noAutofit/>
          </a:bodyPr>
          <a:lstStyle>
            <a:lvl1pPr algn="ctr"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3993F-71A5-4EDE-A958-9C8B13512FC5}" type="datetime1">
              <a:rPr lang="en-US" smtClean="0"/>
              <a:pPr>
                <a:defRPr/>
              </a:pPr>
              <a:t>6/26/2020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2AB2A-8548-4101-97EA-8B28C844BA6D}" type="slidenum">
              <a:rPr lang="ru-RU" altLang="uk-UA"/>
              <a:pPr/>
              <a:t>‹#›</a:t>
            </a:fld>
            <a:endParaRPr lang="ru-RU" altLang="uk-UA" dirty="0"/>
          </a:p>
        </p:txBody>
      </p:sp>
    </p:spTree>
    <p:extLst>
      <p:ext uri="{BB962C8B-B14F-4D97-AF65-F5344CB8AC3E}">
        <p14:creationId xmlns:p14="http://schemas.microsoft.com/office/powerpoint/2010/main" xmlns="" val="263226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93147-8A30-4900-8874-14D985017A0E}" type="datetime1">
              <a:rPr lang="en-US" smtClean="0"/>
              <a:pPr>
                <a:defRPr/>
              </a:pPr>
              <a:t>6/26/2020</a:t>
            </a:fld>
            <a:endParaRPr lang="uk-UA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8BCCD-6E70-4B2A-961F-F545891743E6}" type="slidenum">
              <a:rPr lang="uk-UA" altLang="uk-UA"/>
              <a:pPr/>
              <a:t>‹#›</a:t>
            </a:fld>
            <a:endParaRPr lang="uk-UA" altLang="uk-UA" dirty="0"/>
          </a:p>
        </p:txBody>
      </p:sp>
    </p:spTree>
    <p:extLst>
      <p:ext uri="{BB962C8B-B14F-4D97-AF65-F5344CB8AC3E}">
        <p14:creationId xmlns:p14="http://schemas.microsoft.com/office/powerpoint/2010/main" xmlns="" val="3890214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0" t="57697" r="6400" b="24164"/>
          <a:stretch>
            <a:fillRect/>
          </a:stretch>
        </p:blipFill>
        <p:spPr bwMode="auto">
          <a:xfrm>
            <a:off x="4678363" y="6235700"/>
            <a:ext cx="44656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457200"/>
            <a:ext cx="908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7"/>
          <p:cNvCxnSpPr/>
          <p:nvPr userDrawn="1"/>
        </p:nvCxnSpPr>
        <p:spPr>
          <a:xfrm>
            <a:off x="323850" y="1524000"/>
            <a:ext cx="8496300" cy="0"/>
          </a:xfrm>
          <a:prstGeom prst="line">
            <a:avLst/>
          </a:prstGeom>
          <a:ln w="19050">
            <a:solidFill>
              <a:srgbClr val="658C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/>
          <a:lstStyle>
            <a:lvl1pPr marL="360363" indent="-342900" algn="just">
              <a:buClr>
                <a:srgbClr val="658C9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algn="just">
              <a:buClr>
                <a:srgbClr val="46BCC2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algn="just">
              <a:buClr>
                <a:srgbClr val="355466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algn="just">
              <a:buClr>
                <a:srgbClr val="C0E8EA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algn="just">
              <a:buClr>
                <a:srgbClr val="46BCC2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П'ятий рівень</a:t>
            </a:r>
            <a:endParaRPr lang="en-US" dirty="0"/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857842" y="914400"/>
            <a:ext cx="8034637" cy="579438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658C9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uk-UA" dirty="0"/>
              <a:t>Зразок заголовка</a:t>
            </a:r>
            <a:endParaRPr lang="en-US" dirty="0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0"/>
          </p:nvPr>
        </p:nvSpPr>
        <p:spPr>
          <a:xfrm>
            <a:off x="6804025" y="6364288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56444582-608F-4231-96A2-AE3CCFDEB804}" type="slidenum">
              <a:rPr lang="en-US" altLang="uk-UA"/>
              <a:pPr/>
              <a:t>‹#›</a:t>
            </a:fld>
            <a:endParaRPr lang="en-US" altLang="uk-UA" dirty="0"/>
          </a:p>
        </p:txBody>
      </p:sp>
    </p:spTree>
    <p:extLst>
      <p:ext uri="{BB962C8B-B14F-4D97-AF65-F5344CB8AC3E}">
        <p14:creationId xmlns:p14="http://schemas.microsoft.com/office/powerpoint/2010/main" xmlns="" val="2120700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478532" y="1735963"/>
            <a:ext cx="4186935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814883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174576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34563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174576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132566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174576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824469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71220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FD72-94C4-48E5-A889-528C9972939C}" type="datetime1">
              <a:rPr lang="en-US" smtClean="0"/>
              <a:pPr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9065F-0589-AC46-B55D-73CFD42D49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27841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uk-UA" altLang="uk-UA" sz="2400"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uk-UA" altLang="uk-UA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uk-UA" altLang="uk-UA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uk-UA" altLang="uk-UA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uk-UA" altLang="uk-UA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uk-UA" altLang="uk-UA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uk-UA" altLang="uk-UA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uk-UA" altLang="uk-UA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uk-UA" altLang="uk-UA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uk-UA" altLang="uk-UA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uk-UA" altLang="uk-UA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3995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995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5166D-4840-4C5F-88E3-9D0C46C5E8FF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xmlns="" val="32574683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EE483-F723-4470-B9C7-86CD9477FD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219869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0" t="57697" r="6400" b="24164"/>
          <a:stretch>
            <a:fillRect/>
          </a:stretch>
        </p:blipFill>
        <p:spPr bwMode="auto">
          <a:xfrm>
            <a:off x="4678363" y="6235700"/>
            <a:ext cx="44656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457200"/>
            <a:ext cx="908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7"/>
          <p:cNvCxnSpPr/>
          <p:nvPr userDrawn="1"/>
        </p:nvCxnSpPr>
        <p:spPr>
          <a:xfrm>
            <a:off x="323850" y="1524000"/>
            <a:ext cx="8496300" cy="0"/>
          </a:xfrm>
          <a:prstGeom prst="line">
            <a:avLst/>
          </a:prstGeom>
          <a:ln w="19050">
            <a:solidFill>
              <a:srgbClr val="658C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/>
          <a:lstStyle>
            <a:lvl1pPr marL="360363" indent="-342900" algn="just">
              <a:buClr>
                <a:srgbClr val="658C9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algn="just">
              <a:buClr>
                <a:srgbClr val="46BCC2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algn="just">
              <a:buClr>
                <a:srgbClr val="355466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algn="just">
              <a:buClr>
                <a:srgbClr val="C0E8EA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algn="just">
              <a:buClr>
                <a:srgbClr val="46BCC2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П'ятий рівень</a:t>
            </a:r>
            <a:endParaRPr lang="en-US" dirty="0"/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857842" y="914400"/>
            <a:ext cx="8034637" cy="579438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658C9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uk-UA" dirty="0"/>
              <a:t>Зразок заголовка</a:t>
            </a:r>
            <a:endParaRPr lang="en-US" dirty="0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0"/>
          </p:nvPr>
        </p:nvSpPr>
        <p:spPr>
          <a:xfrm>
            <a:off x="6804025" y="6364288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C2CA955-3784-471C-93B0-60F09ADB2F9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6762910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554" r="220" b="2949"/>
          <a:stretch/>
        </p:blipFill>
        <p:spPr bwMode="auto">
          <a:xfrm flipH="1" flipV="1">
            <a:off x="0" y="5689156"/>
            <a:ext cx="9143999" cy="119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Рисунок 2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59" t="36472" r="9813" b="40846"/>
          <a:stretch/>
        </p:blipFill>
        <p:spPr bwMode="auto">
          <a:xfrm>
            <a:off x="467544" y="291987"/>
            <a:ext cx="4281616" cy="90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6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47" r="-1" b="2949"/>
          <a:stretch/>
        </p:blipFill>
        <p:spPr bwMode="auto">
          <a:xfrm flipH="1" flipV="1">
            <a:off x="376389" y="5689156"/>
            <a:ext cx="1298575" cy="119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8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35" t="2202" b="16710"/>
          <a:stretch/>
        </p:blipFill>
        <p:spPr bwMode="auto">
          <a:xfrm>
            <a:off x="633304" y="5373216"/>
            <a:ext cx="1274400" cy="119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Рисунок 2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5234" t="-65079" r="-16672" b="-871"/>
          <a:stretch>
            <a:fillRect/>
          </a:stretch>
        </p:blipFill>
        <p:spPr bwMode="auto">
          <a:xfrm>
            <a:off x="4932040" y="664121"/>
            <a:ext cx="20764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Рисунок 23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7857" t="-38290" r="-14999"/>
          <a:stretch>
            <a:fillRect/>
          </a:stretch>
        </p:blipFill>
        <p:spPr bwMode="auto">
          <a:xfrm>
            <a:off x="7258372" y="692696"/>
            <a:ext cx="15621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 userDrawn="1"/>
        </p:nvSpPr>
        <p:spPr>
          <a:xfrm>
            <a:off x="107504" y="5118633"/>
            <a:ext cx="1907703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/>
            <a:r>
              <a:rPr lang="en-US" sz="1150" kern="1800" spc="0" baseline="0" dirty="0">
                <a:solidFill>
                  <a:srgbClr val="8788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www.pleddg.org.ua</a:t>
            </a:r>
          </a:p>
        </p:txBody>
      </p:sp>
    </p:spTree>
    <p:extLst>
      <p:ext uri="{BB962C8B-B14F-4D97-AF65-F5344CB8AC3E}">
        <p14:creationId xmlns:p14="http://schemas.microsoft.com/office/powerpoint/2010/main" xmlns="" val="8312104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ідзаголовок 2"/>
          <p:cNvSpPr txBox="1">
            <a:spLocks/>
          </p:cNvSpPr>
          <p:nvPr userDrawn="1"/>
        </p:nvSpPr>
        <p:spPr>
          <a:xfrm>
            <a:off x="0" y="3212976"/>
            <a:ext cx="9144000" cy="331484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0700" indent="0" algn="l"/>
            <a:r>
              <a:rPr lang="uk-UA" sz="1400" b="0" noProof="0" dirty="0">
                <a:solidFill>
                  <a:srgbClr val="3E3E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 «ПАРТНЕРСТВО ДЛЯ РОЗВИТКУ МІСТ» </a:t>
            </a:r>
            <a:br>
              <a:rPr lang="uk-UA" sz="1400" b="0" noProof="0" dirty="0">
                <a:solidFill>
                  <a:srgbClr val="3E3E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uk-UA" sz="1400" b="0" noProof="0" dirty="0">
                <a:solidFill>
                  <a:srgbClr val="3E3E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впроваджує</a:t>
            </a:r>
            <a:r>
              <a:rPr lang="uk-UA" sz="1400" b="0" baseline="0" noProof="0" dirty="0">
                <a:solidFill>
                  <a:srgbClr val="3E3E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Федерація канадських муніципалітетів </a:t>
            </a:r>
            <a:br>
              <a:rPr lang="uk-UA" sz="1400" b="0" baseline="0" noProof="0" dirty="0">
                <a:solidFill>
                  <a:srgbClr val="3E3E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uk-UA" sz="1400" b="0" baseline="0" noProof="0" dirty="0">
                <a:solidFill>
                  <a:srgbClr val="3E3E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фінансової підтримки Уряду Канади</a:t>
            </a:r>
            <a:r>
              <a:rPr lang="uk-UA" sz="1400" b="0" noProof="0" dirty="0">
                <a:solidFill>
                  <a:srgbClr val="3E3E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1790700" indent="0" algn="l"/>
            <a:r>
              <a:rPr lang="uk-UA" sz="1400" b="0" noProof="0" dirty="0">
                <a:solidFill>
                  <a:srgbClr val="3E3E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uk-UA" sz="1400" b="0" noProof="0" dirty="0">
                <a:solidFill>
                  <a:srgbClr val="3E3E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uk-UA" sz="1400" b="0" noProof="0" dirty="0">
                <a:solidFill>
                  <a:srgbClr val="3E3E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вул. </a:t>
            </a:r>
            <a:r>
              <a:rPr lang="uk-UA" sz="1400" b="0" noProof="0" dirty="0" err="1">
                <a:solidFill>
                  <a:srgbClr val="3E3E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Щекавицька</a:t>
            </a:r>
            <a:r>
              <a:rPr lang="uk-UA" sz="1400" b="0" noProof="0" dirty="0">
                <a:solidFill>
                  <a:srgbClr val="3E3E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30/39, офіс 27, Київ, 04071</a:t>
            </a:r>
          </a:p>
          <a:p>
            <a:pPr marL="1790700" indent="0" algn="l"/>
            <a:r>
              <a:rPr lang="uk-UA" sz="1400" b="0" noProof="0" dirty="0" err="1">
                <a:solidFill>
                  <a:srgbClr val="3E3E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тел</a:t>
            </a:r>
            <a:r>
              <a:rPr lang="uk-UA" sz="1400" b="0" noProof="0" dirty="0">
                <a:solidFill>
                  <a:srgbClr val="3E3E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+38 044 2071282, факс +38 044 2071283</a:t>
            </a:r>
          </a:p>
          <a:p>
            <a:pPr marL="1790700" indent="0" algn="l"/>
            <a:r>
              <a:rPr lang="uk-UA" sz="1400" b="0" noProof="0" dirty="0">
                <a:solidFill>
                  <a:srgbClr val="3E3E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office@pleddg.org.ua</a:t>
            </a:r>
            <a:endParaRPr lang="en-US" sz="1400" b="0" noProof="0" dirty="0">
              <a:solidFill>
                <a:srgbClr val="3E3E4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907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kern="1300" dirty="0">
                <a:solidFill>
                  <a:srgbClr val="3E3E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www.pleddg.org.ua</a:t>
            </a:r>
          </a:p>
          <a:p>
            <a:pPr marL="1701800" indent="0" algn="l"/>
            <a:endParaRPr lang="uk-UA" sz="1400" b="0" noProof="0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uk-UA" sz="1400" b="0" noProof="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 userDrawn="1"/>
        </p:nvSpPr>
        <p:spPr>
          <a:xfrm>
            <a:off x="0" y="2060848"/>
            <a:ext cx="9144000" cy="10801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90700" indent="0" algn="l"/>
            <a:r>
              <a:rPr lang="uk-UA" sz="3200" b="1" cap="all" noProof="0" dirty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Дякуємо</a:t>
            </a:r>
            <a:r>
              <a:rPr lang="uk-UA" sz="3200" b="1" cap="all" baseline="0" noProof="0" dirty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 увагу!</a:t>
            </a:r>
            <a:endParaRPr lang="uk-UA" sz="3200" b="1" cap="all" noProof="0" dirty="0">
              <a:solidFill>
                <a:srgbClr val="8700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1" name="Рисунок 21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59" t="36472" r="9813" b="40846"/>
          <a:stretch/>
        </p:blipFill>
        <p:spPr bwMode="auto">
          <a:xfrm>
            <a:off x="467544" y="291987"/>
            <a:ext cx="4281616" cy="90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2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5234" t="-65079" r="-16672" b="-871"/>
          <a:stretch>
            <a:fillRect/>
          </a:stretch>
        </p:blipFill>
        <p:spPr bwMode="auto">
          <a:xfrm>
            <a:off x="4932040" y="664121"/>
            <a:ext cx="20764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Рисунок 2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7857" t="-38290" r="-14999"/>
          <a:stretch>
            <a:fillRect/>
          </a:stretch>
        </p:blipFill>
        <p:spPr bwMode="auto">
          <a:xfrm>
            <a:off x="7258372" y="692696"/>
            <a:ext cx="15621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47" r="-1" b="2949"/>
          <a:stretch/>
        </p:blipFill>
        <p:spPr bwMode="auto">
          <a:xfrm flipH="1" flipV="1">
            <a:off x="376389" y="5689156"/>
            <a:ext cx="1298575" cy="119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8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35" t="2202" b="16710"/>
          <a:stretch/>
        </p:blipFill>
        <p:spPr bwMode="auto">
          <a:xfrm>
            <a:off x="633304" y="5373216"/>
            <a:ext cx="1274400" cy="119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0917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19D8-D779-471B-A287-0850B4EE9BB2}" type="datetime1">
              <a:rPr lang="en-US" smtClean="0"/>
              <a:pPr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9065F-0589-AC46-B55D-73CFD42D49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8512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3DBE-7E15-4674-95B4-593BD10696DC}" type="datetime1">
              <a:rPr lang="en-US" smtClean="0"/>
              <a:pPr/>
              <a:t>6/26/2020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9065F-0589-AC46-B55D-73CFD42D49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52754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DC1C3-1AB2-4952-BB0A-E7FA988F7A51}" type="datetime1">
              <a:rPr lang="en-US" smtClean="0"/>
              <a:pPr/>
              <a:t>6/26/2020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9065F-0589-AC46-B55D-73CFD42D49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32638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5D746-D879-4A29-B825-A927BD897C95}" type="datetime1">
              <a:rPr lang="en-US" smtClean="0"/>
              <a:pPr/>
              <a:t>6/26/2020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9065F-0589-AC46-B55D-73CFD42D49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82288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90AB-14D7-4998-8113-7DE5B81C48EE}" type="datetime1">
              <a:rPr lang="en-US" smtClean="0"/>
              <a:pPr/>
              <a:t>6/26/2020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9065F-0589-AC46-B55D-73CFD42D49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9423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F61D-1BA8-46A6-BB8C-7863955EF931}" type="datetime1">
              <a:rPr lang="en-US" smtClean="0"/>
              <a:pPr/>
              <a:t>6/26/2020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9065F-0589-AC46-B55D-73CFD42D49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36131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4DFE-B40C-425B-A828-1B21C46287FF}" type="datetime1">
              <a:rPr lang="en-US" smtClean="0"/>
              <a:pPr/>
              <a:t>6/26/2020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9065F-0589-AC46-B55D-73CFD42D49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046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EAA1C-D8E9-4450-886B-87C5BA5CE72B}" type="datetime1">
              <a:rPr lang="en-US" smtClean="0"/>
              <a:pPr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9065F-0589-AC46-B55D-73CFD42D49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01913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4370" y="183845"/>
            <a:ext cx="8195259" cy="1249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174576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7415" y="1802638"/>
            <a:ext cx="8329168" cy="33502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838456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F%D0%BB%D0%B0%D0%BD%D1%83%D0%B2%D0%B0%D0%BD%D0%BD%D1%8F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s://uk.wikipedia.org/wiki/%D0%90%D0%BD%D0%B3%D0%BB%D1%96%D0%B9%D1%81%D1%8C%D0%BA%D0%B0_%D0%BC%D0%BE%D0%B2%D0%B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microsoft.com/office/2007/relationships/diagramDrawing" Target="../diagrams/drawing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0.png"/><Relationship Id="rId4" Type="http://schemas.openxmlformats.org/officeDocument/2006/relationships/diagramData" Target="../diagrams/data1.xml"/><Relationship Id="rId9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4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image" Target="../media/image12.png"/><Relationship Id="rId3" Type="http://schemas.openxmlformats.org/officeDocument/2006/relationships/diagramData" Target="../diagrams/data2.xml"/><Relationship Id="rId7" Type="http://schemas.openxmlformats.org/officeDocument/2006/relationships/diagramData" Target="../diagrams/data3.xml"/><Relationship Id="rId12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9.png"/><Relationship Id="rId5" Type="http://schemas.openxmlformats.org/officeDocument/2006/relationships/diagramQuickStyle" Target="../diagrams/quickStyle2.xml"/><Relationship Id="rId15" Type="http://schemas.microsoft.com/office/2007/relationships/diagramDrawing" Target="../diagrams/drawing3.xml"/><Relationship Id="rId10" Type="http://schemas.openxmlformats.org/officeDocument/2006/relationships/diagramColors" Target="../diagrams/colors3.xml"/><Relationship Id="rId4" Type="http://schemas.openxmlformats.org/officeDocument/2006/relationships/diagramLayout" Target="../diagrams/layout2.xml"/><Relationship Id="rId9" Type="http://schemas.openxmlformats.org/officeDocument/2006/relationships/diagramQuickStyle" Target="../diagrams/quickStyle3.xml"/><Relationship Id="rId14" Type="http://schemas.microsoft.com/office/2007/relationships/diagramDrawing" Target="../diagrams/drawing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4.xm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microsoft.com/office/2007/relationships/diagramDrawing" Target="../diagrams/drawing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2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emf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2.png"/><Relationship Id="rId7" Type="http://schemas.openxmlformats.org/officeDocument/2006/relationships/image" Target="../media/image11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9.png"/><Relationship Id="rId7" Type="http://schemas.openxmlformats.org/officeDocument/2006/relationships/image" Target="../media/image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12.png"/><Relationship Id="rId4" Type="http://schemas.openxmlformats.org/officeDocument/2006/relationships/image" Target="../media/image40.png"/><Relationship Id="rId9" Type="http://schemas.openxmlformats.org/officeDocument/2006/relationships/image" Target="../media/image1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44.emf"/><Relationship Id="rId4" Type="http://schemas.openxmlformats.org/officeDocument/2006/relationships/image" Target="../media/image1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oleObject" Target="../embeddings/_____Microsoft_Office_Excel_97-20031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3.xml"/><Relationship Id="rId7" Type="http://schemas.openxmlformats.org/officeDocument/2006/relationships/image" Target="../media/image10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.xml"/><Relationship Id="rId9" Type="http://schemas.openxmlformats.org/officeDocument/2006/relationships/image" Target="../media/image1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0.png"/><Relationship Id="rId10" Type="http://schemas.openxmlformats.org/officeDocument/2006/relationships/image" Target="../media/image19.jpeg"/><Relationship Id="rId4" Type="http://schemas.openxmlformats.org/officeDocument/2006/relationships/image" Target="../media/image9.pn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111978" y="6127422"/>
            <a:ext cx="5768285" cy="481012"/>
          </a:xfrm>
        </p:spPr>
        <p:txBody>
          <a:bodyPr>
            <a:normAutofit/>
          </a:bodyPr>
          <a:lstStyle/>
          <a:p>
            <a:pPr algn="r"/>
            <a:r>
              <a:rPr lang="en-US" sz="1700" dirty="0">
                <a:solidFill>
                  <a:srgbClr val="182B5D"/>
                </a:solidFill>
                <a:latin typeface="+mn-lt"/>
                <a:cs typeface="Gill Sans"/>
              </a:rPr>
              <a:t>Проект USAID </a:t>
            </a:r>
            <a:r>
              <a:rPr lang="uk-UA" sz="1700" dirty="0">
                <a:solidFill>
                  <a:srgbClr val="182B5D"/>
                </a:solidFill>
                <a:latin typeface="+mn-lt"/>
                <a:cs typeface="Gill Sans"/>
              </a:rPr>
              <a:t>«Демократичне врядування у Східній Україні»</a:t>
            </a:r>
            <a:r>
              <a:rPr lang="en-US" sz="1700" dirty="0">
                <a:solidFill>
                  <a:srgbClr val="182B5D"/>
                </a:solidFill>
                <a:latin typeface="+mn-lt"/>
                <a:cs typeface="Gill Sans"/>
              </a:rPr>
              <a:t> </a:t>
            </a:r>
          </a:p>
        </p:txBody>
      </p:sp>
      <p:pic>
        <p:nvPicPr>
          <p:cNvPr id="5" name="Picture 4" descr="USAID_Horiz_Ukranian_RGB_2-Colo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35" t="9874" r="7233" b="15340"/>
          <a:stretch/>
        </p:blipFill>
        <p:spPr>
          <a:xfrm>
            <a:off x="0" y="23920"/>
            <a:ext cx="3002280" cy="936200"/>
          </a:xfrm>
          <a:prstGeom prst="rect">
            <a:avLst/>
          </a:prstGeom>
        </p:spPr>
      </p:pic>
      <p:pic>
        <p:nvPicPr>
          <p:cNvPr id="6" name="Picture 5" descr="CXID_U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0773" y="6127422"/>
            <a:ext cx="1699940" cy="499010"/>
          </a:xfrm>
          <a:prstGeom prst="rect">
            <a:avLst/>
          </a:prstGeom>
        </p:spPr>
      </p:pic>
      <p:pic>
        <p:nvPicPr>
          <p:cNvPr id="7" name="Picture 6" descr="arro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-1" y="5924793"/>
            <a:ext cx="598813" cy="804466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655418" y="1603198"/>
            <a:ext cx="8175295" cy="3334562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  <a:defRPr/>
            </a:pPr>
            <a:endParaRPr lang="uk-UA" sz="2400" b="1" dirty="0">
              <a:solidFill>
                <a:schemeClr val="bg1"/>
              </a:solidFill>
            </a:endParaRPr>
          </a:p>
          <a:p>
            <a:pPr lvl="0">
              <a:spcBef>
                <a:spcPts val="0"/>
              </a:spcBef>
              <a:defRPr/>
            </a:pPr>
            <a:endParaRPr lang="uk-UA" sz="2400" b="1" dirty="0" smtClean="0">
              <a:solidFill>
                <a:schemeClr val="bg1"/>
              </a:solidFill>
            </a:endParaRPr>
          </a:p>
          <a:p>
            <a:pPr lvl="0">
              <a:spcBef>
                <a:spcPts val="0"/>
              </a:spcBef>
              <a:defRPr/>
            </a:pPr>
            <a:r>
              <a:rPr lang="uk-UA" sz="2400" b="1" dirty="0" smtClean="0">
                <a:solidFill>
                  <a:schemeClr val="bg1"/>
                </a:solidFill>
              </a:rPr>
              <a:t>Учбовий </a:t>
            </a:r>
            <a:r>
              <a:rPr lang="uk-UA" sz="2400" b="1" dirty="0">
                <a:solidFill>
                  <a:schemeClr val="bg1"/>
                </a:solidFill>
              </a:rPr>
              <a:t>модуль № 3 </a:t>
            </a:r>
          </a:p>
          <a:p>
            <a:pPr lvl="0">
              <a:spcBef>
                <a:spcPts val="0"/>
              </a:spcBef>
              <a:defRPr/>
            </a:pPr>
            <a:r>
              <a:rPr lang="uk-UA" sz="2400" b="1" dirty="0">
                <a:solidFill>
                  <a:schemeClr val="bg1"/>
                </a:solidFill>
              </a:rPr>
              <a:t>«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Розвиток громади в контексті децентралізації: стратегічне планування та </a:t>
            </a:r>
            <a:r>
              <a:rPr lang="uk-UA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проєктний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менеджмент»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ahoma"/>
            </a:endParaRPr>
          </a:p>
        </p:txBody>
      </p:sp>
      <p:pic>
        <p:nvPicPr>
          <p:cNvPr id="11" name="Picture 10" descr="arro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17613" y="-23116"/>
            <a:ext cx="598813" cy="8044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38087"/>
            <a:ext cx="9144000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1145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arr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45187" y="296832"/>
            <a:ext cx="598813" cy="804466"/>
          </a:xfrm>
          <a:prstGeom prst="rect">
            <a:avLst/>
          </a:prstGeom>
        </p:spPr>
      </p:pic>
      <p:sp>
        <p:nvSpPr>
          <p:cNvPr id="2560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4769" y="1045976"/>
            <a:ext cx="8925108" cy="4942338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ct val="0"/>
              </a:spcBef>
              <a:buClr>
                <a:schemeClr val="tx1"/>
              </a:buClr>
              <a:buNone/>
            </a:pPr>
            <a:r>
              <a:rPr lang="uk-UA" altLang="uk-UA" sz="2400" b="1" dirty="0">
                <a:solidFill>
                  <a:schemeClr val="tx2"/>
                </a:solidFill>
                <a:cs typeface="Arial" panose="020B0604020202020204" pitchFamily="34" charset="0"/>
              </a:rPr>
              <a:t>1</a:t>
            </a:r>
            <a:r>
              <a:rPr lang="uk-UA" altLang="uk-UA" sz="2600" b="1" dirty="0">
                <a:solidFill>
                  <a:schemeClr val="tx2"/>
                </a:solidFill>
                <a:cs typeface="Arial" panose="020B0604020202020204" pitchFamily="34" charset="0"/>
              </a:rPr>
              <a:t>. Інструмент менеджменту</a:t>
            </a:r>
          </a:p>
          <a:p>
            <a:pPr>
              <a:spcBef>
                <a:spcPct val="0"/>
              </a:spcBef>
              <a:buClr>
                <a:schemeClr val="tx1"/>
              </a:buClr>
            </a:pPr>
            <a:r>
              <a:rPr lang="uk-UA" altLang="uk-UA" sz="2600" dirty="0">
                <a:solidFill>
                  <a:schemeClr val="tx2"/>
                </a:solidFill>
                <a:cs typeface="Arial" panose="020B0604020202020204" pitchFamily="34" charset="0"/>
              </a:rPr>
              <a:t>Дозволяє ефективно управляти громадою; здійснювати контроль</a:t>
            </a:r>
          </a:p>
          <a:p>
            <a:pPr>
              <a:spcBef>
                <a:spcPct val="0"/>
              </a:spcBef>
              <a:buClr>
                <a:schemeClr val="tx1"/>
              </a:buClr>
            </a:pPr>
            <a:r>
              <a:rPr lang="uk-UA" altLang="uk-UA" sz="2600" dirty="0">
                <a:solidFill>
                  <a:schemeClr val="tx2"/>
                </a:solidFill>
                <a:cs typeface="Arial" panose="020B0604020202020204" pitchFamily="34" charset="0"/>
              </a:rPr>
              <a:t>Підвищує спроможність громади адаптуватися до майбутніх непередбачених подій;</a:t>
            </a:r>
          </a:p>
          <a:p>
            <a:pPr>
              <a:spcBef>
                <a:spcPct val="0"/>
              </a:spcBef>
              <a:buClr>
                <a:schemeClr val="tx1"/>
              </a:buClr>
            </a:pPr>
            <a:endParaRPr lang="uk-UA" altLang="uk-UA" sz="26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Clr>
                <a:schemeClr val="tx1"/>
              </a:buClr>
              <a:buNone/>
            </a:pPr>
            <a:r>
              <a:rPr lang="uk-UA" altLang="uk-UA" sz="2600" b="1" dirty="0">
                <a:solidFill>
                  <a:schemeClr val="tx2"/>
                </a:solidFill>
                <a:cs typeface="Arial" panose="020B0604020202020204" pitchFamily="34" charset="0"/>
              </a:rPr>
              <a:t>2. Інструмент розвитку ОТГ</a:t>
            </a:r>
          </a:p>
          <a:p>
            <a:pPr>
              <a:spcBef>
                <a:spcPct val="0"/>
              </a:spcBef>
              <a:buClr>
                <a:schemeClr val="tx1"/>
              </a:buClr>
            </a:pPr>
            <a:r>
              <a:rPr lang="uk-UA" altLang="uk-UA" sz="2600" dirty="0">
                <a:solidFill>
                  <a:schemeClr val="tx2"/>
                </a:solidFill>
                <a:cs typeface="Arial" panose="020B0604020202020204" pitchFamily="34" charset="0"/>
              </a:rPr>
              <a:t>Інвентаризація нових ресурсів та створення баз даних</a:t>
            </a:r>
          </a:p>
          <a:p>
            <a:pPr>
              <a:spcBef>
                <a:spcPct val="0"/>
              </a:spcBef>
              <a:buClr>
                <a:schemeClr val="tx1"/>
              </a:buClr>
            </a:pPr>
            <a:r>
              <a:rPr lang="uk-UA" altLang="uk-UA" sz="2600" dirty="0">
                <a:solidFill>
                  <a:schemeClr val="tx2"/>
                </a:solidFill>
                <a:cs typeface="Arial" panose="020B0604020202020204" pitchFamily="34" charset="0"/>
              </a:rPr>
              <a:t>Закласти механізми розвитку та долучитися до їх реалізації</a:t>
            </a:r>
          </a:p>
          <a:p>
            <a:pPr>
              <a:spcBef>
                <a:spcPct val="0"/>
              </a:spcBef>
              <a:buClr>
                <a:schemeClr val="tx1"/>
              </a:buClr>
            </a:pPr>
            <a:r>
              <a:rPr lang="uk-UA" altLang="uk-UA" sz="2600" dirty="0">
                <a:solidFill>
                  <a:schemeClr val="tx2"/>
                </a:solidFill>
                <a:cs typeface="Arial" panose="020B0604020202020204" pitchFamily="34" charset="0"/>
              </a:rPr>
              <a:t>Уникнути управління “гасіння пожеж”</a:t>
            </a:r>
          </a:p>
          <a:p>
            <a:pPr>
              <a:spcBef>
                <a:spcPct val="0"/>
              </a:spcBef>
              <a:buClr>
                <a:schemeClr val="tx1"/>
              </a:buClr>
            </a:pPr>
            <a:endParaRPr lang="uk-UA" altLang="uk-UA" sz="26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Clr>
                <a:schemeClr val="tx1"/>
              </a:buClr>
              <a:buNone/>
            </a:pPr>
            <a:r>
              <a:rPr lang="uk-UA" altLang="uk-UA" sz="2600" b="1" dirty="0">
                <a:solidFill>
                  <a:schemeClr val="tx2"/>
                </a:solidFill>
                <a:cs typeface="Arial" panose="020B0604020202020204" pitchFamily="34" charset="0"/>
              </a:rPr>
              <a:t>3. Інструмент партнерства граків, </a:t>
            </a:r>
            <a:r>
              <a:rPr lang="uk-UA" altLang="uk-UA" sz="2600" b="1" dirty="0">
                <a:solidFill>
                  <a:srgbClr val="A50021"/>
                </a:solidFill>
                <a:cs typeface="Arial" panose="020B0604020202020204" pitchFamily="34" charset="0"/>
              </a:rPr>
              <a:t>гендерна рівність, інклюзія</a:t>
            </a:r>
          </a:p>
          <a:p>
            <a:pPr>
              <a:spcBef>
                <a:spcPct val="0"/>
              </a:spcBef>
              <a:buClr>
                <a:schemeClr val="tx1"/>
              </a:buClr>
            </a:pPr>
            <a:r>
              <a:rPr lang="uk-UA" altLang="uk-UA" sz="2600" dirty="0">
                <a:solidFill>
                  <a:schemeClr val="tx2"/>
                </a:solidFill>
                <a:cs typeface="Arial" panose="020B0604020202020204" pitchFamily="34" charset="0"/>
              </a:rPr>
              <a:t>Реалізація сумісних проектів та досягнення результатів, які вигідні усім</a:t>
            </a:r>
          </a:p>
          <a:p>
            <a:pPr>
              <a:spcBef>
                <a:spcPct val="0"/>
              </a:spcBef>
              <a:buClr>
                <a:schemeClr val="tx1"/>
              </a:buClr>
            </a:pPr>
            <a:endParaRPr lang="uk-UA" altLang="uk-UA" sz="26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Clr>
                <a:schemeClr val="tx1"/>
              </a:buClr>
              <a:buNone/>
            </a:pPr>
            <a:r>
              <a:rPr lang="uk-UA" altLang="uk-UA" sz="2600" b="1" dirty="0">
                <a:solidFill>
                  <a:schemeClr val="tx2"/>
                </a:solidFill>
                <a:cs typeface="Arial" panose="020B0604020202020204" pitchFamily="34" charset="0"/>
              </a:rPr>
              <a:t>4. Сконцентрувати усі ресурси ОТГ на проектах МЕР</a:t>
            </a:r>
          </a:p>
          <a:p>
            <a:pPr>
              <a:spcBef>
                <a:spcPct val="0"/>
              </a:spcBef>
              <a:buClr>
                <a:schemeClr val="tx1"/>
              </a:buClr>
            </a:pPr>
            <a:r>
              <a:rPr lang="uk-UA" altLang="uk-UA" sz="2600" dirty="0">
                <a:solidFill>
                  <a:schemeClr val="tx2"/>
                </a:solidFill>
                <a:cs typeface="Arial" panose="020B0604020202020204" pitchFamily="34" charset="0"/>
              </a:rPr>
              <a:t>Задіяти скриті ресурси, залучити додаткові ресурси, виявити болючі точки, сконцентрувати обмежені ресурси </a:t>
            </a:r>
            <a:r>
              <a:rPr lang="uk-UA" altLang="uk-UA" sz="2400" dirty="0">
                <a:solidFill>
                  <a:schemeClr val="tx2"/>
                </a:solidFill>
                <a:cs typeface="Arial" panose="020B0604020202020204" pitchFamily="34" charset="0"/>
              </a:rPr>
              <a:t>	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2468882" y="108245"/>
            <a:ext cx="644810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НАВІЩО УКРАЇНСЬКИМ ГРОМАДАМ ПОТРІБНА СТРАТЕГІЇ ТА ПЛАН ЇЇ РЕАЛІЗАЦІЇ? </a:t>
            </a:r>
          </a:p>
        </p:txBody>
      </p:sp>
      <p:pic>
        <p:nvPicPr>
          <p:cNvPr id="4" name="Picture 4" descr="USAID_Horiz_Ukranian_RGB_2-Color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35" t="9874" r="7233" b="15340"/>
          <a:stretch/>
        </p:blipFill>
        <p:spPr>
          <a:xfrm>
            <a:off x="1" y="52757"/>
            <a:ext cx="2468881" cy="886485"/>
          </a:xfrm>
          <a:prstGeom prst="rect">
            <a:avLst/>
          </a:prstGeom>
        </p:spPr>
      </p:pic>
      <p:pic>
        <p:nvPicPr>
          <p:cNvPr id="6" name="Picture 5" descr="CXID_U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0839" y="6448677"/>
            <a:ext cx="1699038" cy="27983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53582" y="6247500"/>
            <a:ext cx="5984875" cy="481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700" dirty="0">
                <a:solidFill>
                  <a:srgbClr val="182B5D"/>
                </a:solidFill>
                <a:latin typeface="+mn-lt"/>
                <a:cs typeface="Gill Sans"/>
              </a:rPr>
              <a:t>Проект USAID </a:t>
            </a:r>
            <a:r>
              <a:rPr lang="uk-UA" sz="1700" dirty="0">
                <a:solidFill>
                  <a:srgbClr val="182B5D"/>
                </a:solidFill>
                <a:latin typeface="+mn-lt"/>
                <a:cs typeface="Gill Sans"/>
              </a:rPr>
              <a:t>«Демократичне врядування у Східній Україні»</a:t>
            </a:r>
            <a:r>
              <a:rPr lang="en-US" sz="1700" dirty="0">
                <a:solidFill>
                  <a:srgbClr val="182B5D"/>
                </a:solidFill>
                <a:latin typeface="+mn-lt"/>
                <a:cs typeface="Gill Sans"/>
              </a:rPr>
              <a:t> </a:t>
            </a:r>
          </a:p>
        </p:txBody>
      </p:sp>
      <p:pic>
        <p:nvPicPr>
          <p:cNvPr id="8" name="Picture 6" descr="arr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2703" y="6053534"/>
            <a:ext cx="598813" cy="804466"/>
          </a:xfrm>
          <a:prstGeom prst="rect">
            <a:avLst/>
          </a:prstGeom>
        </p:spPr>
      </p:pic>
      <p:pic>
        <p:nvPicPr>
          <p:cNvPr id="5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3408" y="6095047"/>
            <a:ext cx="9144000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1839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921156" y="0"/>
            <a:ext cx="5765644" cy="720725"/>
          </a:xfrm>
        </p:spPr>
        <p:txBody>
          <a:bodyPr>
            <a:noAutofit/>
          </a:bodyPr>
          <a:lstStyle/>
          <a:p>
            <a:r>
              <a:rPr lang="uk-UA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СТРАТЕГІЧНИЙ  МЕНЕДЖМЕНТ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 descr="USAID_Horiz_Ukranian_RGB_2-Color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35" t="9874" r="7233" b="15340"/>
          <a:stretch/>
        </p:blipFill>
        <p:spPr>
          <a:xfrm>
            <a:off x="24150" y="46323"/>
            <a:ext cx="2415656" cy="747669"/>
          </a:xfrm>
          <a:prstGeom prst="rect">
            <a:avLst/>
          </a:prstGeom>
        </p:spPr>
      </p:pic>
      <p:pic>
        <p:nvPicPr>
          <p:cNvPr id="10" name="Picture 10" descr="arro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86800" y="-10474"/>
            <a:ext cx="481350" cy="804466"/>
          </a:xfrm>
          <a:prstGeom prst="rect">
            <a:avLst/>
          </a:prstGeom>
        </p:spPr>
      </p:pic>
      <p:pic>
        <p:nvPicPr>
          <p:cNvPr id="11" name="Picture 6" descr="arro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-1" y="6024561"/>
            <a:ext cx="562006" cy="8044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50" y="6021883"/>
            <a:ext cx="9144000" cy="45719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750277" y="6248247"/>
            <a:ext cx="5984875" cy="481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700" dirty="0">
                <a:solidFill>
                  <a:srgbClr val="182B5D"/>
                </a:solidFill>
                <a:latin typeface="Gill Sans"/>
                <a:cs typeface="Gill Sans"/>
              </a:rPr>
              <a:t>Проект USAID </a:t>
            </a:r>
            <a:r>
              <a:rPr lang="uk-UA" sz="1700" dirty="0">
                <a:solidFill>
                  <a:srgbClr val="182B5D"/>
                </a:solidFill>
                <a:latin typeface="Gill Sans"/>
                <a:cs typeface="Gill Sans"/>
              </a:rPr>
              <a:t>«Демократичне врядування у Східній Україні»</a:t>
            </a:r>
            <a:r>
              <a:rPr lang="en-US" sz="1700" dirty="0">
                <a:solidFill>
                  <a:srgbClr val="182B5D"/>
                </a:solidFill>
                <a:latin typeface="Gill Sans"/>
                <a:cs typeface="Gill Sans"/>
              </a:rPr>
              <a:t> </a:t>
            </a:r>
          </a:p>
        </p:txBody>
      </p:sp>
      <p:pic>
        <p:nvPicPr>
          <p:cNvPr id="15" name="Picture 5" descr="CXID_U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99960" y="6330107"/>
            <a:ext cx="1770852" cy="39915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7641" y="807748"/>
            <a:ext cx="8812237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>
                <a:solidFill>
                  <a:schemeClr val="tx2"/>
                </a:solidFill>
              </a:rPr>
              <a:t>Стратегічне планува́ння</a:t>
            </a:r>
            <a:r>
              <a:rPr lang="uk-UA" sz="2400" dirty="0">
                <a:solidFill>
                  <a:schemeClr val="tx2"/>
                </a:solidFill>
              </a:rPr>
              <a:t> (</a:t>
            </a:r>
            <a:r>
              <a:rPr lang="uk-UA" sz="2400" dirty="0" err="1">
                <a:solidFill>
                  <a:schemeClr val="tx2"/>
                </a:solidFill>
                <a:hlinkClick r:id="rId7" tooltip="Англійська мова"/>
              </a:rPr>
              <a:t>англ</a:t>
            </a:r>
            <a:r>
              <a:rPr lang="uk-UA" sz="2400" dirty="0">
                <a:solidFill>
                  <a:schemeClr val="tx2"/>
                </a:solidFill>
                <a:hlinkClick r:id="rId7" tooltip="Англійська мова"/>
              </a:rPr>
              <a:t>.</a:t>
            </a:r>
            <a:r>
              <a:rPr lang="uk-UA" sz="2400" dirty="0">
                <a:solidFill>
                  <a:schemeClr val="tx2"/>
                </a:solidFill>
              </a:rPr>
              <a:t> </a:t>
            </a:r>
            <a:r>
              <a:rPr lang="de-DE" sz="2400" dirty="0">
                <a:solidFill>
                  <a:schemeClr val="tx2"/>
                </a:solidFill>
              </a:rPr>
              <a:t>Strategic </a:t>
            </a:r>
            <a:r>
              <a:rPr lang="de-DE" sz="2400" dirty="0" err="1">
                <a:solidFill>
                  <a:schemeClr val="tx2"/>
                </a:solidFill>
              </a:rPr>
              <a:t>Planning</a:t>
            </a:r>
            <a:r>
              <a:rPr lang="de-DE" sz="2400" dirty="0">
                <a:solidFill>
                  <a:schemeClr val="tx2"/>
                </a:solidFill>
              </a:rPr>
              <a:t>) — </a:t>
            </a:r>
            <a:r>
              <a:rPr lang="uk-UA" sz="2400" dirty="0">
                <a:solidFill>
                  <a:schemeClr val="tx2"/>
                </a:solidFill>
              </a:rPr>
              <a:t>це довгострокове </a:t>
            </a:r>
            <a:r>
              <a:rPr lang="uk-UA" sz="2400" dirty="0">
                <a:solidFill>
                  <a:schemeClr val="tx2"/>
                </a:solidFill>
                <a:hlinkClick r:id="rId8" tooltip="Планування"/>
              </a:rPr>
              <a:t>планування</a:t>
            </a:r>
            <a:r>
              <a:rPr lang="uk-UA" sz="2400" dirty="0">
                <a:solidFill>
                  <a:schemeClr val="tx2"/>
                </a:solidFill>
              </a:rPr>
              <a:t> на основі проміжних цілей. Стратегія визначається головною ціллю та проміжними цілями, які дозволяють досягнути головної цілі. </a:t>
            </a:r>
          </a:p>
          <a:p>
            <a:pPr lvl="0">
              <a:spcBef>
                <a:spcPts val="1200"/>
              </a:spcBef>
              <a:defRPr/>
            </a:pPr>
            <a:r>
              <a:rPr lang="uk-UA" sz="2400" b="1" dirty="0">
                <a:solidFill>
                  <a:schemeClr val="tx2"/>
                </a:solidFill>
              </a:rPr>
              <a:t>Стратегія</a:t>
            </a:r>
            <a:r>
              <a:rPr lang="uk-UA" sz="2400" dirty="0">
                <a:solidFill>
                  <a:schemeClr val="tx2"/>
                </a:solidFill>
              </a:rPr>
              <a:t> — це комплексна програма дій, направлена на досягнення стратегічного бачення (візії),  місії, стратегічних напрямів, цілей розвитку громади та розподіл ресурсів для їх досягнення.</a:t>
            </a:r>
          </a:p>
          <a:p>
            <a:pPr lvl="0">
              <a:spcBef>
                <a:spcPts val="1200"/>
              </a:spcBef>
              <a:defRPr/>
            </a:pPr>
            <a:r>
              <a:rPr lang="uk-UA" sz="2400" b="1" dirty="0">
                <a:solidFill>
                  <a:schemeClr val="tx2"/>
                </a:solidFill>
              </a:rPr>
              <a:t>Стратегія розвитку громади </a:t>
            </a:r>
            <a:r>
              <a:rPr lang="uk-UA" sz="2400" dirty="0">
                <a:solidFill>
                  <a:schemeClr val="tx2"/>
                </a:solidFill>
              </a:rPr>
              <a:t>розробляється на 5 і більше років</a:t>
            </a:r>
          </a:p>
          <a:p>
            <a:pPr lvl="0">
              <a:spcBef>
                <a:spcPts val="1200"/>
              </a:spcBef>
              <a:defRPr/>
            </a:pPr>
            <a:r>
              <a:rPr lang="uk-UA" sz="2400" b="1" dirty="0">
                <a:solidFill>
                  <a:schemeClr val="tx2"/>
                </a:solidFill>
              </a:rPr>
              <a:t>План реалізації Стратегії </a:t>
            </a:r>
            <a:r>
              <a:rPr lang="uk-UA" sz="2400" dirty="0">
                <a:solidFill>
                  <a:schemeClr val="tx2"/>
                </a:solidFill>
              </a:rPr>
              <a:t>розробляється на три роки</a:t>
            </a:r>
          </a:p>
          <a:p>
            <a:pPr lvl="0">
              <a:spcBef>
                <a:spcPts val="1800"/>
              </a:spcBef>
              <a:defRPr/>
            </a:pPr>
            <a:r>
              <a:rPr lang="uk-UA" sz="2400" dirty="0">
                <a:solidFill>
                  <a:schemeClr val="tx2"/>
                </a:solidFill>
              </a:rPr>
              <a:t>Стратегічне планування дозволяє зосередити обмежені ресурси громади на пріоритетних напрямах розвитку.</a:t>
            </a:r>
          </a:p>
        </p:txBody>
      </p:sp>
    </p:spTree>
    <p:extLst>
      <p:ext uri="{BB962C8B-B14F-4D97-AF65-F5344CB8AC3E}">
        <p14:creationId xmlns:p14="http://schemas.microsoft.com/office/powerpoint/2010/main" xmlns="" val="3543441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313" t="13817" r="-2"/>
          <a:stretch>
            <a:fillRect/>
          </a:stretch>
        </p:blipFill>
        <p:spPr bwMode="auto">
          <a:xfrm>
            <a:off x="-23813" y="-63500"/>
            <a:ext cx="9151938" cy="698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5184775" y="34925"/>
            <a:ext cx="358775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5" name="Овал 4"/>
          <p:cNvSpPr/>
          <p:nvPr/>
        </p:nvSpPr>
        <p:spPr>
          <a:xfrm>
            <a:off x="1498600" y="6535738"/>
            <a:ext cx="433388" cy="40163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0" name="Овал 9"/>
          <p:cNvSpPr/>
          <p:nvPr/>
        </p:nvSpPr>
        <p:spPr>
          <a:xfrm>
            <a:off x="5148263" y="7938"/>
            <a:ext cx="431800" cy="43338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9222" name="TextBox 10"/>
          <p:cNvSpPr txBox="1">
            <a:spLocks noChangeArrowheads="1"/>
          </p:cNvSpPr>
          <p:nvPr/>
        </p:nvSpPr>
        <p:spPr bwMode="auto">
          <a:xfrm>
            <a:off x="7308850" y="6176963"/>
            <a:ext cx="10795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uk-UA" altLang="uk-UA" sz="4800" b="1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9223" name="TextBox 11"/>
          <p:cNvSpPr txBox="1">
            <a:spLocks noChangeArrowheads="1"/>
          </p:cNvSpPr>
          <p:nvPr/>
        </p:nvSpPr>
        <p:spPr bwMode="auto">
          <a:xfrm>
            <a:off x="1908175" y="6119813"/>
            <a:ext cx="7191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uk-UA" altLang="uk-UA" sz="4800" b="1">
                <a:solidFill>
                  <a:srgbClr val="FFFF00"/>
                </a:solidFill>
              </a:rPr>
              <a:t>В</a:t>
            </a:r>
          </a:p>
        </p:txBody>
      </p:sp>
      <p:sp>
        <p:nvSpPr>
          <p:cNvPr id="17" name="Стрелка вниз 16"/>
          <p:cNvSpPr/>
          <p:nvPr/>
        </p:nvSpPr>
        <p:spPr>
          <a:xfrm flipH="1">
            <a:off x="5184775" y="379413"/>
            <a:ext cx="323850" cy="1692275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>
              <a:solidFill>
                <a:srgbClr val="FF0000"/>
              </a:solidFill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 bwMode="auto">
          <a:xfrm>
            <a:off x="-1539875" y="-276225"/>
            <a:ext cx="83359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uk-UA" altLang="uk-UA" sz="2400" b="1" dirty="0">
                <a:solidFill>
                  <a:srgbClr val="CC0000"/>
                </a:solidFill>
                <a:ea typeface="+mn-ea"/>
                <a:cs typeface="Tahoma" panose="020B0604030504040204" pitchFamily="34" charset="0"/>
              </a:rPr>
              <a:t>ЛАНДШАФТ ТА СЦЕНАРІЙ РОЗВИТКУ </a:t>
            </a:r>
          </a:p>
        </p:txBody>
      </p:sp>
    </p:spTree>
    <p:extLst>
      <p:ext uri="{BB962C8B-B14F-4D97-AF65-F5344CB8AC3E}">
        <p14:creationId xmlns:p14="http://schemas.microsoft.com/office/powerpoint/2010/main" xmlns="" val="23032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6.93889E-18 L 0.02709 6.93889E-18 L 0.02709 0.13866 L 0.05417 0.13866 L 0.05417 0.27731 L 0.08125 0.27731 L 0.08125 0.41574 L 0.10851 0.41574 L 0.10851 0.55486 L 0.13559 0.55486 L 0.13559 0.69375 L 0.16268 0.69375 L 0.16268 0.83171 L 0.18993 0.83171 L 0.18993 0.9713 " pathEditMode="relative" rAng="0" ptsTypes="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97" y="4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0116 L 0.004 0.2865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 0.28657 C -0.00399 0.26366 -0.03055 0.24143 -0.0401 0.24143 C -0.09948 0.24143 -0.16059 0.59884 -0.16059 0.95671 C -0.16059 0.77616 -0.19097 0.59884 -0.21979 0.59884 C -0.25035 0.59884 -0.27916 0.77917 -0.27916 0.95671 C -0.27916 0.86759 -0.29444 0.77616 -0.30972 0.77616 C -0.325 0.77616 -0.34028 0.86505 -0.34028 0.95671 C -0.34028 0.91065 -0.34791 0.86759 -0.35555 0.86759 C -0.36319 0.86759 -0.37083 0.91342 -0.37083 0.95671 C -0.37083 0.93333 -0.37482 0.91065 -0.37847 0.91065 C -0.38038 0.91065 -0.38594 0.9338 -0.38594 0.95671 C -0.38594 0.94514 -0.38802 0.93333 -0.3901 0.93333 C -0.3901 0.93032 -0.3941 0.94444 -0.3941 0.95671 C -0.3941 0.95023 -0.3941 0.94514 -0.396 0.94514 C -0.396 0.94792 -0.39791 0.95092 -0.39791 0.95671 C -0.39791 0.9537 -0.39791 0.95023 -0.39791 0.94792 C -0.4 0.94792 -0.4 0.95023 -0.4 0.9537 C -0.40191 0.9537 -0.40191 0.95092 -0.40191 0.94792 C -0.40364 0.94792 -0.40364 0.95023 -0.40364 0.9537 " pathEditMode="relative" rAng="0" ptsTypes="AAAAAAAAAAAAAAAAAAA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82" y="3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0" grpId="0" animBg="1"/>
      <p:bldP spid="10" grpId="1" animBg="1"/>
      <p:bldP spid="10" grpId="2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621280" y="52757"/>
            <a:ext cx="6107724" cy="830997"/>
          </a:xfr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altLang="uk-UA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ПАРТИСИПАТИВНА МОДЕЛЬ СТРАТЕГІЧНОГО ПЛАНУВАННЯ</a:t>
            </a:r>
          </a:p>
        </p:txBody>
      </p:sp>
      <p:pic>
        <p:nvPicPr>
          <p:cNvPr id="9" name="Picture 10" descr="arr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25490" y="532590"/>
            <a:ext cx="481350" cy="80446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1039225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>
                <a:solidFill>
                  <a:schemeClr val="tx2"/>
                </a:solidFill>
              </a:rPr>
              <a:t>Залучення до роботи над стратегічним документом широкого представництва місцевого середовища (представників найважливіших установ, громадських організації, місцевих лідерів).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>
                <a:solidFill>
                  <a:schemeClr val="tx2"/>
                </a:solidFill>
              </a:rPr>
              <a:t>Аналітичні дослідження і рішення, які ухвалюють під час розробки стратегії, охоплюють три сфери: економічну, соціальну й екологічну.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>
                <a:solidFill>
                  <a:schemeClr val="tx2"/>
                </a:solidFill>
              </a:rPr>
              <a:t>Підготовку звіту про стан громади, який базується на аналізі поточної ситуації (аналіз фінансових даних, стану інфраструктури, демографічних даних, даних про ринок праці і економіку, екологічних аспектів).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>
                <a:solidFill>
                  <a:schemeClr val="tx2"/>
                </a:solidFill>
              </a:rPr>
              <a:t>Проведення поглибленого соціального аналізу, проведення соціологічних досліджень на репрезентативній вибірці мешканців (досліджень громадської думки про умови життя і якість публічних послуг у громаді).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>
                <a:solidFill>
                  <a:schemeClr val="tx2"/>
                </a:solidFill>
              </a:rPr>
              <a:t>Перевірку напрацьованих рішень у ході реальних і ефективних громадських консультацій.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>
                <a:solidFill>
                  <a:schemeClr val="tx2"/>
                </a:solidFill>
              </a:rPr>
              <a:t>Врахування думки більшості мешканців під час вибору пріоритетів розвитку (соціологічні дослідження і консультації).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>
                <a:solidFill>
                  <a:schemeClr val="tx2"/>
                </a:solidFill>
              </a:rPr>
              <a:t>Тісну співпрацю під час роботи над документом між зацікавленими сторонами (громадянами та інституціями), працівниками органу місцевого самоврядування і консультантами.</a:t>
            </a:r>
          </a:p>
        </p:txBody>
      </p:sp>
      <p:pic>
        <p:nvPicPr>
          <p:cNvPr id="5" name="Picture 4" descr="USAID_Horiz_Ukranian_RGB_2-Color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35" t="9874" r="7233" b="15340"/>
          <a:stretch/>
        </p:blipFill>
        <p:spPr>
          <a:xfrm>
            <a:off x="0" y="52757"/>
            <a:ext cx="2621280" cy="959666"/>
          </a:xfrm>
          <a:prstGeom prst="rect">
            <a:avLst/>
          </a:prstGeom>
        </p:spPr>
      </p:pic>
      <p:pic>
        <p:nvPicPr>
          <p:cNvPr id="8" name="Picture 6" descr="arr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-2" y="6192655"/>
            <a:ext cx="396241" cy="641689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34943" y="6272993"/>
            <a:ext cx="5984875" cy="481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700" dirty="0">
                <a:solidFill>
                  <a:srgbClr val="182B5D"/>
                </a:solidFill>
                <a:latin typeface="Gill Sans"/>
                <a:cs typeface="Gill Sans"/>
              </a:rPr>
              <a:t>Проект USAID </a:t>
            </a:r>
            <a:r>
              <a:rPr lang="uk-UA" sz="1700" dirty="0">
                <a:solidFill>
                  <a:srgbClr val="182B5D"/>
                </a:solidFill>
                <a:latin typeface="Gill Sans"/>
                <a:cs typeface="Gill Sans"/>
              </a:rPr>
              <a:t>«Демократичне врядування у Східній Україні»</a:t>
            </a:r>
            <a:r>
              <a:rPr lang="en-US" sz="1700" dirty="0">
                <a:solidFill>
                  <a:srgbClr val="182B5D"/>
                </a:solidFill>
                <a:latin typeface="Gill Sans"/>
                <a:cs typeface="Gill Sans"/>
              </a:rPr>
              <a:t> </a:t>
            </a:r>
          </a:p>
        </p:txBody>
      </p:sp>
      <p:pic>
        <p:nvPicPr>
          <p:cNvPr id="11" name="Picture 5" descr="CXID_U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4720" y="6286830"/>
            <a:ext cx="1722120" cy="547514"/>
          </a:xfrm>
          <a:prstGeom prst="rect">
            <a:avLst/>
          </a:prstGeom>
        </p:spPr>
      </p:pic>
      <p:pic>
        <p:nvPicPr>
          <p:cNvPr id="7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" y="6158729"/>
            <a:ext cx="9144000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8054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51380"/>
            <a:ext cx="6406193" cy="830997"/>
          </a:xfr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altLang="uk-UA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МЕТОДИКА СТРАТЕГІЧНОГО ПЛАНУВАННЯ </a:t>
            </a:r>
            <a:br>
              <a:rPr lang="uk-UA" altLang="uk-UA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altLang="uk-UA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РОЛЬ ГРОМАДСЬКОСТІ </a:t>
            </a:r>
          </a:p>
        </p:txBody>
      </p:sp>
      <p:pic>
        <p:nvPicPr>
          <p:cNvPr id="9219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-80319" y="965922"/>
            <a:ext cx="9304638" cy="5303144"/>
          </a:xfrm>
        </p:spPr>
      </p:pic>
      <p:sp>
        <p:nvSpPr>
          <p:cNvPr id="7" name="Стрелка влево 6"/>
          <p:cNvSpPr/>
          <p:nvPr/>
        </p:nvSpPr>
        <p:spPr>
          <a:xfrm>
            <a:off x="3886589" y="4186182"/>
            <a:ext cx="2845651" cy="1505831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000" b="1" dirty="0">
                <a:solidFill>
                  <a:schemeClr val="bg1"/>
                </a:solidFill>
              </a:rPr>
              <a:t>Оголошення збору проектних ідей</a:t>
            </a:r>
          </a:p>
        </p:txBody>
      </p:sp>
      <p:sp>
        <p:nvSpPr>
          <p:cNvPr id="9" name="Стрелка влево 8"/>
          <p:cNvSpPr/>
          <p:nvPr/>
        </p:nvSpPr>
        <p:spPr>
          <a:xfrm>
            <a:off x="5436096" y="1493724"/>
            <a:ext cx="3772607" cy="1750503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000" b="1" dirty="0">
                <a:solidFill>
                  <a:schemeClr val="bg1"/>
                </a:solidFill>
              </a:rPr>
              <a:t>Включення ГО до складу Робочої групи, проведення підгруп</a:t>
            </a:r>
          </a:p>
        </p:txBody>
      </p:sp>
      <p:sp>
        <p:nvSpPr>
          <p:cNvPr id="10" name="Стрелка влево 9"/>
          <p:cNvSpPr/>
          <p:nvPr/>
        </p:nvSpPr>
        <p:spPr>
          <a:xfrm>
            <a:off x="1979712" y="2445143"/>
            <a:ext cx="3536553" cy="148791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r>
              <a:rPr lang="uk-UA" sz="2000" b="1" dirty="0">
                <a:solidFill>
                  <a:schemeClr val="bg1"/>
                </a:solidFill>
              </a:rPr>
              <a:t>Опитування мешканців</a:t>
            </a:r>
          </a:p>
          <a:p>
            <a:pPr algn="ctr" eaLnBrk="1" hangingPunct="1">
              <a:lnSpc>
                <a:spcPct val="85000"/>
              </a:lnSpc>
              <a:defRPr/>
            </a:pPr>
            <a:r>
              <a:rPr lang="uk-UA" sz="2000" b="1" dirty="0">
                <a:solidFill>
                  <a:schemeClr val="bg1"/>
                </a:solidFill>
              </a:rPr>
              <a:t>Опитування лідерів</a:t>
            </a:r>
          </a:p>
          <a:p>
            <a:pPr algn="ctr" eaLnBrk="1" hangingPunct="1">
              <a:lnSpc>
                <a:spcPct val="85000"/>
              </a:lnSpc>
              <a:defRPr/>
            </a:pPr>
            <a:r>
              <a:rPr lang="uk-UA" sz="2000" b="1" dirty="0">
                <a:solidFill>
                  <a:schemeClr val="bg1"/>
                </a:solidFill>
              </a:rPr>
              <a:t>Опитування підприємців</a:t>
            </a:r>
          </a:p>
        </p:txBody>
      </p:sp>
      <p:sp>
        <p:nvSpPr>
          <p:cNvPr id="11" name="Стрелка влево 10"/>
          <p:cNvSpPr/>
          <p:nvPr/>
        </p:nvSpPr>
        <p:spPr>
          <a:xfrm>
            <a:off x="6689948" y="2784424"/>
            <a:ext cx="2454052" cy="125326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000" b="1" dirty="0">
                <a:solidFill>
                  <a:schemeClr val="bg1"/>
                </a:solidFill>
              </a:rPr>
              <a:t>Публічні обговорення </a:t>
            </a:r>
          </a:p>
        </p:txBody>
      </p:sp>
      <p:sp>
        <p:nvSpPr>
          <p:cNvPr id="13" name="Стрелка влево 12"/>
          <p:cNvSpPr/>
          <p:nvPr/>
        </p:nvSpPr>
        <p:spPr>
          <a:xfrm>
            <a:off x="6801737" y="4576260"/>
            <a:ext cx="2406966" cy="1198161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000" b="1" dirty="0">
                <a:solidFill>
                  <a:schemeClr val="bg1"/>
                </a:solidFill>
              </a:rPr>
              <a:t>Включення ГО до складу КУВ</a:t>
            </a:r>
          </a:p>
        </p:txBody>
      </p:sp>
      <p:pic>
        <p:nvPicPr>
          <p:cNvPr id="12" name="Picture 4" descr="USAID_Horiz_Ukranian_RGB_2-Color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35" t="9874" r="7233" b="15340"/>
          <a:stretch/>
        </p:blipFill>
        <p:spPr>
          <a:xfrm>
            <a:off x="1" y="52758"/>
            <a:ext cx="2484119" cy="843862"/>
          </a:xfrm>
          <a:prstGeom prst="rect">
            <a:avLst/>
          </a:prstGeom>
        </p:spPr>
      </p:pic>
      <p:pic>
        <p:nvPicPr>
          <p:cNvPr id="14" name="Picture 10" descr="arrow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45187" y="37138"/>
            <a:ext cx="598813" cy="804466"/>
          </a:xfrm>
          <a:prstGeom prst="rect">
            <a:avLst/>
          </a:prstGeom>
        </p:spPr>
      </p:pic>
      <p:pic>
        <p:nvPicPr>
          <p:cNvPr id="15" name="Picture 6" descr="arrow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-95937" y="6152975"/>
            <a:ext cx="387535" cy="705023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1082040" y="6402474"/>
            <a:ext cx="5984875" cy="481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700" dirty="0">
                <a:solidFill>
                  <a:srgbClr val="182B5D"/>
                </a:solidFill>
                <a:latin typeface="Gill Sans"/>
                <a:cs typeface="Gill Sans"/>
              </a:rPr>
              <a:t>Проект USAID </a:t>
            </a:r>
            <a:r>
              <a:rPr lang="uk-UA" sz="1700" dirty="0">
                <a:solidFill>
                  <a:srgbClr val="182B5D"/>
                </a:solidFill>
                <a:latin typeface="Gill Sans"/>
                <a:cs typeface="Gill Sans"/>
              </a:rPr>
              <a:t>«Демократичне врядування у Східній Україні»</a:t>
            </a:r>
            <a:r>
              <a:rPr lang="en-US" sz="1700" dirty="0">
                <a:solidFill>
                  <a:srgbClr val="182B5D"/>
                </a:solidFill>
                <a:latin typeface="Gill Sans"/>
                <a:cs typeface="Gill Sans"/>
              </a:rPr>
              <a:t> </a:t>
            </a:r>
          </a:p>
        </p:txBody>
      </p:sp>
      <p:pic>
        <p:nvPicPr>
          <p:cNvPr id="19" name="Picture 5" descr="CXID_U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98079" y="6435896"/>
            <a:ext cx="1589019" cy="360475"/>
          </a:xfrm>
          <a:prstGeom prst="rect">
            <a:avLst/>
          </a:prstGeom>
        </p:spPr>
      </p:pic>
      <p:pic>
        <p:nvPicPr>
          <p:cNvPr id="16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6902" y="6223347"/>
            <a:ext cx="9144000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887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52" y="6389265"/>
            <a:ext cx="9144000" cy="45719"/>
          </a:xfrm>
          <a:prstGeom prst="rect">
            <a:avLst/>
          </a:prstGeom>
        </p:spPr>
      </p:pic>
      <p:sp>
        <p:nvSpPr>
          <p:cNvPr id="51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313186" y="0"/>
            <a:ext cx="6531407" cy="7569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uk-UA" altLang="uk-UA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ЕТАПИ СТРАТЕГІЧНОГО ПЛАНУВАННЯ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197926004"/>
              </p:ext>
            </p:extLst>
          </p:nvPr>
        </p:nvGraphicFramePr>
        <p:xfrm>
          <a:off x="899592" y="872656"/>
          <a:ext cx="8244408" cy="5380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Стрелка углом 3"/>
          <p:cNvSpPr/>
          <p:nvPr/>
        </p:nvSpPr>
        <p:spPr>
          <a:xfrm>
            <a:off x="107950" y="3716338"/>
            <a:ext cx="1008063" cy="2640012"/>
          </a:xfrm>
          <a:prstGeom prst="bentArrow">
            <a:avLst>
              <a:gd name="adj1" fmla="val 35059"/>
              <a:gd name="adj2" fmla="val 25000"/>
              <a:gd name="adj3" fmla="val 25000"/>
              <a:gd name="adj4" fmla="val 43750"/>
            </a:avLst>
          </a:prstGeom>
          <a:solidFill>
            <a:srgbClr val="F88C8C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5" name="Picture 4" descr="USAID_Horiz_Ukranian_RGB_2-Color.pn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35" t="9874" r="7233" b="15340"/>
          <a:stretch/>
        </p:blipFill>
        <p:spPr>
          <a:xfrm>
            <a:off x="46152" y="-34264"/>
            <a:ext cx="2529408" cy="906919"/>
          </a:xfrm>
          <a:prstGeom prst="rect">
            <a:avLst/>
          </a:prstGeom>
        </p:spPr>
      </p:pic>
      <p:pic>
        <p:nvPicPr>
          <p:cNvPr id="7" name="Picture 6" descr="arrow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46151" y="6248399"/>
            <a:ext cx="598813" cy="694575"/>
          </a:xfrm>
          <a:prstGeom prst="rect">
            <a:avLst/>
          </a:prstGeom>
        </p:spPr>
      </p:pic>
      <p:pic>
        <p:nvPicPr>
          <p:cNvPr id="12" name="Picture 5" descr="CXID_UA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7120" y="6540742"/>
            <a:ext cx="1706880" cy="259196"/>
          </a:xfrm>
          <a:prstGeom prst="rect">
            <a:avLst/>
          </a:prstGeom>
        </p:spPr>
      </p:pic>
      <p:pic>
        <p:nvPicPr>
          <p:cNvPr id="10" name="Picture 10" descr="arrow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45187" y="37138"/>
            <a:ext cx="598813" cy="80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535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7543" y="730249"/>
            <a:ext cx="8676457" cy="5883911"/>
          </a:xfrm>
          <a:solidFill>
            <a:schemeClr val="accent4">
              <a:hueOff val="0"/>
              <a:satOff val="0"/>
              <a:lumOff val="0"/>
            </a:schemeClr>
          </a:solidFill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-1" y="518658"/>
            <a:ext cx="214312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uk-UA" altLang="uk-UA" sz="1200" b="1" dirty="0">
                <a:solidFill>
                  <a:srgbClr val="CC0000"/>
                </a:solidFill>
                <a:latin typeface="+mn-lt"/>
                <a:cs typeface="Arial" panose="020B0604020202020204" pitchFamily="34" charset="0"/>
              </a:rPr>
              <a:t>ПРОФІЛЬ ГРОМАДИ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uk-UA" altLang="uk-UA" sz="1200" b="1" dirty="0">
                <a:solidFill>
                  <a:srgbClr val="CC0000"/>
                </a:solidFill>
                <a:latin typeface="+mn-lt"/>
                <a:cs typeface="Arial" panose="020B0604020202020204" pitchFamily="34" charset="0"/>
              </a:rPr>
              <a:t>ЗВІТ ЗА РЕЗУЛЬТАТАМИ ОПИТУВАННЯ ПІДПРИЄМЦІВ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30188" y="1810090"/>
            <a:ext cx="129614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n-US" altLang="uk-UA" sz="1200" b="1" dirty="0">
                <a:solidFill>
                  <a:srgbClr val="CC0000"/>
                </a:solidFill>
                <a:latin typeface="+mn-lt"/>
                <a:cs typeface="Arial" panose="020B0604020202020204" pitchFamily="34" charset="0"/>
              </a:rPr>
              <a:t>SWOT</a:t>
            </a:r>
            <a:r>
              <a:rPr lang="uk-UA" altLang="uk-UA" sz="1200" b="1" dirty="0">
                <a:solidFill>
                  <a:srgbClr val="CC0000"/>
                </a:solidFill>
                <a:latin typeface="+mn-lt"/>
                <a:cs typeface="Arial" panose="020B0604020202020204" pitchFamily="34" charset="0"/>
              </a:rPr>
              <a:t> - АНАЛІЗ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-396875" y="2393950"/>
            <a:ext cx="2395538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uk-UA" altLang="uk-UA" sz="1200" b="1" dirty="0">
                <a:solidFill>
                  <a:srgbClr val="CC0000"/>
                </a:solidFill>
                <a:latin typeface="+mn-lt"/>
                <a:cs typeface="Arial" panose="020B0604020202020204" pitchFamily="34" charset="0"/>
              </a:rPr>
              <a:t>БАЧЕННЯ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uk-UA" altLang="uk-UA" sz="1200" b="1" dirty="0">
                <a:solidFill>
                  <a:srgbClr val="CC0000"/>
                </a:solidFill>
                <a:latin typeface="+mn-lt"/>
                <a:cs typeface="Arial" panose="020B0604020202020204" pitchFamily="34" charset="0"/>
              </a:rPr>
              <a:t>МІСІЯ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30188" y="3359149"/>
            <a:ext cx="162795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uk-UA" altLang="uk-UA" sz="1200" b="1" dirty="0">
                <a:solidFill>
                  <a:srgbClr val="CC0000"/>
                </a:solidFill>
                <a:latin typeface="+mn-lt"/>
                <a:cs typeface="Arial" panose="020B0604020202020204" pitchFamily="34" charset="0"/>
              </a:rPr>
              <a:t>СТРАТЕГІЧНІ НАПРЯМИ 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467543" y="4211638"/>
            <a:ext cx="153112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uk-UA" altLang="uk-UA" sz="1200" b="1" dirty="0">
                <a:solidFill>
                  <a:srgbClr val="CC0000"/>
                </a:solidFill>
                <a:latin typeface="+mn-lt"/>
                <a:cs typeface="Arial" panose="020B0604020202020204" pitchFamily="34" charset="0"/>
              </a:rPr>
              <a:t>СТРАТЕГІЧНІ ЦІЛІ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uk-UA" altLang="uk-UA" sz="1200" b="1" dirty="0">
                <a:solidFill>
                  <a:srgbClr val="CC0000"/>
                </a:solidFill>
                <a:latin typeface="+mn-lt"/>
                <a:cs typeface="Arial" panose="020B0604020202020204" pitchFamily="34" charset="0"/>
              </a:rPr>
              <a:t>ОПЕРАТИВНІ ЦІЛІ </a:t>
            </a:r>
          </a:p>
        </p:txBody>
      </p:sp>
      <p:sp>
        <p:nvSpPr>
          <p:cNvPr id="3" name="Овал 2"/>
          <p:cNvSpPr/>
          <p:nvPr/>
        </p:nvSpPr>
        <p:spPr>
          <a:xfrm>
            <a:off x="3492500" y="4797425"/>
            <a:ext cx="2016125" cy="1944688"/>
          </a:xfrm>
          <a:prstGeom prst="ellipse">
            <a:avLst/>
          </a:prstGeom>
          <a:solidFill>
            <a:schemeClr val="accent3">
              <a:lumMod val="75000"/>
              <a:alpha val="4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b="1" dirty="0">
                <a:solidFill>
                  <a:srgbClr val="FF0000"/>
                </a:solidFill>
              </a:rPr>
              <a:t>ПЛАН ІІ РЕАЛІЗАЦІЇ</a:t>
            </a:r>
          </a:p>
          <a:p>
            <a:pPr algn="ctr" eaLnBrk="1" hangingPunct="1">
              <a:defRPr/>
            </a:pPr>
            <a:r>
              <a:rPr lang="uk-UA" b="1" dirty="0">
                <a:solidFill>
                  <a:srgbClr val="FF0000"/>
                </a:solidFill>
              </a:rPr>
              <a:t>На три роки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5508625" y="5387181"/>
            <a:ext cx="1295400" cy="99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uk-UA" altLang="uk-UA" sz="1200" b="1" dirty="0">
                <a:solidFill>
                  <a:srgbClr val="CC0000"/>
                </a:solidFill>
                <a:latin typeface="+mn-lt"/>
                <a:cs typeface="Arial" panose="020B0604020202020204" pitchFamily="34" charset="0"/>
              </a:rPr>
              <a:t>ПЛАН РЕАЛІЗАЦІЇ СТРАТЕГІЇ НА ТРИ РОКИ</a:t>
            </a:r>
          </a:p>
        </p:txBody>
      </p:sp>
      <p:sp>
        <p:nvSpPr>
          <p:cNvPr id="12" name="Овал 11"/>
          <p:cNvSpPr/>
          <p:nvPr/>
        </p:nvSpPr>
        <p:spPr>
          <a:xfrm>
            <a:off x="1476375" y="730249"/>
            <a:ext cx="5327650" cy="4570413"/>
          </a:xfrm>
          <a:prstGeom prst="ellipse">
            <a:avLst/>
          </a:prstGeom>
          <a:solidFill>
            <a:srgbClr val="FF0000">
              <a:alpha val="3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6600" dirty="0">
                <a:solidFill>
                  <a:srgbClr val="FF0000"/>
                </a:solidFill>
              </a:rPr>
              <a:t>СТРАТЕГІЯ</a:t>
            </a:r>
          </a:p>
          <a:p>
            <a:pPr algn="ctr" eaLnBrk="1" hangingPunct="1">
              <a:defRPr/>
            </a:pPr>
            <a:r>
              <a:rPr lang="uk-UA" sz="2000" b="1" dirty="0">
                <a:solidFill>
                  <a:srgbClr val="FF0000"/>
                </a:solidFill>
              </a:rPr>
              <a:t>до 2030 року</a:t>
            </a:r>
            <a:endParaRPr lang="uk-UA" sz="2000" b="1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48767" y="1202531"/>
            <a:ext cx="1949896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uk-UA" altLang="uk-UA" sz="1200" b="1" dirty="0">
                <a:solidFill>
                  <a:srgbClr val="CC0000"/>
                </a:solidFill>
                <a:latin typeface="+mn-lt"/>
                <a:cs typeface="Arial" panose="020B0604020202020204" pitchFamily="34" charset="0"/>
              </a:rPr>
              <a:t>ІДЕНТИФІКАЦІЯ ТА ПРІОРИТЕЗАЦІЯ ПРОБЛЕМ</a:t>
            </a:r>
          </a:p>
        </p:txBody>
      </p:sp>
      <p:pic>
        <p:nvPicPr>
          <p:cNvPr id="14" name="Picture 5" descr="CXID_U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1795" y="6488831"/>
            <a:ext cx="1703487" cy="292587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067353" y="-160684"/>
            <a:ext cx="6659880" cy="931906"/>
          </a:xfrm>
        </p:spPr>
        <p:txBody>
          <a:bodyPr>
            <a:noAutofit/>
          </a:bodyPr>
          <a:lstStyle/>
          <a:p>
            <a:r>
              <a:rPr lang="uk-UA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СТРАТЕГІЧНІ ДОКУМЕНТИ ЧЕРЕЗ ПРИЗМУ СТРАТЕГІЧНОГО ПЛАНУВАННЯ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688013" y="64373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None/>
              <a:defRPr/>
            </a:pPr>
            <a:r>
              <a:rPr lang="uk-UA" altLang="uk-UA" sz="1400" b="1" dirty="0">
                <a:solidFill>
                  <a:srgbClr val="CC0000"/>
                </a:solidFill>
                <a:cs typeface="Arial" panose="020B0604020202020204" pitchFamily="34" charset="0"/>
              </a:rPr>
              <a:t>Гендерний аналіз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804025" y="3842799"/>
            <a:ext cx="24924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None/>
              <a:defRPr/>
            </a:pPr>
            <a:r>
              <a:rPr lang="uk-UA" altLang="uk-UA" sz="1400" b="1" dirty="0">
                <a:solidFill>
                  <a:srgbClr val="CC0000"/>
                </a:solidFill>
                <a:cs typeface="Arial" panose="020B0604020202020204" pitchFamily="34" charset="0"/>
              </a:rPr>
              <a:t>Потреби інклюзивних груп</a:t>
            </a:r>
          </a:p>
        </p:txBody>
      </p:sp>
      <p:pic>
        <p:nvPicPr>
          <p:cNvPr id="18" name="Picture 4" descr="USAID_Horiz_Ukranian_RGB_2-Color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35" t="9874" r="7233" b="15340"/>
          <a:stretch/>
        </p:blipFill>
        <p:spPr>
          <a:xfrm>
            <a:off x="46152" y="-34263"/>
            <a:ext cx="1952511" cy="597254"/>
          </a:xfrm>
          <a:prstGeom prst="rect">
            <a:avLst/>
          </a:prstGeom>
        </p:spPr>
      </p:pic>
      <p:pic>
        <p:nvPicPr>
          <p:cNvPr id="19" name="Picture 6" descr="arrow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46151" y="6248399"/>
            <a:ext cx="598813" cy="694575"/>
          </a:xfrm>
          <a:prstGeom prst="rect">
            <a:avLst/>
          </a:prstGeom>
        </p:spPr>
      </p:pic>
      <p:pic>
        <p:nvPicPr>
          <p:cNvPr id="17" name="Picture 10" descr="arrow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51462" y="247920"/>
            <a:ext cx="424688" cy="62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709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104" name="Line 40"/>
          <p:cNvSpPr>
            <a:spLocks noChangeShapeType="1"/>
          </p:cNvSpPr>
          <p:nvPr/>
        </p:nvSpPr>
        <p:spPr bwMode="auto">
          <a:xfrm>
            <a:off x="358775" y="4833938"/>
            <a:ext cx="1809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uk-UA" sz="16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44099" name="Line 35"/>
          <p:cNvSpPr>
            <a:spLocks noChangeShapeType="1"/>
          </p:cNvSpPr>
          <p:nvPr/>
        </p:nvSpPr>
        <p:spPr bwMode="auto">
          <a:xfrm>
            <a:off x="3132138" y="5553075"/>
            <a:ext cx="2809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uk-UA" sz="16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1252" name="Rectangle 21"/>
          <p:cNvSpPr>
            <a:spLocks noChangeArrowheads="1"/>
          </p:cNvSpPr>
          <p:nvPr/>
        </p:nvSpPr>
        <p:spPr bwMode="auto">
          <a:xfrm>
            <a:off x="3132138" y="245221"/>
            <a:ext cx="5120322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uk-UA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itchFamily="34" charset="0"/>
              </a:rPr>
              <a:t>СТРУКТУРА СТРАТЕГІЇ</a:t>
            </a:r>
          </a:p>
        </p:txBody>
      </p:sp>
      <p:sp>
        <p:nvSpPr>
          <p:cNvPr id="8197" name="Rectangle 4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uk-UA" altLang="uk-UA"/>
          </a:p>
        </p:txBody>
      </p:sp>
      <p:sp>
        <p:nvSpPr>
          <p:cNvPr id="344094" name="Line 30"/>
          <p:cNvSpPr>
            <a:spLocks noChangeShapeType="1"/>
          </p:cNvSpPr>
          <p:nvPr/>
        </p:nvSpPr>
        <p:spPr bwMode="auto">
          <a:xfrm>
            <a:off x="6011863" y="5553075"/>
            <a:ext cx="3175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uk-UA" sz="16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44103" name="Line 39"/>
          <p:cNvSpPr>
            <a:spLocks noChangeShapeType="1"/>
          </p:cNvSpPr>
          <p:nvPr/>
        </p:nvSpPr>
        <p:spPr bwMode="auto">
          <a:xfrm>
            <a:off x="358775" y="5697538"/>
            <a:ext cx="3190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uk-UA" sz="16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200" name="Text Box 47"/>
          <p:cNvSpPr txBox="1">
            <a:spLocks noChangeArrowheads="1"/>
          </p:cNvSpPr>
          <p:nvPr/>
        </p:nvSpPr>
        <p:spPr bwMode="auto">
          <a:xfrm>
            <a:off x="1368425" y="1376363"/>
            <a:ext cx="5903913" cy="79216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uk-UA" altLang="uk-UA" sz="2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Стратегічне бачення</a:t>
            </a:r>
          </a:p>
          <a:p>
            <a:pPr algn="ctr"/>
            <a:r>
              <a:rPr lang="uk-UA" altLang="uk-UA" sz="2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Місія</a:t>
            </a:r>
            <a:endParaRPr lang="en-US" altLang="uk-UA" sz="20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201" name="Text Box 46"/>
          <p:cNvSpPr txBox="1">
            <a:spLocks noChangeArrowheads="1"/>
          </p:cNvSpPr>
          <p:nvPr/>
        </p:nvSpPr>
        <p:spPr bwMode="auto">
          <a:xfrm>
            <a:off x="250825" y="2420938"/>
            <a:ext cx="2309813" cy="828675"/>
          </a:xfrm>
          <a:prstGeom prst="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uk-UA" altLang="uk-UA" sz="1800" b="1" dirty="0">
                <a:solidFill>
                  <a:srgbClr val="215968"/>
                </a:solidFill>
                <a:latin typeface="+mn-lt"/>
                <a:cs typeface="Arial" panose="020B0604020202020204" pitchFamily="34" charset="0"/>
              </a:rPr>
              <a:t>Стратегічний</a:t>
            </a:r>
          </a:p>
          <a:p>
            <a:pPr algn="ctr"/>
            <a:r>
              <a:rPr lang="uk-UA" altLang="uk-UA" sz="1800" b="1" dirty="0">
                <a:solidFill>
                  <a:srgbClr val="215968"/>
                </a:solidFill>
                <a:latin typeface="+mn-lt"/>
                <a:cs typeface="Arial" panose="020B0604020202020204" pitchFamily="34" charset="0"/>
              </a:rPr>
              <a:t> напрям А</a:t>
            </a:r>
            <a:endParaRPr lang="uk-UA" altLang="uk-UA" sz="1800" dirty="0">
              <a:solidFill>
                <a:srgbClr val="215968"/>
              </a:solidFill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202" name="Text Box 45"/>
          <p:cNvSpPr txBox="1">
            <a:spLocks noChangeArrowheads="1"/>
          </p:cNvSpPr>
          <p:nvPr/>
        </p:nvSpPr>
        <p:spPr bwMode="auto">
          <a:xfrm>
            <a:off x="3132138" y="2406650"/>
            <a:ext cx="2303462" cy="8286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uk-UA" altLang="uk-UA" sz="1800" b="1" dirty="0">
                <a:solidFill>
                  <a:srgbClr val="215968"/>
                </a:solidFill>
                <a:latin typeface="+mn-lt"/>
                <a:cs typeface="Arial" panose="020B0604020202020204" pitchFamily="34" charset="0"/>
              </a:rPr>
              <a:t>Стратегічний </a:t>
            </a:r>
          </a:p>
          <a:p>
            <a:pPr algn="ctr"/>
            <a:r>
              <a:rPr lang="uk-UA" altLang="uk-UA" sz="1800" b="1" dirty="0">
                <a:solidFill>
                  <a:srgbClr val="215968"/>
                </a:solidFill>
                <a:latin typeface="+mn-lt"/>
                <a:cs typeface="Arial" panose="020B0604020202020204" pitchFamily="34" charset="0"/>
              </a:rPr>
              <a:t>напрям В</a:t>
            </a:r>
          </a:p>
        </p:txBody>
      </p:sp>
      <p:sp>
        <p:nvSpPr>
          <p:cNvPr id="8203" name="Text Box 44"/>
          <p:cNvSpPr txBox="1">
            <a:spLocks noChangeArrowheads="1"/>
          </p:cNvSpPr>
          <p:nvPr/>
        </p:nvSpPr>
        <p:spPr bwMode="auto">
          <a:xfrm>
            <a:off x="5816600" y="2439988"/>
            <a:ext cx="2303463" cy="7905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uk-UA" altLang="uk-UA" sz="1800" b="1" dirty="0">
                <a:solidFill>
                  <a:srgbClr val="215968"/>
                </a:solidFill>
                <a:latin typeface="+mn-lt"/>
                <a:cs typeface="Arial" panose="020B0604020202020204" pitchFamily="34" charset="0"/>
              </a:rPr>
              <a:t>Стратегічний </a:t>
            </a:r>
          </a:p>
          <a:p>
            <a:pPr algn="ctr"/>
            <a:r>
              <a:rPr lang="uk-UA" altLang="uk-UA" sz="1800" b="1" dirty="0">
                <a:solidFill>
                  <a:srgbClr val="215968"/>
                </a:solidFill>
                <a:latin typeface="+mn-lt"/>
                <a:cs typeface="Arial" panose="020B0604020202020204" pitchFamily="34" charset="0"/>
              </a:rPr>
              <a:t>напрям С</a:t>
            </a:r>
          </a:p>
        </p:txBody>
      </p:sp>
      <p:sp>
        <p:nvSpPr>
          <p:cNvPr id="8204" name="Text Box 43"/>
          <p:cNvSpPr txBox="1">
            <a:spLocks noChangeArrowheads="1"/>
          </p:cNvSpPr>
          <p:nvPr/>
        </p:nvSpPr>
        <p:spPr bwMode="auto">
          <a:xfrm>
            <a:off x="539750" y="3392488"/>
            <a:ext cx="2020888" cy="6048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uk-UA" altLang="uk-UA" sz="1600" b="1" dirty="0">
                <a:solidFill>
                  <a:srgbClr val="215968"/>
                </a:solidFill>
                <a:latin typeface="+mn-lt"/>
                <a:cs typeface="Arial" panose="020B0604020202020204" pitchFamily="34" charset="0"/>
              </a:rPr>
              <a:t>Стратегічна</a:t>
            </a:r>
          </a:p>
          <a:p>
            <a:pPr algn="ctr"/>
            <a:r>
              <a:rPr lang="uk-UA" altLang="uk-UA" sz="1600" b="1" dirty="0">
                <a:solidFill>
                  <a:srgbClr val="215968"/>
                </a:solidFill>
                <a:latin typeface="+mn-lt"/>
                <a:cs typeface="Arial" panose="020B0604020202020204" pitchFamily="34" charset="0"/>
              </a:rPr>
              <a:t> ціль </a:t>
            </a:r>
            <a:r>
              <a:rPr lang="uk-UA" altLang="uk-UA" sz="1600" b="1" dirty="0">
                <a:solidFill>
                  <a:srgbClr val="215968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A.1</a:t>
            </a:r>
            <a:endParaRPr lang="uk-UA" altLang="uk-UA" sz="1600" dirty="0">
              <a:solidFill>
                <a:srgbClr val="215968"/>
              </a:solidFill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205" name="Text Box 42"/>
          <p:cNvSpPr txBox="1">
            <a:spLocks noChangeArrowheads="1"/>
          </p:cNvSpPr>
          <p:nvPr/>
        </p:nvSpPr>
        <p:spPr bwMode="auto">
          <a:xfrm>
            <a:off x="539750" y="5157788"/>
            <a:ext cx="1981200" cy="61595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uk-UA" altLang="uk-UA" sz="1600" b="1" dirty="0">
                <a:solidFill>
                  <a:srgbClr val="215968"/>
                </a:solidFill>
                <a:latin typeface="+mn-lt"/>
                <a:cs typeface="Arial" panose="020B0604020202020204" pitchFamily="34" charset="0"/>
              </a:rPr>
              <a:t>Завдання</a:t>
            </a:r>
            <a:r>
              <a:rPr lang="ru-RU" altLang="uk-UA" sz="1600" b="1" dirty="0">
                <a:solidFill>
                  <a:srgbClr val="215968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uk-UA" sz="1600" b="1" dirty="0">
                <a:solidFill>
                  <a:srgbClr val="215968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A.1.1.1</a:t>
            </a:r>
            <a:r>
              <a:rPr lang="en-US" altLang="uk-UA" sz="1600" b="1" dirty="0">
                <a:solidFill>
                  <a:srgbClr val="21596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altLang="uk-UA" sz="1600" dirty="0">
              <a:solidFill>
                <a:srgbClr val="215968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en-US" altLang="uk-UA" sz="1600" b="1" dirty="0">
              <a:solidFill>
                <a:srgbClr val="215968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44105" name="Line 41"/>
          <p:cNvSpPr>
            <a:spLocks noChangeShapeType="1"/>
          </p:cNvSpPr>
          <p:nvPr/>
        </p:nvSpPr>
        <p:spPr bwMode="auto">
          <a:xfrm>
            <a:off x="358775" y="3681413"/>
            <a:ext cx="16033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uk-UA" sz="16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207" name="Text Box 38"/>
          <p:cNvSpPr txBox="1">
            <a:spLocks noChangeArrowheads="1"/>
          </p:cNvSpPr>
          <p:nvPr/>
        </p:nvSpPr>
        <p:spPr bwMode="auto">
          <a:xfrm>
            <a:off x="3384550" y="5084763"/>
            <a:ext cx="2051050" cy="615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uk-UA" altLang="uk-UA" sz="1600" b="1" dirty="0">
                <a:solidFill>
                  <a:srgbClr val="215968"/>
                </a:solidFill>
                <a:latin typeface="+mn-lt"/>
              </a:rPr>
              <a:t>Завдання В.1.1.1.</a:t>
            </a:r>
          </a:p>
        </p:txBody>
      </p:sp>
      <p:sp>
        <p:nvSpPr>
          <p:cNvPr id="344101" name="Line 37"/>
          <p:cNvSpPr>
            <a:spLocks noChangeShapeType="1"/>
          </p:cNvSpPr>
          <p:nvPr/>
        </p:nvSpPr>
        <p:spPr bwMode="auto">
          <a:xfrm>
            <a:off x="3132138" y="3681413"/>
            <a:ext cx="215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uk-UA" sz="16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44100" name="Line 36"/>
          <p:cNvSpPr>
            <a:spLocks noChangeShapeType="1"/>
          </p:cNvSpPr>
          <p:nvPr/>
        </p:nvSpPr>
        <p:spPr bwMode="auto">
          <a:xfrm>
            <a:off x="3132138" y="4616450"/>
            <a:ext cx="3175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uk-UA" sz="16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210" name="Text Box 34"/>
          <p:cNvSpPr txBox="1">
            <a:spLocks noChangeArrowheads="1"/>
          </p:cNvSpPr>
          <p:nvPr/>
        </p:nvSpPr>
        <p:spPr bwMode="auto">
          <a:xfrm>
            <a:off x="6227763" y="5049838"/>
            <a:ext cx="1871662" cy="615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ru-RU" altLang="uk-UA" sz="1600" b="1" dirty="0">
                <a:solidFill>
                  <a:srgbClr val="215968"/>
                </a:solidFill>
                <a:latin typeface="+mn-lt"/>
              </a:rPr>
              <a:t>Завдання С</a:t>
            </a:r>
            <a:r>
              <a:rPr lang="en-US" altLang="uk-UA" sz="1600" b="1" dirty="0">
                <a:solidFill>
                  <a:srgbClr val="215968"/>
                </a:solidFill>
                <a:latin typeface="+mn-lt"/>
              </a:rPr>
              <a:t>.1.1.1.</a:t>
            </a:r>
          </a:p>
        </p:txBody>
      </p:sp>
      <p:sp>
        <p:nvSpPr>
          <p:cNvPr id="344097" name="Line 33"/>
          <p:cNvSpPr>
            <a:spLocks noChangeShapeType="1"/>
          </p:cNvSpPr>
          <p:nvPr/>
        </p:nvSpPr>
        <p:spPr bwMode="auto">
          <a:xfrm>
            <a:off x="6011863" y="3213100"/>
            <a:ext cx="0" cy="2339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uk-UA" sz="16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44096" name="Line 32"/>
          <p:cNvSpPr>
            <a:spLocks noChangeShapeType="1"/>
          </p:cNvSpPr>
          <p:nvPr/>
        </p:nvSpPr>
        <p:spPr bwMode="auto">
          <a:xfrm>
            <a:off x="6011863" y="3681413"/>
            <a:ext cx="1809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uk-UA" sz="16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44095" name="Line 31"/>
          <p:cNvSpPr>
            <a:spLocks noChangeShapeType="1"/>
          </p:cNvSpPr>
          <p:nvPr/>
        </p:nvSpPr>
        <p:spPr bwMode="auto">
          <a:xfrm>
            <a:off x="6011863" y="4545013"/>
            <a:ext cx="3175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uk-UA" sz="16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214" name="Line 29"/>
          <p:cNvSpPr>
            <a:spLocks noChangeShapeType="1"/>
          </p:cNvSpPr>
          <p:nvPr/>
        </p:nvSpPr>
        <p:spPr bwMode="auto">
          <a:xfrm>
            <a:off x="358775" y="3249613"/>
            <a:ext cx="0" cy="2439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8215" name="Line 28"/>
          <p:cNvSpPr>
            <a:spLocks noChangeShapeType="1"/>
          </p:cNvSpPr>
          <p:nvPr/>
        </p:nvSpPr>
        <p:spPr bwMode="auto">
          <a:xfrm flipH="1">
            <a:off x="3132138" y="3213100"/>
            <a:ext cx="0" cy="23399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8216" name="Text Box 27"/>
          <p:cNvSpPr txBox="1">
            <a:spLocks noChangeArrowheads="1"/>
          </p:cNvSpPr>
          <p:nvPr/>
        </p:nvSpPr>
        <p:spPr bwMode="auto">
          <a:xfrm>
            <a:off x="3348038" y="3392488"/>
            <a:ext cx="2087562" cy="60325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uk-UA" altLang="uk-UA" sz="1600" b="1" dirty="0">
                <a:solidFill>
                  <a:srgbClr val="215968"/>
                </a:solidFill>
                <a:latin typeface="+mn-lt"/>
              </a:rPr>
              <a:t>Стратегічна </a:t>
            </a:r>
          </a:p>
          <a:p>
            <a:pPr algn="ctr"/>
            <a:r>
              <a:rPr lang="uk-UA" altLang="uk-UA" sz="1600" b="1" dirty="0">
                <a:solidFill>
                  <a:srgbClr val="215968"/>
                </a:solidFill>
                <a:latin typeface="+mn-lt"/>
              </a:rPr>
              <a:t>ціль В.1</a:t>
            </a:r>
            <a:endParaRPr lang="uk-UA" altLang="uk-UA" sz="1600" dirty="0">
              <a:solidFill>
                <a:srgbClr val="215968"/>
              </a:solidFill>
              <a:latin typeface="+mn-lt"/>
            </a:endParaRPr>
          </a:p>
          <a:p>
            <a:pPr algn="ctr"/>
            <a:endParaRPr lang="en-US" altLang="uk-UA" sz="1600" dirty="0">
              <a:solidFill>
                <a:srgbClr val="215968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217" name="Text Box 26"/>
          <p:cNvSpPr txBox="1">
            <a:spLocks noChangeArrowheads="1"/>
          </p:cNvSpPr>
          <p:nvPr/>
        </p:nvSpPr>
        <p:spPr bwMode="auto">
          <a:xfrm>
            <a:off x="6227763" y="3392488"/>
            <a:ext cx="1871662" cy="60325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uk-UA" altLang="uk-UA" sz="1600" b="1" dirty="0">
                <a:solidFill>
                  <a:srgbClr val="215968"/>
                </a:solidFill>
                <a:latin typeface="+mn-lt"/>
              </a:rPr>
              <a:t>Стратегічна </a:t>
            </a:r>
          </a:p>
          <a:p>
            <a:pPr algn="ctr"/>
            <a:r>
              <a:rPr lang="uk-UA" altLang="uk-UA" sz="1600" b="1" dirty="0">
                <a:solidFill>
                  <a:srgbClr val="215968"/>
                </a:solidFill>
                <a:latin typeface="+mn-lt"/>
              </a:rPr>
              <a:t>ціль С.1</a:t>
            </a:r>
            <a:endParaRPr lang="uk-UA" altLang="uk-UA" sz="1600" dirty="0">
              <a:solidFill>
                <a:srgbClr val="215968"/>
              </a:solidFill>
              <a:latin typeface="+mn-lt"/>
            </a:endParaRPr>
          </a:p>
          <a:p>
            <a:pPr algn="ctr"/>
            <a:endParaRPr lang="en-US" altLang="uk-UA" sz="1600" dirty="0">
              <a:solidFill>
                <a:srgbClr val="215968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218" name="Text Box 24"/>
          <p:cNvSpPr txBox="1">
            <a:spLocks noChangeArrowheads="1"/>
          </p:cNvSpPr>
          <p:nvPr/>
        </p:nvSpPr>
        <p:spPr bwMode="auto">
          <a:xfrm>
            <a:off x="3348038" y="4329113"/>
            <a:ext cx="2087562" cy="6032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uk-UA" altLang="uk-UA" sz="1600" b="1" dirty="0">
                <a:solidFill>
                  <a:srgbClr val="215968"/>
                </a:solidFill>
                <a:latin typeface="+mn-lt"/>
              </a:rPr>
              <a:t>Оперативна ціль В.1.1.</a:t>
            </a:r>
            <a:endParaRPr lang="uk-UA" altLang="uk-UA" sz="1600" dirty="0">
              <a:solidFill>
                <a:srgbClr val="215968"/>
              </a:solidFill>
              <a:latin typeface="+mn-lt"/>
            </a:endParaRPr>
          </a:p>
          <a:p>
            <a:pPr algn="ctr"/>
            <a:endParaRPr lang="en-US" altLang="uk-UA" sz="1600" dirty="0">
              <a:solidFill>
                <a:srgbClr val="215968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219" name="Text Box 23"/>
          <p:cNvSpPr txBox="1">
            <a:spLocks noChangeArrowheads="1"/>
          </p:cNvSpPr>
          <p:nvPr/>
        </p:nvSpPr>
        <p:spPr bwMode="auto">
          <a:xfrm>
            <a:off x="6227763" y="4292600"/>
            <a:ext cx="1908175" cy="6032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uk-UA" altLang="uk-UA" sz="1600" b="1" dirty="0">
                <a:solidFill>
                  <a:srgbClr val="215968"/>
                </a:solidFill>
                <a:latin typeface="+mn-lt"/>
              </a:rPr>
              <a:t>Оперативна ціль С.1.1.</a:t>
            </a:r>
            <a:endParaRPr lang="uk-UA" altLang="uk-UA" sz="1600" dirty="0">
              <a:solidFill>
                <a:srgbClr val="215968"/>
              </a:solidFill>
              <a:latin typeface="+mn-lt"/>
            </a:endParaRPr>
          </a:p>
          <a:p>
            <a:pPr algn="ctr"/>
            <a:endParaRPr lang="en-US" altLang="uk-UA" sz="1800" dirty="0">
              <a:solidFill>
                <a:srgbClr val="215968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220" name="Text Box 25"/>
          <p:cNvSpPr txBox="1">
            <a:spLocks noChangeArrowheads="1"/>
          </p:cNvSpPr>
          <p:nvPr/>
        </p:nvSpPr>
        <p:spPr bwMode="auto">
          <a:xfrm>
            <a:off x="539750" y="4365625"/>
            <a:ext cx="2016125" cy="6032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ru-RU" altLang="uk-UA" sz="1600" b="1" dirty="0">
                <a:solidFill>
                  <a:srgbClr val="215968"/>
                </a:solidFill>
                <a:latin typeface="+mn-lt"/>
                <a:cs typeface="Arial" panose="020B0604020202020204" pitchFamily="34" charset="0"/>
              </a:rPr>
              <a:t>Оперативна </a:t>
            </a:r>
            <a:r>
              <a:rPr lang="uk-UA" altLang="uk-UA" sz="1600" b="1" dirty="0">
                <a:solidFill>
                  <a:srgbClr val="215968"/>
                </a:solidFill>
                <a:latin typeface="+mn-lt"/>
                <a:cs typeface="Arial" panose="020B0604020202020204" pitchFamily="34" charset="0"/>
              </a:rPr>
              <a:t>ціль</a:t>
            </a:r>
            <a:r>
              <a:rPr lang="ru-RU" altLang="uk-UA" sz="1600" b="1" dirty="0">
                <a:solidFill>
                  <a:srgbClr val="215968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uk-UA" sz="1600" b="1" dirty="0">
                <a:solidFill>
                  <a:srgbClr val="215968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A.1.1.</a:t>
            </a:r>
            <a:endParaRPr lang="en-US" altLang="uk-UA" sz="1600" dirty="0">
              <a:solidFill>
                <a:srgbClr val="215968"/>
              </a:solidFill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1" name="Picture 6" descr="arr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-1" y="6036074"/>
            <a:ext cx="358775" cy="804464"/>
          </a:xfrm>
          <a:prstGeom prst="rect">
            <a:avLst/>
          </a:prstGeom>
        </p:spPr>
      </p:pic>
      <p:sp>
        <p:nvSpPr>
          <p:cNvPr id="32" name="Title 1"/>
          <p:cNvSpPr txBox="1">
            <a:spLocks/>
          </p:cNvSpPr>
          <p:nvPr/>
        </p:nvSpPr>
        <p:spPr>
          <a:xfrm>
            <a:off x="677863" y="6225851"/>
            <a:ext cx="5984875" cy="481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700" dirty="0">
                <a:solidFill>
                  <a:srgbClr val="182B5D"/>
                </a:solidFill>
                <a:latin typeface="Gill Sans"/>
                <a:cs typeface="Gill Sans"/>
              </a:rPr>
              <a:t>Проект USAID </a:t>
            </a:r>
            <a:r>
              <a:rPr lang="uk-UA" sz="1700" dirty="0">
                <a:solidFill>
                  <a:srgbClr val="182B5D"/>
                </a:solidFill>
                <a:latin typeface="Gill Sans"/>
                <a:cs typeface="Gill Sans"/>
              </a:rPr>
              <a:t>«Демократичне врядування у Східній Україні»</a:t>
            </a:r>
            <a:r>
              <a:rPr lang="en-US" sz="1700" dirty="0">
                <a:solidFill>
                  <a:srgbClr val="182B5D"/>
                </a:solidFill>
                <a:latin typeface="Gill Sans"/>
                <a:cs typeface="Gill Sans"/>
              </a:rPr>
              <a:t> </a:t>
            </a:r>
          </a:p>
        </p:txBody>
      </p:sp>
      <p:pic>
        <p:nvPicPr>
          <p:cNvPr id="33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8623" y="6342134"/>
            <a:ext cx="1870671" cy="358460"/>
          </a:xfrm>
          <a:prstGeom prst="rect">
            <a:avLst/>
          </a:prstGeom>
        </p:spPr>
      </p:pic>
      <p:pic>
        <p:nvPicPr>
          <p:cNvPr id="34" name="Picture 10" descr="arr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17280" y="-6663"/>
            <a:ext cx="426720" cy="804466"/>
          </a:xfrm>
          <a:prstGeom prst="rect">
            <a:avLst/>
          </a:prstGeom>
        </p:spPr>
      </p:pic>
      <p:pic>
        <p:nvPicPr>
          <p:cNvPr id="3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0" y="6003681"/>
            <a:ext cx="9144000" cy="45719"/>
          </a:xfrm>
          <a:prstGeom prst="rect">
            <a:avLst/>
          </a:prstGeom>
        </p:spPr>
      </p:pic>
      <p:pic>
        <p:nvPicPr>
          <p:cNvPr id="35" name="Picture 4" descr="USAID_Horiz_Ukranian_RGB_2-Color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35" t="9874" r="7233" b="15340"/>
          <a:stretch/>
        </p:blipFill>
        <p:spPr>
          <a:xfrm>
            <a:off x="46152" y="-34264"/>
            <a:ext cx="2529408" cy="90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7795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 idx="4294967295"/>
          </p:nvPr>
        </p:nvSpPr>
        <p:spPr>
          <a:xfrm>
            <a:off x="3202395" y="189105"/>
            <a:ext cx="4881563" cy="457200"/>
          </a:xfrm>
        </p:spPr>
        <p:txBody>
          <a:bodyPr>
            <a:noAutofit/>
          </a:bodyPr>
          <a:lstStyle/>
          <a:p>
            <a:pPr>
              <a:tabLst>
                <a:tab pos="908050" algn="l"/>
              </a:tabLst>
            </a:pPr>
            <a:r>
              <a:rPr lang="uk-UA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ОРГАНІЗАЦІЯ РОБІТ</a:t>
            </a:r>
          </a:p>
        </p:txBody>
      </p:sp>
      <p:sp>
        <p:nvSpPr>
          <p:cNvPr id="141315" name="Rectangle 3"/>
          <p:cNvSpPr>
            <a:spLocks noGrp="1"/>
          </p:cNvSpPr>
          <p:nvPr>
            <p:ph type="body" idx="4294967295"/>
          </p:nvPr>
        </p:nvSpPr>
        <p:spPr>
          <a:xfrm>
            <a:off x="508626" y="1033370"/>
            <a:ext cx="5638800" cy="4882086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Clr>
                <a:schemeClr val="tx1"/>
              </a:buClr>
              <a:buFont typeface="Arial" pitchFamily="34" charset="0"/>
              <a:buNone/>
            </a:pPr>
            <a:r>
              <a:rPr lang="uk-UA" sz="2400" dirty="0">
                <a:solidFill>
                  <a:schemeClr val="tx2"/>
                </a:solidFill>
                <a:cs typeface="Arial" pitchFamily="34" charset="0"/>
              </a:rPr>
              <a:t>У стратегічному плані зацікавлений кожний член громади, але до створення реалістичного плану слід залучати ключових зацікавлених осіб - тих, хто контролює основні ресурси та має ключову компетенцію, несе головну відповідальність за майбутнє громади</a:t>
            </a:r>
          </a:p>
          <a:p>
            <a:pPr marL="0" indent="0">
              <a:lnSpc>
                <a:spcPct val="80000"/>
              </a:lnSpc>
              <a:buClr>
                <a:schemeClr val="tx1"/>
              </a:buClr>
              <a:buFont typeface="Arial" pitchFamily="34" charset="0"/>
              <a:buNone/>
            </a:pPr>
            <a:r>
              <a:rPr lang="uk-UA" sz="2400" dirty="0">
                <a:solidFill>
                  <a:schemeClr val="tx2"/>
                </a:solidFill>
              </a:rPr>
              <a:t> </a:t>
            </a:r>
          </a:p>
          <a:p>
            <a:pPr marL="0" indent="0" algn="ctr">
              <a:lnSpc>
                <a:spcPct val="80000"/>
              </a:lnSpc>
              <a:buClr>
                <a:schemeClr val="tx1"/>
              </a:buClr>
              <a:buFont typeface="Arial" pitchFamily="34" charset="0"/>
              <a:buNone/>
            </a:pPr>
            <a:r>
              <a:rPr lang="uk-UA" sz="2400" dirty="0">
                <a:solidFill>
                  <a:schemeClr val="tx2"/>
                </a:solidFill>
              </a:rPr>
              <a:t>Робоча група зі стратегічного планування 30 осіб </a:t>
            </a:r>
            <a:r>
              <a:rPr lang="uk-UA" sz="2400" b="1" dirty="0">
                <a:solidFill>
                  <a:srgbClr val="C00000"/>
                </a:solidFill>
              </a:rPr>
              <a:t>(гендерний баланс, інклюзія)</a:t>
            </a:r>
            <a:endParaRPr lang="ru-RU" sz="2400" b="1" dirty="0">
              <a:solidFill>
                <a:srgbClr val="C00000"/>
              </a:solidFill>
            </a:endParaRPr>
          </a:p>
          <a:p>
            <a:pPr marL="0" indent="0" algn="ctr">
              <a:lnSpc>
                <a:spcPct val="80000"/>
              </a:lnSpc>
              <a:buClr>
                <a:schemeClr val="tx1"/>
              </a:buClr>
              <a:buFont typeface="Arial" pitchFamily="34" charset="0"/>
              <a:buNone/>
            </a:pPr>
            <a:r>
              <a:rPr lang="uk-UA" sz="2400" dirty="0">
                <a:solidFill>
                  <a:schemeClr val="tx2"/>
                </a:solidFill>
              </a:rPr>
              <a:t>Склад групи в ідеалі повинен адекватно відображати структуру потрійної спіралі: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endParaRPr lang="en-US" sz="2400" dirty="0">
              <a:solidFill>
                <a:schemeClr val="tx2"/>
              </a:solidFill>
            </a:endParaRPr>
          </a:p>
          <a:p>
            <a:pPr lvl="1" indent="-382588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uk-UA" sz="2000" i="1" dirty="0">
                <a:solidFill>
                  <a:schemeClr val="tx2"/>
                </a:solidFill>
              </a:rPr>
              <a:t>Влада</a:t>
            </a:r>
            <a:endParaRPr lang="en-US" sz="2000" i="1" dirty="0">
              <a:solidFill>
                <a:schemeClr val="tx2"/>
              </a:solidFill>
            </a:endParaRPr>
          </a:p>
          <a:p>
            <a:pPr lvl="1" indent="-382588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uk-UA" sz="2000" i="1" dirty="0">
                <a:solidFill>
                  <a:schemeClr val="tx2"/>
                </a:solidFill>
              </a:rPr>
              <a:t>Бізнес</a:t>
            </a:r>
            <a:endParaRPr lang="en-US" sz="2000" i="1" dirty="0">
              <a:solidFill>
                <a:schemeClr val="tx2"/>
              </a:solidFill>
            </a:endParaRPr>
          </a:p>
          <a:p>
            <a:pPr lvl="1" indent="-382588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uk-UA" sz="2000" i="1" dirty="0">
                <a:solidFill>
                  <a:schemeClr val="tx2"/>
                </a:solidFill>
              </a:rPr>
              <a:t>Громадськість, не достатньо представлені групи</a:t>
            </a:r>
            <a:endParaRPr lang="en-US" sz="2000" i="1" dirty="0">
              <a:solidFill>
                <a:schemeClr val="tx2"/>
              </a:solidFill>
            </a:endParaRP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7239000" y="4267200"/>
            <a:ext cx="13335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800" b="1">
                <a:solidFill>
                  <a:schemeClr val="bg1"/>
                </a:solidFill>
                <a:latin typeface="Arial" pitchFamily="34" charset="0"/>
              </a:rPr>
              <a:t>Хто?</a:t>
            </a:r>
            <a:endParaRPr lang="cs-CZ" sz="3800" b="1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2726" y="990918"/>
            <a:ext cx="2425074" cy="3947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USAID_Horiz_Ukranian_RGB_2-Color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35" t="9874" r="7233" b="15340"/>
          <a:stretch/>
        </p:blipFill>
        <p:spPr>
          <a:xfrm>
            <a:off x="1" y="43052"/>
            <a:ext cx="2584312" cy="813867"/>
          </a:xfrm>
          <a:prstGeom prst="rect">
            <a:avLst/>
          </a:prstGeom>
        </p:spPr>
      </p:pic>
      <p:pic>
        <p:nvPicPr>
          <p:cNvPr id="7" name="Picture 10" descr="arro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02040" y="43053"/>
            <a:ext cx="441960" cy="804466"/>
          </a:xfrm>
          <a:prstGeom prst="rect">
            <a:avLst/>
          </a:prstGeom>
        </p:spPr>
      </p:pic>
      <p:pic>
        <p:nvPicPr>
          <p:cNvPr id="9" name="Picture 6" descr="arro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-1" y="6036074"/>
            <a:ext cx="358775" cy="804464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77863" y="6225851"/>
            <a:ext cx="5984875" cy="481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700" dirty="0">
                <a:solidFill>
                  <a:srgbClr val="182B5D"/>
                </a:solidFill>
                <a:latin typeface="Gill Sans"/>
                <a:cs typeface="Gill Sans"/>
              </a:rPr>
              <a:t>Проект USAID </a:t>
            </a:r>
            <a:r>
              <a:rPr lang="uk-UA" sz="1700" dirty="0">
                <a:solidFill>
                  <a:srgbClr val="182B5D"/>
                </a:solidFill>
                <a:latin typeface="Gill Sans"/>
                <a:cs typeface="Gill Sans"/>
              </a:rPr>
              <a:t>«Демократичне врядування у Східній Україні»</a:t>
            </a:r>
            <a:r>
              <a:rPr lang="en-US" sz="1700" dirty="0">
                <a:solidFill>
                  <a:srgbClr val="182B5D"/>
                </a:solidFill>
                <a:latin typeface="Gill Sans"/>
                <a:cs typeface="Gill Sans"/>
              </a:rPr>
              <a:t> </a:t>
            </a: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8623" y="6137625"/>
            <a:ext cx="1870671" cy="562969"/>
          </a:xfrm>
          <a:prstGeom prst="rect">
            <a:avLst/>
          </a:prstGeom>
        </p:spPr>
      </p:pic>
      <p:pic>
        <p:nvPicPr>
          <p:cNvPr id="12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0" y="6003681"/>
            <a:ext cx="9144000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018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1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1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1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1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51568" y="-35854"/>
            <a:ext cx="6008085" cy="863600"/>
          </a:xfrm>
        </p:spPr>
        <p:txBody>
          <a:bodyPr>
            <a:noAutofit/>
          </a:bodyPr>
          <a:lstStyle/>
          <a:p>
            <a:r>
              <a:rPr lang="uk-UA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ЗАЦІКАВЛЕНІ СТОРОНИ, ПАРТНЕРИ</a:t>
            </a:r>
            <a:endParaRPr lang="en-IE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5843" name="AutoShape 3"/>
          <p:cNvSpPr>
            <a:spLocks noChangeArrowheads="1"/>
          </p:cNvSpPr>
          <p:nvPr/>
        </p:nvSpPr>
        <p:spPr bwMode="auto">
          <a:xfrm>
            <a:off x="2551568" y="1733010"/>
            <a:ext cx="3259137" cy="3025775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uk-UA" sz="3200" dirty="0"/>
              <a:t>Міська рада</a:t>
            </a:r>
            <a:endParaRPr lang="cs-CZ" sz="3200" dirty="0"/>
          </a:p>
        </p:txBody>
      </p:sp>
      <p:sp>
        <p:nvSpPr>
          <p:cNvPr id="319492" name="Oval 4"/>
          <p:cNvSpPr>
            <a:spLocks noChangeArrowheads="1"/>
          </p:cNvSpPr>
          <p:nvPr/>
        </p:nvSpPr>
        <p:spPr bwMode="auto">
          <a:xfrm>
            <a:off x="4509659" y="935087"/>
            <a:ext cx="2063750" cy="1912937"/>
          </a:xfrm>
          <a:prstGeom prst="ellipse">
            <a:avLst/>
          </a:prstGeom>
          <a:solidFill>
            <a:srgbClr val="FF9933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uk-UA" sz="2400" dirty="0"/>
              <a:t>МСП</a:t>
            </a:r>
            <a:endParaRPr lang="cs-CZ" sz="2400" dirty="0"/>
          </a:p>
        </p:txBody>
      </p:sp>
      <p:sp>
        <p:nvSpPr>
          <p:cNvPr id="319493" name="Oval 5"/>
          <p:cNvSpPr>
            <a:spLocks noChangeArrowheads="1"/>
          </p:cNvSpPr>
          <p:nvPr/>
        </p:nvSpPr>
        <p:spPr bwMode="auto">
          <a:xfrm>
            <a:off x="5581334" y="2378599"/>
            <a:ext cx="1946275" cy="1854200"/>
          </a:xfrm>
          <a:prstGeom prst="ellipse">
            <a:avLst/>
          </a:prstGeom>
          <a:solidFill>
            <a:srgbClr val="33CC33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uk-UA" sz="2400" dirty="0"/>
              <a:t>Прямі</a:t>
            </a:r>
            <a:br>
              <a:rPr lang="uk-UA" sz="2400" dirty="0"/>
            </a:br>
            <a:r>
              <a:rPr lang="uk-UA" sz="2400" dirty="0"/>
              <a:t>іноземні</a:t>
            </a:r>
            <a:br>
              <a:rPr lang="uk-UA" sz="2400" dirty="0"/>
            </a:br>
            <a:r>
              <a:rPr lang="uk-UA" sz="2400" dirty="0"/>
              <a:t>інвестиції</a:t>
            </a:r>
            <a:endParaRPr lang="cs-CZ" sz="2400" dirty="0"/>
          </a:p>
        </p:txBody>
      </p:sp>
      <p:sp>
        <p:nvSpPr>
          <p:cNvPr id="319494" name="Oval 6"/>
          <p:cNvSpPr>
            <a:spLocks noChangeArrowheads="1"/>
          </p:cNvSpPr>
          <p:nvPr/>
        </p:nvSpPr>
        <p:spPr bwMode="auto">
          <a:xfrm>
            <a:off x="5010780" y="3877134"/>
            <a:ext cx="1946275" cy="18542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uk-UA" sz="2400" dirty="0"/>
              <a:t>Профспілки</a:t>
            </a:r>
            <a:endParaRPr lang="cs-CZ" sz="2400" dirty="0"/>
          </a:p>
        </p:txBody>
      </p:sp>
      <p:sp>
        <p:nvSpPr>
          <p:cNvPr id="319495" name="Oval 7"/>
          <p:cNvSpPr>
            <a:spLocks noChangeArrowheads="1"/>
          </p:cNvSpPr>
          <p:nvPr/>
        </p:nvSpPr>
        <p:spPr bwMode="auto">
          <a:xfrm>
            <a:off x="3240088" y="4069351"/>
            <a:ext cx="1946275" cy="1854200"/>
          </a:xfrm>
          <a:prstGeom prst="ellipse">
            <a:avLst/>
          </a:prstGeom>
          <a:solidFill>
            <a:srgbClr val="0000FF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uk-UA" sz="2400" dirty="0"/>
              <a:t>Навчальні</a:t>
            </a:r>
            <a:br>
              <a:rPr lang="uk-UA" sz="2400" dirty="0"/>
            </a:br>
            <a:r>
              <a:rPr lang="uk-UA" sz="2400" dirty="0"/>
              <a:t>заклади</a:t>
            </a:r>
            <a:endParaRPr lang="cs-CZ" sz="2400" dirty="0"/>
          </a:p>
        </p:txBody>
      </p:sp>
      <p:sp>
        <p:nvSpPr>
          <p:cNvPr id="319496" name="Oval 8"/>
          <p:cNvSpPr>
            <a:spLocks noChangeArrowheads="1"/>
          </p:cNvSpPr>
          <p:nvPr/>
        </p:nvSpPr>
        <p:spPr bwMode="auto">
          <a:xfrm>
            <a:off x="1347601" y="3486968"/>
            <a:ext cx="1946275" cy="1854200"/>
          </a:xfrm>
          <a:prstGeom prst="ellipse">
            <a:avLst/>
          </a:prstGeom>
          <a:solidFill>
            <a:srgbClr val="660033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uk-UA" sz="2400" dirty="0"/>
              <a:t>Недостатньо </a:t>
            </a:r>
          </a:p>
          <a:p>
            <a:pPr algn="ctr" eaLnBrk="1" hangingPunct="1"/>
            <a:r>
              <a:rPr lang="uk-UA" sz="2400" dirty="0"/>
              <a:t>представлені </a:t>
            </a:r>
          </a:p>
          <a:p>
            <a:pPr algn="ctr" eaLnBrk="1" hangingPunct="1"/>
            <a:r>
              <a:rPr lang="uk-UA" sz="2400" dirty="0"/>
              <a:t>групи</a:t>
            </a:r>
            <a:endParaRPr lang="cs-CZ" sz="2400" dirty="0"/>
          </a:p>
        </p:txBody>
      </p:sp>
      <p:sp>
        <p:nvSpPr>
          <p:cNvPr id="319497" name="Oval 9"/>
          <p:cNvSpPr>
            <a:spLocks noChangeArrowheads="1"/>
          </p:cNvSpPr>
          <p:nvPr/>
        </p:nvSpPr>
        <p:spPr bwMode="auto">
          <a:xfrm>
            <a:off x="1297462" y="1683849"/>
            <a:ext cx="1946275" cy="1854200"/>
          </a:xfrm>
          <a:prstGeom prst="ellipse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uk-UA" sz="2400" dirty="0" err="1"/>
              <a:t>Девелопери</a:t>
            </a:r>
            <a:endParaRPr lang="cs-CZ" sz="2400" dirty="0"/>
          </a:p>
        </p:txBody>
      </p:sp>
      <p:sp>
        <p:nvSpPr>
          <p:cNvPr id="319498" name="Oval 10"/>
          <p:cNvSpPr>
            <a:spLocks noChangeArrowheads="1"/>
          </p:cNvSpPr>
          <p:nvPr/>
        </p:nvSpPr>
        <p:spPr bwMode="auto">
          <a:xfrm>
            <a:off x="2730725" y="627246"/>
            <a:ext cx="1946275" cy="1854200"/>
          </a:xfrm>
          <a:prstGeom prst="ellipse">
            <a:avLst/>
          </a:prstGeom>
          <a:solidFill>
            <a:schemeClr val="bg2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dirty="0">
                <a:latin typeface="Arial" pitchFamily="34" charset="0"/>
              </a:rPr>
              <a:t>“</a:t>
            </a:r>
            <a:r>
              <a:rPr lang="uk-UA" sz="2400" dirty="0"/>
              <a:t>Пересічний</a:t>
            </a:r>
            <a:br>
              <a:rPr lang="uk-UA" sz="2400" dirty="0"/>
            </a:br>
            <a:r>
              <a:rPr lang="uk-UA" sz="2400" dirty="0"/>
              <a:t>громадянин</a:t>
            </a:r>
            <a:r>
              <a:rPr lang="en-US" sz="2400" dirty="0">
                <a:latin typeface="Arial" pitchFamily="34" charset="0"/>
              </a:rPr>
              <a:t>”</a:t>
            </a:r>
            <a:endParaRPr lang="cs-CZ" sz="2400" dirty="0">
              <a:latin typeface="Arial" pitchFamily="34" charset="0"/>
            </a:endParaRPr>
          </a:p>
        </p:txBody>
      </p:sp>
      <p:pic>
        <p:nvPicPr>
          <p:cNvPr id="11" name="Picture 4" descr="USAID_Horiz_Ukranian_RGB_2-Colo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35" t="9874" r="7233" b="15340"/>
          <a:stretch/>
        </p:blipFill>
        <p:spPr>
          <a:xfrm>
            <a:off x="0" y="0"/>
            <a:ext cx="2551568" cy="921316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052645" y="6346690"/>
            <a:ext cx="5984875" cy="481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700" dirty="0">
                <a:solidFill>
                  <a:srgbClr val="182B5D"/>
                </a:solidFill>
                <a:latin typeface="Gill Sans"/>
                <a:cs typeface="Gill Sans"/>
              </a:rPr>
              <a:t>Проект USAID </a:t>
            </a:r>
            <a:r>
              <a:rPr lang="uk-UA" sz="1700" dirty="0">
                <a:solidFill>
                  <a:srgbClr val="182B5D"/>
                </a:solidFill>
                <a:latin typeface="Gill Sans"/>
                <a:cs typeface="Gill Sans"/>
              </a:rPr>
              <a:t>«Демократичне врядування у Східній Україні»</a:t>
            </a:r>
            <a:r>
              <a:rPr lang="en-US" sz="1700" dirty="0">
                <a:solidFill>
                  <a:srgbClr val="182B5D"/>
                </a:solidFill>
                <a:latin typeface="Gill Sans"/>
                <a:cs typeface="Gill Sans"/>
              </a:rPr>
              <a:t> </a:t>
            </a:r>
          </a:p>
        </p:txBody>
      </p:sp>
      <p:pic>
        <p:nvPicPr>
          <p:cNvPr id="13" name="Picture 6" descr="arr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27781" y="6028134"/>
            <a:ext cx="534776" cy="804466"/>
          </a:xfrm>
          <a:prstGeom prst="rect">
            <a:avLst/>
          </a:prstGeom>
        </p:spPr>
      </p:pic>
      <p:pic>
        <p:nvPicPr>
          <p:cNvPr id="14" name="Picture 5" descr="CXID_U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7608" y="6371233"/>
            <a:ext cx="1616391" cy="461367"/>
          </a:xfrm>
          <a:prstGeom prst="rect">
            <a:avLst/>
          </a:prstGeom>
        </p:spPr>
      </p:pic>
      <p:pic>
        <p:nvPicPr>
          <p:cNvPr id="15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81" y="6086289"/>
            <a:ext cx="9144000" cy="45719"/>
          </a:xfrm>
          <a:prstGeom prst="rect">
            <a:avLst/>
          </a:prstGeom>
        </p:spPr>
      </p:pic>
      <p:pic>
        <p:nvPicPr>
          <p:cNvPr id="16" name="Picture 10" descr="arr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15492" y="116850"/>
            <a:ext cx="598813" cy="80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28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9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9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9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9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9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9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2" grpId="0" animBg="1" autoUpdateAnimBg="0"/>
      <p:bldP spid="319493" grpId="0" animBg="1" autoUpdateAnimBg="0"/>
      <p:bldP spid="319494" grpId="0" animBg="1" autoUpdateAnimBg="0"/>
      <p:bldP spid="319495" grpId="0" animBg="1" autoUpdateAnimBg="0"/>
      <p:bldP spid="319496" grpId="0" animBg="1" autoUpdateAnimBg="0"/>
      <p:bldP spid="319497" grpId="0" animBg="1" autoUpdateAnimBg="0"/>
      <p:bldP spid="319498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99405" y="6245359"/>
            <a:ext cx="5984875" cy="481012"/>
          </a:xfrm>
        </p:spPr>
        <p:txBody>
          <a:bodyPr>
            <a:normAutofit/>
          </a:bodyPr>
          <a:lstStyle/>
          <a:p>
            <a:pPr algn="r"/>
            <a:r>
              <a:rPr lang="en-US" sz="1700" dirty="0">
                <a:solidFill>
                  <a:srgbClr val="182B5D"/>
                </a:solidFill>
                <a:latin typeface="+mn-lt"/>
                <a:cs typeface="Gill Sans"/>
              </a:rPr>
              <a:t>Проект USAID </a:t>
            </a:r>
            <a:r>
              <a:rPr lang="uk-UA" sz="1700" dirty="0">
                <a:solidFill>
                  <a:srgbClr val="182B5D"/>
                </a:solidFill>
                <a:latin typeface="+mn-lt"/>
                <a:cs typeface="Gill Sans"/>
              </a:rPr>
              <a:t>«Демократичне врядування у Східній Україні»</a:t>
            </a:r>
            <a:r>
              <a:rPr lang="en-US" sz="1700" dirty="0">
                <a:solidFill>
                  <a:srgbClr val="182B5D"/>
                </a:solidFill>
                <a:latin typeface="+mn-lt"/>
                <a:cs typeface="Gill Sans"/>
              </a:rPr>
              <a:t> </a:t>
            </a:r>
          </a:p>
        </p:txBody>
      </p:sp>
      <p:pic>
        <p:nvPicPr>
          <p:cNvPr id="5" name="Picture 4" descr="USAID_Horiz_Ukranian_RGB_2-Colo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35" t="9874" r="7233" b="15340"/>
          <a:stretch/>
        </p:blipFill>
        <p:spPr>
          <a:xfrm>
            <a:off x="0" y="37379"/>
            <a:ext cx="2377440" cy="879063"/>
          </a:xfrm>
          <a:prstGeom prst="rect">
            <a:avLst/>
          </a:prstGeom>
        </p:spPr>
      </p:pic>
      <p:pic>
        <p:nvPicPr>
          <p:cNvPr id="6" name="Picture 5" descr="CXID_U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9000" y="6245359"/>
            <a:ext cx="1578020" cy="481012"/>
          </a:xfrm>
          <a:prstGeom prst="rect">
            <a:avLst/>
          </a:prstGeom>
        </p:spPr>
      </p:pic>
      <p:pic>
        <p:nvPicPr>
          <p:cNvPr id="7" name="Picture 6" descr="arro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-3" y="6105313"/>
            <a:ext cx="441961" cy="761105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299405" y="1310640"/>
            <a:ext cx="8734205" cy="406637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Bef>
                <a:spcPts val="0"/>
              </a:spcBef>
              <a:spcAft>
                <a:spcPts val="600"/>
              </a:spcAft>
              <a:defRPr/>
            </a:pP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 питання до модулю № </a:t>
            </a:r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defTabSz="914400">
              <a:spcBef>
                <a:spcPts val="0"/>
              </a:spcBef>
              <a:spcAft>
                <a:spcPts val="600"/>
              </a:spcAft>
              <a:defRPr/>
            </a:pPr>
            <a:endParaRPr lang="ru-RU" sz="2400" b="1" dirty="0">
              <a:solidFill>
                <a:schemeClr val="bg1"/>
              </a:solidFill>
            </a:endParaRPr>
          </a:p>
          <a:p>
            <a:pPr lvl="0" algn="l" defTabSz="914400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uk-UA" sz="2400" b="1" dirty="0">
                <a:solidFill>
                  <a:schemeClr val="bg1"/>
                </a:solidFill>
              </a:rPr>
              <a:t>  </a:t>
            </a:r>
            <a:r>
              <a:rPr lang="uk-UA" sz="2000" b="1" dirty="0">
                <a:solidFill>
                  <a:schemeClr val="bg1"/>
                </a:solidFill>
              </a:rPr>
              <a:t>Децентралізація влади та місцевий економічний    </a:t>
            </a:r>
          </a:p>
          <a:p>
            <a:pPr lvl="0" algn="l" defTabSz="914400">
              <a:spcBef>
                <a:spcPts val="0"/>
              </a:spcBef>
              <a:defRPr/>
            </a:pPr>
            <a:r>
              <a:rPr lang="uk-UA" sz="2000" b="1" dirty="0">
                <a:solidFill>
                  <a:schemeClr val="bg1"/>
                </a:solidFill>
              </a:rPr>
              <a:t>     розвиток</a:t>
            </a:r>
          </a:p>
          <a:p>
            <a:pPr lvl="0" algn="l" defTabSz="914400">
              <a:spcBef>
                <a:spcPts val="0"/>
              </a:spcBef>
              <a:defRPr/>
            </a:pPr>
            <a:endParaRPr lang="uk-UA" sz="2000" b="1" dirty="0">
              <a:solidFill>
                <a:schemeClr val="bg1"/>
              </a:solidFill>
            </a:endParaRPr>
          </a:p>
          <a:p>
            <a:pPr lvl="0" algn="l" defTabSz="914400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uk-UA" sz="2000" b="1" dirty="0">
                <a:solidFill>
                  <a:schemeClr val="bg1"/>
                </a:solidFill>
              </a:rPr>
              <a:t> Стратегічне планування як інструмент управління на     </a:t>
            </a:r>
          </a:p>
          <a:p>
            <a:pPr lvl="0" algn="l" defTabSz="914400">
              <a:spcBef>
                <a:spcPts val="0"/>
              </a:spcBef>
              <a:defRPr/>
            </a:pPr>
            <a:r>
              <a:rPr lang="uk-UA" sz="2000" b="1" dirty="0">
                <a:solidFill>
                  <a:schemeClr val="bg1"/>
                </a:solidFill>
              </a:rPr>
              <a:t>      принципах гендерної рівності та інклюзії</a:t>
            </a:r>
          </a:p>
          <a:p>
            <a:pPr lvl="0" algn="l" defTabSz="914400">
              <a:spcBef>
                <a:spcPts val="0"/>
              </a:spcBef>
              <a:defRPr/>
            </a:pPr>
            <a:endParaRPr lang="uk-UA" sz="2000" b="1" dirty="0">
              <a:solidFill>
                <a:schemeClr val="bg1"/>
              </a:solidFill>
            </a:endParaRPr>
          </a:p>
          <a:p>
            <a:pPr lvl="0" algn="l" defTabSz="914400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uk-UA" sz="2000" b="1" dirty="0">
                <a:solidFill>
                  <a:schemeClr val="bg1"/>
                </a:solidFill>
              </a:rPr>
              <a:t> Роль громадськості в процесах розробки та </a:t>
            </a:r>
          </a:p>
          <a:p>
            <a:pPr lvl="0" algn="l" defTabSz="914400">
              <a:spcBef>
                <a:spcPts val="0"/>
              </a:spcBef>
              <a:defRPr/>
            </a:pPr>
            <a:r>
              <a:rPr lang="uk-UA" sz="2000" b="1" dirty="0">
                <a:solidFill>
                  <a:schemeClr val="bg1"/>
                </a:solidFill>
              </a:rPr>
              <a:t>     реалізації   Стратегії та Плану її реалізації</a:t>
            </a:r>
          </a:p>
          <a:p>
            <a:pPr lvl="0" algn="l" defTabSz="914400">
              <a:spcBef>
                <a:spcPts val="0"/>
              </a:spcBef>
              <a:defRPr/>
            </a:pPr>
            <a:endParaRPr lang="uk-UA" sz="2000" b="1" dirty="0">
              <a:solidFill>
                <a:schemeClr val="bg1"/>
              </a:solidFill>
            </a:endParaRPr>
          </a:p>
          <a:p>
            <a:pPr lvl="0" algn="l" defTabSz="914400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uk-UA" sz="2000" b="1" dirty="0">
                <a:solidFill>
                  <a:schemeClr val="bg1"/>
                </a:solidFill>
              </a:rPr>
              <a:t> Проектний менеджмент та фандрайзинг</a:t>
            </a:r>
          </a:p>
          <a:p>
            <a:pPr lvl="0" algn="l" defTabSz="91440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itchFamily="2" charset="2"/>
              <a:buChar char="Ø"/>
              <a:defRPr/>
            </a:pP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11" name="Picture 10" descr="arro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17613" y="37379"/>
            <a:ext cx="598813" cy="8044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98858"/>
            <a:ext cx="9144000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11457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2249" y="1666876"/>
            <a:ext cx="8949531" cy="609600"/>
          </a:xfrm>
        </p:spPr>
        <p:txBody>
          <a:bodyPr>
            <a:normAutofit fontScale="90000"/>
          </a:bodyPr>
          <a:lstStyle/>
          <a:p>
            <a:r>
              <a:rPr lang="uk-UA" sz="2400" b="1" dirty="0">
                <a:solidFill>
                  <a:schemeClr val="tx2"/>
                </a:solidFill>
                <a:latin typeface="+mn-lt"/>
                <a:cs typeface="Arial" pitchFamily="34" charset="0"/>
              </a:rPr>
              <a:t>Гендерний аналіз - </a:t>
            </a:r>
            <a:r>
              <a:rPr lang="uk-UA" altLang="uk-UA" sz="2400" b="1" dirty="0">
                <a:solidFill>
                  <a:schemeClr val="tx2"/>
                </a:solidFill>
                <a:latin typeface="+mn-lt"/>
                <a:cs typeface="Arial" pitchFamily="34" charset="0"/>
              </a:rPr>
              <a:t>збирання, аналіз та використання деталізованих за статтю статистичних даних, які засвідчують відмінності у статусах, умовах, ролях, відповідальності жінок та чоловіків. </a:t>
            </a:r>
            <a:br>
              <a:rPr lang="uk-UA" altLang="uk-UA" sz="2400" b="1" dirty="0">
                <a:solidFill>
                  <a:schemeClr val="tx2"/>
                </a:solidFill>
                <a:latin typeface="+mn-lt"/>
                <a:cs typeface="Arial" pitchFamily="34" charset="0"/>
              </a:rPr>
            </a:br>
            <a:endParaRPr lang="en-US" sz="2400" b="1" dirty="0">
              <a:solidFill>
                <a:schemeClr val="tx2"/>
              </a:solidFill>
              <a:latin typeface="+mn-lt"/>
              <a:cs typeface="Arial" pitchFamily="34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2250" y="2459038"/>
            <a:ext cx="4170363" cy="38862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uk-UA" sz="2400" b="1" dirty="0">
                <a:solidFill>
                  <a:schemeClr val="tx2"/>
                </a:solidFill>
              </a:rPr>
              <a:t>«</a:t>
            </a:r>
            <a:r>
              <a:rPr lang="uk-UA" sz="2400" b="1" dirty="0">
                <a:solidFill>
                  <a:schemeClr val="tx2"/>
                </a:solidFill>
                <a:cs typeface="Arial" pitchFamily="34" charset="0"/>
              </a:rPr>
              <a:t>Об'єктивний аналіз»</a:t>
            </a:r>
            <a:r>
              <a:rPr lang="en-US" sz="2400" b="1" dirty="0">
                <a:solidFill>
                  <a:schemeClr val="tx2"/>
                </a:solidFill>
                <a:cs typeface="Arial" pitchFamily="34" charset="0"/>
              </a:rPr>
              <a:t> </a:t>
            </a:r>
            <a:endParaRPr lang="uk-UA" sz="2400" b="1" dirty="0">
              <a:solidFill>
                <a:schemeClr val="tx2"/>
              </a:solidFill>
              <a:cs typeface="Arial" pitchFamily="34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uk-UA" sz="2200" dirty="0">
                <a:cs typeface="Arial" pitchFamily="34" charset="0"/>
              </a:rPr>
              <a:t>Базується на 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uk-UA" sz="2200" dirty="0">
                <a:cs typeface="Arial" pitchFamily="34" charset="0"/>
              </a:rPr>
              <a:t>точних даних</a:t>
            </a:r>
            <a:endParaRPr lang="en-US" sz="2200" dirty="0">
              <a:cs typeface="Arial" pitchFamily="34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ct val="40000"/>
              </a:spcAft>
            </a:pPr>
            <a:r>
              <a:rPr lang="uk-UA" sz="2200" dirty="0">
                <a:cs typeface="Arial" pitchFamily="34" charset="0"/>
              </a:rPr>
              <a:t>Форма</a:t>
            </a:r>
            <a:r>
              <a:rPr lang="en-US" sz="2200" dirty="0">
                <a:cs typeface="Arial" pitchFamily="34" charset="0"/>
              </a:rPr>
              <a:t>: (</a:t>
            </a:r>
            <a:r>
              <a:rPr lang="uk-UA" sz="2200" dirty="0">
                <a:cs typeface="Arial" pitchFamily="34" charset="0"/>
              </a:rPr>
              <a:t>громада</a:t>
            </a:r>
            <a:r>
              <a:rPr lang="en-US" sz="2200" dirty="0">
                <a:cs typeface="Arial" pitchFamily="34" charset="0"/>
              </a:rPr>
              <a:t>, </a:t>
            </a:r>
            <a:r>
              <a:rPr lang="uk-UA" sz="2200" dirty="0">
                <a:cs typeface="Arial" pitchFamily="34" charset="0"/>
              </a:rPr>
              <a:t>регіон</a:t>
            </a:r>
            <a:r>
              <a:rPr lang="en-US" sz="2200" dirty="0">
                <a:cs typeface="Arial" pitchFamily="34" charset="0"/>
              </a:rPr>
              <a:t>, </a:t>
            </a:r>
            <a:r>
              <a:rPr lang="uk-UA" sz="2200" dirty="0">
                <a:cs typeface="Arial" pitchFamily="34" charset="0"/>
              </a:rPr>
              <a:t>галузь</a:t>
            </a:r>
            <a:r>
              <a:rPr lang="en-US" sz="2200" dirty="0">
                <a:cs typeface="Arial" pitchFamily="34" charset="0"/>
              </a:rPr>
              <a:t>, …) </a:t>
            </a:r>
            <a:r>
              <a:rPr lang="uk-UA" sz="2200" dirty="0">
                <a:cs typeface="Arial" pitchFamily="34" charset="0"/>
              </a:rPr>
              <a:t>профіль</a:t>
            </a:r>
            <a:r>
              <a:rPr lang="en-US" sz="2200" dirty="0">
                <a:cs typeface="Arial" pitchFamily="34" charset="0"/>
              </a:rPr>
              <a:t>,</a:t>
            </a:r>
            <a:r>
              <a:rPr lang="uk-UA" sz="2200" dirty="0">
                <a:cs typeface="Arial" pitchFamily="34" charset="0"/>
              </a:rPr>
              <a:t> аналіз соціально-економічного стану</a:t>
            </a:r>
            <a:r>
              <a:rPr lang="en-US" sz="2200" dirty="0">
                <a:cs typeface="Arial" pitchFamily="34" charset="0"/>
              </a:rPr>
              <a:t>, </a:t>
            </a:r>
            <a:r>
              <a:rPr lang="uk-UA" sz="2200" dirty="0">
                <a:cs typeface="Arial" pitchFamily="34" charset="0"/>
              </a:rPr>
              <a:t>аудит</a:t>
            </a:r>
            <a:endParaRPr lang="en-US" sz="2200" dirty="0">
              <a:cs typeface="Arial" pitchFamily="34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ct val="40000"/>
              </a:spcAft>
            </a:pPr>
            <a:r>
              <a:rPr lang="uk-UA" sz="2200" dirty="0">
                <a:solidFill>
                  <a:schemeClr val="tx2"/>
                </a:solidFill>
                <a:cs typeface="Arial" pitchFamily="34" charset="0"/>
              </a:rPr>
              <a:t>Джерела</a:t>
            </a:r>
            <a:r>
              <a:rPr lang="en-US" sz="2200" dirty="0">
                <a:solidFill>
                  <a:schemeClr val="tx2"/>
                </a:solidFill>
                <a:cs typeface="Arial" pitchFamily="34" charset="0"/>
              </a:rPr>
              <a:t>: </a:t>
            </a:r>
            <a:r>
              <a:rPr lang="uk-UA" sz="2200" dirty="0">
                <a:cs typeface="Arial" pitchFamily="34" charset="0"/>
              </a:rPr>
              <a:t>статистичні дані</a:t>
            </a:r>
            <a:r>
              <a:rPr lang="en-US" sz="2200" dirty="0">
                <a:cs typeface="Arial" pitchFamily="34" charset="0"/>
              </a:rPr>
              <a:t>, </a:t>
            </a:r>
            <a:r>
              <a:rPr lang="uk-UA" sz="2200" dirty="0">
                <a:cs typeface="Arial" pitchFamily="34" charset="0"/>
              </a:rPr>
              <a:t>перепис населення</a:t>
            </a:r>
            <a:r>
              <a:rPr lang="en-US" sz="2200" dirty="0">
                <a:cs typeface="Arial" pitchFamily="34" charset="0"/>
              </a:rPr>
              <a:t>, </a:t>
            </a:r>
            <a:r>
              <a:rPr lang="uk-UA" sz="2200" dirty="0">
                <a:cs typeface="Arial" pitchFamily="34" charset="0"/>
              </a:rPr>
              <a:t>установи</a:t>
            </a:r>
            <a:r>
              <a:rPr lang="en-US" sz="2200" dirty="0">
                <a:cs typeface="Arial" pitchFamily="34" charset="0"/>
              </a:rPr>
              <a:t>, </a:t>
            </a:r>
            <a:r>
              <a:rPr lang="uk-UA" sz="2200" dirty="0">
                <a:cs typeface="Arial" pitchFamily="34" charset="0"/>
              </a:rPr>
              <a:t>спеціалізовані заклади</a:t>
            </a:r>
            <a:r>
              <a:rPr lang="en-US" sz="2200" dirty="0">
                <a:cs typeface="Arial" pitchFamily="34" charset="0"/>
              </a:rPr>
              <a:t>, …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392613" y="2440894"/>
            <a:ext cx="4751387" cy="42926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uk-UA" sz="2400" b="1" dirty="0">
                <a:solidFill>
                  <a:schemeClr val="tx2"/>
                </a:solidFill>
              </a:rPr>
              <a:t>«</a:t>
            </a:r>
            <a:r>
              <a:rPr lang="uk-UA" sz="2400" b="1" dirty="0">
                <a:solidFill>
                  <a:schemeClr val="tx2"/>
                </a:solidFill>
                <a:cs typeface="Arial" pitchFamily="34" charset="0"/>
              </a:rPr>
              <a:t>Суб'єктивний»</a:t>
            </a:r>
            <a:r>
              <a:rPr lang="en-US" sz="2400" b="1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uk-UA" sz="2400" b="1" dirty="0">
                <a:solidFill>
                  <a:schemeClr val="tx2"/>
                </a:solidFill>
                <a:cs typeface="Arial" pitchFamily="34" charset="0"/>
              </a:rPr>
              <a:t>аналіз</a:t>
            </a:r>
            <a:endParaRPr lang="en-US" sz="2400" b="1" dirty="0">
              <a:solidFill>
                <a:schemeClr val="tx2"/>
              </a:solidFill>
              <a:cs typeface="Arial" pitchFamily="34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ct val="40000"/>
              </a:spcAft>
            </a:pPr>
            <a:r>
              <a:rPr lang="uk-UA" sz="2200" dirty="0">
                <a:cs typeface="Arial" pitchFamily="34" charset="0"/>
              </a:rPr>
              <a:t>Базується на точці зору або ставленні</a:t>
            </a:r>
            <a:endParaRPr lang="en-US" sz="2200" dirty="0">
              <a:cs typeface="Arial" pitchFamily="34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ct val="40000"/>
              </a:spcAft>
            </a:pPr>
            <a:r>
              <a:rPr lang="uk-UA" sz="2200" dirty="0">
                <a:cs typeface="Arial" pitchFamily="34" charset="0"/>
              </a:rPr>
              <a:t>Форма</a:t>
            </a:r>
            <a:r>
              <a:rPr lang="en-US" sz="2200" dirty="0">
                <a:cs typeface="Arial" pitchFamily="34" charset="0"/>
              </a:rPr>
              <a:t>: </a:t>
            </a:r>
            <a:r>
              <a:rPr lang="uk-UA" sz="2200" dirty="0">
                <a:cs typeface="Arial" pitchFamily="34" charset="0"/>
              </a:rPr>
              <a:t>опитування</a:t>
            </a:r>
            <a:r>
              <a:rPr lang="en-US" sz="2200" dirty="0">
                <a:cs typeface="Arial" pitchFamily="34" charset="0"/>
              </a:rPr>
              <a:t>,</a:t>
            </a:r>
            <a:r>
              <a:rPr lang="uk-UA" sz="2200" dirty="0">
                <a:cs typeface="Arial" pitchFamily="34" charset="0"/>
              </a:rPr>
              <a:t> інтерв'ю</a:t>
            </a:r>
            <a:endParaRPr lang="en-US" sz="2200" dirty="0">
              <a:cs typeface="Arial" pitchFamily="34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ct val="40000"/>
              </a:spcAft>
            </a:pPr>
            <a:r>
              <a:rPr lang="uk-UA" sz="2200" dirty="0">
                <a:solidFill>
                  <a:schemeClr val="tx2"/>
                </a:solidFill>
                <a:cs typeface="Arial" pitchFamily="34" charset="0"/>
              </a:rPr>
              <a:t>Джерела</a:t>
            </a:r>
            <a:r>
              <a:rPr lang="en-US" sz="2200" dirty="0">
                <a:solidFill>
                  <a:schemeClr val="tx2"/>
                </a:solidFill>
                <a:cs typeface="Arial" pitchFamily="34" charset="0"/>
              </a:rPr>
              <a:t>: </a:t>
            </a:r>
            <a:r>
              <a:rPr lang="uk-UA" sz="2200" dirty="0">
                <a:cs typeface="Arial" pitchFamily="34" charset="0"/>
              </a:rPr>
              <a:t>підприємства</a:t>
            </a:r>
            <a:r>
              <a:rPr lang="en-US" sz="2200" dirty="0">
                <a:cs typeface="Arial" pitchFamily="34" charset="0"/>
              </a:rPr>
              <a:t>, </a:t>
            </a:r>
            <a:r>
              <a:rPr lang="uk-UA" sz="2200" dirty="0">
                <a:cs typeface="Arial" pitchFamily="34" charset="0"/>
              </a:rPr>
              <a:t>установи</a:t>
            </a:r>
            <a:r>
              <a:rPr lang="en-US" sz="2200" dirty="0">
                <a:cs typeface="Arial" pitchFamily="34" charset="0"/>
              </a:rPr>
              <a:t>, </a:t>
            </a:r>
            <a:r>
              <a:rPr lang="uk-UA" sz="2200" dirty="0">
                <a:cs typeface="Arial" pitchFamily="34" charset="0"/>
              </a:rPr>
              <a:t>спеціалізовані агентства</a:t>
            </a:r>
            <a:r>
              <a:rPr lang="en-US" sz="2200" dirty="0">
                <a:cs typeface="Arial" pitchFamily="34" charset="0"/>
              </a:rPr>
              <a:t>, …</a:t>
            </a:r>
          </a:p>
        </p:txBody>
      </p:sp>
      <p:sp>
        <p:nvSpPr>
          <p:cNvPr id="51206" name="Rectangle 2"/>
          <p:cNvSpPr txBox="1">
            <a:spLocks/>
          </p:cNvSpPr>
          <p:nvPr/>
        </p:nvSpPr>
        <p:spPr bwMode="auto">
          <a:xfrm>
            <a:off x="4526280" y="228713"/>
            <a:ext cx="3837714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908050" algn="l"/>
              </a:tabLst>
            </a:pPr>
            <a:r>
              <a:rPr lang="uk-UA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АНАЛІЗ  СИТУАЦІЇ</a:t>
            </a:r>
          </a:p>
        </p:txBody>
      </p:sp>
      <p:pic>
        <p:nvPicPr>
          <p:cNvPr id="10" name="Picture 4" descr="USAID_Horiz_Ukranian_RGB_2-Colo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35" t="9874" r="7233" b="15340"/>
          <a:stretch/>
        </p:blipFill>
        <p:spPr>
          <a:xfrm>
            <a:off x="0" y="0"/>
            <a:ext cx="2895600" cy="948101"/>
          </a:xfrm>
          <a:prstGeom prst="rect">
            <a:avLst/>
          </a:prstGeom>
        </p:spPr>
      </p:pic>
      <p:pic>
        <p:nvPicPr>
          <p:cNvPr id="11" name="Picture 6" descr="arr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27781" y="6028134"/>
            <a:ext cx="598813" cy="8044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81" y="5969000"/>
            <a:ext cx="9144000" cy="45719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708252" y="6252482"/>
            <a:ext cx="5984875" cy="481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700" dirty="0">
                <a:solidFill>
                  <a:srgbClr val="182B5D"/>
                </a:solidFill>
                <a:latin typeface="Gill Sans"/>
                <a:cs typeface="Gill Sans"/>
              </a:rPr>
              <a:t>Проект USAID </a:t>
            </a:r>
            <a:r>
              <a:rPr lang="uk-UA" sz="1700" dirty="0">
                <a:solidFill>
                  <a:srgbClr val="182B5D"/>
                </a:solidFill>
                <a:latin typeface="Gill Sans"/>
                <a:cs typeface="Gill Sans"/>
              </a:rPr>
              <a:t>«Демократичне врядування у Східній Україні»</a:t>
            </a:r>
            <a:r>
              <a:rPr lang="en-US" sz="1700" dirty="0">
                <a:solidFill>
                  <a:srgbClr val="182B5D"/>
                </a:solidFill>
                <a:latin typeface="Gill Sans"/>
                <a:cs typeface="Gill Sans"/>
              </a:rPr>
              <a:t> </a:t>
            </a:r>
          </a:p>
        </p:txBody>
      </p:sp>
      <p:pic>
        <p:nvPicPr>
          <p:cNvPr id="14" name="Picture 5" descr="CXID_U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4760" y="6117935"/>
            <a:ext cx="2089240" cy="714665"/>
          </a:xfrm>
          <a:prstGeom prst="rect">
            <a:avLst/>
          </a:prstGeom>
        </p:spPr>
      </p:pic>
      <p:pic>
        <p:nvPicPr>
          <p:cNvPr id="15" name="Picture 10" descr="arr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45187" y="523982"/>
            <a:ext cx="598813" cy="80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0109129"/>
      </p:ext>
    </p:extLst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title"/>
          </p:nvPr>
        </p:nvSpPr>
        <p:spPr>
          <a:xfrm>
            <a:off x="6347560" y="189061"/>
            <a:ext cx="2197627" cy="461665"/>
          </a:xfrm>
          <a:noFill/>
        </p:spPr>
        <p:txBody>
          <a:bodyPr wrap="square">
            <a:spAutoFit/>
          </a:bodyPr>
          <a:lstStyle/>
          <a:p>
            <a:pPr algn="r"/>
            <a:r>
              <a:rPr lang="uk-UA" altLang="uk-UA" sz="2400" b="1" dirty="0">
                <a:solidFill>
                  <a:schemeClr val="tx2"/>
                </a:solidFill>
                <a:latin typeface="+mn-lt"/>
              </a:rPr>
              <a:t>SWOT-аналіз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50444161"/>
              </p:ext>
            </p:extLst>
          </p:nvPr>
        </p:nvGraphicFramePr>
        <p:xfrm>
          <a:off x="227013" y="1234532"/>
          <a:ext cx="8600315" cy="4521200"/>
        </p:xfrm>
        <a:graphic>
          <a:graphicData uri="http://schemas.openxmlformats.org/drawingml/2006/table">
            <a:tbl>
              <a:tblPr/>
              <a:tblGrid>
                <a:gridCol w="42143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930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29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Сильні сторони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7504" marR="675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D4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Можливості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7504" marR="675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D4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240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Symbol" pitchFamily="18" charset="2"/>
                        <a:buChar char=""/>
                        <a:tabLst>
                          <a:tab pos="201613" algn="l"/>
                        </a:tabLst>
                      </a:pPr>
                      <a:r>
                        <a:rPr kumimoji="0" lang="uk-U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Які конкурентні переваги є у громади?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Symbol" pitchFamily="18" charset="2"/>
                        <a:buChar char=""/>
                        <a:tabLst>
                          <a:tab pos="201613" algn="l"/>
                        </a:tabLst>
                      </a:pPr>
                      <a:r>
                        <a:rPr kumimoji="0" lang="uk-U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Що громада робить добре?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Symbol" pitchFamily="18" charset="2"/>
                        <a:buChar char=""/>
                        <a:tabLst>
                          <a:tab pos="201613" algn="l"/>
                        </a:tabLst>
                      </a:pPr>
                      <a:r>
                        <a:rPr kumimoji="0" lang="uk-U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До яких необхідних ресурсів громада має доступ?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7504" marR="675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Symbol" pitchFamily="18" charset="2"/>
                        <a:buChar char=""/>
                        <a:tabLst>
                          <a:tab pos="201613" algn="l"/>
                        </a:tabLst>
                      </a:pPr>
                      <a:r>
                        <a:rPr kumimoji="0" lang="uk-U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Які значні економічні можливості є у громади?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Symbol" pitchFamily="18" charset="2"/>
                        <a:buChar char=""/>
                        <a:tabLst>
                          <a:tab pos="201613" algn="l"/>
                        </a:tabLst>
                      </a:pPr>
                      <a:r>
                        <a:rPr kumimoji="0" lang="uk-U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Від яких сьогоднішніх та очікуваних в майбутньому технологічних, ринкових, соціальних та економічних тенденцій громада може одержати вигоди?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7504" marR="675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Слабкі сторони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7504" marR="675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D4E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Загрози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7504" marR="675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D4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240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Symbol" pitchFamily="18" charset="2"/>
                        <a:buChar char=""/>
                        <a:tabLst>
                          <a:tab pos="201613" algn="l"/>
                        </a:tabLst>
                      </a:pPr>
                      <a:r>
                        <a:rPr kumimoji="0" lang="uk-U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Які соціальні, економічні, демографічні та екологічні проблеми стоять на заваді добробуту громади?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Symbol" pitchFamily="18" charset="2"/>
                        <a:buChar char=""/>
                        <a:tabLst>
                          <a:tab pos="201613" algn="l"/>
                        </a:tabLst>
                      </a:pPr>
                      <a:r>
                        <a:rPr kumimoji="0" lang="uk-U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Що громада робить погано?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Symbol" pitchFamily="18" charset="2"/>
                        <a:buChar char=""/>
                        <a:tabLst>
                          <a:tab pos="201613" algn="l"/>
                        </a:tabLst>
                      </a:pPr>
                      <a:r>
                        <a:rPr kumimoji="0" lang="uk-U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Якою є слабка позиція громади по відношенню до її конкурентів?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7504" marR="675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Symbol" pitchFamily="18" charset="2"/>
                        <a:buChar char=""/>
                        <a:tabLst>
                          <a:tab pos="201613" algn="l"/>
                        </a:tabLst>
                      </a:pPr>
                      <a:r>
                        <a:rPr kumimoji="0" lang="uk-U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Які сьогоднішні та в майбутньому технологічні, ринкові, соціальні та економічні тенденції потенційно можуть перешкоджати зростанню й розвитку громади?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7504" marR="675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4" name="Picture 4" descr="USAID_Horiz_Ukranian_RGB_2-Colo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35" t="9874" r="7233" b="15340"/>
          <a:stretch/>
        </p:blipFill>
        <p:spPr>
          <a:xfrm>
            <a:off x="227013" y="1"/>
            <a:ext cx="3050019" cy="868680"/>
          </a:xfrm>
          <a:prstGeom prst="rect">
            <a:avLst/>
          </a:prstGeom>
        </p:spPr>
      </p:pic>
      <p:pic>
        <p:nvPicPr>
          <p:cNvPr id="5" name="Picture 10" descr="arr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45187" y="419893"/>
            <a:ext cx="598813" cy="804466"/>
          </a:xfrm>
          <a:prstGeom prst="rect">
            <a:avLst/>
          </a:prstGeom>
        </p:spPr>
      </p:pic>
      <p:pic>
        <p:nvPicPr>
          <p:cNvPr id="6" name="Picture 6" descr="arr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27781" y="6028134"/>
            <a:ext cx="598813" cy="804466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708252" y="6252482"/>
            <a:ext cx="5984875" cy="481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700" dirty="0">
                <a:solidFill>
                  <a:srgbClr val="182B5D"/>
                </a:solidFill>
                <a:latin typeface="Gill Sans"/>
                <a:cs typeface="Gill Sans"/>
              </a:rPr>
              <a:t>Проект USAID </a:t>
            </a:r>
            <a:r>
              <a:rPr lang="uk-UA" sz="1700" dirty="0">
                <a:solidFill>
                  <a:srgbClr val="182B5D"/>
                </a:solidFill>
                <a:latin typeface="Gill Sans"/>
                <a:cs typeface="Gill Sans"/>
              </a:rPr>
              <a:t>«Демократичне врядування у Східній Україні»</a:t>
            </a:r>
            <a:r>
              <a:rPr lang="en-US" sz="1700" dirty="0">
                <a:solidFill>
                  <a:srgbClr val="182B5D"/>
                </a:solidFill>
                <a:latin typeface="Gill Sans"/>
                <a:cs typeface="Gill Sans"/>
              </a:rPr>
              <a:t> </a:t>
            </a:r>
          </a:p>
        </p:txBody>
      </p:sp>
      <p:pic>
        <p:nvPicPr>
          <p:cNvPr id="9" name="Picture 5" descr="CXID_U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4760" y="6252482"/>
            <a:ext cx="2089240" cy="58011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27781" y="6005274"/>
            <a:ext cx="9144000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9172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USAID_Horiz_Ukranian_RGB_2-Colo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35" t="9874" r="7233" b="15340"/>
          <a:stretch/>
        </p:blipFill>
        <p:spPr>
          <a:xfrm>
            <a:off x="0" y="1"/>
            <a:ext cx="3050019" cy="999475"/>
          </a:xfrm>
          <a:prstGeom prst="rect">
            <a:avLst/>
          </a:prstGeom>
        </p:spPr>
      </p:pic>
      <p:pic>
        <p:nvPicPr>
          <p:cNvPr id="11" name="Picture 6" descr="arr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27781" y="6028134"/>
            <a:ext cx="598813" cy="8044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81" y="5969000"/>
            <a:ext cx="9144000" cy="45719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708252" y="6252482"/>
            <a:ext cx="5984875" cy="481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700" dirty="0">
                <a:solidFill>
                  <a:srgbClr val="182B5D"/>
                </a:solidFill>
                <a:latin typeface="Gill Sans"/>
                <a:cs typeface="Gill Sans"/>
              </a:rPr>
              <a:t>Проект USAID </a:t>
            </a:r>
            <a:r>
              <a:rPr lang="uk-UA" sz="1700" dirty="0">
                <a:solidFill>
                  <a:srgbClr val="182B5D"/>
                </a:solidFill>
                <a:latin typeface="Gill Sans"/>
                <a:cs typeface="Gill Sans"/>
              </a:rPr>
              <a:t>«Демократичне врядування у Східній Україні»</a:t>
            </a:r>
            <a:r>
              <a:rPr lang="en-US" sz="1700" dirty="0">
                <a:solidFill>
                  <a:srgbClr val="182B5D"/>
                </a:solidFill>
                <a:latin typeface="Gill Sans"/>
                <a:cs typeface="Gill Sans"/>
              </a:rPr>
              <a:t> </a:t>
            </a:r>
          </a:p>
        </p:txBody>
      </p:sp>
      <p:pic>
        <p:nvPicPr>
          <p:cNvPr id="14" name="Picture 5" descr="CXID_U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4760" y="6247859"/>
            <a:ext cx="2089240" cy="584741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376783" y="1347185"/>
            <a:ext cx="8516393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90000"/>
              </a:lnSpc>
              <a:spcAft>
                <a:spcPct val="30000"/>
              </a:spcAft>
              <a:buFont typeface="Arial"/>
              <a:buNone/>
              <a:defRPr/>
            </a:pPr>
            <a:r>
              <a:rPr lang="uk-UA" sz="2600" b="1" dirty="0">
                <a:solidFill>
                  <a:schemeClr val="tx2"/>
                </a:solidFill>
              </a:rPr>
              <a:t>Стратегічне бачення </a:t>
            </a:r>
            <a:r>
              <a:rPr lang="uk-UA" sz="2600" dirty="0">
                <a:solidFill>
                  <a:schemeClr val="tx2"/>
                </a:solidFill>
              </a:rPr>
              <a:t>- це спільне, погоджене на основі консенсусу, уявлення про те, яким ОТГ має виглядати в майбутньому. Об’єднує сукупність конкретних характеристик та стратегічних напрямів розвитку і показує яким має бути громада через 5-10 років</a:t>
            </a:r>
          </a:p>
          <a:p>
            <a:pPr marL="0" lvl="1" indent="0">
              <a:lnSpc>
                <a:spcPct val="90000"/>
              </a:lnSpc>
              <a:spcAft>
                <a:spcPct val="30000"/>
              </a:spcAft>
              <a:buFont typeface="Arial"/>
              <a:buNone/>
              <a:defRPr/>
            </a:pPr>
            <a:r>
              <a:rPr lang="uk-UA" sz="2600" b="1" dirty="0">
                <a:solidFill>
                  <a:schemeClr val="tx2"/>
                </a:solidFill>
              </a:rPr>
              <a:t>Визначення Бачення</a:t>
            </a:r>
            <a:r>
              <a:rPr lang="uk-UA" sz="2600" dirty="0">
                <a:solidFill>
                  <a:schemeClr val="tx2"/>
                </a:solidFill>
              </a:rPr>
              <a:t> - це здійснення вибору, в ситуації невизначеності і ризику, бажаного стану ОТГ, сценарію розвитку подій, тобто, траєкторії на існуючому «ландшафті». В ідеалі, свідомо обрана бажана «траєкторія» в зародку містить бачення і цілі</a:t>
            </a:r>
          </a:p>
          <a:p>
            <a:pPr marL="0" lvl="1" indent="0">
              <a:lnSpc>
                <a:spcPct val="90000"/>
              </a:lnSpc>
              <a:spcAft>
                <a:spcPct val="30000"/>
              </a:spcAft>
              <a:buNone/>
              <a:defRPr/>
            </a:pPr>
            <a:r>
              <a:rPr lang="uk-UA" sz="2600" b="1" dirty="0">
                <a:solidFill>
                  <a:schemeClr val="tx2"/>
                </a:solidFill>
              </a:rPr>
              <a:t>Місія</a:t>
            </a:r>
            <a:r>
              <a:rPr lang="uk-UA" sz="2600" dirty="0">
                <a:solidFill>
                  <a:schemeClr val="tx2"/>
                </a:solidFill>
              </a:rPr>
              <a:t> – сукупність унікальних історичних і сучасних особливостей та конкурентних переваг ОТГ, які вже є, та які громада хотіла б зберегти для подальшого розвитку. </a:t>
            </a:r>
            <a:r>
              <a:rPr lang="uk-UA" sz="2600" b="1" dirty="0">
                <a:solidFill>
                  <a:schemeClr val="tx2"/>
                </a:solidFill>
              </a:rPr>
              <a:t>Місія є засобом просування громади до реалізації власного Бачення  </a:t>
            </a:r>
            <a:r>
              <a:rPr lang="uk-UA" sz="2600" dirty="0">
                <a:solidFill>
                  <a:schemeClr val="tx2"/>
                </a:solidFill>
              </a:rPr>
              <a:t>«Хто ми є і що ми робимо».</a:t>
            </a:r>
          </a:p>
          <a:p>
            <a:pPr marL="0" lvl="1" indent="0">
              <a:lnSpc>
                <a:spcPct val="90000"/>
              </a:lnSpc>
              <a:spcAft>
                <a:spcPct val="30000"/>
              </a:spcAft>
              <a:buFont typeface="Arial"/>
              <a:buNone/>
              <a:defRPr/>
            </a:pPr>
            <a:r>
              <a:rPr lang="uk-UA" sz="2600" b="1" dirty="0">
                <a:solidFill>
                  <a:schemeClr val="tx2"/>
                </a:solidFill>
              </a:rPr>
              <a:t>Стратегічні напрями (пріоритети) </a:t>
            </a:r>
            <a:r>
              <a:rPr lang="uk-UA" sz="2600" dirty="0">
                <a:solidFill>
                  <a:schemeClr val="tx2"/>
                </a:solidFill>
              </a:rPr>
              <a:t>– сфери функціонування громади, в яких необхідно проводити зміни</a:t>
            </a:r>
            <a:endParaRPr lang="ru-RU" sz="2600" dirty="0">
              <a:solidFill>
                <a:schemeClr val="tx2"/>
              </a:solidFill>
            </a:endParaRPr>
          </a:p>
          <a:p>
            <a:pPr lvl="1">
              <a:lnSpc>
                <a:spcPct val="90000"/>
              </a:lnSpc>
              <a:spcAft>
                <a:spcPct val="30000"/>
              </a:spcAft>
              <a:buFont typeface="Arial" charset="0"/>
              <a:buChar char="–"/>
              <a:defRPr/>
            </a:pPr>
            <a:endParaRPr lang="uk-UA" dirty="0">
              <a:solidFill>
                <a:schemeClr val="tx2"/>
              </a:solidFill>
            </a:endParaRPr>
          </a:p>
          <a:p>
            <a:pPr lvl="1">
              <a:lnSpc>
                <a:spcPct val="90000"/>
              </a:lnSpc>
              <a:spcAft>
                <a:spcPct val="30000"/>
              </a:spcAft>
              <a:buFont typeface="Arial" charset="0"/>
              <a:buChar char="–"/>
              <a:defRPr/>
            </a:pPr>
            <a:endParaRPr lang="uk-UA" sz="2400" dirty="0"/>
          </a:p>
        </p:txBody>
      </p:sp>
      <p:sp>
        <p:nvSpPr>
          <p:cNvPr id="16" name="Rectangle 2"/>
          <p:cNvSpPr txBox="1">
            <a:spLocks/>
          </p:cNvSpPr>
          <p:nvPr/>
        </p:nvSpPr>
        <p:spPr bwMode="auto">
          <a:xfrm>
            <a:off x="3550920" y="295382"/>
            <a:ext cx="5342256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908050" algn="l"/>
              </a:tabLst>
            </a:pPr>
            <a:r>
              <a:rPr lang="uk-UA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ВІЗІЯ, МІСІЯ, СТРАТЕГІЧНІ НАПРЯМИ</a:t>
            </a:r>
          </a:p>
        </p:txBody>
      </p:sp>
      <p:pic>
        <p:nvPicPr>
          <p:cNvPr id="17" name="Picture 10" descr="arr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45187" y="829197"/>
            <a:ext cx="598813" cy="80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6209482"/>
      </p:ext>
    </p:extLst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0" descr="arr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45186" y="295382"/>
            <a:ext cx="598813" cy="804466"/>
          </a:xfrm>
          <a:prstGeom prst="rect">
            <a:avLst/>
          </a:prstGeom>
        </p:spPr>
      </p:pic>
      <p:pic>
        <p:nvPicPr>
          <p:cNvPr id="10" name="Picture 4" descr="USAID_Horiz_Ukranian_RGB_2-Color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35" t="9874" r="7233" b="15340"/>
          <a:stretch/>
        </p:blipFill>
        <p:spPr>
          <a:xfrm>
            <a:off x="1" y="0"/>
            <a:ext cx="2727960" cy="872139"/>
          </a:xfrm>
          <a:prstGeom prst="rect">
            <a:avLst/>
          </a:prstGeom>
        </p:spPr>
      </p:pic>
      <p:pic>
        <p:nvPicPr>
          <p:cNvPr id="11" name="Picture 6" descr="arr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27781" y="6028134"/>
            <a:ext cx="598813" cy="8044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81" y="5969000"/>
            <a:ext cx="9144000" cy="45719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708252" y="6252482"/>
            <a:ext cx="5984875" cy="481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700" dirty="0">
                <a:solidFill>
                  <a:srgbClr val="182B5D"/>
                </a:solidFill>
                <a:latin typeface="Gill Sans"/>
                <a:cs typeface="Gill Sans"/>
              </a:rPr>
              <a:t>Проект USAID </a:t>
            </a:r>
            <a:r>
              <a:rPr lang="uk-UA" sz="1700" dirty="0">
                <a:solidFill>
                  <a:srgbClr val="182B5D"/>
                </a:solidFill>
                <a:latin typeface="Gill Sans"/>
                <a:cs typeface="Gill Sans"/>
              </a:rPr>
              <a:t>«Демократичне врядування у Східній Україні»</a:t>
            </a:r>
            <a:r>
              <a:rPr lang="en-US" sz="1700" dirty="0">
                <a:solidFill>
                  <a:srgbClr val="182B5D"/>
                </a:solidFill>
                <a:latin typeface="Gill Sans"/>
                <a:cs typeface="Gill Sans"/>
              </a:rPr>
              <a:t> </a:t>
            </a:r>
          </a:p>
        </p:txBody>
      </p:sp>
      <p:pic>
        <p:nvPicPr>
          <p:cNvPr id="14" name="Picture 5" descr="CXID_U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4760" y="6316265"/>
            <a:ext cx="2089240" cy="516335"/>
          </a:xfrm>
          <a:prstGeom prst="rect">
            <a:avLst/>
          </a:prstGeom>
        </p:spPr>
      </p:pic>
      <p:sp>
        <p:nvSpPr>
          <p:cNvPr id="16" name="Rectangle 2"/>
          <p:cNvSpPr txBox="1">
            <a:spLocks/>
          </p:cNvSpPr>
          <p:nvPr/>
        </p:nvSpPr>
        <p:spPr bwMode="auto">
          <a:xfrm>
            <a:off x="4281714" y="295382"/>
            <a:ext cx="3886926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908050" algn="l"/>
              </a:tabLst>
            </a:pPr>
            <a:r>
              <a:rPr lang="uk-UA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СТРАТЕГІЧНЕ БАЧЕННЯ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7367463"/>
              </p:ext>
            </p:extLst>
          </p:nvPr>
        </p:nvGraphicFramePr>
        <p:xfrm>
          <a:off x="278605" y="1043130"/>
          <a:ext cx="8565988" cy="475488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565988">
                  <a:extLst>
                    <a:ext uri="{9D8B030D-6E8A-4147-A177-3AD203B41FA5}">
                      <a16:colId xmlns:a16="http://schemas.microsoft.com/office/drawing/2014/main" xmlns="" val="843705812"/>
                    </a:ext>
                  </a:extLst>
                </a:gridCol>
              </a:tblGrid>
              <a:tr h="2750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4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СТРАТЕГІЧНЕ БАЧЕННЯ</a:t>
                      </a:r>
                      <a:endParaRPr lang="ru-RU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78C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8C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8C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8C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8C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34201107"/>
                  </a:ext>
                </a:extLst>
              </a:tr>
              <a:tr h="1931803">
                <a:tc>
                  <a:txBody>
                    <a:bodyPr/>
                    <a:lstStyle/>
                    <a:p>
                      <a:pPr algn="just" eaLnBrk="0" fontAlgn="base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4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Олександрівська територіальна громада</a:t>
                      </a:r>
                      <a:r>
                        <a:rPr lang="uk-UA" sz="2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uk-UA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північна брама Донеччини, яка розташована на перехресті Харківської, Донецької та Дніпропетровської областей; економічно активна, інвестиційно приваблива, з розвинутим інтенсивним сільським господарством з використанням новітніх технологій. Екологічно чиста громада, де прогресивна інфраструктура населених пунктів гармонійно поєднується з  багатим заповідним фондом та сприяє розвитку  зеленого туризму, культури і духовності. Територія працьовитих, творчих, активних, доброзичливих людей, які отримують якісні соціально-культурні послуги, беруть активну участь у реалізації провідних інноваційних ідей з розбудови спроможної та заможної громади</a:t>
                      </a:r>
                      <a:r>
                        <a:rPr lang="uk-UA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78C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8C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8C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8C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1109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35844741"/>
      </p:ext>
    </p:extLst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" y="1022095"/>
            <a:ext cx="8732520" cy="5111505"/>
          </a:xfrm>
          <a:prstGeom prst="rect">
            <a:avLst/>
          </a:prstGeom>
          <a:ln>
            <a:solidFill>
              <a:schemeClr val="accent5">
                <a:tint val="40000"/>
                <a:hueOff val="0"/>
                <a:satOff val="0"/>
                <a:lumOff val="0"/>
              </a:schemeClr>
            </a:solidFill>
          </a:ln>
        </p:spPr>
      </p:pic>
      <p:pic>
        <p:nvPicPr>
          <p:cNvPr id="10" name="Picture 4" descr="USAID_Horiz_Ukranian_RGB_2-Color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35" t="9874" r="7233" b="15340"/>
          <a:stretch/>
        </p:blipFill>
        <p:spPr>
          <a:xfrm>
            <a:off x="1" y="0"/>
            <a:ext cx="2712720" cy="829197"/>
          </a:xfrm>
          <a:prstGeom prst="rect">
            <a:avLst/>
          </a:prstGeom>
        </p:spPr>
      </p:pic>
      <p:pic>
        <p:nvPicPr>
          <p:cNvPr id="11" name="Picture 6" descr="arro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27781" y="6028134"/>
            <a:ext cx="598813" cy="8044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48763"/>
            <a:ext cx="9144000" cy="45719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708252" y="6252482"/>
            <a:ext cx="5984875" cy="481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700" dirty="0">
                <a:solidFill>
                  <a:srgbClr val="182B5D"/>
                </a:solidFill>
                <a:latin typeface="Gill Sans"/>
                <a:cs typeface="Gill Sans"/>
              </a:rPr>
              <a:t>Проект USAID </a:t>
            </a:r>
            <a:r>
              <a:rPr lang="uk-UA" sz="1700" dirty="0">
                <a:solidFill>
                  <a:srgbClr val="182B5D"/>
                </a:solidFill>
                <a:latin typeface="Gill Sans"/>
                <a:cs typeface="Gill Sans"/>
              </a:rPr>
              <a:t>«Демократичне врядування у Східній Україні»</a:t>
            </a:r>
            <a:r>
              <a:rPr lang="en-US" sz="1700" dirty="0">
                <a:solidFill>
                  <a:srgbClr val="182B5D"/>
                </a:solidFill>
                <a:latin typeface="Gill Sans"/>
                <a:cs typeface="Gill Sans"/>
              </a:rPr>
              <a:t> </a:t>
            </a:r>
          </a:p>
        </p:txBody>
      </p:sp>
      <p:pic>
        <p:nvPicPr>
          <p:cNvPr id="14" name="Picture 5" descr="CXID_U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4760" y="6252482"/>
            <a:ext cx="2089240" cy="580118"/>
          </a:xfrm>
          <a:prstGeom prst="rect">
            <a:avLst/>
          </a:prstGeom>
        </p:spPr>
      </p:pic>
      <p:pic>
        <p:nvPicPr>
          <p:cNvPr id="17" name="Picture 10" descr="arro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45187" y="829197"/>
            <a:ext cx="598813" cy="804466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898673" y="94649"/>
            <a:ext cx="52453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2700" algn="ctr">
              <a:spcAft>
                <a:spcPts val="0"/>
              </a:spcAft>
            </a:pPr>
            <a:r>
              <a:rPr lang="uk-UA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СТРУКТУРА СТРАТЕГІЇ РОЗВИТКУ </a:t>
            </a:r>
            <a:r>
              <a:rPr lang="uk-UA" sz="2400" b="1" dirty="0" err="1">
                <a:solidFill>
                  <a:schemeClr val="tx2"/>
                </a:solidFill>
                <a:ea typeface="+mj-ea"/>
                <a:cs typeface="+mj-cs"/>
              </a:rPr>
              <a:t>Олександрівської</a:t>
            </a:r>
            <a:r>
              <a:rPr lang="uk-UA" sz="2400" b="1" dirty="0">
                <a:solidFill>
                  <a:schemeClr val="tx2"/>
                </a:solidFill>
                <a:ea typeface="+mj-ea"/>
                <a:cs typeface="+mj-cs"/>
              </a:rPr>
              <a:t> ОТГ</a:t>
            </a:r>
            <a:endParaRPr lang="ru-RU" sz="2400" b="1" dirty="0">
              <a:solidFill>
                <a:schemeClr val="tx2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3190555"/>
      </p:ext>
    </p:extLst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0" descr="arr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45187" y="464461"/>
            <a:ext cx="598813" cy="8044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0920" y="202159"/>
            <a:ext cx="5553113" cy="490537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uk-UA" altLang="uk-UA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ЛОГІЧНА СТРАТЕГІЯ І ІЄРАРХІЯ ЦІЛЕЙ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560772204"/>
              </p:ext>
            </p:extLst>
          </p:nvPr>
        </p:nvGraphicFramePr>
        <p:xfrm>
          <a:off x="438914" y="836712"/>
          <a:ext cx="8247886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4265437028"/>
              </p:ext>
            </p:extLst>
          </p:nvPr>
        </p:nvGraphicFramePr>
        <p:xfrm>
          <a:off x="384555" y="2631192"/>
          <a:ext cx="8247886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317" name="Группа 8"/>
          <p:cNvGrpSpPr>
            <a:grpSpLocks/>
          </p:cNvGrpSpPr>
          <p:nvPr/>
        </p:nvGrpSpPr>
        <p:grpSpPr bwMode="auto">
          <a:xfrm>
            <a:off x="384555" y="4359384"/>
            <a:ext cx="8356600" cy="823912"/>
            <a:chOff x="0" y="905233"/>
            <a:chExt cx="3299154" cy="822747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0" y="905233"/>
              <a:ext cx="3299154" cy="82274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40111" y="944864"/>
              <a:ext cx="3218931" cy="74348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Col="1270" anchor="ctr"/>
            <a:lstStyle/>
            <a:p>
              <a:pPr algn="ctr" defTabSz="10668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2000" b="1" dirty="0">
                  <a:latin typeface="+mj-lt"/>
                  <a:cs typeface="Arial" panose="020B0604020202020204" pitchFamily="34" charset="0"/>
                </a:rPr>
                <a:t>Проекти – ТЕРМІН РЕАЛІЗАЦІЇ ТРИ РОКИ</a:t>
              </a:r>
            </a:p>
          </p:txBody>
        </p:sp>
      </p:grpSp>
      <p:sp>
        <p:nvSpPr>
          <p:cNvPr id="14" name="Скругленный прямоугольник 4"/>
          <p:cNvSpPr/>
          <p:nvPr/>
        </p:nvSpPr>
        <p:spPr>
          <a:xfrm>
            <a:off x="431800" y="5283914"/>
            <a:ext cx="8153400" cy="8699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Col="1270" anchor="ctr"/>
          <a:lstStyle/>
          <a:p>
            <a:pPr algn="ctr" defTabSz="10668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uk-UA" b="1" dirty="0">
                <a:cs typeface="Arial" panose="020B0604020202020204" pitchFamily="34" charset="0"/>
              </a:rPr>
              <a:t>Найбільш конкретний комплекс дій, </a:t>
            </a:r>
            <a:r>
              <a:rPr lang="ru-RU" spc="-5" dirty="0">
                <a:cs typeface="Arial"/>
              </a:rPr>
              <a:t> реалізація </a:t>
            </a:r>
            <a:r>
              <a:rPr lang="ru-RU" dirty="0">
                <a:cs typeface="Arial"/>
              </a:rPr>
              <a:t>яких  призводить </a:t>
            </a:r>
            <a:r>
              <a:rPr lang="ru-RU" spc="-5" dirty="0">
                <a:cs typeface="Arial"/>
              </a:rPr>
              <a:t>до досягнення </a:t>
            </a:r>
            <a:r>
              <a:rPr lang="ru-RU" b="1" u="sng" dirty="0">
                <a:cs typeface="Arial"/>
              </a:rPr>
              <a:t>певної мети </a:t>
            </a:r>
            <a:r>
              <a:rPr lang="ru-RU" dirty="0">
                <a:cs typeface="Arial"/>
              </a:rPr>
              <a:t>у  </a:t>
            </a:r>
            <a:r>
              <a:rPr lang="ru-RU" spc="-5" dirty="0">
                <a:cs typeface="Arial"/>
              </a:rPr>
              <a:t>встановлений </a:t>
            </a:r>
            <a:r>
              <a:rPr lang="ru-RU" b="1" u="sng" dirty="0">
                <a:cs typeface="Arial"/>
              </a:rPr>
              <a:t>термін</a:t>
            </a:r>
            <a:r>
              <a:rPr lang="ru-RU" dirty="0">
                <a:cs typeface="Arial"/>
              </a:rPr>
              <a:t>, </a:t>
            </a:r>
            <a:r>
              <a:rPr lang="ru-RU" spc="-5" dirty="0">
                <a:cs typeface="Arial"/>
              </a:rPr>
              <a:t>із залученням певних  людських, матеріальних </a:t>
            </a:r>
            <a:r>
              <a:rPr lang="ru-RU" dirty="0">
                <a:cs typeface="Arial"/>
              </a:rPr>
              <a:t>і фінансових</a:t>
            </a:r>
            <a:r>
              <a:rPr lang="ru-RU" spc="30" dirty="0">
                <a:cs typeface="Arial"/>
              </a:rPr>
              <a:t> </a:t>
            </a:r>
            <a:r>
              <a:rPr lang="ru-RU" b="1" u="sng" spc="-5" dirty="0">
                <a:cs typeface="Arial"/>
              </a:rPr>
              <a:t>ресурсів</a:t>
            </a:r>
            <a:r>
              <a:rPr lang="ru-RU" sz="1600" b="1" u="sng" spc="-5" dirty="0">
                <a:latin typeface="Arial"/>
                <a:cs typeface="Arial"/>
              </a:rPr>
              <a:t>.</a:t>
            </a:r>
            <a:r>
              <a:rPr lang="uk-UA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9" name="Picture 4" descr="USAID_Horiz_Ukranian_RGB_2-Color.png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35" t="9874" r="7233" b="15340"/>
          <a:stretch/>
        </p:blipFill>
        <p:spPr>
          <a:xfrm>
            <a:off x="1" y="-48567"/>
            <a:ext cx="2880360" cy="784662"/>
          </a:xfrm>
          <a:prstGeom prst="rect">
            <a:avLst/>
          </a:prstGeom>
        </p:spPr>
      </p:pic>
      <p:pic>
        <p:nvPicPr>
          <p:cNvPr id="12" name="Picture 6" descr="arr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27781" y="6028134"/>
            <a:ext cx="598813" cy="804466"/>
          </a:xfrm>
          <a:prstGeom prst="rect">
            <a:avLst/>
          </a:prstGeom>
        </p:spPr>
      </p:pic>
      <p:pic>
        <p:nvPicPr>
          <p:cNvPr id="13" name="Picture 5" descr="CXID_UA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4760" y="6351588"/>
            <a:ext cx="2089240" cy="481012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708252" y="6351588"/>
            <a:ext cx="5984875" cy="481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700" dirty="0">
                <a:solidFill>
                  <a:srgbClr val="182B5D"/>
                </a:solidFill>
                <a:latin typeface="Gill Sans"/>
                <a:cs typeface="Gill Sans"/>
              </a:rPr>
              <a:t>Проект USAID </a:t>
            </a:r>
            <a:r>
              <a:rPr lang="uk-UA" sz="1700" dirty="0">
                <a:solidFill>
                  <a:srgbClr val="182B5D"/>
                </a:solidFill>
                <a:latin typeface="Gill Sans"/>
                <a:cs typeface="Gill Sans"/>
              </a:rPr>
              <a:t>«Демократичне врядування у Східній Україні»</a:t>
            </a:r>
            <a:r>
              <a:rPr lang="en-US" sz="1700" dirty="0">
                <a:solidFill>
                  <a:srgbClr val="182B5D"/>
                </a:solidFill>
                <a:latin typeface="Gill Sans"/>
                <a:cs typeface="Gill Sans"/>
              </a:rPr>
              <a:t> </a:t>
            </a:r>
          </a:p>
        </p:txBody>
      </p:sp>
      <p:pic>
        <p:nvPicPr>
          <p:cNvPr id="17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81" y="6184147"/>
            <a:ext cx="9144000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96689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arr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45187" y="829197"/>
            <a:ext cx="598813" cy="804466"/>
          </a:xfrm>
          <a:prstGeom prst="rect">
            <a:avLst/>
          </a:prstGeom>
        </p:spPr>
      </p:pic>
      <p:sp>
        <p:nvSpPr>
          <p:cNvPr id="30822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72720" y="987139"/>
            <a:ext cx="8869680" cy="3801929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spcAft>
                <a:spcPts val="300"/>
              </a:spcAft>
              <a:buFont typeface="Wingdings" pitchFamily="2" charset="2"/>
              <a:buNone/>
              <a:defRPr/>
            </a:pPr>
            <a:r>
              <a:rPr lang="uk-UA" sz="2400" b="1" dirty="0">
                <a:solidFill>
                  <a:schemeClr val="tx2"/>
                </a:solidFill>
              </a:rPr>
              <a:t>Стратегічні цілі (2-4) </a:t>
            </a:r>
            <a:r>
              <a:rPr lang="uk-UA" sz="2400" dirty="0">
                <a:solidFill>
                  <a:schemeClr val="tx2"/>
                </a:solidFill>
              </a:rPr>
              <a:t>випливають із стратегічних напрямків, показують </a:t>
            </a:r>
            <a:r>
              <a:rPr lang="uk-UA" sz="2400" b="1" dirty="0">
                <a:solidFill>
                  <a:schemeClr val="tx2"/>
                </a:solidFill>
              </a:rPr>
              <a:t>ДЕ</a:t>
            </a:r>
            <a:r>
              <a:rPr lang="uk-UA" sz="2400" dirty="0">
                <a:solidFill>
                  <a:schemeClr val="tx2"/>
                </a:solidFill>
              </a:rPr>
              <a:t> необхідно провести зміни і утворюють рамки, в яких прийматимуться рішення щодо оперативних цілей та заходів. 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Font typeface="Wingdings" pitchFamily="2" charset="2"/>
              <a:buNone/>
              <a:defRPr/>
            </a:pPr>
            <a:r>
              <a:rPr lang="uk-UA" sz="2400" dirty="0">
                <a:solidFill>
                  <a:schemeClr val="tx2"/>
                </a:solidFill>
              </a:rPr>
              <a:t>Набір усіх стратегічних цілей плану дій має добре відповідати конкретному стратегічному напрямку.</a:t>
            </a:r>
          </a:p>
          <a:p>
            <a:pPr marL="0" indent="0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uk-UA" sz="2400" b="1" dirty="0">
                <a:solidFill>
                  <a:schemeClr val="tx2"/>
                </a:solidFill>
              </a:rPr>
              <a:t>Оперативні цілі </a:t>
            </a:r>
            <a:r>
              <a:rPr lang="uk-UA" sz="2400" dirty="0">
                <a:solidFill>
                  <a:schemeClr val="tx2"/>
                </a:solidFill>
              </a:rPr>
              <a:t>- це проекти, які забезпечують досягнення стратегічних цілей, </a:t>
            </a:r>
            <a:r>
              <a:rPr lang="uk-UA" altLang="uk-UA" sz="2400" dirty="0">
                <a:solidFill>
                  <a:schemeClr val="tx2"/>
                </a:solidFill>
              </a:rPr>
              <a:t> конкретні, обмежені у часі дії щодо досягнення стратегічних цілей. Сукупність оперативних цілей складає стратегічну ціль.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uk-UA" altLang="uk-UA" sz="2400" dirty="0">
                <a:solidFill>
                  <a:schemeClr val="tx2"/>
                </a:solidFill>
              </a:rPr>
              <a:t>Вони показують, </a:t>
            </a:r>
            <a:r>
              <a:rPr lang="uk-UA" altLang="uk-UA" sz="2400" b="1" dirty="0">
                <a:solidFill>
                  <a:schemeClr val="tx2"/>
                </a:solidFill>
              </a:rPr>
              <a:t>ЯК</a:t>
            </a:r>
            <a:r>
              <a:rPr lang="uk-UA" altLang="uk-UA" sz="2400" dirty="0">
                <a:solidFill>
                  <a:schemeClr val="tx2"/>
                </a:solidFill>
              </a:rPr>
              <a:t> необхідно проводити зміни та визначають стратегічні цілі </a:t>
            </a:r>
            <a:r>
              <a:rPr lang="uk-UA" altLang="uk-UA" sz="2400" b="1" dirty="0">
                <a:solidFill>
                  <a:schemeClr val="tx2"/>
                </a:solidFill>
              </a:rPr>
              <a:t>кількісно,</a:t>
            </a:r>
            <a:r>
              <a:rPr lang="uk-UA" altLang="uk-UA" sz="2400" dirty="0">
                <a:solidFill>
                  <a:schemeClr val="tx2"/>
                </a:solidFill>
              </a:rPr>
              <a:t> показують </a:t>
            </a:r>
            <a:r>
              <a:rPr lang="uk-UA" altLang="uk-UA" sz="2400" b="1" dirty="0">
                <a:solidFill>
                  <a:schemeClr val="tx2"/>
                </a:solidFill>
              </a:rPr>
              <a:t>терміни</a:t>
            </a:r>
            <a:r>
              <a:rPr lang="uk-UA" altLang="uk-UA" sz="2400" dirty="0">
                <a:solidFill>
                  <a:schemeClr val="tx2"/>
                </a:solidFill>
              </a:rPr>
              <a:t> виконання, конкретних </a:t>
            </a:r>
            <a:r>
              <a:rPr lang="uk-UA" altLang="uk-UA" sz="2400" b="1" dirty="0">
                <a:solidFill>
                  <a:schemeClr val="tx2"/>
                </a:solidFill>
              </a:rPr>
              <a:t>виконавців</a:t>
            </a:r>
            <a:r>
              <a:rPr lang="uk-UA" altLang="uk-UA" sz="2400" dirty="0">
                <a:solidFill>
                  <a:schemeClr val="tx2"/>
                </a:solidFill>
              </a:rPr>
              <a:t>, результат виконання, </a:t>
            </a:r>
            <a:r>
              <a:rPr lang="uk-UA" altLang="uk-UA" sz="2400" b="1" dirty="0">
                <a:solidFill>
                  <a:schemeClr val="tx2"/>
                </a:solidFill>
              </a:rPr>
              <a:t>обсяги та джерела фінансування</a:t>
            </a:r>
            <a:r>
              <a:rPr lang="uk-UA" altLang="uk-UA" sz="2400" dirty="0">
                <a:solidFill>
                  <a:schemeClr val="tx2"/>
                </a:solidFill>
              </a:rPr>
              <a:t>, конкретні </a:t>
            </a:r>
            <a:r>
              <a:rPr lang="uk-UA" altLang="uk-UA" sz="2400" b="1" dirty="0">
                <a:solidFill>
                  <a:schemeClr val="tx2"/>
                </a:solidFill>
              </a:rPr>
              <a:t>заходи.</a:t>
            </a:r>
            <a:endParaRPr lang="ru-RU" altLang="uk-UA" sz="2400" b="1" dirty="0">
              <a:solidFill>
                <a:schemeClr val="tx2"/>
              </a:solidFill>
            </a:endParaRPr>
          </a:p>
          <a:p>
            <a:pPr>
              <a:buFontTx/>
              <a:buNone/>
              <a:defRPr/>
            </a:pPr>
            <a:endParaRPr lang="uk-UA" sz="3600" dirty="0"/>
          </a:p>
          <a:p>
            <a:pPr lvl="1">
              <a:buFontTx/>
              <a:buNone/>
              <a:defRPr/>
            </a:pPr>
            <a:r>
              <a:rPr lang="uk-UA" sz="2400" i="1" dirty="0"/>
              <a:t>	</a:t>
            </a:r>
            <a:endParaRPr lang="ru-RU" sz="2000" dirty="0"/>
          </a:p>
        </p:txBody>
      </p:sp>
      <p:sp>
        <p:nvSpPr>
          <p:cNvPr id="308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35828" y="185695"/>
            <a:ext cx="4828268" cy="579438"/>
          </a:xfrm>
        </p:spPr>
        <p:txBody>
          <a:bodyPr>
            <a:normAutofit/>
          </a:bodyPr>
          <a:lstStyle/>
          <a:p>
            <a:r>
              <a:rPr lang="uk-UA" altLang="uk-UA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ІЄРАРХІЧНІСТЬ – ДЕРЕВО ЦІЛЕЙ</a:t>
            </a:r>
            <a:endParaRPr lang="ru-RU" altLang="uk-UA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USAID_Horiz_Ukranian_RGB_2-Color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35" t="9874" r="7233" b="15340"/>
          <a:stretch/>
        </p:blipFill>
        <p:spPr>
          <a:xfrm>
            <a:off x="0" y="-48568"/>
            <a:ext cx="3050019" cy="1047965"/>
          </a:xfrm>
          <a:prstGeom prst="rect">
            <a:avLst/>
          </a:prstGeom>
        </p:spPr>
      </p:pic>
      <p:pic>
        <p:nvPicPr>
          <p:cNvPr id="7" name="Picture 5" descr="CXID_U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4760" y="6196103"/>
            <a:ext cx="2089240" cy="636497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43391" y="6150384"/>
            <a:ext cx="5984875" cy="481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700" dirty="0">
                <a:solidFill>
                  <a:srgbClr val="182B5D"/>
                </a:solidFill>
                <a:latin typeface="Gill Sans"/>
                <a:cs typeface="Gill Sans"/>
              </a:rPr>
              <a:t>Проект USAID </a:t>
            </a:r>
            <a:r>
              <a:rPr lang="uk-UA" sz="1700" dirty="0">
                <a:solidFill>
                  <a:srgbClr val="182B5D"/>
                </a:solidFill>
                <a:latin typeface="Gill Sans"/>
                <a:cs typeface="Gill Sans"/>
              </a:rPr>
              <a:t>«Демократичне врядування у Східній Україні»</a:t>
            </a:r>
            <a:r>
              <a:rPr lang="en-US" sz="1700" dirty="0">
                <a:solidFill>
                  <a:srgbClr val="182B5D"/>
                </a:solidFill>
                <a:latin typeface="Gill Sans"/>
                <a:cs typeface="Gill Sans"/>
              </a:rPr>
              <a:t> </a:t>
            </a:r>
          </a:p>
        </p:txBody>
      </p:sp>
      <p:pic>
        <p:nvPicPr>
          <p:cNvPr id="9" name="Picture 6" descr="arr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27780" y="6050992"/>
            <a:ext cx="598813" cy="781607"/>
          </a:xfrm>
          <a:prstGeom prst="rect">
            <a:avLst/>
          </a:prstGeom>
        </p:spPr>
      </p:pic>
      <p:pic>
        <p:nvPicPr>
          <p:cNvPr id="6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81" y="6005274"/>
            <a:ext cx="9144000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261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8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8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8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8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8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8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8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8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27" grpId="0" build="p" autoUpdateAnimBg="0"/>
      <p:bldP spid="308226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255" t="1429"/>
          <a:stretch/>
        </p:blipFill>
        <p:spPr>
          <a:xfrm rot="5400000">
            <a:off x="2037679" y="-1071277"/>
            <a:ext cx="5068635" cy="9143999"/>
          </a:xfrm>
          <a:prstGeom prst="rect">
            <a:avLst/>
          </a:prstGeom>
        </p:spPr>
      </p:pic>
      <p:pic>
        <p:nvPicPr>
          <p:cNvPr id="3" name="Picture 4" descr="USAID_Horiz_Ukranian_RGB_2-Color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35" t="9874" r="7233" b="15340"/>
          <a:stretch/>
        </p:blipFill>
        <p:spPr>
          <a:xfrm>
            <a:off x="1" y="-48567"/>
            <a:ext cx="2392680" cy="823942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532121" y="185695"/>
            <a:ext cx="2882438" cy="579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altLang="uk-UA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 ПЛАНУВАТИ</a:t>
            </a:r>
            <a:r>
              <a:rPr lang="uk-UA" altLang="uk-UA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altLang="uk-UA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10" descr="arro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4559" y="775374"/>
            <a:ext cx="598813" cy="804466"/>
          </a:xfrm>
          <a:prstGeom prst="rect">
            <a:avLst/>
          </a:prstGeom>
        </p:spPr>
      </p:pic>
      <p:pic>
        <p:nvPicPr>
          <p:cNvPr id="7" name="Picture 6" descr="arro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27781" y="6028134"/>
            <a:ext cx="598813" cy="804466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43391" y="6150384"/>
            <a:ext cx="5984875" cy="481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700" dirty="0">
                <a:solidFill>
                  <a:srgbClr val="182B5D"/>
                </a:solidFill>
                <a:latin typeface="Gill Sans"/>
                <a:cs typeface="Gill Sans"/>
              </a:rPr>
              <a:t>Проект USAID </a:t>
            </a:r>
            <a:r>
              <a:rPr lang="uk-UA" sz="1700" dirty="0">
                <a:solidFill>
                  <a:srgbClr val="182B5D"/>
                </a:solidFill>
                <a:latin typeface="Gill Sans"/>
                <a:cs typeface="Gill Sans"/>
              </a:rPr>
              <a:t>«Демократичне врядування у Східній Україні»</a:t>
            </a:r>
            <a:r>
              <a:rPr lang="en-US" sz="1700" dirty="0">
                <a:solidFill>
                  <a:srgbClr val="182B5D"/>
                </a:solidFill>
                <a:latin typeface="Gill Sans"/>
                <a:cs typeface="Gill Sans"/>
              </a:rPr>
              <a:t> </a:t>
            </a:r>
          </a:p>
        </p:txBody>
      </p:sp>
      <p:pic>
        <p:nvPicPr>
          <p:cNvPr id="9" name="Picture 5" descr="CXID_U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4760" y="6236313"/>
            <a:ext cx="2089240" cy="596287"/>
          </a:xfrm>
          <a:prstGeom prst="rect">
            <a:avLst/>
          </a:prstGeom>
        </p:spPr>
      </p:pic>
      <p:pic>
        <p:nvPicPr>
          <p:cNvPr id="6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81" y="6045282"/>
            <a:ext cx="9144000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977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arr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62081" y="0"/>
            <a:ext cx="598813" cy="86842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grayscl/>
            <a:lum bright="-7000" contrast="-10000"/>
          </a:blip>
          <a:stretch>
            <a:fillRect/>
          </a:stretch>
        </p:blipFill>
        <p:spPr>
          <a:xfrm rot="5400000">
            <a:off x="1970199" y="-1145668"/>
            <a:ext cx="5203607" cy="9144002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613240" y="84101"/>
            <a:ext cx="4828268" cy="579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altLang="uk-UA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ІЄРАРХІЧНІСТЬ – ДЕРЕВО ЦІЛЕЙ</a:t>
            </a:r>
            <a:endParaRPr lang="ru-RU" altLang="uk-UA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USAID_Horiz_Ukranian_RGB_2-Color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35" t="9874" r="7233" b="15340"/>
          <a:stretch/>
        </p:blipFill>
        <p:spPr>
          <a:xfrm>
            <a:off x="130629" y="-48568"/>
            <a:ext cx="2307771" cy="750847"/>
          </a:xfrm>
          <a:prstGeom prst="rect">
            <a:avLst/>
          </a:prstGeom>
        </p:spPr>
      </p:pic>
      <p:pic>
        <p:nvPicPr>
          <p:cNvPr id="5" name="Picture 5" descr="CXID_U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4760" y="6318350"/>
            <a:ext cx="2089240" cy="514250"/>
          </a:xfrm>
          <a:prstGeom prst="rect">
            <a:avLst/>
          </a:prstGeom>
        </p:spPr>
      </p:pic>
      <p:pic>
        <p:nvPicPr>
          <p:cNvPr id="6" name="Picture 6" descr="arr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27781" y="6028134"/>
            <a:ext cx="598813" cy="804466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43391" y="6318353"/>
            <a:ext cx="5984875" cy="481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700" dirty="0">
                <a:solidFill>
                  <a:srgbClr val="182B5D"/>
                </a:solidFill>
                <a:latin typeface="Gill Sans"/>
                <a:cs typeface="Gill Sans"/>
              </a:rPr>
              <a:t>Проект USAID </a:t>
            </a:r>
            <a:r>
              <a:rPr lang="uk-UA" sz="1700" dirty="0">
                <a:solidFill>
                  <a:srgbClr val="182B5D"/>
                </a:solidFill>
                <a:latin typeface="Gill Sans"/>
                <a:cs typeface="Gill Sans"/>
              </a:rPr>
              <a:t>«Демократичне врядування у Східній Україні»</a:t>
            </a:r>
            <a:r>
              <a:rPr lang="en-US" sz="1700" dirty="0">
                <a:solidFill>
                  <a:srgbClr val="182B5D"/>
                </a:solidFill>
                <a:latin typeface="Gill Sans"/>
                <a:cs typeface="Gill Sans"/>
              </a:rPr>
              <a:t> </a:t>
            </a:r>
          </a:p>
        </p:txBody>
      </p:sp>
      <p:pic>
        <p:nvPicPr>
          <p:cNvPr id="8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81" y="6028137"/>
            <a:ext cx="9144000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631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arr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4558" y="218678"/>
            <a:ext cx="598813" cy="804466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831324" y="-58779"/>
            <a:ext cx="5882640" cy="89618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uk-UA" altLang="uk-UA" sz="2400" b="1" dirty="0" err="1">
                <a:solidFill>
                  <a:schemeClr val="tx2"/>
                </a:solidFill>
              </a:rPr>
              <a:t>Олександрівської</a:t>
            </a:r>
            <a:r>
              <a:rPr lang="uk-UA" altLang="uk-UA" sz="2400" b="1" dirty="0">
                <a:solidFill>
                  <a:schemeClr val="tx2"/>
                </a:solidFill>
              </a:rPr>
              <a:t> ОТГ, Донецька область (Приклад)</a:t>
            </a:r>
          </a:p>
        </p:txBody>
      </p:sp>
      <p:pic>
        <p:nvPicPr>
          <p:cNvPr id="5" name="Picture 4" descr="USAID_Horiz_Ukranian_RGB_2-Color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35" t="9874" r="7233" b="15340"/>
          <a:stretch/>
        </p:blipFill>
        <p:spPr>
          <a:xfrm>
            <a:off x="77779" y="4759"/>
            <a:ext cx="2619701" cy="705798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68570335"/>
              </p:ext>
            </p:extLst>
          </p:nvPr>
        </p:nvGraphicFramePr>
        <p:xfrm>
          <a:off x="158410" y="851575"/>
          <a:ext cx="8882742" cy="5363111"/>
        </p:xfrm>
        <a:graphic>
          <a:graphicData uri="http://schemas.openxmlformats.org/drawingml/2006/table">
            <a:tbl>
              <a:tblPr bandRow="1"/>
              <a:tblGrid>
                <a:gridCol w="4441371">
                  <a:extLst>
                    <a:ext uri="{9D8B030D-6E8A-4147-A177-3AD203B41FA5}">
                      <a16:colId xmlns:a16="http://schemas.microsoft.com/office/drawing/2014/main" xmlns="" val="2584526736"/>
                    </a:ext>
                  </a:extLst>
                </a:gridCol>
                <a:gridCol w="4441371">
                  <a:extLst>
                    <a:ext uri="{9D8B030D-6E8A-4147-A177-3AD203B41FA5}">
                      <a16:colId xmlns:a16="http://schemas.microsoft.com/office/drawing/2014/main" xmlns="" val="4025304038"/>
                    </a:ext>
                  </a:extLst>
                </a:gridCol>
              </a:tblGrid>
              <a:tr h="279506">
                <a:tc>
                  <a:txBody>
                    <a:bodyPr/>
                    <a:lstStyle/>
                    <a:p>
                      <a:pPr marR="12700"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Стратегічна ціль</a:t>
                      </a:r>
                      <a:endParaRPr lang="ru-RU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20" marR="67920" marT="0" marB="0">
                    <a:lnL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R="815340"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Оперативна ціль</a:t>
                      </a:r>
                      <a:endParaRPr lang="ru-RU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20" marR="67920" marT="0" marB="0">
                    <a:lnL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7046127"/>
                  </a:ext>
                </a:extLst>
              </a:tr>
              <a:tr h="213522">
                <a:tc rowSpan="3">
                  <a:txBody>
                    <a:bodyPr/>
                    <a:lstStyle/>
                    <a:p>
                      <a:pPr marR="14605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Стратегічна ціль А.1. Створення ефективної системи підтримки та надання послуг для бізнесу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20" marR="67920" marT="0" marB="0">
                    <a:lnL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R="815340"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А.1.1. Ефективні інституції підтримки бізнесу </a:t>
                      </a:r>
                      <a:endParaRPr lang="ru-RU" sz="14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20" marR="67920" marT="0" marB="0">
                    <a:lnL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49964375"/>
                  </a:ext>
                </a:extLst>
              </a:tr>
              <a:tr h="2943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734060"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А.1.2. Підготовка кваліфікованих кадрів для МСП</a:t>
                      </a:r>
                      <a:endParaRPr lang="ru-RU" sz="14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20" marR="67920" marT="0" marB="0">
                    <a:lnL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60189239"/>
                  </a:ext>
                </a:extLst>
              </a:tr>
              <a:tr h="4826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643890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А.1.3. Місцеві стимули для розвитку підприємництва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20" marR="67920" marT="0" marB="0">
                    <a:lnL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02631602"/>
                  </a:ext>
                </a:extLst>
              </a:tr>
              <a:tr h="427042">
                <a:tc rowSpan="4">
                  <a:txBody>
                    <a:bodyPr/>
                    <a:lstStyle/>
                    <a:p>
                      <a:pPr marR="14605"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Стратегічна ціль А.2. </a:t>
                      </a:r>
                      <a:endParaRPr lang="ru-RU" sz="14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14605"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Сільський розвиток, орієнтований на зростання доданої вартості виробництва кінцевих продуктів</a:t>
                      </a:r>
                      <a:endParaRPr lang="ru-RU" sz="14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20" marR="67920" marT="0" marB="0">
                    <a:lnL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А.2.1. Сприяння підвищенню продуктивності фермерських та особистих селянських господарств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20" marR="67920" marT="0" marB="0">
                    <a:lnL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6299951"/>
                  </a:ext>
                </a:extLst>
              </a:tr>
              <a:tr h="3002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2700">
                        <a:spcAft>
                          <a:spcPts val="0"/>
                        </a:spcAft>
                        <a:tabLst>
                          <a:tab pos="695325" algn="l"/>
                        </a:tabLst>
                      </a:pPr>
                      <a:r>
                        <a:rPr lang="uk-UA" sz="14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А.2.2. Сприяння створенню сільськогосподарських кооперативів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20" marR="67920" marT="0" marB="0">
                    <a:lnL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4515723"/>
                  </a:ext>
                </a:extLst>
              </a:tr>
              <a:tr h="4270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А.2.3. Сприяння сільськогосподарському виробництву та переробці із високою доданою вартістю 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20" marR="67920" marT="0" marB="0">
                    <a:lnL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4999443"/>
                  </a:ext>
                </a:extLst>
              </a:tr>
              <a:tr h="4433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2700">
                        <a:spcAft>
                          <a:spcPts val="0"/>
                        </a:spcAft>
                        <a:tabLst>
                          <a:tab pos="695325" algn="l"/>
                        </a:tabLst>
                      </a:pPr>
                      <a:r>
                        <a:rPr lang="uk-UA" sz="14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А.2.4. Ефективна та зручна логістика між населеними пунктами громади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20" marR="67920" marT="0" marB="0">
                    <a:lnL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92232059"/>
                  </a:ext>
                </a:extLst>
              </a:tr>
              <a:tr h="421853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Стратегічна ціль А.3.</a:t>
                      </a:r>
                      <a:r>
                        <a:rPr lang="uk-UA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uk-UA" sz="14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Формування екосистеми інноваційного підприємництва та </a:t>
                      </a:r>
                      <a:r>
                        <a:rPr lang="uk-UA" sz="1400" b="1" dirty="0" err="1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партнерств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20" marR="67920" marT="0" marB="0">
                    <a:lnL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А.3.1. Створення інноваційної діалогової партнерської мережі 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20" marR="67920" marT="0" marB="0">
                    <a:lnL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2473831"/>
                  </a:ext>
                </a:extLst>
              </a:tr>
              <a:tr h="5293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А.3.2. </a:t>
                      </a:r>
                      <a:r>
                        <a:rPr lang="uk-UA" sz="1400" b="1" dirty="0" err="1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Цифровізація</a:t>
                      </a:r>
                      <a:r>
                        <a:rPr lang="uk-UA" sz="14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громади та підвищення «цифрової» грамотності та компетенцій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20" marR="67920" marT="0" marB="0">
                    <a:lnL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91991045"/>
                  </a:ext>
                </a:extLst>
              </a:tr>
              <a:tr h="2135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А.3.3. Підтримка </a:t>
                      </a:r>
                      <a:r>
                        <a:rPr lang="uk-UA" sz="1400" b="1" dirty="0" err="1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стартапів</a:t>
                      </a:r>
                      <a:r>
                        <a:rPr lang="uk-UA" sz="14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та креативних бізнес-ідей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20" marR="67920" marT="0" marB="0">
                    <a:lnL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8316928"/>
                  </a:ext>
                </a:extLst>
              </a:tr>
              <a:tr h="213522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Стратегічна ціль А.4. Маркетинг території громади та залучення інвестицій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20" marR="67920" marT="0" marB="0">
                    <a:lnL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R="12700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А.4.1. Розробка сучасної просторово-планувальної документації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20" marR="67920" marT="0" marB="0">
                    <a:lnL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7277866"/>
                  </a:ext>
                </a:extLst>
              </a:tr>
              <a:tr h="2135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2700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А.4.2. Підготовка якісних інвестиційних продуктів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20" marR="67920" marT="0" marB="0">
                    <a:lnL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8842274"/>
                  </a:ext>
                </a:extLst>
              </a:tr>
              <a:tr h="2135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2700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А.4.3. Розробка бренду та маркетингової стратегії громади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20" marR="67920" marT="0" marB="0">
                    <a:lnL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2319132"/>
                  </a:ext>
                </a:extLst>
              </a:tr>
            </a:tbl>
          </a:graphicData>
        </a:graphic>
      </p:graphicFrame>
      <p:pic>
        <p:nvPicPr>
          <p:cNvPr id="9" name="Picture 6" descr="arr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27780" y="6228853"/>
            <a:ext cx="490380" cy="603745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43391" y="6334970"/>
            <a:ext cx="5984875" cy="481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700" dirty="0">
                <a:solidFill>
                  <a:srgbClr val="182B5D"/>
                </a:solidFill>
                <a:latin typeface="Gill Sans"/>
                <a:cs typeface="Gill Sans"/>
              </a:rPr>
              <a:t>Проект USAID </a:t>
            </a:r>
            <a:r>
              <a:rPr lang="uk-UA" sz="1700" dirty="0">
                <a:solidFill>
                  <a:srgbClr val="182B5D"/>
                </a:solidFill>
                <a:latin typeface="Gill Sans"/>
                <a:cs typeface="Gill Sans"/>
              </a:rPr>
              <a:t>«Демократичне врядування у Східній Україні»</a:t>
            </a:r>
            <a:r>
              <a:rPr lang="en-US" sz="1700" dirty="0">
                <a:solidFill>
                  <a:srgbClr val="182B5D"/>
                </a:solidFill>
                <a:latin typeface="Gill Sans"/>
                <a:cs typeface="Gill Sans"/>
              </a:rPr>
              <a:t> </a:t>
            </a:r>
          </a:p>
        </p:txBody>
      </p:sp>
      <p:pic>
        <p:nvPicPr>
          <p:cNvPr id="11" name="Picture 5" descr="CXID_U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4760" y="6318353"/>
            <a:ext cx="2089240" cy="5142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81" y="6205993"/>
            <a:ext cx="9144000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966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4505326" y="97315"/>
            <a:ext cx="3987248" cy="684212"/>
          </a:xfrm>
        </p:spPr>
        <p:txBody>
          <a:bodyPr>
            <a:normAutofit/>
          </a:bodyPr>
          <a:lstStyle/>
          <a:p>
            <a:pPr eaLnBrk="1" hangingPunct="1"/>
            <a:r>
              <a:rPr lang="uk-UA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СВІТ ЗМІНЮЄТЬСЯ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</p:txBody>
      </p:sp>
      <p:sp>
        <p:nvSpPr>
          <p:cNvPr id="323591" name="Oval 7"/>
          <p:cNvSpPr>
            <a:spLocks noChangeAspect="1" noChangeArrowheads="1"/>
          </p:cNvSpPr>
          <p:nvPr/>
        </p:nvSpPr>
        <p:spPr bwMode="auto">
          <a:xfrm>
            <a:off x="3706813" y="3478213"/>
            <a:ext cx="1644650" cy="1644650"/>
          </a:xfrm>
          <a:prstGeom prst="ellipse">
            <a:avLst/>
          </a:prstGeom>
          <a:noFill/>
          <a:ln w="9525">
            <a:solidFill>
              <a:srgbClr val="FFFF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23592" name="Oval 8"/>
          <p:cNvSpPr>
            <a:spLocks noChangeAspect="1" noChangeArrowheads="1"/>
          </p:cNvSpPr>
          <p:nvPr/>
        </p:nvSpPr>
        <p:spPr bwMode="auto">
          <a:xfrm>
            <a:off x="3308350" y="3060700"/>
            <a:ext cx="2468563" cy="2468563"/>
          </a:xfrm>
          <a:prstGeom prst="ellipse">
            <a:avLst/>
          </a:prstGeom>
          <a:noFill/>
          <a:ln w="9525">
            <a:solidFill>
              <a:srgbClr val="FFFF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23593" name="Oval 9"/>
          <p:cNvSpPr>
            <a:spLocks noChangeAspect="1" noChangeArrowheads="1"/>
          </p:cNvSpPr>
          <p:nvPr/>
        </p:nvSpPr>
        <p:spPr bwMode="auto">
          <a:xfrm>
            <a:off x="2909888" y="2652713"/>
            <a:ext cx="3290887" cy="3290887"/>
          </a:xfrm>
          <a:prstGeom prst="ellipse">
            <a:avLst/>
          </a:prstGeom>
          <a:noFill/>
          <a:ln w="9525">
            <a:solidFill>
              <a:srgbClr val="FFFF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23594" name="Oval 10"/>
          <p:cNvSpPr>
            <a:spLocks noChangeAspect="1" noChangeArrowheads="1"/>
          </p:cNvSpPr>
          <p:nvPr/>
        </p:nvSpPr>
        <p:spPr bwMode="auto">
          <a:xfrm>
            <a:off x="2501900" y="2235200"/>
            <a:ext cx="4113213" cy="4113213"/>
          </a:xfrm>
          <a:prstGeom prst="ellipse">
            <a:avLst/>
          </a:prstGeom>
          <a:noFill/>
          <a:ln w="9525">
            <a:solidFill>
              <a:srgbClr val="FFFF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23595" name="Oval 11"/>
          <p:cNvSpPr>
            <a:spLocks noChangeAspect="1" noChangeArrowheads="1"/>
          </p:cNvSpPr>
          <p:nvPr/>
        </p:nvSpPr>
        <p:spPr bwMode="auto">
          <a:xfrm>
            <a:off x="2103438" y="1827213"/>
            <a:ext cx="4935537" cy="4935537"/>
          </a:xfrm>
          <a:prstGeom prst="ellipse">
            <a:avLst/>
          </a:prstGeom>
          <a:noFill/>
          <a:ln w="9525">
            <a:solidFill>
              <a:srgbClr val="FFFF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23597" name="Oval 13"/>
          <p:cNvSpPr>
            <a:spLocks noChangeAspect="1" noChangeArrowheads="1"/>
          </p:cNvSpPr>
          <p:nvPr/>
        </p:nvSpPr>
        <p:spPr bwMode="auto">
          <a:xfrm>
            <a:off x="6918325" y="3584575"/>
            <a:ext cx="1644650" cy="1644650"/>
          </a:xfrm>
          <a:prstGeom prst="ellipse">
            <a:avLst/>
          </a:prstGeom>
          <a:noFill/>
          <a:ln w="9525">
            <a:solidFill>
              <a:srgbClr val="FFFF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23598" name="Oval 14"/>
          <p:cNvSpPr>
            <a:spLocks noChangeAspect="1" noChangeArrowheads="1"/>
          </p:cNvSpPr>
          <p:nvPr/>
        </p:nvSpPr>
        <p:spPr bwMode="auto">
          <a:xfrm>
            <a:off x="7424738" y="5434013"/>
            <a:ext cx="1371600" cy="1371600"/>
          </a:xfrm>
          <a:prstGeom prst="ellipse">
            <a:avLst/>
          </a:prstGeom>
          <a:noFill/>
          <a:ln w="9525">
            <a:solidFill>
              <a:srgbClr val="FFFF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23601" name="Text Box 17"/>
          <p:cNvSpPr txBox="1">
            <a:spLocks noChangeArrowheads="1"/>
          </p:cNvSpPr>
          <p:nvPr/>
        </p:nvSpPr>
        <p:spPr bwMode="auto">
          <a:xfrm rot="-1320000">
            <a:off x="1503363" y="5043488"/>
            <a:ext cx="738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dirty="0">
                <a:solidFill>
                  <a:srgbClr val="FFFF00"/>
                </a:solidFill>
                <a:latin typeface="Arial" pitchFamily="34" charset="0"/>
              </a:rPr>
              <a:t>24 km</a:t>
            </a:r>
          </a:p>
        </p:txBody>
      </p:sp>
      <p:sp>
        <p:nvSpPr>
          <p:cNvPr id="323604" name="Text Box 20"/>
          <p:cNvSpPr txBox="1">
            <a:spLocks noChangeArrowheads="1"/>
          </p:cNvSpPr>
          <p:nvPr/>
        </p:nvSpPr>
        <p:spPr bwMode="auto">
          <a:xfrm rot="180000">
            <a:off x="5851525" y="4073525"/>
            <a:ext cx="738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dirty="0">
                <a:solidFill>
                  <a:srgbClr val="FFFF00"/>
                </a:solidFill>
                <a:latin typeface="Arial" pitchFamily="34" charset="0"/>
              </a:rPr>
              <a:t>18 km</a:t>
            </a:r>
          </a:p>
        </p:txBody>
      </p:sp>
      <p:sp>
        <p:nvSpPr>
          <p:cNvPr id="323605" name="Text Box 21"/>
          <p:cNvSpPr txBox="1">
            <a:spLocks noChangeArrowheads="1"/>
          </p:cNvSpPr>
          <p:nvPr/>
        </p:nvSpPr>
        <p:spPr bwMode="auto">
          <a:xfrm rot="1680000">
            <a:off x="6062663" y="5002213"/>
            <a:ext cx="738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dirty="0">
                <a:solidFill>
                  <a:srgbClr val="FFFF00"/>
                </a:solidFill>
                <a:latin typeface="Arial" pitchFamily="34" charset="0"/>
              </a:rPr>
              <a:t>22 km</a:t>
            </a:r>
          </a:p>
        </p:txBody>
      </p:sp>
      <p:pic>
        <p:nvPicPr>
          <p:cNvPr id="323624" name="Picture 40" descr="map2"/>
          <p:cNvPicPr>
            <a:picLocks noChangeAspect="1" noChangeArrowheads="1"/>
          </p:cNvPicPr>
          <p:nvPr/>
        </p:nvPicPr>
        <p:blipFill rotWithShape="1">
          <a:blip r:embed="rId3" cstate="print"/>
          <a:srcRect b="19917"/>
          <a:stretch/>
        </p:blipFill>
        <p:spPr bwMode="auto">
          <a:xfrm>
            <a:off x="6142" y="857471"/>
            <a:ext cx="9167813" cy="529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3625" name="Oval 41"/>
          <p:cNvSpPr>
            <a:spLocks noChangeAspect="1" noChangeArrowheads="1"/>
          </p:cNvSpPr>
          <p:nvPr/>
        </p:nvSpPr>
        <p:spPr bwMode="auto">
          <a:xfrm>
            <a:off x="4306888" y="2185988"/>
            <a:ext cx="703262" cy="547687"/>
          </a:xfrm>
          <a:prstGeom prst="ellipse">
            <a:avLst/>
          </a:prstGeom>
          <a:noFill/>
          <a:ln w="3175">
            <a:solidFill>
              <a:srgbClr val="FFFF00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23626" name="Oval 42"/>
          <p:cNvSpPr>
            <a:spLocks noChangeAspect="1" noChangeArrowheads="1"/>
          </p:cNvSpPr>
          <p:nvPr/>
        </p:nvSpPr>
        <p:spPr bwMode="auto">
          <a:xfrm>
            <a:off x="4041775" y="1898650"/>
            <a:ext cx="1233488" cy="1096963"/>
          </a:xfrm>
          <a:prstGeom prst="ellipse">
            <a:avLst/>
          </a:prstGeom>
          <a:noFill/>
          <a:ln w="3175">
            <a:solidFill>
              <a:srgbClr val="FFFF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23627" name="Oval 43"/>
          <p:cNvSpPr>
            <a:spLocks noChangeAspect="1" noChangeArrowheads="1"/>
          </p:cNvSpPr>
          <p:nvPr/>
        </p:nvSpPr>
        <p:spPr bwMode="auto">
          <a:xfrm>
            <a:off x="3783013" y="1628775"/>
            <a:ext cx="1773237" cy="1641475"/>
          </a:xfrm>
          <a:prstGeom prst="ellipse">
            <a:avLst/>
          </a:prstGeom>
          <a:noFill/>
          <a:ln w="3175">
            <a:solidFill>
              <a:srgbClr val="FFFF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23628" name="Oval 44"/>
          <p:cNvSpPr>
            <a:spLocks noChangeAspect="1" noChangeArrowheads="1"/>
          </p:cNvSpPr>
          <p:nvPr/>
        </p:nvSpPr>
        <p:spPr bwMode="auto">
          <a:xfrm>
            <a:off x="3521075" y="1349375"/>
            <a:ext cx="2322513" cy="2193925"/>
          </a:xfrm>
          <a:prstGeom prst="ellipse">
            <a:avLst/>
          </a:prstGeom>
          <a:noFill/>
          <a:ln w="3175">
            <a:solidFill>
              <a:srgbClr val="FFFF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23629" name="Oval 45"/>
          <p:cNvSpPr>
            <a:spLocks noChangeAspect="1" noChangeArrowheads="1"/>
          </p:cNvSpPr>
          <p:nvPr/>
        </p:nvSpPr>
        <p:spPr bwMode="auto">
          <a:xfrm>
            <a:off x="5913438" y="1789113"/>
            <a:ext cx="1077912" cy="1001712"/>
          </a:xfrm>
          <a:prstGeom prst="ellipse">
            <a:avLst/>
          </a:prstGeom>
          <a:noFill/>
          <a:ln w="3175">
            <a:solidFill>
              <a:srgbClr val="FFFF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23630" name="Oval 46"/>
          <p:cNvSpPr>
            <a:spLocks noChangeAspect="1" noChangeArrowheads="1"/>
          </p:cNvSpPr>
          <p:nvPr/>
        </p:nvSpPr>
        <p:spPr bwMode="auto">
          <a:xfrm>
            <a:off x="7334250" y="2530475"/>
            <a:ext cx="914400" cy="914400"/>
          </a:xfrm>
          <a:prstGeom prst="ellipse">
            <a:avLst/>
          </a:prstGeom>
          <a:noFill/>
          <a:ln w="3175">
            <a:solidFill>
              <a:srgbClr val="FFFF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23631" name="Oval 47"/>
          <p:cNvSpPr>
            <a:spLocks noChangeAspect="1" noChangeArrowheads="1"/>
          </p:cNvSpPr>
          <p:nvPr/>
        </p:nvSpPr>
        <p:spPr bwMode="auto">
          <a:xfrm>
            <a:off x="1333500" y="2346325"/>
            <a:ext cx="1004888" cy="1004888"/>
          </a:xfrm>
          <a:prstGeom prst="ellipse">
            <a:avLst/>
          </a:prstGeom>
          <a:noFill/>
          <a:ln w="3175">
            <a:solidFill>
              <a:srgbClr val="FFFF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23632" name="Line 48"/>
          <p:cNvSpPr>
            <a:spLocks noChangeShapeType="1"/>
          </p:cNvSpPr>
          <p:nvPr/>
        </p:nvSpPr>
        <p:spPr bwMode="auto">
          <a:xfrm flipV="1">
            <a:off x="1822450" y="2497138"/>
            <a:ext cx="2816225" cy="411162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323633" name="Text Box 49"/>
          <p:cNvSpPr txBox="1">
            <a:spLocks noChangeArrowheads="1"/>
          </p:cNvSpPr>
          <p:nvPr/>
        </p:nvSpPr>
        <p:spPr bwMode="auto">
          <a:xfrm rot="-480000">
            <a:off x="2571750" y="2492375"/>
            <a:ext cx="81915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300" dirty="0">
                <a:solidFill>
                  <a:srgbClr val="FFFF00"/>
                </a:solidFill>
                <a:latin typeface="Arial" pitchFamily="34" charset="0"/>
              </a:rPr>
              <a:t>7800 km</a:t>
            </a:r>
          </a:p>
        </p:txBody>
      </p:sp>
      <p:sp>
        <p:nvSpPr>
          <p:cNvPr id="323634" name="Line 50"/>
          <p:cNvSpPr>
            <a:spLocks noChangeShapeType="1"/>
          </p:cNvSpPr>
          <p:nvPr/>
        </p:nvSpPr>
        <p:spPr bwMode="auto">
          <a:xfrm flipV="1">
            <a:off x="4718050" y="2346325"/>
            <a:ext cx="1739900" cy="150813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323635" name="Line 51"/>
          <p:cNvSpPr>
            <a:spLocks noChangeShapeType="1"/>
          </p:cNvSpPr>
          <p:nvPr/>
        </p:nvSpPr>
        <p:spPr bwMode="auto">
          <a:xfrm>
            <a:off x="4670425" y="2516188"/>
            <a:ext cx="3108325" cy="519112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323636" name="Text Box 52"/>
          <p:cNvSpPr txBox="1">
            <a:spLocks noChangeArrowheads="1"/>
          </p:cNvSpPr>
          <p:nvPr/>
        </p:nvSpPr>
        <p:spPr bwMode="auto">
          <a:xfrm rot="-300000">
            <a:off x="5481638" y="2344738"/>
            <a:ext cx="81915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300" dirty="0">
                <a:solidFill>
                  <a:srgbClr val="FFFF00"/>
                </a:solidFill>
                <a:latin typeface="Arial" pitchFamily="34" charset="0"/>
              </a:rPr>
              <a:t>3500 km</a:t>
            </a:r>
          </a:p>
        </p:txBody>
      </p:sp>
      <p:sp>
        <p:nvSpPr>
          <p:cNvPr id="323637" name="Text Box 53"/>
          <p:cNvSpPr txBox="1">
            <a:spLocks noChangeArrowheads="1"/>
          </p:cNvSpPr>
          <p:nvPr/>
        </p:nvSpPr>
        <p:spPr bwMode="auto">
          <a:xfrm rot="540000">
            <a:off x="6105525" y="2795588"/>
            <a:ext cx="81915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300" dirty="0">
                <a:solidFill>
                  <a:srgbClr val="FFFF00"/>
                </a:solidFill>
                <a:latin typeface="Arial" pitchFamily="34" charset="0"/>
              </a:rPr>
              <a:t>7700 km</a:t>
            </a:r>
          </a:p>
        </p:txBody>
      </p:sp>
      <p:pic>
        <p:nvPicPr>
          <p:cNvPr id="36" name="Picture 4" descr="USAID_Horiz_Ukranian_RGB_2-Color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35" t="9874" r="7233" b="15340"/>
          <a:stretch/>
        </p:blipFill>
        <p:spPr>
          <a:xfrm>
            <a:off x="1" y="50540"/>
            <a:ext cx="2338388" cy="772419"/>
          </a:xfrm>
          <a:prstGeom prst="rect">
            <a:avLst/>
          </a:prstGeom>
        </p:spPr>
      </p:pic>
      <p:pic>
        <p:nvPicPr>
          <p:cNvPr id="37" name="Picture 5" descr="CXID_U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9302" y="6374662"/>
            <a:ext cx="1513416" cy="388088"/>
          </a:xfrm>
          <a:prstGeom prst="rect">
            <a:avLst/>
          </a:prstGeom>
        </p:spPr>
      </p:pic>
      <p:sp>
        <p:nvSpPr>
          <p:cNvPr id="40" name="Title 1"/>
          <p:cNvSpPr txBox="1">
            <a:spLocks/>
          </p:cNvSpPr>
          <p:nvPr/>
        </p:nvSpPr>
        <p:spPr>
          <a:xfrm>
            <a:off x="579438" y="6313535"/>
            <a:ext cx="5984875" cy="481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700" dirty="0">
                <a:solidFill>
                  <a:srgbClr val="182B5D"/>
                </a:solidFill>
                <a:latin typeface="+mn-lt"/>
                <a:cs typeface="Gill Sans"/>
              </a:rPr>
              <a:t>Проект USAID </a:t>
            </a:r>
            <a:r>
              <a:rPr lang="uk-UA" sz="1700" dirty="0">
                <a:solidFill>
                  <a:srgbClr val="182B5D"/>
                </a:solidFill>
                <a:latin typeface="+mn-lt"/>
                <a:cs typeface="Gill Sans"/>
              </a:rPr>
              <a:t>«Демократичне врядування у Східній Україні»</a:t>
            </a:r>
            <a:r>
              <a:rPr lang="en-US" sz="1700" dirty="0">
                <a:solidFill>
                  <a:srgbClr val="182B5D"/>
                </a:solidFill>
                <a:latin typeface="+mn-lt"/>
                <a:cs typeface="Gill Sans"/>
              </a:rPr>
              <a:t> </a:t>
            </a:r>
          </a:p>
        </p:txBody>
      </p:sp>
      <p:pic>
        <p:nvPicPr>
          <p:cNvPr id="41" name="Picture 6" descr="arrow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-4" y="6152410"/>
            <a:ext cx="413061" cy="653047"/>
          </a:xfrm>
          <a:prstGeom prst="rect">
            <a:avLst/>
          </a:prstGeom>
        </p:spPr>
      </p:pic>
      <p:pic>
        <p:nvPicPr>
          <p:cNvPr id="42" name="Picture 10" descr="arrow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71560" y="14904"/>
            <a:ext cx="429578" cy="804466"/>
          </a:xfrm>
          <a:prstGeom prst="rect">
            <a:avLst/>
          </a:prstGeom>
        </p:spPr>
      </p:pic>
      <p:pic>
        <p:nvPicPr>
          <p:cNvPr id="38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6674" y="6171460"/>
            <a:ext cx="9144000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8917991"/>
      </p:ext>
    </p:extLst>
  </p:cSld>
  <p:clrMapOvr>
    <a:masterClrMapping/>
  </p:clrMapOvr>
  <p:transition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arr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4558" y="218678"/>
            <a:ext cx="598813" cy="804466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896706" y="45720"/>
            <a:ext cx="4912014" cy="89618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uk-UA" altLang="uk-UA" sz="2400" b="1" dirty="0" err="1">
                <a:solidFill>
                  <a:schemeClr val="tx2"/>
                </a:solidFill>
              </a:rPr>
              <a:t>Олександрівської</a:t>
            </a:r>
            <a:r>
              <a:rPr lang="uk-UA" altLang="uk-UA" sz="2400" b="1" dirty="0">
                <a:solidFill>
                  <a:schemeClr val="tx2"/>
                </a:solidFill>
              </a:rPr>
              <a:t> ОТГ, Донецька область (Приклад)</a:t>
            </a:r>
          </a:p>
        </p:txBody>
      </p:sp>
      <p:pic>
        <p:nvPicPr>
          <p:cNvPr id="5" name="Picture 4" descr="USAID_Horiz_Ukranian_RGB_2-Color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35" t="9874" r="7233" b="15340"/>
          <a:stretch/>
        </p:blipFill>
        <p:spPr>
          <a:xfrm>
            <a:off x="77779" y="45720"/>
            <a:ext cx="3050019" cy="890929"/>
          </a:xfrm>
          <a:prstGeom prst="rect">
            <a:avLst/>
          </a:prstGeom>
        </p:spPr>
      </p:pic>
      <p:pic>
        <p:nvPicPr>
          <p:cNvPr id="9" name="Picture 6" descr="arr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27781" y="6028134"/>
            <a:ext cx="598813" cy="804466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43391" y="6150384"/>
            <a:ext cx="5984875" cy="481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700" dirty="0">
                <a:solidFill>
                  <a:srgbClr val="182B5D"/>
                </a:solidFill>
                <a:latin typeface="Gill Sans"/>
                <a:cs typeface="Gill Sans"/>
              </a:rPr>
              <a:t>Проект USAID </a:t>
            </a:r>
            <a:r>
              <a:rPr lang="uk-UA" sz="1700" dirty="0">
                <a:solidFill>
                  <a:srgbClr val="182B5D"/>
                </a:solidFill>
                <a:latin typeface="Gill Sans"/>
                <a:cs typeface="Gill Sans"/>
              </a:rPr>
              <a:t>«Демократичне врядування у Східній Україні»</a:t>
            </a:r>
            <a:r>
              <a:rPr lang="en-US" sz="1700" dirty="0">
                <a:solidFill>
                  <a:srgbClr val="182B5D"/>
                </a:solidFill>
                <a:latin typeface="Gill Sans"/>
                <a:cs typeface="Gill Sans"/>
              </a:rPr>
              <a:t> </a:t>
            </a:r>
          </a:p>
        </p:txBody>
      </p:sp>
      <p:pic>
        <p:nvPicPr>
          <p:cNvPr id="11" name="Picture 5" descr="CXID_U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4760" y="6318353"/>
            <a:ext cx="2089240" cy="514247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1949818"/>
              </p:ext>
            </p:extLst>
          </p:nvPr>
        </p:nvGraphicFramePr>
        <p:xfrm>
          <a:off x="457200" y="1114863"/>
          <a:ext cx="8229600" cy="463602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106778">
                  <a:extLst>
                    <a:ext uri="{9D8B030D-6E8A-4147-A177-3AD203B41FA5}">
                      <a16:colId xmlns:a16="http://schemas.microsoft.com/office/drawing/2014/main" xmlns="" val="3151158641"/>
                    </a:ext>
                  </a:extLst>
                </a:gridCol>
                <a:gridCol w="6122822">
                  <a:extLst>
                    <a:ext uri="{9D8B030D-6E8A-4147-A177-3AD203B41FA5}">
                      <a16:colId xmlns:a16="http://schemas.microsoft.com/office/drawing/2014/main" xmlns="" val="3360090692"/>
                    </a:ext>
                  </a:extLst>
                </a:gridCol>
              </a:tblGrid>
              <a:tr h="2469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Оперативна ціль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78C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8C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8C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8C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6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Оперативне завдання / сфера реалізації проектів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78C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8C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8C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8C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6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0317150"/>
                  </a:ext>
                </a:extLst>
              </a:tr>
              <a:tr h="12733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А.1.1. Розвиток інфраструктури підтримки бізнесу та надання якісних послуг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78C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8C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8C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8C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0955" algn="l"/>
                          <a:tab pos="200660" algn="l"/>
                        </a:tabLst>
                      </a:pPr>
                      <a:r>
                        <a:rPr lang="uk-UA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Створення інституцій підтримки бізнесу: бізнес-центр, агенція місцевого економічного розвитку.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0955" algn="l"/>
                          <a:tab pos="200660" algn="l"/>
                        </a:tabLst>
                      </a:pPr>
                      <a:r>
                        <a:rPr lang="uk-UA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Організація надання консультаційних, інформаційних, освітніх послуг для підприємців.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0955" algn="l"/>
                          <a:tab pos="200660" algn="l"/>
                        </a:tabLst>
                      </a:pPr>
                      <a:r>
                        <a:rPr lang="uk-UA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Розвиток жіночого  підприємництва. 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0955" algn="l"/>
                          <a:tab pos="200660" algn="l"/>
                        </a:tabLst>
                      </a:pPr>
                      <a:r>
                        <a:rPr lang="uk-UA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Розробка спеціалізованої веб-сторінки для підприємців на офіційному сайті міської ради. 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0955" algn="l"/>
                          <a:tab pos="200660" algn="l"/>
                        </a:tabLst>
                      </a:pPr>
                      <a:r>
                        <a:rPr lang="uk-UA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Створення та розміщення баз даних (реєстрів нерухомості) на веб-сторінці.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0955" algn="l"/>
                          <a:tab pos="200660" algn="l"/>
                        </a:tabLst>
                      </a:pPr>
                      <a:r>
                        <a:rPr lang="uk-UA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Використання Дніпра як транспортної водної артерії, відновлення роботи вантажного водного порту.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78C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8C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8C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8C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3373248"/>
                  </a:ext>
                </a:extLst>
              </a:tr>
              <a:tr h="14034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0955" algn="l"/>
                          <a:tab pos="200660" algn="l"/>
                        </a:tabLst>
                      </a:pPr>
                      <a:r>
                        <a:rPr lang="uk-UA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А.1.2. Створення системи забезпечення підприємництва кваліфікованими кадрами</a:t>
                      </a:r>
                      <a:endParaRPr lang="ru-RU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78C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8C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8C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8C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>
                        <a:spcAft>
                          <a:spcPts val="0"/>
                        </a:spcAft>
                        <a:tabLst>
                          <a:tab pos="20955" algn="l"/>
                          <a:tab pos="200660" algn="l"/>
                          <a:tab pos="290830" algn="l"/>
                        </a:tabLst>
                      </a:pPr>
                      <a:r>
                        <a:rPr lang="uk-UA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Проведення зустрічей, круглих столів, семінарів із МСП, молоддю, представниками навчальних закладів, служби зайнятості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0955">
                        <a:spcAft>
                          <a:spcPts val="0"/>
                        </a:spcAft>
                        <a:tabLst>
                          <a:tab pos="20955" algn="l"/>
                          <a:tab pos="200660" algn="l"/>
                          <a:tab pos="290830" algn="l"/>
                        </a:tabLst>
                      </a:pPr>
                      <a:r>
                        <a:rPr lang="uk-UA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Підготовка рекомендацій та внесення змін до програм. підготовки та перепідготовки фахівців, а також оприлюднення вакансій.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0955" algn="l"/>
                          <a:tab pos="200660" algn="l"/>
                        </a:tabLst>
                      </a:pPr>
                      <a:r>
                        <a:rPr lang="uk-UA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Впровадження  програми  з перекваліфікації осіб, відповідно до потреб ринку праці, у тому числі ВПО, жінкам, людям старшого віку.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78C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8C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8C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8C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67557067"/>
                  </a:ext>
                </a:extLst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81" y="6089424"/>
            <a:ext cx="9144000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40231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2"/>
          <p:cNvSpPr>
            <a:spLocks noGrp="1"/>
          </p:cNvSpPr>
          <p:nvPr>
            <p:ph type="title" idx="4294967295"/>
          </p:nvPr>
        </p:nvSpPr>
        <p:spPr>
          <a:xfrm>
            <a:off x="3007356" y="190123"/>
            <a:ext cx="5837237" cy="804913"/>
          </a:xfrm>
        </p:spPr>
        <p:txBody>
          <a:bodyPr>
            <a:noAutofit/>
          </a:bodyPr>
          <a:lstStyle/>
          <a:p>
            <a:pPr eaLnBrk="1" hangingPunct="1"/>
            <a:r>
              <a:rPr lang="uk-UA" altLang="uk-UA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МОНІТОРИНГ ТА ОЦІНКА РЕАЛІЗАЦІЇ СТРАТЕГІЇ</a:t>
            </a: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468313" y="1676400"/>
            <a:ext cx="1981200" cy="1371600"/>
          </a:xfrm>
          <a:prstGeom prst="homePlate">
            <a:avLst>
              <a:gd name="adj" fmla="val 21874"/>
            </a:avLst>
          </a:prstGeom>
          <a:gradFill rotWithShape="0">
            <a:gsLst>
              <a:gs pos="0">
                <a:schemeClr val="accent2"/>
              </a:gs>
              <a:gs pos="50000">
                <a:srgbClr val="FFFFFF"/>
              </a:gs>
              <a:gs pos="100000">
                <a:schemeClr val="accent2"/>
              </a:gs>
            </a:gsLst>
            <a:lin ang="5400000" scaled="1"/>
          </a:gra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uk-UA" sz="2800" b="1" dirty="0">
                <a:cs typeface="Arial" charset="0"/>
              </a:rPr>
              <a:t>Аналіз</a:t>
            </a:r>
            <a:endParaRPr lang="cs-CZ" sz="2800" b="1" dirty="0">
              <a:cs typeface="Arial" charset="0"/>
            </a:endParaRPr>
          </a:p>
        </p:txBody>
      </p:sp>
      <p:sp>
        <p:nvSpPr>
          <p:cNvPr id="11269" name="AutoShape 3"/>
          <p:cNvSpPr>
            <a:spLocks noChangeArrowheads="1"/>
          </p:cNvSpPr>
          <p:nvPr/>
        </p:nvSpPr>
        <p:spPr bwMode="auto">
          <a:xfrm>
            <a:off x="2346325" y="1702011"/>
            <a:ext cx="2447925" cy="1371600"/>
          </a:xfrm>
          <a:prstGeom prst="chevron">
            <a:avLst>
              <a:gd name="adj" fmla="val 30828"/>
            </a:avLst>
          </a:prstGeom>
          <a:gradFill rotWithShape="0">
            <a:gsLst>
              <a:gs pos="0">
                <a:srgbClr val="764718"/>
              </a:gs>
              <a:gs pos="50000">
                <a:srgbClr val="FF9933"/>
              </a:gs>
              <a:gs pos="100000">
                <a:srgbClr val="764718"/>
              </a:gs>
            </a:gsLst>
            <a:lin ang="5400000" scaled="1"/>
          </a:gra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marL="18256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uk-UA" altLang="uk-UA" sz="2400" dirty="0">
                <a:latin typeface="Trebuchet MS" panose="020B0603020202020204" pitchFamily="34" charset="0"/>
              </a:rPr>
              <a:t>  </a:t>
            </a:r>
            <a:r>
              <a:rPr lang="uk-UA" altLang="uk-UA" sz="2400" b="1" dirty="0">
                <a:latin typeface="+mn-lt"/>
              </a:rPr>
              <a:t>Планування</a:t>
            </a:r>
            <a:endParaRPr lang="cs-CZ" altLang="uk-UA" sz="2400" b="1" dirty="0">
              <a:latin typeface="+mn-lt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4794250" y="1676400"/>
            <a:ext cx="3810000" cy="1371600"/>
          </a:xfrm>
          <a:prstGeom prst="chevron">
            <a:avLst>
              <a:gd name="adj" fmla="val 24756"/>
            </a:avLst>
          </a:prstGeom>
          <a:gradFill rotWithShape="0">
            <a:gsLst>
              <a:gs pos="0">
                <a:schemeClr val="folHlink"/>
              </a:gs>
              <a:gs pos="50000">
                <a:srgbClr val="FFFFFF"/>
              </a:gs>
              <a:gs pos="100000">
                <a:schemeClr val="folHlink"/>
              </a:gs>
            </a:gsLst>
            <a:lin ang="5400000" scaled="1"/>
          </a:gra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uk-UA" sz="2400" b="1" dirty="0">
                <a:cs typeface="Arial" charset="0"/>
              </a:rPr>
              <a:t>Упровадження </a:t>
            </a:r>
          </a:p>
          <a:p>
            <a:pPr algn="ctr" eaLnBrk="0" hangingPunct="0">
              <a:defRPr/>
            </a:pPr>
            <a:r>
              <a:rPr lang="uk-UA" sz="2400" b="1" dirty="0">
                <a:cs typeface="Arial" charset="0"/>
              </a:rPr>
              <a:t>(реалізація)</a:t>
            </a:r>
            <a:endParaRPr lang="cs-CZ" sz="2400" b="1" dirty="0">
              <a:cs typeface="Arial" charset="0"/>
            </a:endParaRPr>
          </a:p>
        </p:txBody>
      </p:sp>
      <p:sp>
        <p:nvSpPr>
          <p:cNvPr id="11274" name="Text Box 8"/>
          <p:cNvSpPr txBox="1">
            <a:spLocks noChangeArrowheads="1"/>
          </p:cNvSpPr>
          <p:nvPr/>
        </p:nvSpPr>
        <p:spPr bwMode="auto">
          <a:xfrm>
            <a:off x="395288" y="3302000"/>
            <a:ext cx="151836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uk-UA" altLang="uk-UA" sz="2000" b="1" dirty="0">
                <a:latin typeface="+mn-lt"/>
              </a:rPr>
              <a:t>Профіль</a:t>
            </a:r>
            <a:endParaRPr lang="en-US" altLang="uk-UA" sz="2000" b="1" dirty="0">
              <a:latin typeface="+mn-lt"/>
            </a:endParaRPr>
          </a:p>
          <a:p>
            <a:r>
              <a:rPr lang="uk-UA" altLang="uk-UA" sz="2000" b="1" dirty="0">
                <a:latin typeface="+mn-lt"/>
              </a:rPr>
              <a:t>Опитування</a:t>
            </a:r>
            <a:endParaRPr lang="en-US" altLang="uk-UA" sz="2000" b="1" dirty="0">
              <a:latin typeface="+mn-lt"/>
            </a:endParaRPr>
          </a:p>
          <a:p>
            <a:r>
              <a:rPr lang="en-US" altLang="uk-UA" sz="2000" b="1" dirty="0">
                <a:latin typeface="+mn-lt"/>
              </a:rPr>
              <a:t>SWOT</a:t>
            </a:r>
            <a:endParaRPr lang="cs-CZ" altLang="uk-UA" sz="2000" b="1" dirty="0">
              <a:latin typeface="+mn-lt"/>
            </a:endParaRPr>
          </a:p>
        </p:txBody>
      </p:sp>
      <p:sp>
        <p:nvSpPr>
          <p:cNvPr id="11275" name="Text Box 9"/>
          <p:cNvSpPr txBox="1">
            <a:spLocks noChangeArrowheads="1"/>
          </p:cNvSpPr>
          <p:nvPr/>
        </p:nvSpPr>
        <p:spPr bwMode="auto">
          <a:xfrm>
            <a:off x="2239963" y="3302000"/>
            <a:ext cx="2865437" cy="253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2575" indent="-2825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uk-UA" altLang="uk-UA" sz="2200" b="1" dirty="0">
                <a:latin typeface="+mn-lt"/>
              </a:rPr>
              <a:t>Напрямки розвитку</a:t>
            </a:r>
          </a:p>
          <a:p>
            <a:pPr>
              <a:buFontTx/>
              <a:buChar char="•"/>
            </a:pPr>
            <a:r>
              <a:rPr lang="uk-UA" altLang="uk-UA" sz="2200" b="1" dirty="0">
                <a:latin typeface="+mn-lt"/>
              </a:rPr>
              <a:t>Бачення. Місія.</a:t>
            </a:r>
            <a:endParaRPr lang="en-US" altLang="uk-UA" sz="2200" b="1" dirty="0">
              <a:latin typeface="+mn-lt"/>
            </a:endParaRPr>
          </a:p>
          <a:p>
            <a:pPr>
              <a:buFontTx/>
              <a:buChar char="•"/>
            </a:pPr>
            <a:r>
              <a:rPr lang="uk-UA" altLang="uk-UA" sz="2200" b="1" dirty="0">
                <a:latin typeface="+mn-lt"/>
              </a:rPr>
              <a:t>Стратегічні цілі</a:t>
            </a:r>
            <a:endParaRPr lang="en-US" altLang="uk-UA" sz="2200" b="1" dirty="0">
              <a:latin typeface="+mn-lt"/>
            </a:endParaRPr>
          </a:p>
          <a:p>
            <a:pPr>
              <a:buFontTx/>
              <a:buChar char="•"/>
            </a:pPr>
            <a:r>
              <a:rPr lang="uk-UA" altLang="uk-UA" sz="2200" b="1" dirty="0">
                <a:latin typeface="+mn-lt"/>
              </a:rPr>
              <a:t>Оперативні цілі</a:t>
            </a:r>
            <a:endParaRPr lang="cs-CZ" altLang="uk-UA" sz="2200" b="1" dirty="0">
              <a:latin typeface="+mn-lt"/>
            </a:endParaRPr>
          </a:p>
          <a:p>
            <a:pPr>
              <a:buFontTx/>
              <a:buChar char="•"/>
            </a:pPr>
            <a:r>
              <a:rPr lang="uk-UA" altLang="uk-UA" sz="2200" b="1" dirty="0">
                <a:latin typeface="+mn-lt"/>
              </a:rPr>
              <a:t>Проекти</a:t>
            </a:r>
          </a:p>
          <a:p>
            <a:r>
              <a:rPr lang="uk-UA" altLang="uk-UA" sz="2200" b="1" dirty="0">
                <a:latin typeface="+mn-lt"/>
              </a:rPr>
              <a:t>	</a:t>
            </a:r>
            <a:r>
              <a:rPr lang="cs-CZ" altLang="uk-UA" sz="2200" b="1" dirty="0">
                <a:latin typeface="+mn-lt"/>
              </a:rPr>
              <a:t>(</a:t>
            </a:r>
            <a:r>
              <a:rPr lang="uk-UA" altLang="uk-UA" sz="2200" b="1" dirty="0">
                <a:latin typeface="+mn-lt"/>
              </a:rPr>
              <a:t>завдання</a:t>
            </a:r>
            <a:r>
              <a:rPr lang="cs-CZ" altLang="uk-UA" sz="2200" b="1" dirty="0">
                <a:latin typeface="+mn-lt"/>
              </a:rPr>
              <a:t>)</a:t>
            </a:r>
          </a:p>
          <a:p>
            <a:pPr>
              <a:buFontTx/>
              <a:buChar char="•"/>
            </a:pPr>
            <a:r>
              <a:rPr lang="uk-UA" altLang="uk-UA" sz="2200" b="1" dirty="0">
                <a:latin typeface="+mn-lt"/>
              </a:rPr>
              <a:t>Плани дій</a:t>
            </a:r>
            <a:endParaRPr lang="cs-CZ" altLang="uk-UA" sz="2200" b="1" dirty="0">
              <a:latin typeface="+mn-lt"/>
            </a:endParaRPr>
          </a:p>
        </p:txBody>
      </p:sp>
      <p:sp>
        <p:nvSpPr>
          <p:cNvPr id="11276" name="Text Box 10"/>
          <p:cNvSpPr txBox="1">
            <a:spLocks noChangeArrowheads="1"/>
          </p:cNvSpPr>
          <p:nvPr/>
        </p:nvSpPr>
        <p:spPr bwMode="auto">
          <a:xfrm>
            <a:off x="5240968" y="3594556"/>
            <a:ext cx="36036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uk-UA" altLang="uk-UA" sz="2200" b="1" dirty="0">
                <a:latin typeface="+mn-lt"/>
              </a:rPr>
              <a:t>Ухвалення стратегії</a:t>
            </a:r>
            <a:endParaRPr lang="cs-CZ" altLang="uk-UA" sz="2200" b="1" dirty="0">
              <a:latin typeface="+mn-lt"/>
            </a:endParaRPr>
          </a:p>
          <a:p>
            <a:r>
              <a:rPr lang="uk-UA" altLang="uk-UA" sz="2200" b="1" dirty="0">
                <a:solidFill>
                  <a:srgbClr val="CC0000"/>
                </a:solidFill>
                <a:latin typeface="+mn-lt"/>
              </a:rPr>
              <a:t>Реалізація, моніторинг і оцінка</a:t>
            </a:r>
            <a:endParaRPr lang="cs-CZ" altLang="uk-UA" sz="2200" b="1" dirty="0">
              <a:solidFill>
                <a:srgbClr val="CC0000"/>
              </a:solidFill>
              <a:latin typeface="+mn-lt"/>
            </a:endParaRPr>
          </a:p>
          <a:p>
            <a:r>
              <a:rPr lang="uk-UA" altLang="uk-UA" sz="2200" b="1" dirty="0">
                <a:solidFill>
                  <a:srgbClr val="CC0000"/>
                </a:solidFill>
                <a:latin typeface="+mn-lt"/>
              </a:rPr>
              <a:t>Перегляд і коригування</a:t>
            </a:r>
            <a:endParaRPr lang="en-US" altLang="uk-UA" sz="2200" b="1" dirty="0">
              <a:solidFill>
                <a:srgbClr val="CC0000"/>
              </a:solidFill>
              <a:latin typeface="+mn-lt"/>
            </a:endParaRPr>
          </a:p>
        </p:txBody>
      </p:sp>
      <p:pic>
        <p:nvPicPr>
          <p:cNvPr id="13" name="Picture 4" descr="USAID_Horiz_Ukranian_RGB_2-Color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35" t="9874" r="7233" b="15340"/>
          <a:stretch/>
        </p:blipFill>
        <p:spPr>
          <a:xfrm>
            <a:off x="-66097" y="-9741"/>
            <a:ext cx="3050019" cy="979168"/>
          </a:xfrm>
          <a:prstGeom prst="rect">
            <a:avLst/>
          </a:prstGeom>
        </p:spPr>
      </p:pic>
      <p:pic>
        <p:nvPicPr>
          <p:cNvPr id="14" name="Picture 6" descr="arro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27781" y="6028134"/>
            <a:ext cx="598813" cy="804466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643391" y="6215748"/>
            <a:ext cx="5984875" cy="481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700" dirty="0">
                <a:solidFill>
                  <a:srgbClr val="182B5D"/>
                </a:solidFill>
                <a:latin typeface="Gill Sans"/>
                <a:cs typeface="Gill Sans"/>
              </a:rPr>
              <a:t>Проект USAID </a:t>
            </a:r>
            <a:r>
              <a:rPr lang="uk-UA" sz="1700" dirty="0">
                <a:solidFill>
                  <a:srgbClr val="182B5D"/>
                </a:solidFill>
                <a:latin typeface="Gill Sans"/>
                <a:cs typeface="Gill Sans"/>
              </a:rPr>
              <a:t>«Демократичне врядування у Східній Україні»</a:t>
            </a:r>
            <a:r>
              <a:rPr lang="en-US" sz="1700" dirty="0">
                <a:solidFill>
                  <a:srgbClr val="182B5D"/>
                </a:solidFill>
                <a:latin typeface="Gill Sans"/>
                <a:cs typeface="Gill Sans"/>
              </a:rPr>
              <a:t> </a:t>
            </a:r>
          </a:p>
        </p:txBody>
      </p:sp>
      <p:pic>
        <p:nvPicPr>
          <p:cNvPr id="16" name="Picture 5" descr="CXID_U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54240" y="6150384"/>
            <a:ext cx="1889760" cy="682216"/>
          </a:xfrm>
          <a:prstGeom prst="rect">
            <a:avLst/>
          </a:prstGeom>
        </p:spPr>
      </p:pic>
      <p:pic>
        <p:nvPicPr>
          <p:cNvPr id="17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81" y="6079907"/>
            <a:ext cx="9144000" cy="45719"/>
          </a:xfrm>
          <a:prstGeom prst="rect">
            <a:avLst/>
          </a:prstGeom>
        </p:spPr>
      </p:pic>
      <p:pic>
        <p:nvPicPr>
          <p:cNvPr id="18" name="Picture 10" descr="arro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45187" y="829197"/>
            <a:ext cx="598813" cy="80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08906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4294967295"/>
          </p:nvPr>
        </p:nvSpPr>
        <p:spPr>
          <a:xfrm>
            <a:off x="401633" y="1315514"/>
            <a:ext cx="8473440" cy="1188318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uk-UA" sz="2000" b="1" dirty="0">
                <a:solidFill>
                  <a:schemeClr val="tx2"/>
                </a:solidFill>
              </a:rPr>
              <a:t>Моніторинг</a:t>
            </a:r>
            <a:r>
              <a:rPr lang="uk-UA" sz="2000" dirty="0">
                <a:solidFill>
                  <a:schemeClr val="tx2"/>
                </a:solidFill>
              </a:rPr>
              <a:t> - це постійне спостереження за процесом реалізації Стратегії, постійне накопичення та аналіз інформації за всіма рівнями реалізації Стратегії та виявлення відповідності бажаному результату</a:t>
            </a:r>
          </a:p>
          <a:p>
            <a:pPr>
              <a:buFont typeface="Arial" charset="0"/>
              <a:buChar char="•"/>
              <a:defRPr/>
            </a:pP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14339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132182" y="167425"/>
            <a:ext cx="4396060" cy="739051"/>
          </a:xfrm>
        </p:spPr>
        <p:txBody>
          <a:bodyPr>
            <a:noAutofit/>
          </a:bodyPr>
          <a:lstStyle/>
          <a:p>
            <a:pPr eaLnBrk="1" hangingPunct="1"/>
            <a:r>
              <a:rPr lang="uk-UA" altLang="uk-UA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МОНІТОРИНГ ТА ІНДИКАТОРИ</a:t>
            </a:r>
          </a:p>
        </p:txBody>
      </p:sp>
      <p:pic>
        <p:nvPicPr>
          <p:cNvPr id="5" name="Picture 10" descr="arr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28242" y="815056"/>
            <a:ext cx="598813" cy="804466"/>
          </a:xfrm>
          <a:prstGeom prst="rect">
            <a:avLst/>
          </a:prstGeom>
        </p:spPr>
      </p:pic>
      <p:pic>
        <p:nvPicPr>
          <p:cNvPr id="6" name="Picture 4" descr="USAID_Horiz_Ukranian_RGB_2-Color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35" t="9874" r="7233" b="15340"/>
          <a:stretch/>
        </p:blipFill>
        <p:spPr>
          <a:xfrm>
            <a:off x="1" y="815"/>
            <a:ext cx="2865120" cy="872463"/>
          </a:xfrm>
          <a:prstGeom prst="rect">
            <a:avLst/>
          </a:prstGeom>
        </p:spPr>
      </p:pic>
      <p:pic>
        <p:nvPicPr>
          <p:cNvPr id="7" name="Picture 6" descr="arr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27781" y="6028134"/>
            <a:ext cx="598813" cy="804466"/>
          </a:xfrm>
          <a:prstGeom prst="rect">
            <a:avLst/>
          </a:prstGeom>
        </p:spPr>
      </p:pic>
      <p:pic>
        <p:nvPicPr>
          <p:cNvPr id="8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81" y="5996165"/>
            <a:ext cx="9144000" cy="4571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43391" y="6150384"/>
            <a:ext cx="5984875" cy="481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700" dirty="0">
                <a:solidFill>
                  <a:srgbClr val="182B5D"/>
                </a:solidFill>
                <a:latin typeface="Gill Sans"/>
                <a:cs typeface="Gill Sans"/>
              </a:rPr>
              <a:t>Проект USAID </a:t>
            </a:r>
            <a:r>
              <a:rPr lang="uk-UA" sz="1700" dirty="0">
                <a:solidFill>
                  <a:srgbClr val="182B5D"/>
                </a:solidFill>
                <a:latin typeface="Gill Sans"/>
                <a:cs typeface="Gill Sans"/>
              </a:rPr>
              <a:t>«Демократичне врядування у Східній Україні»</a:t>
            </a:r>
            <a:r>
              <a:rPr lang="en-US" sz="1700" dirty="0">
                <a:solidFill>
                  <a:srgbClr val="182B5D"/>
                </a:solidFill>
                <a:latin typeface="Gill Sans"/>
                <a:cs typeface="Gill Sans"/>
              </a:rPr>
              <a:t> </a:t>
            </a:r>
          </a:p>
        </p:txBody>
      </p:sp>
      <p:pic>
        <p:nvPicPr>
          <p:cNvPr id="10" name="Picture 5" descr="CXID_U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00655" y="6189719"/>
            <a:ext cx="2089240" cy="62106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6811" y="2656415"/>
            <a:ext cx="870308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2000" b="1" dirty="0">
                <a:solidFill>
                  <a:schemeClr val="tx2"/>
                </a:solidFill>
              </a:rPr>
              <a:t>Індикатор</a:t>
            </a:r>
            <a:r>
              <a:rPr lang="uk-UA" sz="2000" dirty="0">
                <a:solidFill>
                  <a:schemeClr val="tx2"/>
                </a:solidFill>
              </a:rPr>
              <a:t> – параметр, за допомогою якого можна найкращим чином оцінити або виміряти очікуваний результат діяльності</a:t>
            </a:r>
          </a:p>
          <a:p>
            <a:pPr>
              <a:defRPr/>
            </a:pPr>
            <a:r>
              <a:rPr lang="uk-UA" sz="2000" b="1" dirty="0">
                <a:solidFill>
                  <a:schemeClr val="tx2"/>
                </a:solidFill>
              </a:rPr>
              <a:t>Характеристики індикатора:</a:t>
            </a:r>
          </a:p>
          <a:p>
            <a:pPr lvl="1">
              <a:buFont typeface="Arial" charset="0"/>
              <a:buChar char="–"/>
              <a:defRPr/>
            </a:pPr>
            <a:r>
              <a:rPr lang="uk-UA" sz="2000" dirty="0">
                <a:solidFill>
                  <a:schemeClr val="tx2"/>
                </a:solidFill>
              </a:rPr>
              <a:t>Назва</a:t>
            </a:r>
          </a:p>
          <a:p>
            <a:pPr lvl="1">
              <a:buFont typeface="Arial" charset="0"/>
              <a:buChar char="–"/>
              <a:defRPr/>
            </a:pPr>
            <a:r>
              <a:rPr lang="uk-UA" sz="2000" dirty="0">
                <a:solidFill>
                  <a:schemeClr val="tx2"/>
                </a:solidFill>
              </a:rPr>
              <a:t>Метод розрахунку</a:t>
            </a:r>
          </a:p>
          <a:p>
            <a:pPr lvl="1">
              <a:buFont typeface="Arial" charset="0"/>
              <a:buChar char="–"/>
              <a:defRPr/>
            </a:pPr>
            <a:r>
              <a:rPr lang="uk-UA" sz="2000" dirty="0">
                <a:solidFill>
                  <a:schemeClr val="tx2"/>
                </a:solidFill>
              </a:rPr>
              <a:t>Джерело даних</a:t>
            </a:r>
          </a:p>
          <a:p>
            <a:pPr lvl="1">
              <a:buFont typeface="Arial" charset="0"/>
              <a:buChar char="–"/>
              <a:defRPr/>
            </a:pPr>
            <a:r>
              <a:rPr lang="uk-UA" sz="2000" dirty="0">
                <a:solidFill>
                  <a:schemeClr val="tx2"/>
                </a:solidFill>
              </a:rPr>
              <a:t>Періодичність розрахунку</a:t>
            </a:r>
          </a:p>
          <a:p>
            <a:pPr lvl="1">
              <a:buFont typeface="Arial" charset="0"/>
              <a:buChar char="–"/>
              <a:defRPr/>
            </a:pPr>
            <a:r>
              <a:rPr lang="uk-UA" sz="2000" dirty="0">
                <a:solidFill>
                  <a:schemeClr val="tx2"/>
                </a:solidFill>
              </a:rPr>
              <a:t>Базове (початкове) значення</a:t>
            </a:r>
          </a:p>
          <a:p>
            <a:pPr lvl="1">
              <a:buFont typeface="Arial" charset="0"/>
              <a:buChar char="–"/>
              <a:defRPr/>
            </a:pPr>
            <a:r>
              <a:rPr lang="uk-UA" sz="2000" dirty="0">
                <a:solidFill>
                  <a:schemeClr val="tx2"/>
                </a:solidFill>
              </a:rPr>
              <a:t>Цільове (планове) значення показника</a:t>
            </a:r>
          </a:p>
          <a:p>
            <a:pPr lvl="1">
              <a:buFont typeface="Arial" charset="0"/>
              <a:buChar char="–"/>
              <a:defRPr/>
            </a:pPr>
            <a:r>
              <a:rPr lang="uk-UA" sz="2000" dirty="0">
                <a:solidFill>
                  <a:schemeClr val="tx2"/>
                </a:solidFill>
              </a:rPr>
              <a:t>Особа (особи) відповідальні за звітування</a:t>
            </a:r>
          </a:p>
        </p:txBody>
      </p:sp>
    </p:spTree>
    <p:extLst>
      <p:ext uri="{BB962C8B-B14F-4D97-AF65-F5344CB8AC3E}">
        <p14:creationId xmlns:p14="http://schemas.microsoft.com/office/powerpoint/2010/main" xmlns="" val="31683901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2"/>
          <p:cNvSpPr>
            <a:spLocks noGrp="1"/>
          </p:cNvSpPr>
          <p:nvPr>
            <p:ph type="title" idx="4294967295"/>
          </p:nvPr>
        </p:nvSpPr>
        <p:spPr>
          <a:xfrm>
            <a:off x="3302726" y="209319"/>
            <a:ext cx="5094514" cy="579438"/>
          </a:xfrm>
        </p:spPr>
        <p:txBody>
          <a:bodyPr>
            <a:noAutofit/>
          </a:bodyPr>
          <a:lstStyle/>
          <a:p>
            <a:pPr algn="r" eaLnBrk="1" hangingPunct="1"/>
            <a:r>
              <a:rPr lang="uk-UA" altLang="uk-UA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altLang="uk-UA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ОРГАНІЗАЦІЯ МОНІТОРИНГУ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2855139678"/>
              </p:ext>
            </p:extLst>
          </p:nvPr>
        </p:nvGraphicFramePr>
        <p:xfrm>
          <a:off x="327188" y="1415889"/>
          <a:ext cx="8642350" cy="4481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USAID_Horiz_Ukranian_RGB_2-Color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35" t="9874" r="7233" b="15340"/>
          <a:stretch/>
        </p:blipFill>
        <p:spPr>
          <a:xfrm>
            <a:off x="0" y="-24944"/>
            <a:ext cx="3050019" cy="813702"/>
          </a:xfrm>
          <a:prstGeom prst="rect">
            <a:avLst/>
          </a:prstGeom>
        </p:spPr>
      </p:pic>
      <p:pic>
        <p:nvPicPr>
          <p:cNvPr id="7" name="Picture 10" descr="arrow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28242" y="412823"/>
            <a:ext cx="598813" cy="804466"/>
          </a:xfrm>
          <a:prstGeom prst="rect">
            <a:avLst/>
          </a:prstGeom>
        </p:spPr>
      </p:pic>
      <p:pic>
        <p:nvPicPr>
          <p:cNvPr id="8" name="Picture 6" descr="arrow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27781" y="6028134"/>
            <a:ext cx="598813" cy="804466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84757" y="6303752"/>
            <a:ext cx="5984875" cy="481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700" dirty="0">
                <a:solidFill>
                  <a:srgbClr val="182B5D"/>
                </a:solidFill>
                <a:latin typeface="Gill Sans"/>
                <a:cs typeface="Gill Sans"/>
              </a:rPr>
              <a:t>Проект USAID </a:t>
            </a:r>
            <a:r>
              <a:rPr lang="uk-UA" sz="1700" dirty="0">
                <a:solidFill>
                  <a:srgbClr val="182B5D"/>
                </a:solidFill>
                <a:latin typeface="Gill Sans"/>
                <a:cs typeface="Gill Sans"/>
              </a:rPr>
              <a:t>«Демократичне врядування у Східній Україні»</a:t>
            </a:r>
            <a:r>
              <a:rPr lang="en-US" sz="1700" dirty="0">
                <a:solidFill>
                  <a:srgbClr val="182B5D"/>
                </a:solidFill>
                <a:latin typeface="Gill Sans"/>
                <a:cs typeface="Gill Sans"/>
              </a:rPr>
              <a:t> </a:t>
            </a:r>
          </a:p>
        </p:txBody>
      </p:sp>
      <p:pic>
        <p:nvPicPr>
          <p:cNvPr id="10" name="Picture 5" descr="CXID_UA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4760" y="6140849"/>
            <a:ext cx="2089240" cy="69175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81" y="5996165"/>
            <a:ext cx="9144000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390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xmlns="" val="344199427"/>
              </p:ext>
            </p:extLst>
          </p:nvPr>
        </p:nvGraphicFramePr>
        <p:xfrm>
          <a:off x="3029878" y="1131902"/>
          <a:ext cx="2886404" cy="3667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483" name="Заголовок 4"/>
          <p:cNvSpPr>
            <a:spLocks noGrp="1"/>
          </p:cNvSpPr>
          <p:nvPr>
            <p:ph type="title"/>
          </p:nvPr>
        </p:nvSpPr>
        <p:spPr>
          <a:xfrm>
            <a:off x="357188" y="142875"/>
            <a:ext cx="8358187" cy="530225"/>
          </a:xfrm>
        </p:spPr>
        <p:txBody>
          <a:bodyPr/>
          <a:lstStyle/>
          <a:p>
            <a:r>
              <a:rPr lang="uk-UA" altLang="uk-UA" sz="3200" dirty="0">
                <a:latin typeface="Arial" panose="020B0604020202020204" pitchFamily="34" charset="0"/>
                <a:cs typeface="Arial" panose="020B0604020202020204" pitchFamily="34" charset="0"/>
              </a:rPr>
              <a:t>Матриця впровадження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57188" y="1071563"/>
            <a:ext cx="2857500" cy="18732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" y="1344301"/>
            <a:ext cx="2378075" cy="14003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b="1" u="sng" dirty="0">
                <a:solidFill>
                  <a:schemeClr val="tx2"/>
                </a:solidFill>
              </a:rPr>
              <a:t>Реалізація проектів</a:t>
            </a:r>
          </a:p>
          <a:p>
            <a:pPr marL="171450" indent="-171450">
              <a:spcBef>
                <a:spcPts val="200"/>
              </a:spcBef>
              <a:buFont typeface="Arial" pitchFamily="34" charset="0"/>
              <a:buChar char="•"/>
              <a:defRPr/>
            </a:pPr>
            <a:r>
              <a:rPr lang="uk-UA" sz="2000" b="1" dirty="0"/>
              <a:t>Строки</a:t>
            </a:r>
          </a:p>
          <a:p>
            <a:pPr marL="171450" indent="-171450">
              <a:spcBef>
                <a:spcPts val="200"/>
              </a:spcBef>
              <a:buFont typeface="Arial" pitchFamily="34" charset="0"/>
              <a:buChar char="•"/>
              <a:defRPr/>
            </a:pPr>
            <a:r>
              <a:rPr lang="uk-UA" sz="2000" b="1" dirty="0"/>
              <a:t>Ресурси</a:t>
            </a:r>
          </a:p>
          <a:p>
            <a:pPr marL="171450" indent="-171450">
              <a:spcBef>
                <a:spcPts val="200"/>
              </a:spcBef>
              <a:buFont typeface="Arial" pitchFamily="34" charset="0"/>
              <a:buChar char="•"/>
              <a:defRPr/>
            </a:pPr>
            <a:r>
              <a:rPr lang="uk-UA" sz="2000" b="1" dirty="0"/>
              <a:t>Якість </a:t>
            </a:r>
            <a:endParaRPr lang="ru-RU" sz="2000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746750" y="1054100"/>
            <a:ext cx="2825750" cy="18732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1068" y="1287999"/>
            <a:ext cx="2328863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uk-UA" sz="2000" b="1" dirty="0">
                <a:solidFill>
                  <a:schemeClr val="tx2"/>
                </a:solidFill>
              </a:rPr>
              <a:t>Бачення, місія</a:t>
            </a:r>
          </a:p>
          <a:p>
            <a:pPr algn="ctr">
              <a:defRPr/>
            </a:pPr>
            <a:r>
              <a:rPr lang="uk-UA" sz="2000" b="1" dirty="0">
                <a:solidFill>
                  <a:schemeClr val="tx2"/>
                </a:solidFill>
              </a:rPr>
              <a:t>Стратегічні напрями</a:t>
            </a:r>
          </a:p>
          <a:p>
            <a:pPr algn="ctr">
              <a:spcBef>
                <a:spcPts val="600"/>
              </a:spcBef>
              <a:defRPr/>
            </a:pPr>
            <a:r>
              <a:rPr lang="uk-UA" sz="2000" b="1" dirty="0">
                <a:solidFill>
                  <a:schemeClr val="tx2"/>
                </a:solidFill>
              </a:rPr>
              <a:t>Стратегічні цілі</a:t>
            </a:r>
            <a:endParaRPr lang="ru-RU" sz="20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85750" y="3286125"/>
            <a:ext cx="2960688" cy="16430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uk-UA" sz="1600" b="1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endParaRPr lang="uk-UA" sz="1600" b="1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uk-UA" b="1" u="sng" dirty="0">
                <a:solidFill>
                  <a:schemeClr val="tx1"/>
                </a:solidFill>
                <a:cs typeface="Arial" pitchFamily="34" charset="0"/>
              </a:rPr>
              <a:t>Збір інформації та оцінка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uk-UA" b="1" dirty="0">
                <a:solidFill>
                  <a:schemeClr val="tx1"/>
                </a:solidFill>
                <a:cs typeface="Arial" pitchFamily="34" charset="0"/>
              </a:rPr>
              <a:t>Календарні плани, звіти;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uk-UA" b="1" dirty="0">
                <a:solidFill>
                  <a:schemeClr val="tx1"/>
                </a:solidFill>
                <a:cs typeface="Arial" pitchFamily="34" charset="0"/>
              </a:rPr>
              <a:t>Кошторис план/факт;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uk-UA" b="1" dirty="0">
                <a:solidFill>
                  <a:schemeClr val="tx1"/>
                </a:solidFill>
                <a:cs typeface="Arial" pitchFamily="34" charset="0"/>
              </a:rPr>
              <a:t>Індикатори</a:t>
            </a:r>
          </a:p>
          <a:p>
            <a:pPr>
              <a:buFont typeface="Arial" pitchFamily="34" charset="0"/>
              <a:buChar char="•"/>
              <a:defRPr/>
            </a:pPr>
            <a:endParaRPr lang="uk-UA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uk-UA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778500" y="3143250"/>
            <a:ext cx="2794000" cy="17859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uk-UA" b="1" u="sng" dirty="0">
                <a:solidFill>
                  <a:schemeClr val="tx1"/>
                </a:solidFill>
                <a:cs typeface="Arial" pitchFamily="34" charset="0"/>
              </a:rPr>
              <a:t>Збір інформації та оцінка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uk-UA" b="1" u="sng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uk-UA" b="1" dirty="0">
                <a:solidFill>
                  <a:schemeClr val="tx1"/>
                </a:solidFill>
                <a:cs typeface="Arial" pitchFamily="34" charset="0"/>
              </a:rPr>
              <a:t>якісні індикатори;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uk-UA" b="1" dirty="0">
                <a:solidFill>
                  <a:schemeClr val="tx1"/>
                </a:solidFill>
                <a:cs typeface="Arial" pitchFamily="34" charset="0"/>
              </a:rPr>
              <a:t>кількісні індикатори;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uk-UA" b="1" dirty="0">
                <a:solidFill>
                  <a:schemeClr val="tx1"/>
                </a:solidFill>
                <a:cs typeface="Arial" pitchFamily="34" charset="0"/>
              </a:rPr>
              <a:t>дослідження </a:t>
            </a:r>
          </a:p>
        </p:txBody>
      </p:sp>
      <p:sp>
        <p:nvSpPr>
          <p:cNvPr id="28" name="Полилиния 27"/>
          <p:cNvSpPr/>
          <p:nvPr/>
        </p:nvSpPr>
        <p:spPr>
          <a:xfrm>
            <a:off x="285750" y="5210175"/>
            <a:ext cx="8429625" cy="1004888"/>
          </a:xfrm>
          <a:custGeom>
            <a:avLst/>
            <a:gdLst>
              <a:gd name="connsiteX0" fmla="*/ 0 w 2395937"/>
              <a:gd name="connsiteY0" fmla="*/ 0 h 642968"/>
              <a:gd name="connsiteX1" fmla="*/ 2074453 w 2395937"/>
              <a:gd name="connsiteY1" fmla="*/ 0 h 642968"/>
              <a:gd name="connsiteX2" fmla="*/ 2395937 w 2395937"/>
              <a:gd name="connsiteY2" fmla="*/ 321484 h 642968"/>
              <a:gd name="connsiteX3" fmla="*/ 2074453 w 2395937"/>
              <a:gd name="connsiteY3" fmla="*/ 642968 h 642968"/>
              <a:gd name="connsiteX4" fmla="*/ 0 w 2395937"/>
              <a:gd name="connsiteY4" fmla="*/ 642968 h 642968"/>
              <a:gd name="connsiteX5" fmla="*/ 321484 w 2395937"/>
              <a:gd name="connsiteY5" fmla="*/ 321484 h 642968"/>
              <a:gd name="connsiteX6" fmla="*/ 0 w 2395937"/>
              <a:gd name="connsiteY6" fmla="*/ 0 h 64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5937" h="642968">
                <a:moveTo>
                  <a:pt x="0" y="0"/>
                </a:moveTo>
                <a:lnTo>
                  <a:pt x="2074453" y="0"/>
                </a:lnTo>
                <a:lnTo>
                  <a:pt x="2395937" y="321484"/>
                </a:lnTo>
                <a:lnTo>
                  <a:pt x="2074453" y="642968"/>
                </a:lnTo>
                <a:lnTo>
                  <a:pt x="0" y="642968"/>
                </a:lnTo>
                <a:lnTo>
                  <a:pt x="321484" y="3214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9490" tIns="16002" rIns="337486" bIns="16002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uk-UA" sz="3200" b="1" dirty="0">
                <a:solidFill>
                  <a:schemeClr val="bg1"/>
                </a:solidFill>
                <a:cs typeface="Arial" pitchFamily="34" charset="0"/>
              </a:rPr>
              <a:t>Моніторинг</a:t>
            </a:r>
            <a:endParaRPr lang="uk-UA" sz="3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9" name="Полилиния 28"/>
          <p:cNvSpPr/>
          <p:nvPr/>
        </p:nvSpPr>
        <p:spPr>
          <a:xfrm>
            <a:off x="357188" y="6318250"/>
            <a:ext cx="2006600" cy="539750"/>
          </a:xfrm>
          <a:custGeom>
            <a:avLst/>
            <a:gdLst>
              <a:gd name="connsiteX0" fmla="*/ 0 w 2676046"/>
              <a:gd name="connsiteY0" fmla="*/ 0 h 642968"/>
              <a:gd name="connsiteX1" fmla="*/ 2354562 w 2676046"/>
              <a:gd name="connsiteY1" fmla="*/ 0 h 642968"/>
              <a:gd name="connsiteX2" fmla="*/ 2676046 w 2676046"/>
              <a:gd name="connsiteY2" fmla="*/ 321484 h 642968"/>
              <a:gd name="connsiteX3" fmla="*/ 2354562 w 2676046"/>
              <a:gd name="connsiteY3" fmla="*/ 642968 h 642968"/>
              <a:gd name="connsiteX4" fmla="*/ 0 w 2676046"/>
              <a:gd name="connsiteY4" fmla="*/ 642968 h 642968"/>
              <a:gd name="connsiteX5" fmla="*/ 321484 w 2676046"/>
              <a:gd name="connsiteY5" fmla="*/ 321484 h 642968"/>
              <a:gd name="connsiteX6" fmla="*/ 0 w 2676046"/>
              <a:gd name="connsiteY6" fmla="*/ 0 h 64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6046" h="642968">
                <a:moveTo>
                  <a:pt x="0" y="0"/>
                </a:moveTo>
                <a:lnTo>
                  <a:pt x="2354562" y="0"/>
                </a:lnTo>
                <a:lnTo>
                  <a:pt x="2676046" y="321484"/>
                </a:lnTo>
                <a:lnTo>
                  <a:pt x="2354562" y="642968"/>
                </a:lnTo>
                <a:lnTo>
                  <a:pt x="0" y="642968"/>
                </a:lnTo>
                <a:lnTo>
                  <a:pt x="321484" y="3214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9490" tIns="16002" rIns="337486" bIns="16002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uk-UA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Аналіз</a:t>
            </a:r>
          </a:p>
        </p:txBody>
      </p:sp>
      <p:sp>
        <p:nvSpPr>
          <p:cNvPr id="30" name="Полилиния 29"/>
          <p:cNvSpPr/>
          <p:nvPr/>
        </p:nvSpPr>
        <p:spPr>
          <a:xfrm>
            <a:off x="5286375" y="6318250"/>
            <a:ext cx="3214688" cy="539750"/>
          </a:xfrm>
          <a:custGeom>
            <a:avLst/>
            <a:gdLst>
              <a:gd name="connsiteX0" fmla="*/ 0 w 2395937"/>
              <a:gd name="connsiteY0" fmla="*/ 0 h 642968"/>
              <a:gd name="connsiteX1" fmla="*/ 2074453 w 2395937"/>
              <a:gd name="connsiteY1" fmla="*/ 0 h 642968"/>
              <a:gd name="connsiteX2" fmla="*/ 2395937 w 2395937"/>
              <a:gd name="connsiteY2" fmla="*/ 321484 h 642968"/>
              <a:gd name="connsiteX3" fmla="*/ 2074453 w 2395937"/>
              <a:gd name="connsiteY3" fmla="*/ 642968 h 642968"/>
              <a:gd name="connsiteX4" fmla="*/ 0 w 2395937"/>
              <a:gd name="connsiteY4" fmla="*/ 642968 h 642968"/>
              <a:gd name="connsiteX5" fmla="*/ 321484 w 2395937"/>
              <a:gd name="connsiteY5" fmla="*/ 321484 h 642968"/>
              <a:gd name="connsiteX6" fmla="*/ 0 w 2395937"/>
              <a:gd name="connsiteY6" fmla="*/ 0 h 64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5937" h="642968">
                <a:moveTo>
                  <a:pt x="0" y="0"/>
                </a:moveTo>
                <a:lnTo>
                  <a:pt x="2074453" y="0"/>
                </a:lnTo>
                <a:lnTo>
                  <a:pt x="2395937" y="321484"/>
                </a:lnTo>
                <a:lnTo>
                  <a:pt x="2074453" y="642968"/>
                </a:lnTo>
                <a:lnTo>
                  <a:pt x="0" y="642968"/>
                </a:lnTo>
                <a:lnTo>
                  <a:pt x="321484" y="3214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9490" tIns="16002" rIns="337486" bIns="16002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uk-UA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Коригування</a:t>
            </a:r>
            <a:endParaRPr lang="ru-RU" sz="2800" b="1" dirty="0" err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олилиния 30"/>
          <p:cNvSpPr/>
          <p:nvPr/>
        </p:nvSpPr>
        <p:spPr>
          <a:xfrm rot="5400000">
            <a:off x="1412875" y="2801938"/>
            <a:ext cx="571500" cy="539750"/>
          </a:xfrm>
          <a:custGeom>
            <a:avLst/>
            <a:gdLst>
              <a:gd name="connsiteX0" fmla="*/ 0 w 2395937"/>
              <a:gd name="connsiteY0" fmla="*/ 0 h 642968"/>
              <a:gd name="connsiteX1" fmla="*/ 2074453 w 2395937"/>
              <a:gd name="connsiteY1" fmla="*/ 0 h 642968"/>
              <a:gd name="connsiteX2" fmla="*/ 2395937 w 2395937"/>
              <a:gd name="connsiteY2" fmla="*/ 321484 h 642968"/>
              <a:gd name="connsiteX3" fmla="*/ 2074453 w 2395937"/>
              <a:gd name="connsiteY3" fmla="*/ 642968 h 642968"/>
              <a:gd name="connsiteX4" fmla="*/ 0 w 2395937"/>
              <a:gd name="connsiteY4" fmla="*/ 642968 h 642968"/>
              <a:gd name="connsiteX5" fmla="*/ 321484 w 2395937"/>
              <a:gd name="connsiteY5" fmla="*/ 321484 h 642968"/>
              <a:gd name="connsiteX6" fmla="*/ 0 w 2395937"/>
              <a:gd name="connsiteY6" fmla="*/ 0 h 64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5937" h="642968">
                <a:moveTo>
                  <a:pt x="0" y="0"/>
                </a:moveTo>
                <a:lnTo>
                  <a:pt x="2074453" y="0"/>
                </a:lnTo>
                <a:lnTo>
                  <a:pt x="2395937" y="321484"/>
                </a:lnTo>
                <a:lnTo>
                  <a:pt x="2074453" y="642968"/>
                </a:lnTo>
                <a:lnTo>
                  <a:pt x="0" y="642968"/>
                </a:lnTo>
                <a:lnTo>
                  <a:pt x="321484" y="3214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9490" tIns="16002" rIns="337486" bIns="16002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endParaRPr lang="ru-RU" sz="12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7" name="Полилиния 36"/>
          <p:cNvSpPr/>
          <p:nvPr/>
        </p:nvSpPr>
        <p:spPr>
          <a:xfrm rot="5400000">
            <a:off x="6913563" y="2730500"/>
            <a:ext cx="571500" cy="539750"/>
          </a:xfrm>
          <a:custGeom>
            <a:avLst/>
            <a:gdLst>
              <a:gd name="connsiteX0" fmla="*/ 0 w 2395937"/>
              <a:gd name="connsiteY0" fmla="*/ 0 h 642968"/>
              <a:gd name="connsiteX1" fmla="*/ 2074453 w 2395937"/>
              <a:gd name="connsiteY1" fmla="*/ 0 h 642968"/>
              <a:gd name="connsiteX2" fmla="*/ 2395937 w 2395937"/>
              <a:gd name="connsiteY2" fmla="*/ 321484 h 642968"/>
              <a:gd name="connsiteX3" fmla="*/ 2074453 w 2395937"/>
              <a:gd name="connsiteY3" fmla="*/ 642968 h 642968"/>
              <a:gd name="connsiteX4" fmla="*/ 0 w 2395937"/>
              <a:gd name="connsiteY4" fmla="*/ 642968 h 642968"/>
              <a:gd name="connsiteX5" fmla="*/ 321484 w 2395937"/>
              <a:gd name="connsiteY5" fmla="*/ 321484 h 642968"/>
              <a:gd name="connsiteX6" fmla="*/ 0 w 2395937"/>
              <a:gd name="connsiteY6" fmla="*/ 0 h 64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5937" h="642968">
                <a:moveTo>
                  <a:pt x="0" y="0"/>
                </a:moveTo>
                <a:lnTo>
                  <a:pt x="2074453" y="0"/>
                </a:lnTo>
                <a:lnTo>
                  <a:pt x="2395937" y="321484"/>
                </a:lnTo>
                <a:lnTo>
                  <a:pt x="2074453" y="642968"/>
                </a:lnTo>
                <a:lnTo>
                  <a:pt x="0" y="642968"/>
                </a:lnTo>
                <a:lnTo>
                  <a:pt x="321484" y="3214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9490" tIns="16002" rIns="337486" bIns="16002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endParaRPr lang="ru-RU" sz="12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8" name="Полилиния 37"/>
          <p:cNvSpPr/>
          <p:nvPr/>
        </p:nvSpPr>
        <p:spPr>
          <a:xfrm>
            <a:off x="2286000" y="6318250"/>
            <a:ext cx="3214688" cy="539750"/>
          </a:xfrm>
          <a:custGeom>
            <a:avLst/>
            <a:gdLst>
              <a:gd name="connsiteX0" fmla="*/ 0 w 2395937"/>
              <a:gd name="connsiteY0" fmla="*/ 0 h 642968"/>
              <a:gd name="connsiteX1" fmla="*/ 2074453 w 2395937"/>
              <a:gd name="connsiteY1" fmla="*/ 0 h 642968"/>
              <a:gd name="connsiteX2" fmla="*/ 2395937 w 2395937"/>
              <a:gd name="connsiteY2" fmla="*/ 321484 h 642968"/>
              <a:gd name="connsiteX3" fmla="*/ 2074453 w 2395937"/>
              <a:gd name="connsiteY3" fmla="*/ 642968 h 642968"/>
              <a:gd name="connsiteX4" fmla="*/ 0 w 2395937"/>
              <a:gd name="connsiteY4" fmla="*/ 642968 h 642968"/>
              <a:gd name="connsiteX5" fmla="*/ 321484 w 2395937"/>
              <a:gd name="connsiteY5" fmla="*/ 321484 h 642968"/>
              <a:gd name="connsiteX6" fmla="*/ 0 w 2395937"/>
              <a:gd name="connsiteY6" fmla="*/ 0 h 64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5937" h="642968">
                <a:moveTo>
                  <a:pt x="0" y="0"/>
                </a:moveTo>
                <a:lnTo>
                  <a:pt x="2074453" y="0"/>
                </a:lnTo>
                <a:lnTo>
                  <a:pt x="2395937" y="321484"/>
                </a:lnTo>
                <a:lnTo>
                  <a:pt x="2074453" y="642968"/>
                </a:lnTo>
                <a:lnTo>
                  <a:pt x="0" y="642968"/>
                </a:lnTo>
                <a:lnTo>
                  <a:pt x="321484" y="3214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9490" tIns="16002" rIns="337486" bIns="16002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uk-UA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Відхилення</a:t>
            </a:r>
            <a:endParaRPr lang="ru-RU" sz="2800" b="1" dirty="0" err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олилиния 38"/>
          <p:cNvSpPr/>
          <p:nvPr/>
        </p:nvSpPr>
        <p:spPr>
          <a:xfrm rot="5400000">
            <a:off x="1552203" y="4762922"/>
            <a:ext cx="467469" cy="539750"/>
          </a:xfrm>
          <a:custGeom>
            <a:avLst/>
            <a:gdLst>
              <a:gd name="connsiteX0" fmla="*/ 0 w 2395937"/>
              <a:gd name="connsiteY0" fmla="*/ 0 h 642968"/>
              <a:gd name="connsiteX1" fmla="*/ 2074453 w 2395937"/>
              <a:gd name="connsiteY1" fmla="*/ 0 h 642968"/>
              <a:gd name="connsiteX2" fmla="*/ 2395937 w 2395937"/>
              <a:gd name="connsiteY2" fmla="*/ 321484 h 642968"/>
              <a:gd name="connsiteX3" fmla="*/ 2074453 w 2395937"/>
              <a:gd name="connsiteY3" fmla="*/ 642968 h 642968"/>
              <a:gd name="connsiteX4" fmla="*/ 0 w 2395937"/>
              <a:gd name="connsiteY4" fmla="*/ 642968 h 642968"/>
              <a:gd name="connsiteX5" fmla="*/ 321484 w 2395937"/>
              <a:gd name="connsiteY5" fmla="*/ 321484 h 642968"/>
              <a:gd name="connsiteX6" fmla="*/ 0 w 2395937"/>
              <a:gd name="connsiteY6" fmla="*/ 0 h 64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5937" h="642968">
                <a:moveTo>
                  <a:pt x="0" y="0"/>
                </a:moveTo>
                <a:lnTo>
                  <a:pt x="2074453" y="0"/>
                </a:lnTo>
                <a:lnTo>
                  <a:pt x="2395937" y="321484"/>
                </a:lnTo>
                <a:lnTo>
                  <a:pt x="2074453" y="642968"/>
                </a:lnTo>
                <a:lnTo>
                  <a:pt x="0" y="642968"/>
                </a:lnTo>
                <a:lnTo>
                  <a:pt x="321484" y="3214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9490" tIns="16002" rIns="337486" bIns="16002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endParaRPr lang="ru-RU" sz="12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0" name="Полилиния 39"/>
          <p:cNvSpPr/>
          <p:nvPr/>
        </p:nvSpPr>
        <p:spPr>
          <a:xfrm rot="5400000">
            <a:off x="7098532" y="4772844"/>
            <a:ext cx="487312" cy="539750"/>
          </a:xfrm>
          <a:custGeom>
            <a:avLst/>
            <a:gdLst>
              <a:gd name="connsiteX0" fmla="*/ 0 w 2395937"/>
              <a:gd name="connsiteY0" fmla="*/ 0 h 642968"/>
              <a:gd name="connsiteX1" fmla="*/ 2074453 w 2395937"/>
              <a:gd name="connsiteY1" fmla="*/ 0 h 642968"/>
              <a:gd name="connsiteX2" fmla="*/ 2395937 w 2395937"/>
              <a:gd name="connsiteY2" fmla="*/ 321484 h 642968"/>
              <a:gd name="connsiteX3" fmla="*/ 2074453 w 2395937"/>
              <a:gd name="connsiteY3" fmla="*/ 642968 h 642968"/>
              <a:gd name="connsiteX4" fmla="*/ 0 w 2395937"/>
              <a:gd name="connsiteY4" fmla="*/ 642968 h 642968"/>
              <a:gd name="connsiteX5" fmla="*/ 321484 w 2395937"/>
              <a:gd name="connsiteY5" fmla="*/ 321484 h 642968"/>
              <a:gd name="connsiteX6" fmla="*/ 0 w 2395937"/>
              <a:gd name="connsiteY6" fmla="*/ 0 h 64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5937" h="642968">
                <a:moveTo>
                  <a:pt x="0" y="0"/>
                </a:moveTo>
                <a:lnTo>
                  <a:pt x="2074453" y="0"/>
                </a:lnTo>
                <a:lnTo>
                  <a:pt x="2395937" y="321484"/>
                </a:lnTo>
                <a:lnTo>
                  <a:pt x="2074453" y="642968"/>
                </a:lnTo>
                <a:lnTo>
                  <a:pt x="0" y="642968"/>
                </a:lnTo>
                <a:lnTo>
                  <a:pt x="321484" y="3214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9490" tIns="16002" rIns="337486" bIns="16002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endParaRPr lang="ru-RU" sz="1200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9773100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2"/>
          <p:cNvSpPr>
            <a:spLocks noGrp="1"/>
          </p:cNvSpPr>
          <p:nvPr>
            <p:ph type="title" idx="4294967295"/>
          </p:nvPr>
        </p:nvSpPr>
        <p:spPr>
          <a:xfrm>
            <a:off x="3302726" y="139005"/>
            <a:ext cx="5094514" cy="579438"/>
          </a:xfrm>
        </p:spPr>
        <p:txBody>
          <a:bodyPr>
            <a:noAutofit/>
          </a:bodyPr>
          <a:lstStyle/>
          <a:p>
            <a:pPr algn="r" eaLnBrk="1" hangingPunct="1"/>
            <a:r>
              <a:rPr lang="uk-UA" altLang="uk-UA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altLang="uk-UA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ОРГАНІЗАЦІЯ МОНІТОРИНГУ</a:t>
            </a:r>
          </a:p>
        </p:txBody>
      </p:sp>
      <p:pic>
        <p:nvPicPr>
          <p:cNvPr id="5" name="Picture 4" descr="USAID_Horiz_Ukranian_RGB_2-Color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35" t="9874" r="7233" b="15340"/>
          <a:stretch/>
        </p:blipFill>
        <p:spPr>
          <a:xfrm>
            <a:off x="1" y="0"/>
            <a:ext cx="2788920" cy="799033"/>
          </a:xfrm>
          <a:prstGeom prst="rect">
            <a:avLst/>
          </a:prstGeom>
        </p:spPr>
      </p:pic>
      <p:pic>
        <p:nvPicPr>
          <p:cNvPr id="7" name="Picture 10" descr="arro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28242" y="412823"/>
            <a:ext cx="598813" cy="804466"/>
          </a:xfrm>
          <a:prstGeom prst="rect">
            <a:avLst/>
          </a:prstGeom>
        </p:spPr>
      </p:pic>
      <p:pic>
        <p:nvPicPr>
          <p:cNvPr id="8" name="Picture 6" descr="arro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27781" y="6028134"/>
            <a:ext cx="598813" cy="804466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84757" y="6303752"/>
            <a:ext cx="5984875" cy="481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700" dirty="0">
                <a:solidFill>
                  <a:srgbClr val="182B5D"/>
                </a:solidFill>
                <a:latin typeface="Gill Sans"/>
                <a:cs typeface="Gill Sans"/>
              </a:rPr>
              <a:t>Проект USAID </a:t>
            </a:r>
            <a:r>
              <a:rPr lang="uk-UA" sz="1700" dirty="0">
                <a:solidFill>
                  <a:srgbClr val="182B5D"/>
                </a:solidFill>
                <a:latin typeface="Gill Sans"/>
                <a:cs typeface="Gill Sans"/>
              </a:rPr>
              <a:t>«Демократичне врядування у Східній Україні»</a:t>
            </a:r>
            <a:r>
              <a:rPr lang="en-US" sz="1700" dirty="0">
                <a:solidFill>
                  <a:srgbClr val="182B5D"/>
                </a:solidFill>
                <a:latin typeface="Gill Sans"/>
                <a:cs typeface="Gill Sans"/>
              </a:rPr>
              <a:t> </a:t>
            </a:r>
          </a:p>
        </p:txBody>
      </p:sp>
      <p:pic>
        <p:nvPicPr>
          <p:cNvPr id="10" name="Picture 5" descr="CXID_U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4760" y="6258033"/>
            <a:ext cx="2089240" cy="57456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188" y="764162"/>
            <a:ext cx="8351520" cy="532477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945" y="6150627"/>
            <a:ext cx="9144000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69022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98812" y="6053138"/>
            <a:ext cx="5984875" cy="481012"/>
          </a:xfrm>
        </p:spPr>
        <p:txBody>
          <a:bodyPr>
            <a:normAutofit fontScale="90000"/>
          </a:bodyPr>
          <a:lstStyle/>
          <a:p>
            <a:pPr algn="r"/>
            <a:r>
              <a:rPr lang="en-US" sz="1700" dirty="0">
                <a:solidFill>
                  <a:srgbClr val="182B5D"/>
                </a:solidFill>
                <a:latin typeface="Gill Sans"/>
                <a:cs typeface="Gill Sans"/>
              </a:rPr>
              <a:t>Проект USAID </a:t>
            </a:r>
            <a:r>
              <a:rPr lang="uk-UA" sz="1700" dirty="0">
                <a:solidFill>
                  <a:srgbClr val="182B5D"/>
                </a:solidFill>
                <a:latin typeface="Gill Sans"/>
                <a:cs typeface="Gill Sans"/>
              </a:rPr>
              <a:t>«Демократичне врядування у Східній Україні»</a:t>
            </a:r>
            <a:r>
              <a:rPr lang="en-US" sz="1700" dirty="0">
                <a:solidFill>
                  <a:srgbClr val="182B5D"/>
                </a:solidFill>
                <a:latin typeface="Gill Sans"/>
                <a:cs typeface="Gill Sans"/>
              </a:rPr>
              <a:t> </a:t>
            </a:r>
          </a:p>
        </p:txBody>
      </p:sp>
      <p:pic>
        <p:nvPicPr>
          <p:cNvPr id="5" name="Picture 4" descr="USAID_Horiz_Ukranian_RGB_2-Colo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35" t="9874" r="7233" b="15340"/>
          <a:stretch/>
        </p:blipFill>
        <p:spPr>
          <a:xfrm>
            <a:off x="382222" y="135618"/>
            <a:ext cx="3050019" cy="1047965"/>
          </a:xfrm>
          <a:prstGeom prst="rect">
            <a:avLst/>
          </a:prstGeom>
        </p:spPr>
      </p:pic>
      <p:pic>
        <p:nvPicPr>
          <p:cNvPr id="6" name="Picture 5" descr="CXID_U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27780" y="6053138"/>
            <a:ext cx="2089240" cy="663792"/>
          </a:xfrm>
          <a:prstGeom prst="rect">
            <a:avLst/>
          </a:prstGeom>
        </p:spPr>
      </p:pic>
      <p:pic>
        <p:nvPicPr>
          <p:cNvPr id="7" name="Picture 6" descr="arro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-1" y="5924793"/>
            <a:ext cx="598813" cy="804466"/>
          </a:xfrm>
          <a:prstGeom prst="rect">
            <a:avLst/>
          </a:prstGeom>
        </p:spPr>
      </p:pic>
      <p:pic>
        <p:nvPicPr>
          <p:cNvPr id="11" name="Picture 10" descr="arro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4967" y="423766"/>
            <a:ext cx="598813" cy="8044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30" y="5901933"/>
            <a:ext cx="9144000" cy="45719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0" y="1266070"/>
            <a:ext cx="9013780" cy="660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</a:t>
            </a:r>
            <a:b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AF111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AF111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uk-UA" sz="2000" b="1" i="0" u="none" strike="noStrike" kern="1200" cap="none" spc="0" normalizeH="0" baseline="0" noProof="0" dirty="0">
              <a:ln>
                <a:noFill/>
              </a:ln>
              <a:solidFill>
                <a:srgbClr val="AF111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Объект 3"/>
          <p:cNvSpPr txBox="1">
            <a:spLocks/>
          </p:cNvSpPr>
          <p:nvPr/>
        </p:nvSpPr>
        <p:spPr>
          <a:xfrm>
            <a:off x="4831307" y="1790996"/>
            <a:ext cx="4325023" cy="4448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uk-UA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55876891"/>
              </p:ext>
            </p:extLst>
          </p:nvPr>
        </p:nvGraphicFramePr>
        <p:xfrm>
          <a:off x="598812" y="1423730"/>
          <a:ext cx="8175295" cy="4023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752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61921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uk-UA" sz="2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</a:rPr>
                        <a:t>Практична</a:t>
                      </a:r>
                      <a:r>
                        <a:rPr lang="uk-UA" sz="2400" baseline="0" dirty="0">
                          <a:solidFill>
                            <a:schemeClr val="bg1"/>
                          </a:solidFill>
                          <a:effectLst/>
                        </a:rPr>
                        <a:t> робота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uk-UA" sz="2400" baseline="0" dirty="0">
                          <a:solidFill>
                            <a:schemeClr val="bg1"/>
                          </a:solidFill>
                          <a:effectLst/>
                        </a:rPr>
                        <a:t>№ 1  до учбового модулю № 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aseline="0" dirty="0">
                          <a:solidFill>
                            <a:schemeClr val="bg1"/>
                          </a:solidFill>
                          <a:effectLst/>
                        </a:rPr>
                        <a:t>«</a:t>
                      </a:r>
                      <a:r>
                        <a:rPr lang="uk-UA" sz="2400" baseline="0" noProof="0" dirty="0">
                          <a:solidFill>
                            <a:schemeClr val="bg1"/>
                          </a:solidFill>
                          <a:effectLst/>
                        </a:rPr>
                        <a:t>Стратегія розвитку території</a:t>
                      </a:r>
                      <a:r>
                        <a:rPr lang="ru-RU" sz="2400" baseline="0" dirty="0">
                          <a:solidFill>
                            <a:schemeClr val="bg1"/>
                          </a:solidFill>
                          <a:effectLst/>
                        </a:rPr>
                        <a:t>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400" baseline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aseline="0" dirty="0">
                          <a:solidFill>
                            <a:schemeClr val="bg1"/>
                          </a:solidFill>
                          <a:effectLst/>
                        </a:rPr>
                        <a:t>1. </a:t>
                      </a:r>
                      <a:r>
                        <a:rPr lang="uk-UA" sz="2400" baseline="0" noProof="0" dirty="0">
                          <a:solidFill>
                            <a:schemeClr val="bg1"/>
                          </a:solidFill>
                          <a:effectLst/>
                        </a:rPr>
                        <a:t>Формулювання стратегічного бачення громади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uk-UA" sz="2400" baseline="0" noProof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400" baseline="0" noProof="0" dirty="0">
                          <a:solidFill>
                            <a:schemeClr val="bg1"/>
                          </a:solidFill>
                          <a:effectLst/>
                        </a:rPr>
                        <a:t>2. Формулювання стратегічних цілій та операційних цілій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400" baseline="0" noProof="0" dirty="0">
                          <a:solidFill>
                            <a:schemeClr val="bg1"/>
                          </a:solidFill>
                          <a:effectLst/>
                        </a:rPr>
                        <a:t>    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400" baseline="0" noProof="0" dirty="0">
                          <a:solidFill>
                            <a:schemeClr val="bg1"/>
                          </a:solidFill>
                          <a:effectLst/>
                        </a:rPr>
                        <a:t>3. </a:t>
                      </a:r>
                      <a:r>
                        <a:rPr lang="en-US" sz="2400" baseline="0" noProof="0" dirty="0">
                          <a:solidFill>
                            <a:schemeClr val="bg1"/>
                          </a:solidFill>
                          <a:effectLst/>
                        </a:rPr>
                        <a:t>SWOT </a:t>
                      </a:r>
                      <a:r>
                        <a:rPr lang="uk-UA" sz="2400" baseline="0" noProof="0" dirty="0">
                          <a:solidFill>
                            <a:schemeClr val="bg1"/>
                          </a:solidFill>
                          <a:effectLst/>
                        </a:rPr>
                        <a:t>–аналіз (слабкі та сильні сторони)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uk-UA" sz="2400" noProof="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aseline="0" noProof="0" dirty="0">
                          <a:solidFill>
                            <a:srgbClr val="FF0000"/>
                          </a:solidFill>
                          <a:effectLst/>
                        </a:rPr>
                        <a:t>  </a:t>
                      </a:r>
                      <a:endParaRPr lang="uk-UA" sz="2400" noProof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011457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1277635" y="1952076"/>
            <a:ext cx="5508611" cy="3907194"/>
            <a:chOff x="1935126" y="1201479"/>
            <a:chExt cx="8293396" cy="5305647"/>
          </a:xfrm>
        </p:grpSpPr>
        <p:pic>
          <p:nvPicPr>
            <p:cNvPr id="2" name="Picture 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235" t="4913" r="12497" b="4881"/>
            <a:stretch/>
          </p:blipFill>
          <p:spPr bwMode="auto">
            <a:xfrm>
              <a:off x="1935126" y="1201479"/>
              <a:ext cx="8293396" cy="53056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11"/>
            <p:cNvSpPr>
              <a:spLocks noChangeArrowheads="1"/>
            </p:cNvSpPr>
            <p:nvPr/>
          </p:nvSpPr>
          <p:spPr bwMode="auto">
            <a:xfrm>
              <a:off x="2565290" y="2977116"/>
              <a:ext cx="2538338" cy="3552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uk-UA" altLang="uk-UA" sz="1200" b="1" dirty="0">
                  <a:solidFill>
                    <a:schemeClr val="bg1"/>
                  </a:solidFill>
                </a:rPr>
                <a:t>Оцінка і аудит</a:t>
              </a:r>
            </a:p>
          </p:txBody>
        </p:sp>
        <p:sp>
          <p:nvSpPr>
            <p:cNvPr id="5" name="Rectangle 11"/>
            <p:cNvSpPr>
              <a:spLocks noChangeArrowheads="1"/>
            </p:cNvSpPr>
            <p:nvPr/>
          </p:nvSpPr>
          <p:spPr bwMode="auto">
            <a:xfrm>
              <a:off x="4546491" y="1321981"/>
              <a:ext cx="2538338" cy="3552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uk-UA" altLang="uk-UA" sz="1200" b="1" dirty="0">
                  <a:solidFill>
                    <a:schemeClr val="bg1"/>
                  </a:solidFill>
                </a:rPr>
                <a:t>Програмування</a:t>
              </a:r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7211724" y="2964600"/>
              <a:ext cx="2538338" cy="3552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uk-UA" altLang="uk-UA" sz="1200" b="1" dirty="0">
                  <a:solidFill>
                    <a:schemeClr val="bg1"/>
                  </a:solidFill>
                </a:rPr>
                <a:t>Ідентифікація</a:t>
              </a:r>
            </a:p>
          </p:txBody>
        </p:sp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>
              <a:off x="3072110" y="5271872"/>
              <a:ext cx="2538338" cy="3552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uk-UA" altLang="uk-UA" sz="1200" b="1" dirty="0">
                  <a:solidFill>
                    <a:schemeClr val="bg1"/>
                  </a:solidFill>
                </a:rPr>
                <a:t>Виконання</a:t>
              </a: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6782872" y="5247475"/>
              <a:ext cx="2538338" cy="3552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uk-UA" altLang="uk-UA" sz="1200" b="1" dirty="0">
                  <a:solidFill>
                    <a:schemeClr val="bg1"/>
                  </a:solidFill>
                </a:rPr>
                <a:t>Формулювання</a:t>
              </a:r>
            </a:p>
          </p:txBody>
        </p:sp>
      </p:grpSp>
      <p:sp>
        <p:nvSpPr>
          <p:cNvPr id="11" name="Овальная выноска 10"/>
          <p:cNvSpPr/>
          <p:nvPr/>
        </p:nvSpPr>
        <p:spPr>
          <a:xfrm>
            <a:off x="5625442" y="1276835"/>
            <a:ext cx="1637489" cy="524148"/>
          </a:xfrm>
          <a:prstGeom prst="wedgeEllipseCallout">
            <a:avLst>
              <a:gd name="adj1" fmla="val -113504"/>
              <a:gd name="adj2" fmla="val 98155"/>
            </a:avLst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00" b="1" dirty="0">
                <a:solidFill>
                  <a:srgbClr val="002060"/>
                </a:solidFill>
              </a:rPr>
              <a:t>Стратегія розвитку громади</a:t>
            </a:r>
          </a:p>
        </p:txBody>
      </p:sp>
      <p:sp>
        <p:nvSpPr>
          <p:cNvPr id="12" name="Овальная выноска 11"/>
          <p:cNvSpPr/>
          <p:nvPr/>
        </p:nvSpPr>
        <p:spPr>
          <a:xfrm>
            <a:off x="6671955" y="2204282"/>
            <a:ext cx="1957048" cy="927014"/>
          </a:xfrm>
          <a:prstGeom prst="wedgeEllipseCallout">
            <a:avLst>
              <a:gd name="adj1" fmla="val -53741"/>
              <a:gd name="adj2" fmla="val 67560"/>
            </a:avLst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00" b="1" dirty="0">
                <a:solidFill>
                  <a:srgbClr val="002060"/>
                </a:solidFill>
              </a:rPr>
              <a:t>План реалізації стратегії - ТЗ на проекти розвитку</a:t>
            </a:r>
          </a:p>
        </p:txBody>
      </p:sp>
      <p:sp>
        <p:nvSpPr>
          <p:cNvPr id="13" name="Овальная выноска 12"/>
          <p:cNvSpPr/>
          <p:nvPr/>
        </p:nvSpPr>
        <p:spPr>
          <a:xfrm>
            <a:off x="6888880" y="4250106"/>
            <a:ext cx="1637489" cy="597391"/>
          </a:xfrm>
          <a:prstGeom prst="wedgeEllipseCallout">
            <a:avLst>
              <a:gd name="adj1" fmla="val -84777"/>
              <a:gd name="adj2" fmla="val 92121"/>
            </a:avLst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00" b="1" dirty="0">
                <a:solidFill>
                  <a:srgbClr val="002060"/>
                </a:solidFill>
              </a:rPr>
              <a:t>Проект місцевого економічного  розвитку</a:t>
            </a:r>
          </a:p>
        </p:txBody>
      </p:sp>
      <p:sp>
        <p:nvSpPr>
          <p:cNvPr id="14" name="Овальная выноска 13"/>
          <p:cNvSpPr/>
          <p:nvPr/>
        </p:nvSpPr>
        <p:spPr>
          <a:xfrm>
            <a:off x="327188" y="4168035"/>
            <a:ext cx="1637489" cy="597391"/>
          </a:xfrm>
          <a:prstGeom prst="wedgeEllipseCallout">
            <a:avLst>
              <a:gd name="adj1" fmla="val 68678"/>
              <a:gd name="adj2" fmla="val 61966"/>
            </a:avLst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00" b="1" dirty="0">
                <a:solidFill>
                  <a:srgbClr val="002060"/>
                </a:solidFill>
              </a:rPr>
              <a:t>Звіт про виконання проекту</a:t>
            </a:r>
          </a:p>
        </p:txBody>
      </p:sp>
      <p:sp>
        <p:nvSpPr>
          <p:cNvPr id="15" name="Овальная выноска 14"/>
          <p:cNvSpPr/>
          <p:nvPr/>
        </p:nvSpPr>
        <p:spPr>
          <a:xfrm>
            <a:off x="27781" y="2387665"/>
            <a:ext cx="1637489" cy="597391"/>
          </a:xfrm>
          <a:prstGeom prst="wedgeEllipseCallout">
            <a:avLst>
              <a:gd name="adj1" fmla="val 68314"/>
              <a:gd name="adj2" fmla="val 72736"/>
            </a:avLst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00" b="1" dirty="0">
                <a:solidFill>
                  <a:srgbClr val="002060"/>
                </a:solidFill>
              </a:rPr>
              <a:t>Звіт про виконання стратегії</a:t>
            </a:r>
          </a:p>
        </p:txBody>
      </p:sp>
      <p:sp>
        <p:nvSpPr>
          <p:cNvPr id="16" name="Rectangle 24"/>
          <p:cNvSpPr txBox="1">
            <a:spLocks noChangeArrowheads="1"/>
          </p:cNvSpPr>
          <p:nvPr/>
        </p:nvSpPr>
        <p:spPr>
          <a:xfrm>
            <a:off x="4086587" y="82839"/>
            <a:ext cx="4012793" cy="622616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969" tIns="19744" rIns="37969" bIns="19744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uk-UA" alt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ПРОЕКТНИЙ  ЦИКЛ</a:t>
            </a:r>
          </a:p>
        </p:txBody>
      </p:sp>
      <p:pic>
        <p:nvPicPr>
          <p:cNvPr id="17" name="Picture 4" descr="USAID_Horiz_Ukranian_RGB_2-Color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35" t="9874" r="7233" b="15340"/>
          <a:stretch/>
        </p:blipFill>
        <p:spPr>
          <a:xfrm>
            <a:off x="130629" y="-21951"/>
            <a:ext cx="3050019" cy="939070"/>
          </a:xfrm>
          <a:prstGeom prst="rect">
            <a:avLst/>
          </a:prstGeom>
        </p:spPr>
      </p:pic>
      <p:pic>
        <p:nvPicPr>
          <p:cNvPr id="18" name="Picture 6" descr="arro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27781" y="6028134"/>
            <a:ext cx="598813" cy="804466"/>
          </a:xfrm>
          <a:prstGeom prst="rect">
            <a:avLst/>
          </a:prstGeom>
        </p:spPr>
      </p:pic>
      <p:pic>
        <p:nvPicPr>
          <p:cNvPr id="19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81" y="5996165"/>
            <a:ext cx="9144000" cy="45719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643391" y="6150384"/>
            <a:ext cx="5984875" cy="481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700" dirty="0">
                <a:solidFill>
                  <a:srgbClr val="182B5D"/>
                </a:solidFill>
                <a:latin typeface="Gill Sans"/>
                <a:cs typeface="Gill Sans"/>
              </a:rPr>
              <a:t>Проект USAID </a:t>
            </a:r>
            <a:r>
              <a:rPr lang="uk-UA" sz="1700" dirty="0">
                <a:solidFill>
                  <a:srgbClr val="182B5D"/>
                </a:solidFill>
                <a:latin typeface="Gill Sans"/>
                <a:cs typeface="Gill Sans"/>
              </a:rPr>
              <a:t>«Демократичне врядування у Східній Україні»</a:t>
            </a:r>
            <a:r>
              <a:rPr lang="en-US" sz="1700" dirty="0">
                <a:solidFill>
                  <a:srgbClr val="182B5D"/>
                </a:solidFill>
                <a:latin typeface="Gill Sans"/>
                <a:cs typeface="Gill Sans"/>
              </a:rPr>
              <a:t> </a:t>
            </a:r>
          </a:p>
        </p:txBody>
      </p:sp>
      <p:pic>
        <p:nvPicPr>
          <p:cNvPr id="21" name="Picture 5" descr="CXID_U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4760" y="6069145"/>
            <a:ext cx="2089240" cy="763455"/>
          </a:xfrm>
          <a:prstGeom prst="rect">
            <a:avLst/>
          </a:prstGeom>
        </p:spPr>
      </p:pic>
      <p:pic>
        <p:nvPicPr>
          <p:cNvPr id="22" name="Picture 10" descr="arro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26369" y="705455"/>
            <a:ext cx="598813" cy="80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006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719570" y="-53461"/>
            <a:ext cx="4884305" cy="76517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uk-UA" altLang="uk-UA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ПЛАНУЄМО РОЗВИТКОВІ ПРОЕКТИ</a:t>
            </a:r>
          </a:p>
        </p:txBody>
      </p:sp>
      <p:pic>
        <p:nvPicPr>
          <p:cNvPr id="12291" name="Picture 2" descr="Ð ÐµÐ·ÑÐ»ÑÑÐ°Ñ Ð¿Ð¾ÑÑÐºÑ Ð·Ð¾Ð±ÑÐ°Ð¶ÐµÐ½Ñ Ð·Ð° Ð·Ð°Ð¿Ð¸ÑÐ¾Ð¼ &quot;ÐºÐ°ÑÑÐ¸Ð½ÐºÐ¸ Ð´ÐµÑÐµÐ²ÑÐµÐ² Ð±ÐµÐ· Ð»Ð¸ÑÑÑÐµÐ²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338" y="1626214"/>
            <a:ext cx="7258050" cy="4484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 rot="16200000">
            <a:off x="2790291" y="4653998"/>
            <a:ext cx="2852114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uk-UA" alt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БАЧЕННЯ, МІСІЯ</a:t>
            </a:r>
            <a:endParaRPr lang="uk-UA" altLang="uk-UA" sz="1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2293938" y="3573463"/>
            <a:ext cx="1668462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uk-UA" altLang="uk-UA" sz="1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НАПРЯМ 1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4262438" y="3336925"/>
            <a:ext cx="151288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uk-UA" altLang="uk-UA" sz="1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НАПРЯМ 2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 rot="3634355">
            <a:off x="3155157" y="2874169"/>
            <a:ext cx="1511300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uk-UA" altLang="uk-UA" sz="1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НАПРЯМ 3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 rot="17993979">
            <a:off x="4557713" y="2276475"/>
            <a:ext cx="254952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uk-UA" altLang="uk-UA" sz="1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СТРАТЕГ ІЧНА ЦІЛЬ 1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 rot="1565553">
            <a:off x="4827588" y="3892550"/>
            <a:ext cx="2551112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uk-UA" altLang="uk-UA" sz="1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СТРАТЕГ ІЧНА ЦІЛЬ 2 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 rot="1565553">
            <a:off x="1660525" y="1738313"/>
            <a:ext cx="254952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uk-UA" altLang="uk-UA" sz="1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СТРАТЕГ ІЧНА ЦІЛЬ 2 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 bwMode="auto">
          <a:xfrm rot="1565553">
            <a:off x="1717675" y="2428875"/>
            <a:ext cx="2382838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uk-UA" altLang="uk-UA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СТРАТЕГ ІЧНА ЦІЛЬ 1 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 bwMode="auto">
          <a:xfrm rot="4474147">
            <a:off x="2136775" y="1004888"/>
            <a:ext cx="254952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uk-UA" altLang="uk-UA" sz="1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СТРАТЕГ ІЧНА ЦІЛЬ 3 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 bwMode="auto">
          <a:xfrm rot="492616">
            <a:off x="215900" y="3394075"/>
            <a:ext cx="254952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uk-UA" altLang="uk-UA" sz="1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СТРАТЕГ ІЧНА ЦІЛЬ 1 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 bwMode="auto">
          <a:xfrm rot="1565553">
            <a:off x="1162050" y="2833688"/>
            <a:ext cx="2549525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uk-UA" altLang="uk-UA" sz="1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СТРАТЕГ ІЧНА ЦІЛЬ 2 </a:t>
            </a:r>
          </a:p>
        </p:txBody>
      </p:sp>
      <p:sp>
        <p:nvSpPr>
          <p:cNvPr id="25" name="Заголовок 1"/>
          <p:cNvSpPr txBox="1">
            <a:spLocks/>
          </p:cNvSpPr>
          <p:nvPr/>
        </p:nvSpPr>
        <p:spPr bwMode="auto">
          <a:xfrm rot="21181705">
            <a:off x="5443538" y="2998788"/>
            <a:ext cx="254952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uk-UA" altLang="uk-UA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ОПЕРАТИВНА ЦІЛЬ 1</a:t>
            </a:r>
          </a:p>
        </p:txBody>
      </p:sp>
      <p:sp>
        <p:nvSpPr>
          <p:cNvPr id="26" name="Заголовок 1"/>
          <p:cNvSpPr txBox="1">
            <a:spLocks/>
          </p:cNvSpPr>
          <p:nvPr/>
        </p:nvSpPr>
        <p:spPr bwMode="auto">
          <a:xfrm rot="3067101">
            <a:off x="3405981" y="2237582"/>
            <a:ext cx="2549525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uk-UA" altLang="uk-UA" sz="1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ОПЕРАТИВНА ЦІЛЬ 2</a:t>
            </a:r>
          </a:p>
        </p:txBody>
      </p:sp>
      <p:sp>
        <p:nvSpPr>
          <p:cNvPr id="27" name="Заголовок 1"/>
          <p:cNvSpPr txBox="1">
            <a:spLocks/>
          </p:cNvSpPr>
          <p:nvPr/>
        </p:nvSpPr>
        <p:spPr bwMode="auto">
          <a:xfrm rot="3549875">
            <a:off x="3969545" y="1310481"/>
            <a:ext cx="2551112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uk-UA" altLang="uk-UA" sz="1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ОПЕРАТИВНА ЦІЛЬ 3</a:t>
            </a:r>
          </a:p>
        </p:txBody>
      </p:sp>
      <p:sp>
        <p:nvSpPr>
          <p:cNvPr id="28" name="Заголовок 1"/>
          <p:cNvSpPr txBox="1">
            <a:spLocks/>
          </p:cNvSpPr>
          <p:nvPr/>
        </p:nvSpPr>
        <p:spPr bwMode="auto">
          <a:xfrm rot="20055716">
            <a:off x="5829300" y="1527175"/>
            <a:ext cx="254952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uk-UA" altLang="uk-UA" sz="1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ОПЕРАТИВНА ЦІЛЬ 4</a:t>
            </a:r>
          </a:p>
        </p:txBody>
      </p:sp>
      <p:sp>
        <p:nvSpPr>
          <p:cNvPr id="29" name="Заголовок 1"/>
          <p:cNvSpPr txBox="1">
            <a:spLocks/>
          </p:cNvSpPr>
          <p:nvPr/>
        </p:nvSpPr>
        <p:spPr bwMode="auto">
          <a:xfrm rot="19498935">
            <a:off x="2922588" y="1079500"/>
            <a:ext cx="254952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uk-UA" altLang="uk-UA" sz="1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ОПЕРАТИВНА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uk-UA" altLang="uk-UA" sz="1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ЦІЛЬ 1</a:t>
            </a:r>
          </a:p>
        </p:txBody>
      </p:sp>
      <p:sp>
        <p:nvSpPr>
          <p:cNvPr id="30" name="Заголовок 1"/>
          <p:cNvSpPr txBox="1">
            <a:spLocks/>
          </p:cNvSpPr>
          <p:nvPr/>
        </p:nvSpPr>
        <p:spPr bwMode="auto">
          <a:xfrm rot="5644819">
            <a:off x="2986880" y="2913438"/>
            <a:ext cx="2551113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uk-UA" altLang="uk-UA" sz="1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ОПЕРАТИВНА ЦІЛЬ 2</a:t>
            </a:r>
          </a:p>
        </p:txBody>
      </p:sp>
      <p:sp>
        <p:nvSpPr>
          <p:cNvPr id="31" name="Заголовок 1"/>
          <p:cNvSpPr txBox="1">
            <a:spLocks/>
          </p:cNvSpPr>
          <p:nvPr/>
        </p:nvSpPr>
        <p:spPr bwMode="auto">
          <a:xfrm rot="15661128">
            <a:off x="1582737" y="612775"/>
            <a:ext cx="2525713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uk-UA" altLang="uk-UA" sz="1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ОПЕРАТИВНА ЦІЛЬ 3</a:t>
            </a:r>
          </a:p>
        </p:txBody>
      </p:sp>
      <p:sp>
        <p:nvSpPr>
          <p:cNvPr id="32" name="Заголовок 1"/>
          <p:cNvSpPr txBox="1">
            <a:spLocks/>
          </p:cNvSpPr>
          <p:nvPr/>
        </p:nvSpPr>
        <p:spPr bwMode="auto">
          <a:xfrm rot="14375157">
            <a:off x="1416050" y="1631950"/>
            <a:ext cx="254952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uk-UA" altLang="uk-UA" sz="1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ОПЕРАТИВНА ЦІЛЬ 4</a:t>
            </a:r>
          </a:p>
        </p:txBody>
      </p:sp>
      <p:sp>
        <p:nvSpPr>
          <p:cNvPr id="33" name="Заголовок 1"/>
          <p:cNvSpPr txBox="1">
            <a:spLocks/>
          </p:cNvSpPr>
          <p:nvPr/>
        </p:nvSpPr>
        <p:spPr bwMode="auto">
          <a:xfrm rot="21181705">
            <a:off x="5886450" y="2230438"/>
            <a:ext cx="255111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uk-UA" altLang="uk-UA" sz="1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ОПЕРАТИВНА ЦІЛЬ 2</a:t>
            </a:r>
          </a:p>
        </p:txBody>
      </p:sp>
      <p:sp>
        <p:nvSpPr>
          <p:cNvPr id="34" name="Заголовок 1"/>
          <p:cNvSpPr txBox="1">
            <a:spLocks/>
          </p:cNvSpPr>
          <p:nvPr/>
        </p:nvSpPr>
        <p:spPr bwMode="auto">
          <a:xfrm rot="15661128">
            <a:off x="430212" y="2452688"/>
            <a:ext cx="2525713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uk-UA" altLang="uk-UA" sz="1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ОПЕРАТИВНА ЦІЛЬ 3</a:t>
            </a:r>
          </a:p>
        </p:txBody>
      </p:sp>
      <p:sp>
        <p:nvSpPr>
          <p:cNvPr id="35" name="Заголовок 1"/>
          <p:cNvSpPr txBox="1">
            <a:spLocks/>
          </p:cNvSpPr>
          <p:nvPr/>
        </p:nvSpPr>
        <p:spPr bwMode="auto">
          <a:xfrm rot="4723573">
            <a:off x="1131095" y="4514056"/>
            <a:ext cx="2551112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uk-UA" altLang="uk-UA" sz="1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ОПЕРАТИВНА ЦІЛЬ 1</a:t>
            </a:r>
          </a:p>
        </p:txBody>
      </p:sp>
      <p:pic>
        <p:nvPicPr>
          <p:cNvPr id="45062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028741" flipV="1">
            <a:off x="53975" y="3121025"/>
            <a:ext cx="57785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138" y="2744788"/>
            <a:ext cx="57785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409087" flipV="1">
            <a:off x="5371307" y="4566444"/>
            <a:ext cx="57785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168133" flipV="1">
            <a:off x="7420769" y="3347244"/>
            <a:ext cx="577850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899760" flipV="1">
            <a:off x="6408738" y="3473450"/>
            <a:ext cx="57785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611483" flipV="1">
            <a:off x="7104063" y="3965575"/>
            <a:ext cx="57785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028741" flipV="1">
            <a:off x="5451475" y="722313"/>
            <a:ext cx="57785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028741" flipV="1">
            <a:off x="3783013" y="1501775"/>
            <a:ext cx="57785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168133" flipV="1">
            <a:off x="7395369" y="2493169"/>
            <a:ext cx="577850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168133" flipV="1">
            <a:off x="7011194" y="1923256"/>
            <a:ext cx="577850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168133" flipV="1">
            <a:off x="6760369" y="905669"/>
            <a:ext cx="577850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294959" flipV="1">
            <a:off x="6166644" y="527844"/>
            <a:ext cx="577850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436970" flipV="1">
            <a:off x="4838700" y="602977"/>
            <a:ext cx="57785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83658" flipV="1">
            <a:off x="3927214" y="598967"/>
            <a:ext cx="577850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853404" flipV="1">
            <a:off x="4656138" y="1690688"/>
            <a:ext cx="57785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021298" flipV="1">
            <a:off x="5547519" y="1600994"/>
            <a:ext cx="577850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168133" flipV="1">
            <a:off x="5860257" y="3442494"/>
            <a:ext cx="57785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168133" flipV="1">
            <a:off x="6272213" y="2641600"/>
            <a:ext cx="57785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853404" flipV="1">
            <a:off x="3186113" y="2928938"/>
            <a:ext cx="57785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853404" flipV="1">
            <a:off x="1997076" y="1797050"/>
            <a:ext cx="576262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853404" flipV="1">
            <a:off x="2479676" y="561975"/>
            <a:ext cx="576262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58818" flipV="1">
            <a:off x="1504950" y="2070100"/>
            <a:ext cx="57785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853404" flipV="1">
            <a:off x="4283869" y="2493169"/>
            <a:ext cx="577850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853404" flipV="1">
            <a:off x="2911475" y="1271588"/>
            <a:ext cx="57785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853404" flipV="1">
            <a:off x="2031207" y="3148806"/>
            <a:ext cx="57785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360666" flipV="1">
            <a:off x="1378744" y="4599781"/>
            <a:ext cx="577850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724766" flipV="1">
            <a:off x="2836863" y="4278313"/>
            <a:ext cx="57785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246825" flipV="1">
            <a:off x="4816998" y="4639041"/>
            <a:ext cx="57785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802309" flipV="1">
            <a:off x="6131705" y="4742982"/>
            <a:ext cx="576262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830291" flipV="1">
            <a:off x="396875" y="4017963"/>
            <a:ext cx="57785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830291" flipV="1">
            <a:off x="786607" y="4040981"/>
            <a:ext cx="57785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830291" flipV="1">
            <a:off x="1291432" y="3994944"/>
            <a:ext cx="57785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830291" flipV="1">
            <a:off x="4677569" y="4225131"/>
            <a:ext cx="577850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830291" flipV="1">
            <a:off x="5247482" y="4053681"/>
            <a:ext cx="57785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830291" flipV="1">
            <a:off x="5921375" y="4341813"/>
            <a:ext cx="57785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55153" flipV="1">
            <a:off x="3600450" y="1998663"/>
            <a:ext cx="57785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66111" flipV="1">
            <a:off x="3360738" y="431800"/>
            <a:ext cx="576262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66111" flipV="1">
            <a:off x="2143125" y="595313"/>
            <a:ext cx="576263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31844" flipV="1">
            <a:off x="1409700" y="995363"/>
            <a:ext cx="57785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168133" flipV="1">
            <a:off x="7558579" y="3889411"/>
            <a:ext cx="1312862" cy="1531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Заголовок 1"/>
          <p:cNvSpPr txBox="1">
            <a:spLocks/>
          </p:cNvSpPr>
          <p:nvPr/>
        </p:nvSpPr>
        <p:spPr bwMode="auto">
          <a:xfrm rot="21181705">
            <a:off x="5425415" y="2998278"/>
            <a:ext cx="254952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uk-UA" altLang="uk-UA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ОПЕРАТИВНА ЦІЛЬ 1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434980" y="5210673"/>
            <a:ext cx="2509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00B050"/>
                </a:solidFill>
              </a:rPr>
              <a:t>РОЗВИТКОВИЙ ПРОЕКТ</a:t>
            </a:r>
            <a:endParaRPr lang="uk-UA" dirty="0">
              <a:solidFill>
                <a:srgbClr val="00B050"/>
              </a:solidFill>
            </a:endParaRPr>
          </a:p>
        </p:txBody>
      </p:sp>
      <p:pic>
        <p:nvPicPr>
          <p:cNvPr id="78" name="Picture 4" descr="USAID_Horiz_Ukranian_RGB_2-Color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35" t="9874" r="7233" b="15340"/>
          <a:stretch/>
        </p:blipFill>
        <p:spPr>
          <a:xfrm>
            <a:off x="32872" y="-73421"/>
            <a:ext cx="3050019" cy="869928"/>
          </a:xfrm>
          <a:prstGeom prst="rect">
            <a:avLst/>
          </a:prstGeom>
        </p:spPr>
      </p:pic>
      <p:pic>
        <p:nvPicPr>
          <p:cNvPr id="79" name="Picture 10" descr="arrow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5676" y="729793"/>
            <a:ext cx="598813" cy="804466"/>
          </a:xfrm>
          <a:prstGeom prst="rect">
            <a:avLst/>
          </a:prstGeom>
        </p:spPr>
      </p:pic>
      <p:pic>
        <p:nvPicPr>
          <p:cNvPr id="80" name="Picture 6" descr="arrow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27781" y="6028134"/>
            <a:ext cx="598813" cy="804466"/>
          </a:xfrm>
          <a:prstGeom prst="rect">
            <a:avLst/>
          </a:prstGeom>
        </p:spPr>
      </p:pic>
      <p:sp>
        <p:nvSpPr>
          <p:cNvPr id="81" name="Title 1"/>
          <p:cNvSpPr txBox="1">
            <a:spLocks/>
          </p:cNvSpPr>
          <p:nvPr/>
        </p:nvSpPr>
        <p:spPr>
          <a:xfrm>
            <a:off x="710145" y="6351588"/>
            <a:ext cx="5984875" cy="481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700" dirty="0">
                <a:solidFill>
                  <a:srgbClr val="182B5D"/>
                </a:solidFill>
                <a:latin typeface="Gill Sans"/>
                <a:cs typeface="Gill Sans"/>
              </a:rPr>
              <a:t>Проект USAID </a:t>
            </a:r>
            <a:r>
              <a:rPr lang="uk-UA" sz="1700" dirty="0">
                <a:solidFill>
                  <a:srgbClr val="182B5D"/>
                </a:solidFill>
                <a:latin typeface="Gill Sans"/>
                <a:cs typeface="Gill Sans"/>
              </a:rPr>
              <a:t>«Демократичне врядування у Східній Україні»</a:t>
            </a:r>
            <a:r>
              <a:rPr lang="en-US" sz="1700" dirty="0">
                <a:solidFill>
                  <a:srgbClr val="182B5D"/>
                </a:solidFill>
                <a:latin typeface="Gill Sans"/>
                <a:cs typeface="Gill Sans"/>
              </a:rPr>
              <a:t> </a:t>
            </a:r>
          </a:p>
        </p:txBody>
      </p:sp>
      <p:pic>
        <p:nvPicPr>
          <p:cNvPr id="82" name="Picture 5" descr="CXID_UA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0335" y="6186287"/>
            <a:ext cx="2089240" cy="530643"/>
          </a:xfrm>
          <a:prstGeom prst="rect">
            <a:avLst/>
          </a:prstGeom>
        </p:spPr>
      </p:pic>
      <p:pic>
        <p:nvPicPr>
          <p:cNvPr id="83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81" y="6071503"/>
            <a:ext cx="9144000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53222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 nodeType="clickPar">
                      <p:stCondLst>
                        <p:cond delay="indefinite"/>
                      </p:stCondLst>
                      <p:childTnLst>
                        <p:par>
                          <p:cTn id="2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 nodeType="clickPar">
                      <p:stCondLst>
                        <p:cond delay="indefinite"/>
                      </p:stCondLst>
                      <p:childTnLst>
                        <p:par>
                          <p:cTn id="2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 nodeType="clickPar">
                      <p:stCondLst>
                        <p:cond delay="indefinite"/>
                      </p:stCondLst>
                      <p:childTnLst>
                        <p:par>
                          <p:cTn id="2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 nodeType="clickPar">
                      <p:stCondLst>
                        <p:cond delay="indefinite"/>
                      </p:stCondLst>
                      <p:childTnLst>
                        <p:par>
                          <p:cTn id="2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 nodeType="clickPar">
                      <p:stCondLst>
                        <p:cond delay="indefinite"/>
                      </p:stCondLst>
                      <p:childTnLst>
                        <p:par>
                          <p:cTn id="2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 nodeType="clickPar">
                      <p:stCondLst>
                        <p:cond delay="indefinite"/>
                      </p:stCondLst>
                      <p:childTnLst>
                        <p:par>
                          <p:cTn id="2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 nodeType="clickPar">
                      <p:stCondLst>
                        <p:cond delay="indefinite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 nodeType="clickPar">
                      <p:stCondLst>
                        <p:cond delay="indefinite"/>
                      </p:stCondLst>
                      <p:childTnLst>
                        <p:par>
                          <p:cTn id="2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 nodeType="clickPar">
                      <p:stCondLst>
                        <p:cond delay="indefinite"/>
                      </p:stCondLst>
                      <p:childTnLst>
                        <p:par>
                          <p:cTn id="2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 nodeType="clickPar">
                      <p:stCondLst>
                        <p:cond delay="indefinite"/>
                      </p:stCondLst>
                      <p:childTnLst>
                        <p:par>
                          <p:cTn id="2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 nodeType="clickPar">
                      <p:stCondLst>
                        <p:cond delay="indefinite"/>
                      </p:stCondLst>
                      <p:childTnLst>
                        <p:par>
                          <p:cTn id="2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 nodeType="clickPar">
                      <p:stCondLst>
                        <p:cond delay="indefinite"/>
                      </p:stCondLst>
                      <p:childTnLst>
                        <p:par>
                          <p:cTn id="2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 nodeType="clickPar">
                      <p:stCondLst>
                        <p:cond delay="indefinite"/>
                      </p:stCondLst>
                      <p:childTnLst>
                        <p:par>
                          <p:cTn id="2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 nodeType="clickPar">
                      <p:stCondLst>
                        <p:cond delay="indefinite"/>
                      </p:stCondLst>
                      <p:childTnLst>
                        <p:par>
                          <p:cTn id="2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7" grpId="0"/>
      <p:bldP spid="18" grpId="0"/>
      <p:bldP spid="19" grpId="0"/>
      <p:bldP spid="21" grpId="0"/>
      <p:bldP spid="22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7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4191000" y="274377"/>
            <a:ext cx="4399412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ЩО ТАКЕ ПРОЕКТ</a:t>
            </a:r>
            <a:r>
              <a:rPr lang="ru-RU" sz="2400" b="1" spc="-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?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8200" y="1524000"/>
            <a:ext cx="7890509" cy="33045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20000"/>
              </a:lnSpc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r>
              <a:rPr lang="uk-UA" sz="2000" b="1" dirty="0">
                <a:cs typeface="Times New Roman" panose="02020603050405020304" pitchFamily="18" charset="0"/>
              </a:rPr>
              <a:t>Проект – </a:t>
            </a:r>
            <a:r>
              <a:rPr lang="uk-UA" sz="2000" b="1" spc="-5" dirty="0" err="1">
                <a:cs typeface="Times New Roman" panose="02020603050405020304" pitchFamily="18" charset="0"/>
              </a:rPr>
              <a:t>логічно</a:t>
            </a:r>
            <a:r>
              <a:rPr lang="uk-UA" sz="2000" b="1" spc="-5" dirty="0">
                <a:cs typeface="Times New Roman" panose="02020603050405020304" pitchFamily="18" charset="0"/>
              </a:rPr>
              <a:t> </a:t>
            </a:r>
            <a:r>
              <a:rPr lang="uk-UA" sz="2000" b="1" dirty="0">
                <a:cs typeface="Times New Roman" panose="02020603050405020304" pitchFamily="18" charset="0"/>
              </a:rPr>
              <a:t>і </a:t>
            </a:r>
            <a:r>
              <a:rPr lang="uk-UA" sz="2000" b="1" spc="-5" dirty="0">
                <a:cs typeface="Times New Roman" panose="02020603050405020304" pitchFamily="18" charset="0"/>
              </a:rPr>
              <a:t>хронологічно</a:t>
            </a:r>
            <a:r>
              <a:rPr lang="uk-UA" sz="2000" b="1" spc="-45" dirty="0">
                <a:cs typeface="Times New Roman" panose="02020603050405020304" pitchFamily="18" charset="0"/>
              </a:rPr>
              <a:t> </a:t>
            </a:r>
            <a:r>
              <a:rPr lang="uk-UA" sz="2000" b="1" spc="-5" dirty="0">
                <a:cs typeface="Times New Roman" panose="02020603050405020304" pitchFamily="18" charset="0"/>
              </a:rPr>
              <a:t>узгоджений  </a:t>
            </a:r>
            <a:r>
              <a:rPr lang="uk-UA" sz="2000" b="1" dirty="0">
                <a:cs typeface="Times New Roman" panose="02020603050405020304" pitchFamily="18" charset="0"/>
              </a:rPr>
              <a:t>комплекс </a:t>
            </a:r>
            <a:r>
              <a:rPr lang="uk-UA" sz="2000" b="1" dirty="0">
                <a:solidFill>
                  <a:srgbClr val="920031"/>
                </a:solidFill>
                <a:cs typeface="Times New Roman" panose="02020603050405020304" pitchFamily="18" charset="0"/>
              </a:rPr>
              <a:t>скоординованих </a:t>
            </a:r>
            <a:r>
              <a:rPr lang="uk-UA" sz="2000" b="1" spc="-5" dirty="0">
                <a:solidFill>
                  <a:srgbClr val="920031"/>
                </a:solidFill>
                <a:cs typeface="Times New Roman" panose="02020603050405020304" pitchFamily="18" charset="0"/>
              </a:rPr>
              <a:t>дій</a:t>
            </a:r>
            <a:r>
              <a:rPr lang="uk-UA" sz="2000" b="1" spc="-5" dirty="0">
                <a:cs typeface="Times New Roman" panose="02020603050405020304" pitchFamily="18" charset="0"/>
              </a:rPr>
              <a:t>, реалізація </a:t>
            </a:r>
            <a:r>
              <a:rPr lang="uk-UA" sz="2000" b="1" dirty="0">
                <a:cs typeface="Times New Roman" panose="02020603050405020304" pitchFamily="18" charset="0"/>
              </a:rPr>
              <a:t>яких  призводить </a:t>
            </a:r>
            <a:r>
              <a:rPr lang="uk-UA" sz="2000" b="1" spc="-5" dirty="0">
                <a:cs typeface="Times New Roman" panose="02020603050405020304" pitchFamily="18" charset="0"/>
              </a:rPr>
              <a:t>до досягнення </a:t>
            </a:r>
            <a:r>
              <a:rPr lang="uk-UA" sz="2000" b="1" dirty="0">
                <a:solidFill>
                  <a:srgbClr val="920031"/>
                </a:solidFill>
                <a:cs typeface="Times New Roman" panose="02020603050405020304" pitchFamily="18" charset="0"/>
              </a:rPr>
              <a:t>певної мети </a:t>
            </a:r>
            <a:r>
              <a:rPr lang="uk-UA" sz="2000" b="1" dirty="0">
                <a:cs typeface="Times New Roman" panose="02020603050405020304" pitchFamily="18" charset="0"/>
              </a:rPr>
              <a:t>у  </a:t>
            </a:r>
            <a:r>
              <a:rPr lang="uk-UA" sz="2000" b="1" spc="-5" dirty="0">
                <a:cs typeface="Times New Roman" panose="02020603050405020304" pitchFamily="18" charset="0"/>
              </a:rPr>
              <a:t>встановлений </a:t>
            </a:r>
            <a:r>
              <a:rPr lang="uk-UA" sz="2000" b="1" dirty="0">
                <a:solidFill>
                  <a:srgbClr val="920031"/>
                </a:solidFill>
                <a:cs typeface="Times New Roman" panose="02020603050405020304" pitchFamily="18" charset="0"/>
              </a:rPr>
              <a:t>термін,</a:t>
            </a:r>
            <a:r>
              <a:rPr lang="uk-UA" sz="2000" b="1" dirty="0">
                <a:cs typeface="Times New Roman" panose="02020603050405020304" pitchFamily="18" charset="0"/>
              </a:rPr>
              <a:t> </a:t>
            </a:r>
            <a:r>
              <a:rPr lang="uk-UA" sz="2000" b="1" spc="-5" dirty="0">
                <a:cs typeface="Times New Roman" panose="02020603050405020304" pitchFamily="18" charset="0"/>
              </a:rPr>
              <a:t>із залученням певних  людських, матеріальних </a:t>
            </a:r>
            <a:r>
              <a:rPr lang="uk-UA" sz="2000" b="1" dirty="0">
                <a:cs typeface="Times New Roman" panose="02020603050405020304" pitchFamily="18" charset="0"/>
              </a:rPr>
              <a:t>і фінансових</a:t>
            </a:r>
            <a:r>
              <a:rPr lang="uk-UA" sz="2000" b="1" spc="30" dirty="0">
                <a:cs typeface="Times New Roman" panose="02020603050405020304" pitchFamily="18" charset="0"/>
              </a:rPr>
              <a:t> </a:t>
            </a:r>
            <a:r>
              <a:rPr lang="uk-UA" sz="2000" b="1" spc="-5" dirty="0">
                <a:solidFill>
                  <a:srgbClr val="920031"/>
                </a:solidFill>
                <a:cs typeface="Times New Roman" panose="02020603050405020304" pitchFamily="18" charset="0"/>
              </a:rPr>
              <a:t>ресурсів.</a:t>
            </a:r>
            <a:endParaRPr lang="uk-UA" sz="2000" b="1" dirty="0">
              <a:solidFill>
                <a:srgbClr val="920031"/>
              </a:solidFill>
              <a:cs typeface="Times New Roman" panose="02020603050405020304" pitchFamily="18" charset="0"/>
            </a:endParaRPr>
          </a:p>
          <a:p>
            <a:pPr marL="355600" indent="-342900">
              <a:lnSpc>
                <a:spcPct val="120000"/>
              </a:lnSpc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r>
              <a:rPr lang="uk-UA" sz="2000" b="1" dirty="0">
                <a:cs typeface="Times New Roman" panose="02020603050405020304" pitchFamily="18" charset="0"/>
              </a:rPr>
              <a:t>Поточна </a:t>
            </a:r>
            <a:r>
              <a:rPr lang="uk-UA" sz="2000" b="1" spc="-5" dirty="0">
                <a:cs typeface="Times New Roman" panose="02020603050405020304" pitchFamily="18" charset="0"/>
              </a:rPr>
              <a:t>діяльність не </a:t>
            </a:r>
            <a:r>
              <a:rPr lang="uk-UA" sz="2000" b="1" dirty="0">
                <a:cs typeface="Times New Roman" panose="02020603050405020304" pitchFamily="18" charset="0"/>
              </a:rPr>
              <a:t>є</a:t>
            </a:r>
            <a:r>
              <a:rPr lang="uk-UA" sz="2000" b="1" spc="-5" dirty="0">
                <a:cs typeface="Times New Roman" panose="02020603050405020304" pitchFamily="18" charset="0"/>
              </a:rPr>
              <a:t> </a:t>
            </a:r>
            <a:r>
              <a:rPr lang="uk-UA" sz="2000" b="1" dirty="0">
                <a:cs typeface="Times New Roman" panose="02020603050405020304" pitchFamily="18" charset="0"/>
              </a:rPr>
              <a:t>проектом</a:t>
            </a:r>
          </a:p>
          <a:p>
            <a:pPr marL="355600" indent="-342900">
              <a:lnSpc>
                <a:spcPct val="120000"/>
              </a:lnSpc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r>
              <a:rPr lang="uk-UA" sz="2000" b="1" dirty="0">
                <a:cs typeface="Times New Roman" panose="02020603050405020304" pitchFamily="18" charset="0"/>
              </a:rPr>
              <a:t>Проект ≠ ПКД (Сукупність </a:t>
            </a:r>
            <a:r>
              <a:rPr lang="uk-UA" sz="2000" b="1" spc="-5" dirty="0">
                <a:cs typeface="Times New Roman" panose="02020603050405020304" pitchFamily="18" charset="0"/>
              </a:rPr>
              <a:t>розрахунків</a:t>
            </a:r>
            <a:r>
              <a:rPr lang="uk-UA" sz="2000" b="1" spc="-75" dirty="0">
                <a:cs typeface="Times New Roman" panose="02020603050405020304" pitchFamily="18" charset="0"/>
              </a:rPr>
              <a:t> </a:t>
            </a:r>
            <a:r>
              <a:rPr lang="uk-UA" sz="2000" b="1" dirty="0">
                <a:cs typeface="Times New Roman" panose="02020603050405020304" pitchFamily="18" charset="0"/>
              </a:rPr>
              <a:t>та</a:t>
            </a:r>
          </a:p>
          <a:p>
            <a:pPr marL="698500" marR="332105" indent="-3429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uk-UA" sz="2000" b="1" spc="-5" dirty="0">
                <a:cs typeface="Times New Roman" panose="02020603050405020304" pitchFamily="18" charset="0"/>
              </a:rPr>
              <a:t>креслень, необхідних для ремонту, зведення  </a:t>
            </a:r>
            <a:r>
              <a:rPr lang="uk-UA" sz="2000" b="1" dirty="0">
                <a:cs typeface="Times New Roman" panose="02020603050405020304" pitchFamily="18" charset="0"/>
              </a:rPr>
              <a:t>споруд, </a:t>
            </a:r>
            <a:r>
              <a:rPr lang="uk-UA" sz="2000" b="1" spc="-5" dirty="0">
                <a:cs typeface="Times New Roman" panose="02020603050405020304" pitchFamily="18" charset="0"/>
              </a:rPr>
              <a:t>виготовлення </a:t>
            </a:r>
            <a:r>
              <a:rPr lang="uk-UA" sz="2000" b="1" dirty="0">
                <a:cs typeface="Times New Roman" panose="02020603050405020304" pitchFamily="18" charset="0"/>
              </a:rPr>
              <a:t>машин</a:t>
            </a:r>
            <a:r>
              <a:rPr lang="uk-UA" sz="2000" b="1" spc="-20" dirty="0">
                <a:cs typeface="Times New Roman" panose="02020603050405020304" pitchFamily="18" charset="0"/>
              </a:rPr>
              <a:t> </a:t>
            </a:r>
            <a:r>
              <a:rPr lang="uk-UA" sz="2000" b="1" dirty="0">
                <a:cs typeface="Times New Roman" panose="02020603050405020304" pitchFamily="18" charset="0"/>
              </a:rPr>
              <a:t>тощо)</a:t>
            </a:r>
          </a:p>
          <a:p>
            <a:pPr marL="355600" indent="-342900">
              <a:lnSpc>
                <a:spcPct val="120000"/>
              </a:lnSpc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r>
              <a:rPr lang="uk-UA" sz="2000" b="1" spc="-5" dirty="0">
                <a:cs typeface="Times New Roman" panose="02020603050405020304" pitchFamily="18" charset="0"/>
              </a:rPr>
              <a:t>«М'які» </a:t>
            </a:r>
            <a:r>
              <a:rPr lang="uk-UA" sz="2000" b="1" dirty="0">
                <a:cs typeface="Times New Roman" panose="02020603050405020304" pitchFamily="18" charset="0"/>
              </a:rPr>
              <a:t>та </a:t>
            </a:r>
            <a:r>
              <a:rPr lang="uk-UA" sz="2000" b="1" spc="-5" dirty="0">
                <a:cs typeface="Times New Roman" panose="02020603050405020304" pitchFamily="18" charset="0"/>
              </a:rPr>
              <a:t>«тверді»</a:t>
            </a:r>
            <a:r>
              <a:rPr lang="uk-UA" sz="2000" b="1" spc="10" dirty="0">
                <a:cs typeface="Times New Roman" panose="02020603050405020304" pitchFamily="18" charset="0"/>
              </a:rPr>
              <a:t> </a:t>
            </a:r>
            <a:r>
              <a:rPr lang="uk-UA" sz="2000" b="1" dirty="0">
                <a:cs typeface="Times New Roman" panose="02020603050405020304" pitchFamily="18" charset="0"/>
              </a:rPr>
              <a:t>проекти</a:t>
            </a:r>
          </a:p>
        </p:txBody>
      </p:sp>
      <p:pic>
        <p:nvPicPr>
          <p:cNvPr id="5" name="Picture 4" descr="USAID_Horiz_Ukranian_RGB_2-Color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35" t="9874" r="7233" b="15340"/>
          <a:stretch/>
        </p:blipFill>
        <p:spPr>
          <a:xfrm>
            <a:off x="32872" y="30811"/>
            <a:ext cx="3050019" cy="869928"/>
          </a:xfrm>
          <a:prstGeom prst="rect">
            <a:avLst/>
          </a:prstGeom>
        </p:spPr>
      </p:pic>
      <p:pic>
        <p:nvPicPr>
          <p:cNvPr id="6" name="Picture 6" descr="arro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27781" y="6028134"/>
            <a:ext cx="598813" cy="804466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10145" y="6351588"/>
            <a:ext cx="5984875" cy="481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700" dirty="0">
                <a:solidFill>
                  <a:srgbClr val="182B5D"/>
                </a:solidFill>
                <a:latin typeface="Gill Sans"/>
                <a:cs typeface="Gill Sans"/>
              </a:rPr>
              <a:t>Проект USAID </a:t>
            </a:r>
            <a:r>
              <a:rPr lang="uk-UA" sz="1700" dirty="0">
                <a:solidFill>
                  <a:srgbClr val="182B5D"/>
                </a:solidFill>
                <a:latin typeface="Gill Sans"/>
                <a:cs typeface="Gill Sans"/>
              </a:rPr>
              <a:t>«Демократичне врядування у Східній Україні»</a:t>
            </a:r>
            <a:r>
              <a:rPr lang="en-US" sz="1700" dirty="0">
                <a:solidFill>
                  <a:srgbClr val="182B5D"/>
                </a:solidFill>
                <a:latin typeface="Gill Sans"/>
                <a:cs typeface="Gill Sans"/>
              </a:rPr>
              <a:t> </a:t>
            </a:r>
          </a:p>
        </p:txBody>
      </p:sp>
      <p:pic>
        <p:nvPicPr>
          <p:cNvPr id="8" name="Picture 5" descr="CXID_U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0335" y="6186287"/>
            <a:ext cx="2089240" cy="530643"/>
          </a:xfrm>
          <a:prstGeom prst="rect">
            <a:avLst/>
          </a:prstGeom>
        </p:spPr>
      </p:pic>
      <p:pic>
        <p:nvPicPr>
          <p:cNvPr id="9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81" y="6071503"/>
            <a:ext cx="9144000" cy="45719"/>
          </a:xfrm>
          <a:prstGeom prst="rect">
            <a:avLst/>
          </a:prstGeom>
        </p:spPr>
      </p:pic>
      <p:pic>
        <p:nvPicPr>
          <p:cNvPr id="10" name="Picture 10" descr="arro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5428" y="897482"/>
            <a:ext cx="598813" cy="804466"/>
          </a:xfrm>
          <a:prstGeom prst="rect">
            <a:avLst/>
          </a:prstGeom>
        </p:spPr>
      </p:pic>
      <p:pic>
        <p:nvPicPr>
          <p:cNvPr id="9218" name="Picture 2" descr="Проект — что это такое | KtoNaNovenkogo.r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7343" y="4281867"/>
            <a:ext cx="2221366" cy="1546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74123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1" name="Rectangle 3"/>
          <p:cNvSpPr>
            <a:spLocks noChangeArrowheads="1"/>
          </p:cNvSpPr>
          <p:nvPr/>
        </p:nvSpPr>
        <p:spPr bwMode="auto">
          <a:xfrm>
            <a:off x="932916" y="3018576"/>
            <a:ext cx="7485698" cy="139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/>
            <a:r>
              <a:rPr lang="uk-UA" sz="3600" b="1" dirty="0">
                <a:solidFill>
                  <a:srgbClr val="C40000"/>
                </a:solidFill>
                <a:latin typeface="+mj-lt"/>
              </a:rPr>
              <a:t>  </a:t>
            </a:r>
            <a:endParaRPr lang="en-US" sz="10500" dirty="0">
              <a:solidFill>
                <a:srgbClr val="C40000"/>
              </a:solidFill>
              <a:latin typeface="+mj-lt"/>
            </a:endParaRPr>
          </a:p>
        </p:txBody>
      </p:sp>
      <p:sp>
        <p:nvSpPr>
          <p:cNvPr id="334852" name="Rectangle 4"/>
          <p:cNvSpPr>
            <a:spLocks noChangeArrowheads="1"/>
          </p:cNvSpPr>
          <p:nvPr/>
        </p:nvSpPr>
        <p:spPr bwMode="auto">
          <a:xfrm>
            <a:off x="2149000" y="4137866"/>
            <a:ext cx="5715000" cy="586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3200" b="1" dirty="0">
                <a:solidFill>
                  <a:srgbClr val="000066"/>
                </a:solidFill>
                <a:latin typeface="+mj-lt"/>
              </a:rPr>
              <a:t>(МІСЦЕВІ)</a:t>
            </a:r>
            <a:r>
              <a:rPr lang="en-US" sz="3200" b="1" dirty="0">
                <a:solidFill>
                  <a:srgbClr val="000066"/>
                </a:solidFill>
                <a:latin typeface="+mj-lt"/>
              </a:rPr>
              <a:t> </a:t>
            </a:r>
            <a:r>
              <a:rPr lang="uk-UA" sz="3200" b="1" dirty="0">
                <a:solidFill>
                  <a:srgbClr val="000066"/>
                </a:solidFill>
                <a:latin typeface="+mj-lt"/>
              </a:rPr>
              <a:t>ФАКТОРНІ УМОВИ</a:t>
            </a:r>
            <a:endParaRPr lang="en-US" sz="3200" b="1" dirty="0">
              <a:solidFill>
                <a:srgbClr val="000066"/>
              </a:solidFill>
              <a:latin typeface="+mj-lt"/>
            </a:endParaRPr>
          </a:p>
        </p:txBody>
      </p:sp>
      <p:sp>
        <p:nvSpPr>
          <p:cNvPr id="334853" name="Line 5"/>
          <p:cNvSpPr>
            <a:spLocks noChangeShapeType="1"/>
          </p:cNvSpPr>
          <p:nvPr/>
        </p:nvSpPr>
        <p:spPr bwMode="auto">
          <a:xfrm>
            <a:off x="2660969" y="3453758"/>
            <a:ext cx="4691062" cy="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279347" y="1097130"/>
            <a:ext cx="8957131" cy="974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uk-UA" sz="2000" b="1" dirty="0">
                <a:solidFill>
                  <a:schemeClr val="tx2"/>
                </a:solidFill>
              </a:rPr>
              <a:t>Місцевий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uk-UA" sz="2000" b="1" dirty="0">
                <a:solidFill>
                  <a:schemeClr val="tx2"/>
                </a:solidFill>
              </a:rPr>
              <a:t>економічний розвиток відбувається в усе більшому конкурентному середовищі, рушійними силами якого є процеси, що відбуваються одночасно в глобальній економіці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334855" name="Line 7"/>
          <p:cNvSpPr>
            <a:spLocks noChangeShapeType="1"/>
          </p:cNvSpPr>
          <p:nvPr/>
        </p:nvSpPr>
        <p:spPr bwMode="auto">
          <a:xfrm>
            <a:off x="2708968" y="3496668"/>
            <a:ext cx="0" cy="730250"/>
          </a:xfrm>
          <a:prstGeom prst="line">
            <a:avLst/>
          </a:prstGeom>
          <a:noFill/>
          <a:ln w="11747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4856" name="Line 8"/>
          <p:cNvSpPr>
            <a:spLocks noChangeShapeType="1"/>
          </p:cNvSpPr>
          <p:nvPr/>
        </p:nvSpPr>
        <p:spPr bwMode="auto">
          <a:xfrm flipH="1">
            <a:off x="5006500" y="3510935"/>
            <a:ext cx="0" cy="701715"/>
          </a:xfrm>
          <a:prstGeom prst="line">
            <a:avLst/>
          </a:prstGeom>
          <a:noFill/>
          <a:ln w="11747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4857" name="Line 9"/>
          <p:cNvSpPr>
            <a:spLocks noChangeShapeType="1"/>
          </p:cNvSpPr>
          <p:nvPr/>
        </p:nvSpPr>
        <p:spPr bwMode="auto">
          <a:xfrm>
            <a:off x="7282182" y="3539844"/>
            <a:ext cx="0" cy="687074"/>
          </a:xfrm>
          <a:prstGeom prst="line">
            <a:avLst/>
          </a:prstGeom>
          <a:noFill/>
          <a:ln w="11747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34" name="Прямоугольник 10"/>
          <p:cNvSpPr>
            <a:spLocks noChangeArrowheads="1"/>
          </p:cNvSpPr>
          <p:nvPr/>
        </p:nvSpPr>
        <p:spPr bwMode="auto">
          <a:xfrm>
            <a:off x="249465" y="4698261"/>
            <a:ext cx="8763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2000" dirty="0">
                <a:solidFill>
                  <a:schemeClr val="tx2"/>
                </a:solidFill>
                <a:latin typeface="+mj-lt"/>
                <a:cs typeface="Arial" pitchFamily="34" charset="0"/>
              </a:rPr>
              <a:t>Підвищити економічну ефективність за рахунок </a:t>
            </a:r>
            <a:r>
              <a:rPr lang="uk-UA" sz="2000" b="1" dirty="0">
                <a:solidFill>
                  <a:schemeClr val="tx2"/>
                </a:solidFill>
                <a:latin typeface="+mj-lt"/>
                <a:cs typeface="Arial" pitchFamily="34" charset="0"/>
              </a:rPr>
              <a:t>мобілізації ресурсів</a:t>
            </a:r>
            <a:r>
              <a:rPr lang="uk-UA" sz="2000" dirty="0">
                <a:solidFill>
                  <a:schemeClr val="tx2"/>
                </a:solidFill>
                <a:latin typeface="+mj-lt"/>
                <a:cs typeface="Arial" pitchFamily="34" charset="0"/>
              </a:rPr>
              <a:t>, які б інакше залишилися невикористаними, та сформувати більше соціальних </a:t>
            </a:r>
            <a:r>
              <a:rPr lang="uk-UA" sz="2000" dirty="0" err="1">
                <a:solidFill>
                  <a:schemeClr val="tx2"/>
                </a:solidFill>
                <a:latin typeface="+mj-lt"/>
                <a:cs typeface="Arial" pitchFamily="34" charset="0"/>
              </a:rPr>
              <a:t>вигод</a:t>
            </a:r>
            <a:r>
              <a:rPr lang="uk-UA" sz="2000" dirty="0">
                <a:solidFill>
                  <a:schemeClr val="tx2"/>
                </a:solidFill>
                <a:latin typeface="+mj-lt"/>
                <a:cs typeface="Arial" pitchFamily="34" charset="0"/>
              </a:rPr>
              <a:t> через врахування </a:t>
            </a:r>
            <a:r>
              <a:rPr lang="uk-UA" sz="2000" b="1" dirty="0">
                <a:solidFill>
                  <a:schemeClr val="tx2"/>
                </a:solidFill>
                <a:latin typeface="+mj-lt"/>
                <a:cs typeface="Arial" pitchFamily="34" charset="0"/>
              </a:rPr>
              <a:t>місцевої специфіки</a:t>
            </a:r>
            <a:r>
              <a:rPr lang="uk-UA" sz="2000" dirty="0">
                <a:solidFill>
                  <a:schemeClr val="tx2"/>
                </a:solidFill>
                <a:latin typeface="+mj-lt"/>
                <a:cs typeface="Arial" pitchFamily="34" charset="0"/>
              </a:rPr>
              <a:t>, включити </a:t>
            </a:r>
            <a:r>
              <a:rPr lang="uk-UA" sz="2000" b="1" dirty="0">
                <a:solidFill>
                  <a:schemeClr val="tx2"/>
                </a:solidFill>
                <a:latin typeface="+mj-lt"/>
                <a:cs typeface="Arial" pitchFamily="34" charset="0"/>
              </a:rPr>
              <a:t>регулятори у сфері земельних ресурсів, нерухомості господарської діяльності</a:t>
            </a:r>
            <a:endParaRPr lang="ru-RU" sz="2000" b="1" dirty="0">
              <a:solidFill>
                <a:schemeClr val="tx2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1" name="Picture 4" descr="USAID_Horiz_Ukranian_RGB_2-Colo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35" t="9874" r="7233" b="15340"/>
          <a:stretch/>
        </p:blipFill>
        <p:spPr>
          <a:xfrm>
            <a:off x="35682" y="49301"/>
            <a:ext cx="2296038" cy="876769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2911000" y="34061"/>
            <a:ext cx="6499145" cy="90670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>
              <a:spcBef>
                <a:spcPct val="0"/>
              </a:spcBef>
              <a:buNone/>
              <a:defRPr sz="2400" b="1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</a:lstStyle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ДЕЦЕНТРАЛІЗАЦІЯ ТА (МІСЦЕВІ) ФАКТОРНІ УМОВИ</a:t>
            </a:r>
            <a:endParaRPr lang="cs-CZ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5" descr="CXID_U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4340" y="6367350"/>
            <a:ext cx="1549660" cy="369651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593164" y="6320207"/>
            <a:ext cx="5984875" cy="481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700" dirty="0">
                <a:solidFill>
                  <a:srgbClr val="182B5D"/>
                </a:solidFill>
                <a:latin typeface="+mn-lt"/>
                <a:cs typeface="Gill Sans"/>
              </a:rPr>
              <a:t>Проект USAID </a:t>
            </a:r>
            <a:r>
              <a:rPr lang="uk-UA" sz="1700" dirty="0">
                <a:solidFill>
                  <a:srgbClr val="182B5D"/>
                </a:solidFill>
                <a:latin typeface="+mn-lt"/>
                <a:cs typeface="Gill Sans"/>
              </a:rPr>
              <a:t>«Демократичне врядування у Східній Україні»</a:t>
            </a:r>
            <a:r>
              <a:rPr lang="en-US" sz="1700" dirty="0">
                <a:solidFill>
                  <a:srgbClr val="182B5D"/>
                </a:solidFill>
                <a:latin typeface="+mn-lt"/>
                <a:cs typeface="Gill Sans"/>
              </a:rPr>
              <a:t> </a:t>
            </a:r>
          </a:p>
        </p:txBody>
      </p:sp>
      <p:pic>
        <p:nvPicPr>
          <p:cNvPr id="15" name="Picture 6" descr="arro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-20060" y="6305770"/>
            <a:ext cx="299407" cy="564813"/>
          </a:xfrm>
          <a:prstGeom prst="rect">
            <a:avLst/>
          </a:prstGeom>
        </p:spPr>
      </p:pic>
      <p:pic>
        <p:nvPicPr>
          <p:cNvPr id="16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4470" y="6297347"/>
            <a:ext cx="9144000" cy="45719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98178321"/>
              </p:ext>
            </p:extLst>
          </p:nvPr>
        </p:nvGraphicFramePr>
        <p:xfrm>
          <a:off x="1774408" y="2060335"/>
          <a:ext cx="7174182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3591">
                  <a:extLst>
                    <a:ext uri="{9D8B030D-6E8A-4147-A177-3AD203B41FA5}">
                      <a16:colId xmlns:a16="http://schemas.microsoft.com/office/drawing/2014/main" xmlns="" val="3433277767"/>
                    </a:ext>
                  </a:extLst>
                </a:gridCol>
                <a:gridCol w="4320591">
                  <a:extLst>
                    <a:ext uri="{9D8B030D-6E8A-4147-A177-3AD203B41FA5}">
                      <a16:colId xmlns:a16="http://schemas.microsoft.com/office/drawing/2014/main" xmlns="" val="22016806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4000" b="1" dirty="0"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 Л О Б А Л</a:t>
                      </a:r>
                      <a:endParaRPr lang="ru-RU" sz="4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uk-UA" sz="8000" dirty="0">
                          <a:solidFill>
                            <a:srgbClr val="C00000"/>
                          </a:solidFill>
                        </a:rPr>
                        <a:t>ІЗАЦІЯ</a:t>
                      </a:r>
                      <a:endParaRPr lang="ru-RU" sz="8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35039134"/>
                  </a:ext>
                </a:extLst>
              </a:tr>
              <a:tr h="687379">
                <a:tc>
                  <a:txBody>
                    <a:bodyPr/>
                    <a:lstStyle/>
                    <a:p>
                      <a:r>
                        <a:rPr lang="uk-UA" sz="40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ДЕЦЕНТРАЛ</a:t>
                      </a:r>
                      <a:endParaRPr lang="ru-RU" sz="4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63617638"/>
                  </a:ext>
                </a:extLst>
              </a:tr>
            </a:tbl>
          </a:graphicData>
        </a:graphic>
      </p:graphicFrame>
      <p:pic>
        <p:nvPicPr>
          <p:cNvPr id="18" name="Picture 10" descr="arro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41080" y="20023"/>
            <a:ext cx="468450" cy="80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5063580"/>
      </p:ext>
    </p:extLst>
  </p:cSld>
  <p:clrMapOvr>
    <a:masterClrMapping/>
  </p:clrMapOvr>
  <p:transition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01119" y="1683462"/>
            <a:ext cx="3976605" cy="3510881"/>
          </a:xfrm>
          <a:prstGeom prst="rect">
            <a:avLst/>
          </a:prstGeom>
        </p:spPr>
        <p:txBody>
          <a:bodyPr/>
          <a:lstStyle/>
          <a:p>
            <a:pPr eaLnBrk="1" hangingPunct="1">
              <a:spcBef>
                <a:spcPts val="300"/>
              </a:spcBef>
              <a:spcAft>
                <a:spcPts val="300"/>
              </a:spcAft>
              <a:tabLst>
                <a:tab pos="0" algn="l"/>
              </a:tabLst>
            </a:pPr>
            <a:r>
              <a:rPr lang="uk-UA" altLang="ru-RU" sz="2000" kern="1200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Опис</a:t>
            </a:r>
            <a:r>
              <a:rPr lang="uk-UA" altLang="ru-RU" sz="2000" kern="12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uk-UA" altLang="ru-RU" sz="2000" b="1" kern="1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МЕТИ</a:t>
            </a:r>
            <a:r>
              <a:rPr lang="uk-UA" altLang="ru-RU" sz="2000" kern="12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(</a:t>
            </a:r>
            <a:r>
              <a:rPr lang="uk-UA" altLang="ru-RU" sz="2000" kern="1200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потреби, проблеми, можливості, виконавці, користувачі, результати, наслідки, контроль, оцінка) </a:t>
            </a:r>
          </a:p>
          <a:p>
            <a:pPr eaLnBrk="1" hangingPunct="1">
              <a:spcBef>
                <a:spcPts val="300"/>
              </a:spcBef>
              <a:spcAft>
                <a:spcPts val="300"/>
              </a:spcAft>
              <a:tabLst>
                <a:tab pos="0" algn="l"/>
              </a:tabLst>
            </a:pPr>
            <a:r>
              <a:rPr lang="uk-UA" altLang="ru-RU" sz="2000" kern="1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План</a:t>
            </a:r>
            <a:r>
              <a:rPr lang="uk-UA" altLang="ru-RU" sz="2000" kern="12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uk-UA" altLang="ru-RU" sz="2000" kern="1200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узгоджених заходів, засобів, ресурсів </a:t>
            </a:r>
          </a:p>
          <a:p>
            <a:pPr eaLnBrk="1" hangingPunct="1">
              <a:spcBef>
                <a:spcPts val="300"/>
              </a:spcBef>
              <a:spcAft>
                <a:spcPts val="300"/>
              </a:spcAft>
              <a:tabLst>
                <a:tab pos="0" algn="l"/>
              </a:tabLst>
            </a:pPr>
            <a:r>
              <a:rPr lang="uk-UA" altLang="ru-RU" sz="2000" kern="1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Часові параметри</a:t>
            </a:r>
            <a:r>
              <a:rPr lang="uk-UA" altLang="ru-RU" sz="2000" kern="12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: </a:t>
            </a:r>
            <a:r>
              <a:rPr lang="uk-UA" altLang="ru-RU" sz="2000" kern="1200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терміни початку й завершення</a:t>
            </a:r>
          </a:p>
          <a:p>
            <a:pPr eaLnBrk="1" hangingPunct="1">
              <a:spcBef>
                <a:spcPts val="300"/>
              </a:spcBef>
              <a:spcAft>
                <a:spcPts val="300"/>
              </a:spcAft>
              <a:tabLst>
                <a:tab pos="0" algn="l"/>
              </a:tabLst>
            </a:pPr>
            <a:r>
              <a:rPr lang="uk-UA" altLang="ru-RU" sz="2000" kern="1200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Ступінь</a:t>
            </a:r>
            <a:r>
              <a:rPr lang="uk-UA" altLang="ru-RU" sz="2000" kern="12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uk-UA" altLang="ru-RU" sz="2000" kern="1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унікальності</a:t>
            </a:r>
            <a:r>
              <a:rPr lang="uk-UA" altLang="ru-RU" sz="2000" kern="12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uk-UA" altLang="ru-RU" sz="2000" kern="1200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проекту. Ідентифікація та промоція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13760" y="307259"/>
            <a:ext cx="4725352" cy="369332"/>
          </a:xfrm>
        </p:spPr>
        <p:txBody>
          <a:bodyPr/>
          <a:lstStyle/>
          <a:p>
            <a:pPr algn="ctr" eaLnBrk="1" hangingPunct="1"/>
            <a:r>
              <a:rPr lang="uk-UA" alt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ОЗНАКИ ПРОЕКТУ</a:t>
            </a:r>
            <a:endParaRPr lang="ru-RU" alt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098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7724" y="1387777"/>
            <a:ext cx="4561476" cy="365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USAID_Horiz_Ukranian_RGB_2-Color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35" t="9874" r="7233" b="15340"/>
          <a:stretch/>
        </p:blipFill>
        <p:spPr>
          <a:xfrm>
            <a:off x="32872" y="30811"/>
            <a:ext cx="3050019" cy="869928"/>
          </a:xfrm>
          <a:prstGeom prst="rect">
            <a:avLst/>
          </a:prstGeom>
        </p:spPr>
      </p:pic>
      <p:pic>
        <p:nvPicPr>
          <p:cNvPr id="6" name="Picture 6" descr="arrow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27781" y="6028134"/>
            <a:ext cx="598813" cy="804466"/>
          </a:xfrm>
          <a:prstGeom prst="rect">
            <a:avLst/>
          </a:prstGeom>
        </p:spPr>
      </p:pic>
      <p:pic>
        <p:nvPicPr>
          <p:cNvPr id="7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81" y="6071503"/>
            <a:ext cx="9144000" cy="45719"/>
          </a:xfrm>
          <a:prstGeom prst="rect">
            <a:avLst/>
          </a:prstGeom>
        </p:spPr>
      </p:pic>
      <p:pic>
        <p:nvPicPr>
          <p:cNvPr id="8" name="Picture 5" descr="CXID_UA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0335" y="6186287"/>
            <a:ext cx="2089240" cy="53064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10145" y="6351588"/>
            <a:ext cx="5984875" cy="481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700" dirty="0">
                <a:solidFill>
                  <a:srgbClr val="182B5D"/>
                </a:solidFill>
                <a:latin typeface="Gill Sans"/>
                <a:cs typeface="Gill Sans"/>
              </a:rPr>
              <a:t>Проект USAID </a:t>
            </a:r>
            <a:r>
              <a:rPr lang="uk-UA" sz="1700" dirty="0">
                <a:solidFill>
                  <a:srgbClr val="182B5D"/>
                </a:solidFill>
                <a:latin typeface="Gill Sans"/>
                <a:cs typeface="Gill Sans"/>
              </a:rPr>
              <a:t>«Демократичне врядування у Східній Україні»</a:t>
            </a:r>
            <a:r>
              <a:rPr lang="en-US" sz="1700" dirty="0">
                <a:solidFill>
                  <a:srgbClr val="182B5D"/>
                </a:solidFill>
                <a:latin typeface="Gill Sans"/>
                <a:cs typeface="Gill San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84792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1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1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1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1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3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29001" y="149225"/>
            <a:ext cx="5491696" cy="691276"/>
          </a:xfrm>
        </p:spPr>
        <p:txBody>
          <a:bodyPr>
            <a:noAutofit/>
          </a:bodyPr>
          <a:lstStyle/>
          <a:p>
            <a:pPr marL="12700">
              <a:defRPr/>
            </a:pPr>
            <a:r>
              <a:rPr lang="uk-UA" altLang="uk-UA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РОЗВИТКОВИЙ ПРОЕКТ – СТРАТЕГІЧНО ВАЖЛИВО</a:t>
            </a:r>
            <a:endParaRPr lang="en-IE" altLang="uk-UA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03" name="AutoShape 3"/>
          <p:cNvSpPr>
            <a:spLocks noChangeArrowheads="1"/>
          </p:cNvSpPr>
          <p:nvPr/>
        </p:nvSpPr>
        <p:spPr bwMode="auto">
          <a:xfrm>
            <a:off x="2970213" y="2297113"/>
            <a:ext cx="3259137" cy="3025775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Проект</a:t>
            </a:r>
            <a:endParaRPr lang="cs-CZ" alt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19492" name="Oval 4"/>
          <p:cNvSpPr>
            <a:spLocks noChangeArrowheads="1"/>
          </p:cNvSpPr>
          <p:nvPr/>
        </p:nvSpPr>
        <p:spPr bwMode="auto">
          <a:xfrm>
            <a:off x="5883275" y="2562225"/>
            <a:ext cx="2009775" cy="1997075"/>
          </a:xfrm>
          <a:prstGeom prst="ellipse">
            <a:avLst/>
          </a:prstGeom>
          <a:solidFill>
            <a:srgbClr val="FF9933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000" b="1" dirty="0">
                <a:latin typeface="+mn-lt"/>
              </a:rPr>
              <a:t>Відкриття нових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000" b="1" dirty="0">
                <a:latin typeface="+mn-lt"/>
              </a:rPr>
              <a:t>можливостей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uk-UA" sz="2000" dirty="0">
              <a:latin typeface="Arial" panose="020B0604020202020204" pitchFamily="34" charset="0"/>
            </a:endParaRPr>
          </a:p>
        </p:txBody>
      </p:sp>
      <p:sp>
        <p:nvSpPr>
          <p:cNvPr id="319493" name="Oval 5"/>
          <p:cNvSpPr>
            <a:spLocks noChangeArrowheads="1"/>
          </p:cNvSpPr>
          <p:nvPr/>
        </p:nvSpPr>
        <p:spPr bwMode="auto">
          <a:xfrm>
            <a:off x="4964113" y="1282700"/>
            <a:ext cx="1946275" cy="1854200"/>
          </a:xfrm>
          <a:prstGeom prst="ellipse">
            <a:avLst/>
          </a:prstGeom>
          <a:solidFill>
            <a:srgbClr val="33CC33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400" b="1" dirty="0">
                <a:latin typeface="+mn-lt"/>
              </a:rPr>
              <a:t>Залучення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400" b="1" dirty="0">
                <a:latin typeface="+mn-lt"/>
              </a:rPr>
              <a:t>інвестицій</a:t>
            </a:r>
            <a:endParaRPr lang="cs-CZ" altLang="uk-UA" sz="2400" b="1" dirty="0">
              <a:latin typeface="+mn-lt"/>
            </a:endParaRPr>
          </a:p>
        </p:txBody>
      </p:sp>
      <p:sp>
        <p:nvSpPr>
          <p:cNvPr id="319494" name="Oval 6"/>
          <p:cNvSpPr>
            <a:spLocks noChangeArrowheads="1"/>
          </p:cNvSpPr>
          <p:nvPr/>
        </p:nvSpPr>
        <p:spPr bwMode="auto">
          <a:xfrm>
            <a:off x="5318125" y="4249738"/>
            <a:ext cx="2240915" cy="18542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400" b="1" dirty="0">
                <a:latin typeface="+mn-lt"/>
              </a:rPr>
              <a:t>Залучення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400" b="1" dirty="0">
                <a:latin typeface="+mn-lt"/>
              </a:rPr>
              <a:t>нових знань</a:t>
            </a:r>
            <a:endParaRPr lang="cs-CZ" altLang="uk-UA" sz="2400" b="1" dirty="0">
              <a:latin typeface="+mn-lt"/>
            </a:endParaRPr>
          </a:p>
        </p:txBody>
      </p:sp>
      <p:sp>
        <p:nvSpPr>
          <p:cNvPr id="319495" name="Oval 7"/>
          <p:cNvSpPr>
            <a:spLocks noChangeArrowheads="1"/>
          </p:cNvSpPr>
          <p:nvPr/>
        </p:nvSpPr>
        <p:spPr bwMode="auto">
          <a:xfrm>
            <a:off x="3625850" y="4535488"/>
            <a:ext cx="1946275" cy="1854200"/>
          </a:xfrm>
          <a:prstGeom prst="ellipse">
            <a:avLst/>
          </a:prstGeom>
          <a:solidFill>
            <a:srgbClr val="0000FF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400" b="1" dirty="0">
                <a:latin typeface="+mn-lt"/>
              </a:rPr>
              <a:t>Нові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400" b="1" dirty="0">
                <a:latin typeface="+mn-lt"/>
              </a:rPr>
              <a:t>технології</a:t>
            </a:r>
            <a:endParaRPr lang="cs-CZ" altLang="uk-UA" sz="2400" b="1" dirty="0">
              <a:latin typeface="+mn-lt"/>
            </a:endParaRPr>
          </a:p>
        </p:txBody>
      </p:sp>
      <p:sp>
        <p:nvSpPr>
          <p:cNvPr id="319496" name="Oval 8"/>
          <p:cNvSpPr>
            <a:spLocks noChangeArrowheads="1"/>
          </p:cNvSpPr>
          <p:nvPr/>
        </p:nvSpPr>
        <p:spPr bwMode="auto">
          <a:xfrm>
            <a:off x="1036488" y="3754833"/>
            <a:ext cx="2673350" cy="2273301"/>
          </a:xfrm>
          <a:prstGeom prst="ellipse">
            <a:avLst/>
          </a:prstGeom>
          <a:solidFill>
            <a:srgbClr val="660033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400" b="1" dirty="0">
                <a:latin typeface="+mn-lt"/>
              </a:rPr>
              <a:t>Створення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400" b="1" dirty="0">
                <a:latin typeface="+mn-lt"/>
              </a:rPr>
              <a:t>нових </a:t>
            </a:r>
            <a:r>
              <a:rPr lang="uk-UA" altLang="uk-UA" sz="2400" b="1" dirty="0" err="1">
                <a:latin typeface="+mn-lt"/>
              </a:rPr>
              <a:t>девелоперів</a:t>
            </a:r>
            <a:endParaRPr lang="cs-CZ" altLang="uk-UA" sz="2400" b="1" dirty="0">
              <a:latin typeface="+mn-lt"/>
            </a:endParaRPr>
          </a:p>
        </p:txBody>
      </p:sp>
      <p:sp>
        <p:nvSpPr>
          <p:cNvPr id="319497" name="Oval 9"/>
          <p:cNvSpPr>
            <a:spLocks noChangeArrowheads="1"/>
          </p:cNvSpPr>
          <p:nvPr/>
        </p:nvSpPr>
        <p:spPr bwMode="auto">
          <a:xfrm>
            <a:off x="790575" y="1989138"/>
            <a:ext cx="2486025" cy="2293937"/>
          </a:xfrm>
          <a:prstGeom prst="ellipse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uk-UA" altLang="uk-UA" sz="2400" b="1" dirty="0">
                <a:latin typeface="+mn-lt"/>
              </a:rPr>
              <a:t>Управлінська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uk-UA" altLang="uk-UA" sz="2400" b="1" dirty="0">
                <a:latin typeface="+mn-lt"/>
              </a:rPr>
              <a:t>організаційна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uk-UA" altLang="uk-UA" sz="2400" b="1" dirty="0">
                <a:latin typeface="+mn-lt"/>
              </a:rPr>
              <a:t>результативність</a:t>
            </a:r>
            <a:endParaRPr lang="cs-CZ" altLang="uk-UA" sz="2400" b="1" dirty="0">
              <a:latin typeface="+mn-lt"/>
            </a:endParaRPr>
          </a:p>
        </p:txBody>
      </p:sp>
      <p:sp>
        <p:nvSpPr>
          <p:cNvPr id="319498" name="Oval 10"/>
          <p:cNvSpPr>
            <a:spLocks noChangeArrowheads="1"/>
          </p:cNvSpPr>
          <p:nvPr/>
        </p:nvSpPr>
        <p:spPr bwMode="auto">
          <a:xfrm>
            <a:off x="2555875" y="858838"/>
            <a:ext cx="2589213" cy="2606675"/>
          </a:xfrm>
          <a:prstGeom prst="ellipse">
            <a:avLst/>
          </a:prstGeom>
          <a:solidFill>
            <a:schemeClr val="bg2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400" b="1" dirty="0">
                <a:solidFill>
                  <a:srgbClr val="FF0000"/>
                </a:solidFill>
                <a:latin typeface="+mn-lt"/>
              </a:rPr>
              <a:t>Додана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400" b="1" dirty="0">
                <a:solidFill>
                  <a:srgbClr val="FF0000"/>
                </a:solidFill>
                <a:latin typeface="+mn-lt"/>
              </a:rPr>
              <a:t>вартість,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400" b="1" dirty="0">
                <a:solidFill>
                  <a:srgbClr val="FF0000"/>
                </a:solidFill>
                <a:latin typeface="+mn-lt"/>
              </a:rPr>
              <a:t>нові робочі місця,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400" b="1" dirty="0">
                <a:solidFill>
                  <a:srgbClr val="FF0000"/>
                </a:solidFill>
                <a:latin typeface="+mn-lt"/>
              </a:rPr>
              <a:t>надходження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400" b="1" dirty="0">
                <a:solidFill>
                  <a:srgbClr val="FF0000"/>
                </a:solidFill>
                <a:latin typeface="+mn-lt"/>
              </a:rPr>
              <a:t>до бюджету</a:t>
            </a:r>
            <a:endParaRPr lang="cs-CZ" altLang="uk-UA" sz="24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1" name="Picture 10" descr="arr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5428" y="897482"/>
            <a:ext cx="598813" cy="804466"/>
          </a:xfrm>
          <a:prstGeom prst="rect">
            <a:avLst/>
          </a:prstGeom>
        </p:spPr>
      </p:pic>
      <p:pic>
        <p:nvPicPr>
          <p:cNvPr id="12" name="Picture 4" descr="USAID_Horiz_Ukranian_RGB_2-Color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35" t="9874" r="7233" b="15340"/>
          <a:stretch/>
        </p:blipFill>
        <p:spPr>
          <a:xfrm>
            <a:off x="67366" y="3175"/>
            <a:ext cx="3050019" cy="803655"/>
          </a:xfrm>
          <a:prstGeom prst="rect">
            <a:avLst/>
          </a:prstGeom>
        </p:spPr>
      </p:pic>
      <p:pic>
        <p:nvPicPr>
          <p:cNvPr id="13" name="Picture 5" descr="CXID_U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0335" y="6351588"/>
            <a:ext cx="2089240" cy="365342"/>
          </a:xfrm>
          <a:prstGeom prst="rect">
            <a:avLst/>
          </a:prstGeom>
        </p:spPr>
      </p:pic>
      <p:pic>
        <p:nvPicPr>
          <p:cNvPr id="14" name="Picture 6" descr="arr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27781" y="6028134"/>
            <a:ext cx="598813" cy="804466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710145" y="6380401"/>
            <a:ext cx="5984875" cy="481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700" dirty="0">
                <a:solidFill>
                  <a:srgbClr val="182B5D"/>
                </a:solidFill>
                <a:latin typeface="Gill Sans"/>
                <a:cs typeface="Gill Sans"/>
              </a:rPr>
              <a:t>Проект USAID </a:t>
            </a:r>
            <a:r>
              <a:rPr lang="uk-UA" sz="1700" dirty="0">
                <a:solidFill>
                  <a:srgbClr val="182B5D"/>
                </a:solidFill>
                <a:latin typeface="Gill Sans"/>
                <a:cs typeface="Gill Sans"/>
              </a:rPr>
              <a:t>«Демократичне врядування у Східній Україні»</a:t>
            </a:r>
            <a:r>
              <a:rPr lang="en-US" sz="1700" dirty="0">
                <a:solidFill>
                  <a:srgbClr val="182B5D"/>
                </a:solidFill>
                <a:latin typeface="Gill Sans"/>
                <a:cs typeface="Gill Sans"/>
              </a:rPr>
              <a:t> </a:t>
            </a:r>
          </a:p>
        </p:txBody>
      </p:sp>
      <p:pic>
        <p:nvPicPr>
          <p:cNvPr id="16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241" y="6192680"/>
            <a:ext cx="9144000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981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9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9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9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9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9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9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2" grpId="0" animBg="1" autoUpdateAnimBg="0"/>
      <p:bldP spid="319493" grpId="0" animBg="1" autoUpdateAnimBg="0"/>
      <p:bldP spid="319494" grpId="0" animBg="1" autoUpdateAnimBg="0"/>
      <p:bldP spid="319495" grpId="0" animBg="1" autoUpdateAnimBg="0"/>
      <p:bldP spid="319496" grpId="0" animBg="1" autoUpdateAnimBg="0"/>
      <p:bldP spid="319497" grpId="0" animBg="1" autoUpdateAnimBg="0"/>
      <p:bldP spid="319498" grpId="0" animBg="1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3200400" y="290155"/>
            <a:ext cx="4693920" cy="455176"/>
          </a:xfrm>
          <a:prstGeom prst="rect">
            <a:avLst/>
          </a:prstGeom>
        </p:spPr>
        <p:txBody>
          <a:bodyPr vert="horz" wrap="square" lIns="0" tIns="85014" rIns="0" bIns="0" rtlCol="0">
            <a:spAutoFit/>
          </a:bodyPr>
          <a:lstStyle/>
          <a:p>
            <a:pPr marL="777240" marR="5080" indent="-71755">
              <a:lnSpc>
                <a:spcPct val="100000"/>
              </a:lnSpc>
              <a:spcBef>
                <a:spcPts val="100"/>
              </a:spcBef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ВИБІР ІДЕЇ ПРОЄКТУ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7196" y="1020637"/>
            <a:ext cx="489299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 algn="just">
              <a:spcBef>
                <a:spcPts val="100"/>
              </a:spcBef>
            </a:pPr>
            <a:r>
              <a:rPr lang="uk-UA" sz="2000" b="1" spc="-5" dirty="0">
                <a:solidFill>
                  <a:srgbClr val="C00000"/>
                </a:solidFill>
                <a:cs typeface="Times New Roman" panose="02020603050405020304" pitchFamily="18" charset="0"/>
              </a:rPr>
              <a:t>Ідея проекту </a:t>
            </a:r>
            <a:r>
              <a:rPr lang="uk-UA" sz="2000" b="1" spc="-5" dirty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</a:rPr>
              <a:t>– базова причина (підстава) того, чому і на кого/що ми  хочемо здійснити управлінський вплив з метою внесення бажаних  змін у суспільне життя (життя громади) загалом або окрему  суспільну сферу</a:t>
            </a:r>
          </a:p>
          <a:p>
            <a:pPr marL="12700" lvl="0" algn="just">
              <a:spcBef>
                <a:spcPts val="100"/>
              </a:spcBef>
            </a:pPr>
            <a:endParaRPr lang="uk-UA" sz="2000" b="1" spc="-5" dirty="0">
              <a:solidFill>
                <a:schemeClr val="accent4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marL="12700" marR="6350" lvl="0" algn="just">
              <a:lnSpc>
                <a:spcPct val="80000"/>
              </a:lnSpc>
              <a:spcBef>
                <a:spcPts val="820"/>
              </a:spcBef>
              <a:tabLst>
                <a:tab pos="355600" algn="l"/>
              </a:tabLst>
            </a:pPr>
            <a:r>
              <a:rPr lang="uk-UA" sz="2000" b="1" spc="-5" dirty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</a:rPr>
              <a:t>Ідея або задум проекту – представлення  результату в загальній формі (короткий опис,  малюнок, схема).</a:t>
            </a:r>
          </a:p>
          <a:p>
            <a:pPr marL="12700" marR="5080" lvl="0" algn="just">
              <a:lnSpc>
                <a:spcPts val="2880"/>
              </a:lnSpc>
              <a:spcBef>
                <a:spcPts val="695"/>
              </a:spcBef>
              <a:tabLst>
                <a:tab pos="355600" algn="l"/>
              </a:tabLst>
            </a:pPr>
            <a:r>
              <a:rPr lang="uk-UA" sz="2000" b="1" spc="-5" dirty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</a:rPr>
              <a:t>Коротке обґрунтування ідеї – чому або навіщо  необхідно реалізувати саме цю ідею (задум)?  Хто зацікавлений в її реалізації?</a:t>
            </a:r>
            <a:endParaRPr lang="uk-UA" sz="2000" b="1" dirty="0">
              <a:solidFill>
                <a:schemeClr val="accent4">
                  <a:lumMod val="50000"/>
                </a:schemeClr>
              </a:solidFill>
              <a:cs typeface="Times New Roman"/>
            </a:endParaRPr>
          </a:p>
        </p:txBody>
      </p:sp>
      <p:pic>
        <p:nvPicPr>
          <p:cNvPr id="7" name="Picture 4" descr="USAID_Horiz_Ukranian_RGB_2-Color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35" t="9874" r="7233" b="15340"/>
          <a:stretch/>
        </p:blipFill>
        <p:spPr>
          <a:xfrm>
            <a:off x="67366" y="3175"/>
            <a:ext cx="3050019" cy="803655"/>
          </a:xfrm>
          <a:prstGeom prst="rect">
            <a:avLst/>
          </a:prstGeom>
        </p:spPr>
      </p:pic>
      <p:pic>
        <p:nvPicPr>
          <p:cNvPr id="8" name="Picture 6" descr="arro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27781" y="6028134"/>
            <a:ext cx="598813" cy="804466"/>
          </a:xfrm>
          <a:prstGeom prst="rect">
            <a:avLst/>
          </a:prstGeom>
        </p:spPr>
      </p:pic>
      <p:pic>
        <p:nvPicPr>
          <p:cNvPr id="9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241" y="6002355"/>
            <a:ext cx="9144000" cy="45719"/>
          </a:xfrm>
          <a:prstGeom prst="rect">
            <a:avLst/>
          </a:prstGeom>
        </p:spPr>
      </p:pic>
      <p:pic>
        <p:nvPicPr>
          <p:cNvPr id="10" name="Picture 5" descr="CXID_U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0335" y="6351588"/>
            <a:ext cx="2089240" cy="365342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710145" y="6380401"/>
            <a:ext cx="5984875" cy="481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700" dirty="0">
                <a:solidFill>
                  <a:srgbClr val="182B5D"/>
                </a:solidFill>
                <a:latin typeface="Gill Sans"/>
                <a:cs typeface="Gill Sans"/>
              </a:rPr>
              <a:t>Проект USAID </a:t>
            </a:r>
            <a:r>
              <a:rPr lang="uk-UA" sz="1700" dirty="0">
                <a:solidFill>
                  <a:srgbClr val="182B5D"/>
                </a:solidFill>
                <a:latin typeface="Gill Sans"/>
                <a:cs typeface="Gill Sans"/>
              </a:rPr>
              <a:t>«Демократичне врядування у Східній Україні»</a:t>
            </a:r>
            <a:r>
              <a:rPr lang="en-US" sz="1700" dirty="0">
                <a:solidFill>
                  <a:srgbClr val="182B5D"/>
                </a:solidFill>
                <a:latin typeface="Gill Sans"/>
                <a:cs typeface="Gill Sans"/>
              </a:rPr>
              <a:t> </a:t>
            </a:r>
          </a:p>
        </p:txBody>
      </p:sp>
      <p:pic>
        <p:nvPicPr>
          <p:cNvPr id="13" name="Picture 10" descr="arro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6550" y="550601"/>
            <a:ext cx="598813" cy="804466"/>
          </a:xfrm>
          <a:prstGeom prst="rect">
            <a:avLst/>
          </a:prstGeom>
        </p:spPr>
      </p:pic>
      <p:pic>
        <p:nvPicPr>
          <p:cNvPr id="11" name="Picture 2" descr="ÐÐ°ÑÑÐ¸Ð½ÐºÐ¸ Ð¿Ð¾ Ð·Ð°Ð¿ÑÐ¾ÑÑ ÑÐ¾ÑÐ¾ Ð¸ ÐºÐ°ÑÑÐ¸Ð½ÐºÐ¸ ÐºÐ½Ð¸Ð³Ñ ÑÑÑÐ°ÑÐµÐ³ÑÑ ÑÐ¾Ð·Ð²Ð¸ÑÐºÑ Ð¾ÑÐ³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467"/>
          <a:stretch/>
        </p:blipFill>
        <p:spPr bwMode="auto">
          <a:xfrm>
            <a:off x="5486400" y="1687394"/>
            <a:ext cx="3533175" cy="283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94239" y="4588438"/>
            <a:ext cx="2776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srgbClr val="820000"/>
                </a:solidFill>
              </a:rPr>
              <a:t>Ідея – це нова комбінація</a:t>
            </a:r>
          </a:p>
          <a:p>
            <a:r>
              <a:rPr lang="uk-UA" b="1" dirty="0">
                <a:solidFill>
                  <a:srgbClr val="820000"/>
                </a:solidFill>
              </a:rPr>
              <a:t>           старих  елементів</a:t>
            </a:r>
            <a:endParaRPr lang="ru-RU" b="1" dirty="0">
              <a:solidFill>
                <a:srgbClr val="8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18304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50985" y="623989"/>
            <a:ext cx="6111240" cy="52562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3863340" y="133571"/>
            <a:ext cx="4599781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НАЙКРАЩА ІДЕЯ ДЛЯ ПРОЕКТУ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3151" y="1615732"/>
            <a:ext cx="1668145" cy="1823833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200" b="1" spc="-5" dirty="0">
                <a:solidFill>
                  <a:srgbClr val="000099"/>
                </a:solidFill>
                <a:latin typeface="Arial"/>
                <a:cs typeface="Arial"/>
              </a:rPr>
              <a:t>Н</a:t>
            </a:r>
            <a:r>
              <a:rPr sz="1400" b="1" spc="-5" dirty="0">
                <a:solidFill>
                  <a:srgbClr val="000099"/>
                </a:solidFill>
                <a:cs typeface="Arial"/>
              </a:rPr>
              <a:t>аявність</a:t>
            </a:r>
            <a:r>
              <a:rPr sz="1400" b="1" spc="-35" dirty="0">
                <a:solidFill>
                  <a:srgbClr val="000099"/>
                </a:solidFill>
                <a:cs typeface="Arial"/>
              </a:rPr>
              <a:t> </a:t>
            </a:r>
            <a:r>
              <a:rPr sz="1400" b="1" spc="-10" dirty="0">
                <a:solidFill>
                  <a:srgbClr val="000099"/>
                </a:solidFill>
                <a:cs typeface="Arial"/>
              </a:rPr>
              <a:t>унікальних</a:t>
            </a:r>
            <a:endParaRPr sz="1400" dirty="0">
              <a:cs typeface="Arial"/>
            </a:endParaRPr>
          </a:p>
          <a:p>
            <a:pPr marL="12700" marR="575310">
              <a:lnSpc>
                <a:spcPct val="110000"/>
              </a:lnSpc>
            </a:pPr>
            <a:r>
              <a:rPr sz="1400" b="1" spc="-15" dirty="0">
                <a:solidFill>
                  <a:srgbClr val="000099"/>
                </a:solidFill>
                <a:cs typeface="Arial"/>
              </a:rPr>
              <a:t>о</a:t>
            </a:r>
            <a:r>
              <a:rPr sz="1400" b="1" dirty="0">
                <a:solidFill>
                  <a:srgbClr val="000099"/>
                </a:solidFill>
                <a:cs typeface="Arial"/>
              </a:rPr>
              <a:t>со</a:t>
            </a:r>
            <a:r>
              <a:rPr sz="1400" b="1" spc="-25" dirty="0">
                <a:solidFill>
                  <a:srgbClr val="000099"/>
                </a:solidFill>
                <a:cs typeface="Arial"/>
              </a:rPr>
              <a:t>б</a:t>
            </a:r>
            <a:r>
              <a:rPr sz="1400" b="1" dirty="0">
                <a:solidFill>
                  <a:srgbClr val="000099"/>
                </a:solidFill>
                <a:cs typeface="Arial"/>
              </a:rPr>
              <a:t>л</a:t>
            </a:r>
            <a:r>
              <a:rPr sz="1400" b="1" spc="-10" dirty="0">
                <a:solidFill>
                  <a:srgbClr val="000099"/>
                </a:solidFill>
                <a:cs typeface="Arial"/>
              </a:rPr>
              <a:t>и</a:t>
            </a:r>
            <a:r>
              <a:rPr sz="1400" b="1" spc="-20" dirty="0">
                <a:solidFill>
                  <a:srgbClr val="000099"/>
                </a:solidFill>
                <a:cs typeface="Arial"/>
              </a:rPr>
              <a:t>в</a:t>
            </a:r>
            <a:r>
              <a:rPr sz="1400" b="1" spc="-15" dirty="0">
                <a:solidFill>
                  <a:srgbClr val="000099"/>
                </a:solidFill>
                <a:cs typeface="Arial"/>
              </a:rPr>
              <a:t>о</a:t>
            </a:r>
            <a:r>
              <a:rPr sz="1400" b="1" dirty="0">
                <a:solidFill>
                  <a:srgbClr val="000099"/>
                </a:solidFill>
                <a:cs typeface="Arial"/>
              </a:rPr>
              <a:t>с</a:t>
            </a:r>
            <a:r>
              <a:rPr sz="1400" b="1" spc="-15" dirty="0">
                <a:solidFill>
                  <a:srgbClr val="000099"/>
                </a:solidFill>
                <a:cs typeface="Arial"/>
              </a:rPr>
              <a:t>т</a:t>
            </a:r>
            <a:r>
              <a:rPr sz="1400" b="1" dirty="0">
                <a:solidFill>
                  <a:srgbClr val="000099"/>
                </a:solidFill>
                <a:cs typeface="Arial"/>
              </a:rPr>
              <a:t>ей  </a:t>
            </a:r>
            <a:r>
              <a:rPr sz="1400" b="1" spc="-5" dirty="0">
                <a:solidFill>
                  <a:srgbClr val="000099"/>
                </a:solidFill>
                <a:cs typeface="Arial"/>
              </a:rPr>
              <a:t>(досвід,</a:t>
            </a:r>
            <a:endParaRPr sz="1400" dirty="0">
              <a:cs typeface="Arial"/>
            </a:endParaRPr>
          </a:p>
          <a:p>
            <a:pPr marL="12700" marR="403860">
              <a:lnSpc>
                <a:spcPct val="110000"/>
              </a:lnSpc>
            </a:pPr>
            <a:r>
              <a:rPr sz="1400" b="1" spc="-10" dirty="0">
                <a:solidFill>
                  <a:srgbClr val="000099"/>
                </a:solidFill>
                <a:cs typeface="Arial"/>
              </a:rPr>
              <a:t>професійність,  </a:t>
            </a:r>
            <a:r>
              <a:rPr sz="1400" b="1" spc="-5" dirty="0">
                <a:solidFill>
                  <a:srgbClr val="000099"/>
                </a:solidFill>
                <a:cs typeface="Arial"/>
              </a:rPr>
              <a:t>географія…),</a:t>
            </a:r>
            <a:r>
              <a:rPr sz="1400" b="1" spc="-35" dirty="0">
                <a:solidFill>
                  <a:srgbClr val="000099"/>
                </a:solidFill>
                <a:cs typeface="Arial"/>
              </a:rPr>
              <a:t> </a:t>
            </a:r>
            <a:r>
              <a:rPr sz="1400" b="1" spc="-5" dirty="0">
                <a:solidFill>
                  <a:srgbClr val="000099"/>
                </a:solidFill>
                <a:cs typeface="Arial"/>
              </a:rPr>
              <a:t>які</a:t>
            </a:r>
            <a:endParaRPr sz="1400" dirty="0">
              <a:cs typeface="Arial"/>
            </a:endParaRPr>
          </a:p>
          <a:p>
            <a:pPr marL="12700" marR="111760">
              <a:lnSpc>
                <a:spcPts val="1580"/>
              </a:lnSpc>
              <a:spcBef>
                <a:spcPts val="80"/>
              </a:spcBef>
            </a:pPr>
            <a:r>
              <a:rPr lang="uk-UA" sz="1400" b="1" spc="-5" dirty="0">
                <a:solidFill>
                  <a:srgbClr val="000099"/>
                </a:solidFill>
                <a:cs typeface="Arial"/>
              </a:rPr>
              <a:t>вигідно </a:t>
            </a:r>
            <a:r>
              <a:rPr lang="uk-UA" sz="1400" b="1" spc="-10" dirty="0">
                <a:solidFill>
                  <a:srgbClr val="000099"/>
                </a:solidFill>
                <a:cs typeface="Arial"/>
              </a:rPr>
              <a:t>відрізняють  </a:t>
            </a:r>
            <a:r>
              <a:rPr lang="uk-UA" sz="1400" b="1" spc="-5" dirty="0">
                <a:solidFill>
                  <a:srgbClr val="000099"/>
                </a:solidFill>
                <a:cs typeface="Arial"/>
              </a:rPr>
              <a:t>проект</a:t>
            </a:r>
            <a:r>
              <a:rPr sz="1400" b="1" spc="-5" dirty="0">
                <a:solidFill>
                  <a:srgbClr val="000099"/>
                </a:solidFill>
                <a:cs typeface="Arial"/>
              </a:rPr>
              <a:t> від проектів  </a:t>
            </a:r>
            <a:r>
              <a:rPr sz="1400" b="1" spc="-10" dirty="0">
                <a:solidFill>
                  <a:srgbClr val="000099"/>
                </a:solidFill>
                <a:cs typeface="Arial"/>
              </a:rPr>
              <a:t>інших</a:t>
            </a:r>
            <a:r>
              <a:rPr sz="1400" b="1" spc="10" dirty="0">
                <a:solidFill>
                  <a:srgbClr val="000099"/>
                </a:solidFill>
                <a:cs typeface="Arial"/>
              </a:rPr>
              <a:t> </a:t>
            </a:r>
            <a:r>
              <a:rPr sz="1400" b="1" spc="-10" dirty="0">
                <a:solidFill>
                  <a:srgbClr val="000099"/>
                </a:solidFill>
                <a:cs typeface="Arial"/>
              </a:rPr>
              <a:t>претендентів</a:t>
            </a:r>
            <a:endParaRPr sz="1400" dirty="0"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41856" y="770581"/>
            <a:ext cx="2574290" cy="2069926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400" b="1" spc="-5" dirty="0">
                <a:solidFill>
                  <a:srgbClr val="000099"/>
                </a:solidFill>
                <a:cs typeface="Arial"/>
              </a:rPr>
              <a:t>Кожен </a:t>
            </a:r>
            <a:r>
              <a:rPr sz="1400" b="1" spc="-10" dirty="0">
                <a:solidFill>
                  <a:srgbClr val="000099"/>
                </a:solidFill>
                <a:cs typeface="Arial"/>
              </a:rPr>
              <a:t>вітчизняний,</a:t>
            </a:r>
            <a:r>
              <a:rPr sz="1400" b="1" spc="35" dirty="0">
                <a:solidFill>
                  <a:srgbClr val="000099"/>
                </a:solidFill>
                <a:cs typeface="Arial"/>
              </a:rPr>
              <a:t> </a:t>
            </a:r>
            <a:r>
              <a:rPr sz="1400" b="1" dirty="0">
                <a:solidFill>
                  <a:srgbClr val="000099"/>
                </a:solidFill>
                <a:cs typeface="Arial"/>
              </a:rPr>
              <a:t>або</a:t>
            </a:r>
            <a:endParaRPr sz="1400" dirty="0">
              <a:cs typeface="Arial"/>
            </a:endParaRPr>
          </a:p>
          <a:p>
            <a:pPr marL="12700" marR="5080">
              <a:lnSpc>
                <a:spcPct val="120000"/>
              </a:lnSpc>
            </a:pPr>
            <a:r>
              <a:rPr sz="1400" b="1" spc="-5" dirty="0">
                <a:solidFill>
                  <a:srgbClr val="000099"/>
                </a:solidFill>
                <a:cs typeface="Arial"/>
              </a:rPr>
              <a:t>міжнародний донор </a:t>
            </a:r>
            <a:r>
              <a:rPr sz="1400" b="1" spc="-10" dirty="0">
                <a:solidFill>
                  <a:srgbClr val="000099"/>
                </a:solidFill>
                <a:cs typeface="Arial"/>
              </a:rPr>
              <a:t>має чітко  визначений </a:t>
            </a:r>
            <a:r>
              <a:rPr sz="1400" b="1" spc="-5" dirty="0">
                <a:solidFill>
                  <a:srgbClr val="000099"/>
                </a:solidFill>
                <a:cs typeface="Arial"/>
              </a:rPr>
              <a:t>перелік</a:t>
            </a:r>
            <a:r>
              <a:rPr sz="1400" b="1" spc="10" dirty="0">
                <a:solidFill>
                  <a:srgbClr val="000099"/>
                </a:solidFill>
                <a:cs typeface="Arial"/>
              </a:rPr>
              <a:t> </a:t>
            </a:r>
            <a:r>
              <a:rPr sz="1400" b="1" spc="-10" dirty="0">
                <a:solidFill>
                  <a:srgbClr val="000099"/>
                </a:solidFill>
                <a:cs typeface="Arial"/>
              </a:rPr>
              <a:t>пріоритетних</a:t>
            </a:r>
            <a:endParaRPr sz="1400" dirty="0">
              <a:cs typeface="Arial"/>
            </a:endParaRPr>
          </a:p>
          <a:p>
            <a:pPr marL="12700" marR="189865">
              <a:lnSpc>
                <a:spcPct val="120000"/>
              </a:lnSpc>
              <a:spcBef>
                <a:spcPts val="5"/>
              </a:spcBef>
            </a:pPr>
            <a:r>
              <a:rPr sz="1400" b="1" spc="-10" dirty="0">
                <a:solidFill>
                  <a:srgbClr val="000099"/>
                </a:solidFill>
                <a:cs typeface="Arial"/>
              </a:rPr>
              <a:t>видів </a:t>
            </a:r>
            <a:r>
              <a:rPr sz="1400" b="1" spc="-5" dirty="0">
                <a:solidFill>
                  <a:srgbClr val="000099"/>
                </a:solidFill>
                <a:cs typeface="Arial"/>
              </a:rPr>
              <a:t>діяльності, яким </a:t>
            </a:r>
            <a:r>
              <a:rPr sz="1400" b="1" spc="-15" dirty="0">
                <a:solidFill>
                  <a:srgbClr val="000099"/>
                </a:solidFill>
                <a:cs typeface="Arial"/>
              </a:rPr>
              <a:t>готовий  </a:t>
            </a:r>
            <a:r>
              <a:rPr sz="1400" b="1" spc="-10" dirty="0">
                <a:solidFill>
                  <a:srgbClr val="000099"/>
                </a:solidFill>
                <a:cs typeface="Arial"/>
              </a:rPr>
              <a:t>надавати </a:t>
            </a:r>
            <a:r>
              <a:rPr sz="1400" b="1" spc="-20" dirty="0">
                <a:solidFill>
                  <a:srgbClr val="000099"/>
                </a:solidFill>
                <a:cs typeface="Arial"/>
              </a:rPr>
              <a:t>підтримку. </a:t>
            </a:r>
            <a:r>
              <a:rPr sz="1400" b="1" spc="-5" dirty="0">
                <a:solidFill>
                  <a:srgbClr val="000099"/>
                </a:solidFill>
                <a:cs typeface="Arial"/>
              </a:rPr>
              <a:t>Всі інші  </a:t>
            </a:r>
            <a:r>
              <a:rPr sz="1400" b="1" spc="-10" dirty="0">
                <a:solidFill>
                  <a:srgbClr val="000099"/>
                </a:solidFill>
                <a:cs typeface="Arial"/>
              </a:rPr>
              <a:t>види діяльності</a:t>
            </a:r>
            <a:r>
              <a:rPr sz="1400" b="1" spc="45" dirty="0">
                <a:solidFill>
                  <a:srgbClr val="000099"/>
                </a:solidFill>
                <a:cs typeface="Arial"/>
              </a:rPr>
              <a:t> </a:t>
            </a:r>
            <a:r>
              <a:rPr sz="1400" b="1" spc="-5" dirty="0">
                <a:solidFill>
                  <a:srgbClr val="000099"/>
                </a:solidFill>
                <a:cs typeface="Arial"/>
              </a:rPr>
              <a:t>не</a:t>
            </a:r>
            <a:endParaRPr sz="1400" dirty="0"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400" b="1" spc="-10" dirty="0">
                <a:solidFill>
                  <a:srgbClr val="000099"/>
                </a:solidFill>
                <a:cs typeface="Arial"/>
              </a:rPr>
              <a:t>підтримуються цим</a:t>
            </a:r>
            <a:r>
              <a:rPr sz="1400" b="1" spc="60" dirty="0">
                <a:solidFill>
                  <a:srgbClr val="000099"/>
                </a:solidFill>
                <a:cs typeface="Arial"/>
              </a:rPr>
              <a:t> </a:t>
            </a:r>
            <a:r>
              <a:rPr sz="1400" b="1" spc="-10" dirty="0">
                <a:solidFill>
                  <a:srgbClr val="000099"/>
                </a:solidFill>
                <a:cs typeface="Arial"/>
              </a:rPr>
              <a:t>донором</a:t>
            </a:r>
            <a:endParaRPr sz="1400" dirty="0"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17535" y="3172725"/>
            <a:ext cx="1398611" cy="2505942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400" b="1" spc="-10" dirty="0">
                <a:solidFill>
                  <a:srgbClr val="000099"/>
                </a:solidFill>
                <a:cs typeface="Arial"/>
              </a:rPr>
              <a:t>Глибоке</a:t>
            </a:r>
            <a:endParaRPr sz="1400" dirty="0">
              <a:cs typeface="Arial"/>
            </a:endParaRPr>
          </a:p>
          <a:p>
            <a:pPr marL="12700" marR="443865">
              <a:lnSpc>
                <a:spcPct val="120000"/>
              </a:lnSpc>
            </a:pPr>
            <a:r>
              <a:rPr sz="1400" b="1" dirty="0">
                <a:solidFill>
                  <a:srgbClr val="000099"/>
                </a:solidFill>
                <a:cs typeface="Arial"/>
              </a:rPr>
              <a:t>р</a:t>
            </a:r>
            <a:r>
              <a:rPr sz="1400" b="1" spc="-15" dirty="0">
                <a:solidFill>
                  <a:srgbClr val="000099"/>
                </a:solidFill>
                <a:cs typeface="Arial"/>
              </a:rPr>
              <a:t>о</a:t>
            </a:r>
            <a:r>
              <a:rPr sz="1400" b="1" spc="-25" dirty="0">
                <a:solidFill>
                  <a:srgbClr val="000099"/>
                </a:solidFill>
                <a:cs typeface="Arial"/>
              </a:rPr>
              <a:t>з</a:t>
            </a:r>
            <a:r>
              <a:rPr sz="1400" b="1" spc="-45" dirty="0">
                <a:solidFill>
                  <a:srgbClr val="000099"/>
                </a:solidFill>
                <a:cs typeface="Arial"/>
              </a:rPr>
              <a:t>у</a:t>
            </a:r>
            <a:r>
              <a:rPr sz="1400" b="1" spc="-15" dirty="0">
                <a:solidFill>
                  <a:srgbClr val="000099"/>
                </a:solidFill>
                <a:cs typeface="Arial"/>
              </a:rPr>
              <a:t>м</a:t>
            </a:r>
            <a:r>
              <a:rPr sz="1400" b="1" dirty="0">
                <a:solidFill>
                  <a:srgbClr val="000099"/>
                </a:solidFill>
                <a:cs typeface="Arial"/>
              </a:rPr>
              <a:t>ін</a:t>
            </a:r>
            <a:r>
              <a:rPr sz="1400" b="1" spc="-10" dirty="0">
                <a:solidFill>
                  <a:srgbClr val="000099"/>
                </a:solidFill>
                <a:cs typeface="Arial"/>
              </a:rPr>
              <a:t>н</a:t>
            </a:r>
            <a:r>
              <a:rPr sz="1400" b="1" dirty="0">
                <a:solidFill>
                  <a:srgbClr val="000099"/>
                </a:solidFill>
                <a:cs typeface="Arial"/>
              </a:rPr>
              <a:t>я  </a:t>
            </a:r>
            <a:r>
              <a:rPr sz="1400" b="1" spc="-10" dirty="0">
                <a:solidFill>
                  <a:srgbClr val="000099"/>
                </a:solidFill>
                <a:cs typeface="Arial"/>
              </a:rPr>
              <a:t>проблем</a:t>
            </a:r>
            <a:r>
              <a:rPr sz="1400" b="1" spc="-80" dirty="0">
                <a:solidFill>
                  <a:srgbClr val="000099"/>
                </a:solidFill>
                <a:cs typeface="Arial"/>
              </a:rPr>
              <a:t> </a:t>
            </a:r>
            <a:r>
              <a:rPr sz="1400" b="1" dirty="0">
                <a:solidFill>
                  <a:srgbClr val="000099"/>
                </a:solidFill>
                <a:cs typeface="Arial"/>
              </a:rPr>
              <a:t>і</a:t>
            </a:r>
            <a:endParaRPr sz="1400" dirty="0">
              <a:cs typeface="Arial"/>
            </a:endParaRPr>
          </a:p>
          <a:p>
            <a:pPr marL="12700" marR="5080">
              <a:lnSpc>
                <a:spcPts val="1730"/>
              </a:lnSpc>
              <a:spcBef>
                <a:spcPts val="105"/>
              </a:spcBef>
            </a:pPr>
            <a:r>
              <a:rPr sz="1400" b="1" spc="-10" dirty="0" err="1">
                <a:solidFill>
                  <a:srgbClr val="000099"/>
                </a:solidFill>
                <a:cs typeface="Arial"/>
              </a:rPr>
              <a:t>потреб</a:t>
            </a:r>
            <a:r>
              <a:rPr sz="1400" b="1" spc="-70" dirty="0">
                <a:solidFill>
                  <a:srgbClr val="000099"/>
                </a:solidFill>
                <a:cs typeface="Arial"/>
              </a:rPr>
              <a:t> </a:t>
            </a:r>
            <a:r>
              <a:rPr lang="uk-UA" sz="1400" b="1" spc="-10" dirty="0">
                <a:solidFill>
                  <a:srgbClr val="000099"/>
                </a:solidFill>
                <a:cs typeface="Arial"/>
              </a:rPr>
              <a:t>громади</a:t>
            </a:r>
            <a:r>
              <a:rPr sz="1400" b="1" spc="-10" dirty="0">
                <a:solidFill>
                  <a:srgbClr val="000099"/>
                </a:solidFill>
                <a:cs typeface="Arial"/>
              </a:rPr>
              <a:t> </a:t>
            </a:r>
            <a:endParaRPr lang="uk-UA" sz="1400" b="1" spc="-10" dirty="0">
              <a:solidFill>
                <a:srgbClr val="000099"/>
              </a:solidFill>
              <a:cs typeface="Arial"/>
            </a:endParaRPr>
          </a:p>
          <a:p>
            <a:pPr marL="12700" marR="5080">
              <a:lnSpc>
                <a:spcPts val="173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000099"/>
                </a:solidFill>
                <a:cs typeface="Arial"/>
              </a:rPr>
              <a:t> </a:t>
            </a:r>
            <a:r>
              <a:rPr sz="1400" b="1" dirty="0">
                <a:solidFill>
                  <a:srgbClr val="000099"/>
                </a:solidFill>
                <a:cs typeface="Arial"/>
              </a:rPr>
              <a:t>є</a:t>
            </a:r>
            <a:r>
              <a:rPr sz="1400" b="1" spc="-20" dirty="0">
                <a:solidFill>
                  <a:srgbClr val="000099"/>
                </a:solidFill>
                <a:cs typeface="Arial"/>
              </a:rPr>
              <a:t> </a:t>
            </a:r>
            <a:r>
              <a:rPr sz="1400" b="1" spc="-10" dirty="0">
                <a:solidFill>
                  <a:srgbClr val="000099"/>
                </a:solidFill>
                <a:cs typeface="Arial"/>
              </a:rPr>
              <a:t>запорукою</a:t>
            </a:r>
            <a:endParaRPr sz="1400" dirty="0"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1400" b="1" spc="-10" dirty="0">
                <a:solidFill>
                  <a:srgbClr val="000099"/>
                </a:solidFill>
                <a:cs typeface="Arial"/>
              </a:rPr>
              <a:t>підтримки</a:t>
            </a:r>
            <a:endParaRPr sz="1400" dirty="0">
              <a:cs typeface="Arial"/>
            </a:endParaRPr>
          </a:p>
          <a:p>
            <a:pPr marL="12700" marR="156845">
              <a:lnSpc>
                <a:spcPct val="120000"/>
              </a:lnSpc>
            </a:pPr>
            <a:r>
              <a:rPr sz="1400" b="1" dirty="0">
                <a:solidFill>
                  <a:srgbClr val="000099"/>
                </a:solidFill>
                <a:cs typeface="Arial"/>
              </a:rPr>
              <a:t>проекту  </a:t>
            </a:r>
            <a:r>
              <a:rPr sz="1400" b="1" spc="-10" dirty="0">
                <a:solidFill>
                  <a:srgbClr val="000099"/>
                </a:solidFill>
                <a:cs typeface="Arial"/>
              </a:rPr>
              <a:t>мешканцями </a:t>
            </a:r>
            <a:r>
              <a:rPr sz="1400" b="1" dirty="0">
                <a:solidFill>
                  <a:srgbClr val="000099"/>
                </a:solidFill>
                <a:cs typeface="Arial"/>
              </a:rPr>
              <a:t>і  </a:t>
            </a:r>
            <a:r>
              <a:rPr sz="1400" b="1" spc="-5" dirty="0">
                <a:solidFill>
                  <a:srgbClr val="000099"/>
                </a:solidFill>
                <a:cs typeface="Arial"/>
              </a:rPr>
              <a:t>місцевою  владою</a:t>
            </a:r>
            <a:endParaRPr sz="1400" dirty="0"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26606" y="1516766"/>
            <a:ext cx="25463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808080"/>
                </a:solidFill>
                <a:latin typeface="Arial"/>
                <a:cs typeface="Arial"/>
              </a:rPr>
              <a:t>ПРІОРИТЕТИ</a:t>
            </a:r>
            <a:r>
              <a:rPr sz="1800" b="1" spc="-60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808080"/>
                </a:solidFill>
                <a:latin typeface="Arial"/>
                <a:cs typeface="Arial"/>
              </a:rPr>
              <a:t>ДОНОРА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096511" y="3637788"/>
            <a:ext cx="915924" cy="513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155947" y="3912108"/>
            <a:ext cx="795527" cy="513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3863340" y="4186428"/>
            <a:ext cx="1380743" cy="513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3994150" y="3694303"/>
            <a:ext cx="109918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5745" marR="298450" indent="-317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ІДЕЯ  </a:t>
            </a:r>
            <a:r>
              <a:rPr sz="1800" b="1" spc="-5" dirty="0">
                <a:solidFill>
                  <a:srgbClr val="FF3300"/>
                </a:solidFill>
                <a:latin typeface="Arial"/>
                <a:cs typeface="Arial"/>
              </a:rPr>
              <a:t>ДЛЯ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П</a:t>
            </a:r>
            <a:r>
              <a:rPr sz="1800" b="1" spc="-25" dirty="0">
                <a:solidFill>
                  <a:srgbClr val="FF3300"/>
                </a:solidFill>
                <a:latin typeface="Arial"/>
                <a:cs typeface="Arial"/>
              </a:rPr>
              <a:t>Р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ОЕ</a:t>
            </a:r>
            <a:r>
              <a:rPr sz="1800" b="1" spc="50" dirty="0">
                <a:solidFill>
                  <a:srgbClr val="FF3300"/>
                </a:solidFill>
                <a:latin typeface="Arial"/>
                <a:cs typeface="Arial"/>
              </a:rPr>
              <a:t>К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ТУ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623001" y="3404609"/>
            <a:ext cx="2301494" cy="1955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3" name="Picture 4" descr="USAID_Horiz_Ukranian_RGB_2-Color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35" t="9874" r="7233" b="15340"/>
          <a:stretch/>
        </p:blipFill>
        <p:spPr>
          <a:xfrm>
            <a:off x="0" y="-40448"/>
            <a:ext cx="3050019" cy="1047965"/>
          </a:xfrm>
          <a:prstGeom prst="rect">
            <a:avLst/>
          </a:prstGeom>
        </p:spPr>
      </p:pic>
      <p:pic>
        <p:nvPicPr>
          <p:cNvPr id="14" name="Picture 10" descr="arrow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3633" y="470324"/>
            <a:ext cx="598813" cy="804466"/>
          </a:xfrm>
          <a:prstGeom prst="rect">
            <a:avLst/>
          </a:prstGeom>
        </p:spPr>
      </p:pic>
      <p:pic>
        <p:nvPicPr>
          <p:cNvPr id="15" name="Picture 5" descr="CXID_UA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4760" y="6168742"/>
            <a:ext cx="2089240" cy="663858"/>
          </a:xfrm>
          <a:prstGeom prst="rect">
            <a:avLst/>
          </a:prstGeom>
        </p:spPr>
      </p:pic>
      <p:pic>
        <p:nvPicPr>
          <p:cNvPr id="16" name="Picture 6" descr="arrow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27781" y="6028134"/>
            <a:ext cx="598813" cy="804466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643391" y="6168742"/>
            <a:ext cx="5984875" cy="481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700" dirty="0">
                <a:solidFill>
                  <a:srgbClr val="182B5D"/>
                </a:solidFill>
                <a:latin typeface="Gill Sans"/>
                <a:cs typeface="Gill Sans"/>
              </a:rPr>
              <a:t>Проект USAID </a:t>
            </a:r>
            <a:r>
              <a:rPr lang="uk-UA" sz="1700" dirty="0">
                <a:solidFill>
                  <a:srgbClr val="182B5D"/>
                </a:solidFill>
                <a:latin typeface="Gill Sans"/>
                <a:cs typeface="Gill Sans"/>
              </a:rPr>
              <a:t>«Демократичне врядування у Східній Україні»</a:t>
            </a:r>
            <a:r>
              <a:rPr lang="en-US" sz="1700" dirty="0">
                <a:solidFill>
                  <a:srgbClr val="182B5D"/>
                </a:solidFill>
                <a:latin typeface="Gill Sans"/>
                <a:cs typeface="Gill Sans"/>
              </a:rPr>
              <a:t> </a:t>
            </a:r>
          </a:p>
        </p:txBody>
      </p:sp>
      <p:pic>
        <p:nvPicPr>
          <p:cNvPr id="18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81" y="5996165"/>
            <a:ext cx="9144000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00277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arr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08027" y="510944"/>
            <a:ext cx="598813" cy="8044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480" y="2442762"/>
            <a:ext cx="3642360" cy="2840457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3317058" y="196114"/>
            <a:ext cx="5232582" cy="455176"/>
          </a:xfrm>
          <a:prstGeom prst="rect">
            <a:avLst/>
          </a:prstGeom>
        </p:spPr>
        <p:txBody>
          <a:bodyPr vert="horz" wrap="square" lIns="0" tIns="85014" rIns="0" bIns="0" rtlCol="0">
            <a:spAutoFit/>
          </a:bodyPr>
          <a:lstStyle/>
          <a:p>
            <a:pPr marL="777240" marR="5080" indent="-71755">
              <a:lnSpc>
                <a:spcPct val="100000"/>
              </a:lnSpc>
              <a:spcBef>
                <a:spcPts val="100"/>
              </a:spcBef>
            </a:pPr>
            <a:r>
              <a:rPr lang="ru-RU" sz="2400" b="1" spc="5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ЩО ПОТРІБНО ПРОАНАЛІЗУВАТИ</a:t>
            </a:r>
            <a:r>
              <a:rPr sz="2400" b="1" spc="5" dirty="0">
                <a:solidFill>
                  <a:schemeClr val="tx2"/>
                </a:solidFill>
                <a:latin typeface="+mn-lt"/>
                <a:cs typeface="Arial"/>
              </a:rPr>
              <a:t>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5305" y="1117854"/>
            <a:ext cx="5050971" cy="4803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41859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uk-UA" sz="2400" b="1" dirty="0">
                <a:solidFill>
                  <a:schemeClr val="tx2"/>
                </a:solidFill>
                <a:latin typeface="+mj-lt"/>
                <a:cs typeface="Arial"/>
              </a:rPr>
              <a:t>Проблему</a:t>
            </a:r>
            <a:r>
              <a:rPr lang="uk-UA" sz="2400" dirty="0">
                <a:solidFill>
                  <a:schemeClr val="tx2"/>
                </a:solidFill>
                <a:latin typeface="+mj-lt"/>
                <a:cs typeface="Arial"/>
              </a:rPr>
              <a:t>, </a:t>
            </a:r>
            <a:r>
              <a:rPr lang="uk-UA" sz="2400" spc="-5" dirty="0">
                <a:solidFill>
                  <a:schemeClr val="tx2"/>
                </a:solidFill>
                <a:latin typeface="+mj-lt"/>
                <a:cs typeface="Arial"/>
              </a:rPr>
              <a:t>на </a:t>
            </a:r>
            <a:r>
              <a:rPr lang="uk-UA" sz="2400" dirty="0">
                <a:solidFill>
                  <a:schemeClr val="tx2"/>
                </a:solidFill>
                <a:latin typeface="+mj-lt"/>
                <a:cs typeface="Arial"/>
              </a:rPr>
              <a:t>вирішення </a:t>
            </a:r>
            <a:r>
              <a:rPr lang="uk-UA" sz="2400" spc="-5" dirty="0">
                <a:solidFill>
                  <a:schemeClr val="tx2"/>
                </a:solidFill>
                <a:latin typeface="+mj-lt"/>
                <a:cs typeface="Arial"/>
              </a:rPr>
              <a:t>якої</a:t>
            </a:r>
            <a:r>
              <a:rPr lang="uk-UA" sz="2400" spc="-105" dirty="0">
                <a:solidFill>
                  <a:schemeClr val="tx2"/>
                </a:solidFill>
                <a:latin typeface="+mj-lt"/>
                <a:cs typeface="Arial"/>
              </a:rPr>
              <a:t> </a:t>
            </a:r>
            <a:r>
              <a:rPr lang="uk-UA" sz="2400" dirty="0">
                <a:solidFill>
                  <a:schemeClr val="tx2"/>
                </a:solidFill>
                <a:latin typeface="+mj-lt"/>
                <a:cs typeface="Arial"/>
              </a:rPr>
              <a:t>буде  </a:t>
            </a:r>
            <a:r>
              <a:rPr lang="uk-UA" sz="2400" spc="-5" dirty="0">
                <a:solidFill>
                  <a:schemeClr val="tx2"/>
                </a:solidFill>
                <a:latin typeface="+mj-lt"/>
                <a:cs typeface="Arial"/>
              </a:rPr>
              <a:t>спрямовано</a:t>
            </a:r>
            <a:r>
              <a:rPr lang="uk-UA" sz="2400" dirty="0">
                <a:solidFill>
                  <a:schemeClr val="tx2"/>
                </a:solidFill>
                <a:latin typeface="+mj-lt"/>
                <a:cs typeface="Arial"/>
              </a:rPr>
              <a:t> </a:t>
            </a:r>
            <a:r>
              <a:rPr lang="uk-UA" sz="2400" spc="-5" dirty="0">
                <a:solidFill>
                  <a:schemeClr val="tx2"/>
                </a:solidFill>
                <a:latin typeface="+mj-lt"/>
                <a:cs typeface="Arial"/>
              </a:rPr>
              <a:t>проект</a:t>
            </a:r>
            <a:endParaRPr lang="uk-UA" sz="2400" dirty="0">
              <a:solidFill>
                <a:schemeClr val="tx2"/>
              </a:solidFill>
              <a:latin typeface="+mj-lt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uk-UA" sz="2400" b="1" spc="-5" dirty="0">
                <a:solidFill>
                  <a:schemeClr val="tx2"/>
                </a:solidFill>
                <a:latin typeface="+mj-lt"/>
                <a:cs typeface="Arial"/>
              </a:rPr>
              <a:t>Зацікавлені</a:t>
            </a:r>
            <a:r>
              <a:rPr lang="uk-UA" sz="2400" b="1" spc="-20" dirty="0">
                <a:solidFill>
                  <a:schemeClr val="tx2"/>
                </a:solidFill>
                <a:latin typeface="+mj-lt"/>
                <a:cs typeface="Arial"/>
              </a:rPr>
              <a:t> </a:t>
            </a:r>
            <a:r>
              <a:rPr lang="uk-UA" sz="2400" b="1" spc="-10" dirty="0">
                <a:solidFill>
                  <a:schemeClr val="tx2"/>
                </a:solidFill>
                <a:latin typeface="+mj-lt"/>
                <a:cs typeface="Arial"/>
              </a:rPr>
              <a:t>сторони (</a:t>
            </a:r>
            <a:r>
              <a:rPr lang="uk-UA" sz="2400" b="1" spc="-10" dirty="0" err="1">
                <a:solidFill>
                  <a:schemeClr val="tx2"/>
                </a:solidFill>
                <a:latin typeface="+mj-lt"/>
                <a:cs typeface="Arial"/>
              </a:rPr>
              <a:t>стейкхолдери</a:t>
            </a:r>
            <a:r>
              <a:rPr lang="uk-UA" sz="2400" b="1" spc="-10" dirty="0">
                <a:solidFill>
                  <a:schemeClr val="tx2"/>
                </a:solidFill>
                <a:latin typeface="+mj-lt"/>
                <a:cs typeface="Arial"/>
              </a:rPr>
              <a:t>)</a:t>
            </a:r>
            <a:endParaRPr lang="uk-UA" sz="2400" dirty="0">
              <a:solidFill>
                <a:schemeClr val="tx2"/>
              </a:solidFill>
              <a:latin typeface="+mj-lt"/>
              <a:cs typeface="Arial"/>
            </a:endParaRPr>
          </a:p>
          <a:p>
            <a:pPr marL="355600" marR="747395" indent="-3429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uk-UA" sz="2400" b="1" spc="-5" dirty="0">
                <a:solidFill>
                  <a:schemeClr val="tx2"/>
                </a:solidFill>
                <a:latin typeface="+mj-lt"/>
                <a:cs typeface="Arial"/>
              </a:rPr>
              <a:t>Партнери</a:t>
            </a:r>
            <a:r>
              <a:rPr lang="uk-UA" sz="2400" spc="-5" dirty="0">
                <a:solidFill>
                  <a:schemeClr val="tx2"/>
                </a:solidFill>
                <a:latin typeface="+mj-lt"/>
                <a:cs typeface="Arial"/>
              </a:rPr>
              <a:t>, які </a:t>
            </a:r>
            <a:r>
              <a:rPr lang="uk-UA" sz="2400" dirty="0">
                <a:solidFill>
                  <a:schemeClr val="tx2"/>
                </a:solidFill>
                <a:latin typeface="+mj-lt"/>
                <a:cs typeface="Arial"/>
              </a:rPr>
              <a:t>можуть бути </a:t>
            </a:r>
            <a:r>
              <a:rPr lang="uk-UA" sz="2400" spc="-5" dirty="0">
                <a:solidFill>
                  <a:schemeClr val="tx2"/>
                </a:solidFill>
                <a:latin typeface="+mj-lt"/>
                <a:cs typeface="Arial"/>
              </a:rPr>
              <a:t>залучені до  </a:t>
            </a:r>
            <a:r>
              <a:rPr lang="uk-UA" sz="2400" dirty="0">
                <a:solidFill>
                  <a:schemeClr val="tx2"/>
                </a:solidFill>
                <a:latin typeface="+mj-lt"/>
                <a:cs typeface="Arial"/>
              </a:rPr>
              <a:t>підготовки та </a:t>
            </a:r>
            <a:r>
              <a:rPr lang="uk-UA" sz="2400" spc="-5" dirty="0">
                <a:solidFill>
                  <a:schemeClr val="tx2"/>
                </a:solidFill>
                <a:latin typeface="+mj-lt"/>
                <a:cs typeface="Arial"/>
              </a:rPr>
              <a:t>виконання</a:t>
            </a:r>
            <a:r>
              <a:rPr lang="uk-UA" sz="2400" spc="-25" dirty="0">
                <a:solidFill>
                  <a:schemeClr val="tx2"/>
                </a:solidFill>
                <a:latin typeface="+mj-lt"/>
                <a:cs typeface="Arial"/>
              </a:rPr>
              <a:t> </a:t>
            </a:r>
            <a:r>
              <a:rPr lang="uk-UA" sz="2400" spc="-5" dirty="0">
                <a:solidFill>
                  <a:schemeClr val="tx2"/>
                </a:solidFill>
                <a:latin typeface="+mj-lt"/>
                <a:cs typeface="Arial"/>
              </a:rPr>
              <a:t>проекту</a:t>
            </a:r>
            <a:endParaRPr lang="uk-UA" sz="2400" dirty="0">
              <a:solidFill>
                <a:schemeClr val="tx2"/>
              </a:solidFill>
              <a:latin typeface="+mj-lt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25"/>
              </a:spcBef>
              <a:buChar char="•"/>
              <a:tabLst>
                <a:tab pos="355600" algn="l"/>
                <a:tab pos="356235" algn="l"/>
              </a:tabLst>
            </a:pPr>
            <a:r>
              <a:rPr lang="uk-UA" sz="2400" dirty="0">
                <a:solidFill>
                  <a:schemeClr val="tx2"/>
                </a:solidFill>
                <a:latin typeface="+mj-lt"/>
                <a:cs typeface="Arial"/>
              </a:rPr>
              <a:t>Попередньо </a:t>
            </a:r>
            <a:r>
              <a:rPr lang="uk-UA" sz="2400" spc="-5" dirty="0">
                <a:solidFill>
                  <a:schemeClr val="tx2"/>
                </a:solidFill>
                <a:latin typeface="+mj-lt"/>
                <a:cs typeface="Arial"/>
              </a:rPr>
              <a:t>оцінити </a:t>
            </a:r>
            <a:r>
              <a:rPr lang="uk-UA" sz="2400" b="1" dirty="0">
                <a:solidFill>
                  <a:schemeClr val="tx2"/>
                </a:solidFill>
                <a:latin typeface="+mj-lt"/>
                <a:cs typeface="Arial"/>
              </a:rPr>
              <a:t>ідею</a:t>
            </a:r>
            <a:r>
              <a:rPr lang="uk-UA" sz="2400" b="1" spc="-45" dirty="0">
                <a:solidFill>
                  <a:schemeClr val="tx2"/>
                </a:solidFill>
                <a:latin typeface="+mj-lt"/>
                <a:cs typeface="Arial"/>
              </a:rPr>
              <a:t> </a:t>
            </a:r>
            <a:r>
              <a:rPr lang="uk-UA" sz="2400" spc="-5" dirty="0">
                <a:solidFill>
                  <a:schemeClr val="tx2"/>
                </a:solidFill>
                <a:latin typeface="+mj-lt"/>
                <a:cs typeface="Arial"/>
              </a:rPr>
              <a:t>проекту</a:t>
            </a:r>
            <a:endParaRPr lang="uk-UA" sz="2400" dirty="0">
              <a:solidFill>
                <a:schemeClr val="tx2"/>
              </a:solidFill>
              <a:latin typeface="+mj-lt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Char char="•"/>
              <a:tabLst>
                <a:tab pos="355600" algn="l"/>
                <a:tab pos="356235" algn="l"/>
              </a:tabLst>
            </a:pPr>
            <a:r>
              <a:rPr lang="uk-UA" sz="2400" spc="-5" dirty="0">
                <a:solidFill>
                  <a:schemeClr val="tx2"/>
                </a:solidFill>
                <a:latin typeface="+mj-lt"/>
                <a:cs typeface="Arial"/>
              </a:rPr>
              <a:t>Оцінити </a:t>
            </a:r>
            <a:r>
              <a:rPr lang="uk-UA" sz="2400" b="1" spc="-5" dirty="0">
                <a:solidFill>
                  <a:schemeClr val="tx2"/>
                </a:solidFill>
                <a:latin typeface="+mj-lt"/>
                <a:cs typeface="Arial"/>
              </a:rPr>
              <a:t>прийнятність </a:t>
            </a:r>
            <a:r>
              <a:rPr lang="uk-UA" sz="2400" spc="-5" dirty="0">
                <a:solidFill>
                  <a:schemeClr val="tx2"/>
                </a:solidFill>
                <a:latin typeface="+mj-lt"/>
                <a:cs typeface="Arial"/>
              </a:rPr>
              <a:t>проекту для</a:t>
            </a:r>
            <a:r>
              <a:rPr lang="uk-UA" sz="2400" spc="30" dirty="0">
                <a:solidFill>
                  <a:schemeClr val="tx2"/>
                </a:solidFill>
                <a:latin typeface="+mj-lt"/>
                <a:cs typeface="Arial"/>
              </a:rPr>
              <a:t> </a:t>
            </a:r>
            <a:r>
              <a:rPr lang="uk-UA" sz="2400" spc="-5" dirty="0">
                <a:solidFill>
                  <a:schemeClr val="tx2"/>
                </a:solidFill>
                <a:latin typeface="+mj-lt"/>
                <a:cs typeface="Arial"/>
              </a:rPr>
              <a:t>донора</a:t>
            </a:r>
            <a:endParaRPr lang="uk-UA" sz="2400" dirty="0">
              <a:solidFill>
                <a:schemeClr val="tx2"/>
              </a:solidFill>
              <a:latin typeface="+mj-lt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4" name="Picture 4" descr="USAID_Horiz_Ukranian_RGB_2-Color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35" t="9874" r="7233" b="15340"/>
          <a:stretch/>
        </p:blipFill>
        <p:spPr>
          <a:xfrm>
            <a:off x="130629" y="1"/>
            <a:ext cx="3050019" cy="867694"/>
          </a:xfrm>
          <a:prstGeom prst="rect">
            <a:avLst/>
          </a:prstGeom>
        </p:spPr>
      </p:pic>
      <p:pic>
        <p:nvPicPr>
          <p:cNvPr id="7" name="Picture 5" descr="CXID_U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4760" y="6207754"/>
            <a:ext cx="2089240" cy="624846"/>
          </a:xfrm>
          <a:prstGeom prst="rect">
            <a:avLst/>
          </a:prstGeom>
        </p:spPr>
      </p:pic>
      <p:pic>
        <p:nvPicPr>
          <p:cNvPr id="8" name="Picture 6" descr="arr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27780" y="5867400"/>
            <a:ext cx="598813" cy="9652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43391" y="6150384"/>
            <a:ext cx="5984875" cy="481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182B5D"/>
                </a:solidFill>
                <a:effectLst/>
                <a:uLnTx/>
                <a:uFillTx/>
                <a:latin typeface="Gill Sans"/>
                <a:ea typeface="+mj-ea"/>
                <a:cs typeface="Gill Sans"/>
              </a:rPr>
              <a:t>Проект USAID </a:t>
            </a:r>
            <a:r>
              <a:rPr kumimoji="0" lang="uk-UA" sz="1700" b="0" i="0" u="none" strike="noStrike" kern="1200" cap="none" spc="0" normalizeH="0" baseline="0" noProof="0" dirty="0">
                <a:ln>
                  <a:noFill/>
                </a:ln>
                <a:solidFill>
                  <a:srgbClr val="182B5D"/>
                </a:solidFill>
                <a:effectLst/>
                <a:uLnTx/>
                <a:uFillTx/>
                <a:latin typeface="Gill Sans"/>
                <a:ea typeface="+mj-ea"/>
                <a:cs typeface="Gill Sans"/>
              </a:rPr>
              <a:t>«Демократичне врядування у Східній Україні»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182B5D"/>
                </a:solidFill>
                <a:effectLst/>
                <a:uLnTx/>
                <a:uFillTx/>
                <a:latin typeface="Gill Sans"/>
                <a:ea typeface="+mj-ea"/>
                <a:cs typeface="Gill Sans"/>
              </a:rPr>
              <a:t> </a:t>
            </a:r>
          </a:p>
        </p:txBody>
      </p:sp>
      <p:pic>
        <p:nvPicPr>
          <p:cNvPr id="10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81" y="5966916"/>
            <a:ext cx="9144000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15160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4201522" y="261812"/>
            <a:ext cx="407379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АНАТОМІЯ</a:t>
            </a:r>
            <a:r>
              <a:rPr lang="ru-RU" sz="2400" b="1" spc="-85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ПОВНОЇ </a:t>
            </a:r>
            <a:r>
              <a:rPr lang="ru-RU" sz="2400" b="1" spc="-5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ЗАЯВКИ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400" y="1261609"/>
            <a:ext cx="8001000" cy="43210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000" b="1" spc="-10" dirty="0">
                <a:solidFill>
                  <a:schemeClr val="tx2"/>
                </a:solidFill>
                <a:cs typeface="Arial"/>
              </a:rPr>
              <a:t>Титульна</a:t>
            </a:r>
            <a:r>
              <a:rPr sz="2000" b="1" spc="20" dirty="0">
                <a:solidFill>
                  <a:schemeClr val="tx2"/>
                </a:solidFill>
                <a:cs typeface="Arial"/>
              </a:rPr>
              <a:t> </a:t>
            </a:r>
            <a:r>
              <a:rPr sz="2000" b="1" spc="-5" dirty="0">
                <a:solidFill>
                  <a:schemeClr val="tx2"/>
                </a:solidFill>
                <a:cs typeface="Arial"/>
              </a:rPr>
              <a:t>сторінка</a:t>
            </a:r>
            <a:endParaRPr sz="2000" b="1" dirty="0">
              <a:solidFill>
                <a:schemeClr val="tx2"/>
              </a:solidFill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000" b="1" spc="-5" dirty="0">
                <a:solidFill>
                  <a:schemeClr val="tx2"/>
                </a:solidFill>
                <a:cs typeface="Arial"/>
              </a:rPr>
              <a:t>Анотація</a:t>
            </a:r>
            <a:endParaRPr sz="2000" b="1" dirty="0">
              <a:solidFill>
                <a:schemeClr val="tx2"/>
              </a:solidFill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000" b="1" spc="-5" dirty="0">
                <a:solidFill>
                  <a:schemeClr val="tx2"/>
                </a:solidFill>
                <a:cs typeface="Arial"/>
              </a:rPr>
              <a:t>Опис</a:t>
            </a:r>
            <a:r>
              <a:rPr sz="2000" b="1" spc="5" dirty="0">
                <a:solidFill>
                  <a:schemeClr val="tx2"/>
                </a:solidFill>
                <a:cs typeface="Arial"/>
              </a:rPr>
              <a:t> </a:t>
            </a:r>
            <a:r>
              <a:rPr sz="2000" b="1" spc="-5" dirty="0">
                <a:solidFill>
                  <a:schemeClr val="tx2"/>
                </a:solidFill>
                <a:cs typeface="Arial"/>
              </a:rPr>
              <a:t>проблеми</a:t>
            </a:r>
            <a:endParaRPr sz="2000" b="1" dirty="0">
              <a:solidFill>
                <a:schemeClr val="tx2"/>
              </a:solidFill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000" b="1" spc="-5" dirty="0">
                <a:solidFill>
                  <a:schemeClr val="tx2"/>
                </a:solidFill>
                <a:cs typeface="Arial"/>
              </a:rPr>
              <a:t>Мета і</a:t>
            </a:r>
            <a:r>
              <a:rPr sz="2000" b="1" spc="15" dirty="0">
                <a:solidFill>
                  <a:schemeClr val="tx2"/>
                </a:solidFill>
                <a:cs typeface="Arial"/>
              </a:rPr>
              <a:t> </a:t>
            </a:r>
            <a:r>
              <a:rPr sz="2000" b="1" spc="-10" dirty="0">
                <a:solidFill>
                  <a:schemeClr val="tx2"/>
                </a:solidFill>
                <a:cs typeface="Arial"/>
              </a:rPr>
              <a:t>завдання</a:t>
            </a:r>
            <a:endParaRPr sz="2000" b="1" dirty="0">
              <a:solidFill>
                <a:schemeClr val="tx2"/>
              </a:solidFill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000" b="1" spc="-5" dirty="0">
                <a:solidFill>
                  <a:schemeClr val="tx2"/>
                </a:solidFill>
                <a:cs typeface="Arial"/>
              </a:rPr>
              <a:t>Опис </a:t>
            </a:r>
            <a:r>
              <a:rPr sz="2000" b="1" spc="-10" dirty="0">
                <a:solidFill>
                  <a:schemeClr val="tx2"/>
                </a:solidFill>
                <a:cs typeface="Arial"/>
              </a:rPr>
              <a:t>заходів, </a:t>
            </a:r>
            <a:r>
              <a:rPr sz="2000" b="1" spc="-5" dirty="0">
                <a:solidFill>
                  <a:schemeClr val="tx2"/>
                </a:solidFill>
                <a:cs typeface="Arial"/>
              </a:rPr>
              <a:t>методів, графік</a:t>
            </a:r>
            <a:r>
              <a:rPr sz="2000" b="1" spc="85" dirty="0">
                <a:solidFill>
                  <a:schemeClr val="tx2"/>
                </a:solidFill>
                <a:cs typeface="Arial"/>
              </a:rPr>
              <a:t> </a:t>
            </a:r>
            <a:r>
              <a:rPr sz="2000" b="1" spc="-10" dirty="0">
                <a:solidFill>
                  <a:schemeClr val="tx2"/>
                </a:solidFill>
                <a:cs typeface="Arial"/>
              </a:rPr>
              <a:t>заходів</a:t>
            </a:r>
            <a:endParaRPr sz="2000" b="1" dirty="0">
              <a:solidFill>
                <a:schemeClr val="tx2"/>
              </a:solidFill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000" b="1" spc="-5" dirty="0">
                <a:solidFill>
                  <a:schemeClr val="tx2"/>
                </a:solidFill>
                <a:cs typeface="Arial"/>
              </a:rPr>
              <a:t>Очікувані </a:t>
            </a:r>
            <a:r>
              <a:rPr sz="2000" b="1" spc="-10" dirty="0">
                <a:solidFill>
                  <a:schemeClr val="tx2"/>
                </a:solidFill>
                <a:cs typeface="Arial"/>
              </a:rPr>
              <a:t>результати</a:t>
            </a:r>
            <a:endParaRPr sz="2000" b="1" dirty="0">
              <a:solidFill>
                <a:schemeClr val="tx2"/>
              </a:solidFill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000" b="1" spc="-5" dirty="0">
                <a:solidFill>
                  <a:schemeClr val="tx2"/>
                </a:solidFill>
                <a:cs typeface="Arial"/>
              </a:rPr>
              <a:t>Моніторинг і</a:t>
            </a:r>
            <a:r>
              <a:rPr sz="2000" b="1" spc="10" dirty="0">
                <a:solidFill>
                  <a:schemeClr val="tx2"/>
                </a:solidFill>
                <a:cs typeface="Arial"/>
              </a:rPr>
              <a:t> </a:t>
            </a:r>
            <a:r>
              <a:rPr sz="2000" b="1" spc="-10" dirty="0">
                <a:solidFill>
                  <a:schemeClr val="tx2"/>
                </a:solidFill>
                <a:cs typeface="Arial"/>
              </a:rPr>
              <a:t>оцінка</a:t>
            </a:r>
            <a:endParaRPr sz="2000" b="1" dirty="0">
              <a:solidFill>
                <a:schemeClr val="tx2"/>
              </a:solidFill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000" b="1" spc="-10" dirty="0">
                <a:solidFill>
                  <a:schemeClr val="tx2"/>
                </a:solidFill>
                <a:cs typeface="Arial"/>
              </a:rPr>
              <a:t>Сталість/стійкість </a:t>
            </a:r>
            <a:r>
              <a:rPr sz="2000" b="1" spc="-5" dirty="0">
                <a:solidFill>
                  <a:schemeClr val="tx2"/>
                </a:solidFill>
                <a:cs typeface="Arial"/>
              </a:rPr>
              <a:t>(життєздатність)</a:t>
            </a:r>
            <a:r>
              <a:rPr sz="2000" b="1" spc="135" dirty="0">
                <a:solidFill>
                  <a:schemeClr val="tx2"/>
                </a:solidFill>
                <a:cs typeface="Arial"/>
              </a:rPr>
              <a:t> </a:t>
            </a:r>
            <a:r>
              <a:rPr sz="2000" b="1" spc="-5" dirty="0">
                <a:solidFill>
                  <a:schemeClr val="tx2"/>
                </a:solidFill>
                <a:cs typeface="Arial"/>
              </a:rPr>
              <a:t>проекту</a:t>
            </a:r>
            <a:endParaRPr sz="2000" b="1" dirty="0">
              <a:solidFill>
                <a:schemeClr val="tx2"/>
              </a:solidFill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000" b="1" spc="-5" dirty="0">
                <a:solidFill>
                  <a:schemeClr val="tx2"/>
                </a:solidFill>
                <a:cs typeface="Arial"/>
              </a:rPr>
              <a:t>Припущення і</a:t>
            </a:r>
            <a:r>
              <a:rPr sz="2000" b="1" dirty="0">
                <a:solidFill>
                  <a:schemeClr val="tx2"/>
                </a:solidFill>
                <a:cs typeface="Arial"/>
              </a:rPr>
              <a:t> </a:t>
            </a:r>
            <a:r>
              <a:rPr sz="2000" b="1" spc="-10" dirty="0">
                <a:solidFill>
                  <a:schemeClr val="tx2"/>
                </a:solidFill>
                <a:cs typeface="Arial"/>
              </a:rPr>
              <a:t>ризики</a:t>
            </a:r>
            <a:endParaRPr sz="2000" b="1" dirty="0">
              <a:solidFill>
                <a:schemeClr val="tx2"/>
              </a:solidFill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000" b="1" spc="-10" dirty="0">
                <a:solidFill>
                  <a:schemeClr val="tx2"/>
                </a:solidFill>
                <a:cs typeface="Arial"/>
              </a:rPr>
              <a:t>Бюджет</a:t>
            </a:r>
            <a:endParaRPr sz="2000" b="1" dirty="0">
              <a:solidFill>
                <a:schemeClr val="tx2"/>
              </a:solidFill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000" b="1" spc="-5" dirty="0">
                <a:solidFill>
                  <a:schemeClr val="tx2"/>
                </a:solidFill>
                <a:cs typeface="Arial"/>
              </a:rPr>
              <a:t>Логіко-структурна</a:t>
            </a:r>
            <a:r>
              <a:rPr sz="2000" b="1" spc="20" dirty="0">
                <a:solidFill>
                  <a:schemeClr val="tx2"/>
                </a:solidFill>
                <a:cs typeface="Arial"/>
              </a:rPr>
              <a:t> </a:t>
            </a:r>
            <a:r>
              <a:rPr sz="2000" b="1" spc="-5" dirty="0">
                <a:solidFill>
                  <a:schemeClr val="tx2"/>
                </a:solidFill>
                <a:cs typeface="Arial"/>
              </a:rPr>
              <a:t>матриця</a:t>
            </a:r>
            <a:endParaRPr sz="2000" b="1" dirty="0">
              <a:solidFill>
                <a:schemeClr val="tx2"/>
              </a:solidFill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000" b="1" spc="-10" dirty="0">
                <a:solidFill>
                  <a:schemeClr val="tx2"/>
                </a:solidFill>
                <a:cs typeface="Arial"/>
              </a:rPr>
              <a:t>Додатки:</a:t>
            </a:r>
            <a:endParaRPr sz="2000" b="1" dirty="0">
              <a:solidFill>
                <a:schemeClr val="tx2"/>
              </a:solidFill>
              <a:cs typeface="Arial"/>
            </a:endParaRPr>
          </a:p>
          <a:p>
            <a:pPr marL="756285" lvl="1" indent="-286385">
              <a:lnSpc>
                <a:spcPct val="100000"/>
              </a:lnSpc>
              <a:buChar char="–"/>
              <a:tabLst>
                <a:tab pos="756285" algn="l"/>
                <a:tab pos="756920" algn="l"/>
              </a:tabLst>
            </a:pPr>
            <a:r>
              <a:rPr sz="2000" b="1" spc="-5" dirty="0">
                <a:solidFill>
                  <a:schemeClr val="tx2"/>
                </a:solidFill>
                <a:cs typeface="Arial"/>
              </a:rPr>
              <a:t>Опис організації-заявника</a:t>
            </a:r>
            <a:endParaRPr sz="2000" b="1" dirty="0">
              <a:solidFill>
                <a:schemeClr val="tx2"/>
              </a:solidFill>
              <a:cs typeface="Arial"/>
            </a:endParaRPr>
          </a:p>
          <a:p>
            <a:pPr marL="756285" lvl="1" indent="-286385">
              <a:lnSpc>
                <a:spcPct val="100000"/>
              </a:lnSpc>
              <a:buChar char="–"/>
              <a:tabLst>
                <a:tab pos="756285" algn="l"/>
                <a:tab pos="756920" algn="l"/>
              </a:tabLst>
            </a:pPr>
            <a:r>
              <a:rPr sz="2000" b="1" spc="-5" dirty="0">
                <a:solidFill>
                  <a:schemeClr val="tx2"/>
                </a:solidFill>
                <a:cs typeface="Arial"/>
              </a:rPr>
              <a:t>Резюме ключових </a:t>
            </a:r>
            <a:r>
              <a:rPr sz="2000" b="1" spc="-10" dirty="0">
                <a:solidFill>
                  <a:schemeClr val="tx2"/>
                </a:solidFill>
                <a:cs typeface="Arial"/>
              </a:rPr>
              <a:t>виконавців </a:t>
            </a:r>
            <a:r>
              <a:rPr sz="2000" b="1" spc="-5" dirty="0">
                <a:solidFill>
                  <a:schemeClr val="tx2"/>
                </a:solidFill>
                <a:cs typeface="Arial"/>
              </a:rPr>
              <a:t>/</a:t>
            </a:r>
            <a:r>
              <a:rPr sz="2000" b="1" spc="100" dirty="0">
                <a:solidFill>
                  <a:schemeClr val="tx2"/>
                </a:solidFill>
                <a:cs typeface="Arial"/>
              </a:rPr>
              <a:t> </a:t>
            </a:r>
            <a:r>
              <a:rPr sz="2000" b="1" spc="-5" dirty="0" err="1">
                <a:solidFill>
                  <a:schemeClr val="tx2"/>
                </a:solidFill>
                <a:cs typeface="Arial"/>
              </a:rPr>
              <a:t>експертів</a:t>
            </a:r>
            <a:endParaRPr sz="2000" b="1" dirty="0">
              <a:solidFill>
                <a:schemeClr val="tx2"/>
              </a:solidFill>
              <a:cs typeface="Arial"/>
            </a:endParaRPr>
          </a:p>
        </p:txBody>
      </p:sp>
      <p:pic>
        <p:nvPicPr>
          <p:cNvPr id="5" name="Picture 4" descr="USAID_Horiz_Ukranian_RGB_2-Colo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35" t="9874" r="7233" b="15340"/>
          <a:stretch/>
        </p:blipFill>
        <p:spPr>
          <a:xfrm>
            <a:off x="130629" y="-71092"/>
            <a:ext cx="3050019" cy="1047965"/>
          </a:xfrm>
          <a:prstGeom prst="rect">
            <a:avLst/>
          </a:prstGeom>
        </p:spPr>
      </p:pic>
      <p:pic>
        <p:nvPicPr>
          <p:cNvPr id="6" name="Picture 10" descr="arr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3633" y="804520"/>
            <a:ext cx="598813" cy="804466"/>
          </a:xfrm>
          <a:prstGeom prst="rect">
            <a:avLst/>
          </a:prstGeom>
        </p:spPr>
      </p:pic>
      <p:pic>
        <p:nvPicPr>
          <p:cNvPr id="7" name="Picture 5" descr="CXID_U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4760" y="6150384"/>
            <a:ext cx="2089240" cy="682216"/>
          </a:xfrm>
          <a:prstGeom prst="rect">
            <a:avLst/>
          </a:prstGeom>
        </p:spPr>
      </p:pic>
      <p:pic>
        <p:nvPicPr>
          <p:cNvPr id="8" name="Picture 6" descr="arr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27780" y="5867400"/>
            <a:ext cx="598813" cy="9652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43391" y="6150384"/>
            <a:ext cx="5984875" cy="481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182B5D"/>
                </a:solidFill>
                <a:effectLst/>
                <a:uLnTx/>
                <a:uFillTx/>
                <a:latin typeface="Gill Sans"/>
                <a:ea typeface="+mj-ea"/>
                <a:cs typeface="Gill Sans"/>
              </a:rPr>
              <a:t>Проект USAID </a:t>
            </a:r>
            <a:r>
              <a:rPr kumimoji="0" lang="uk-UA" sz="1700" b="0" i="0" u="none" strike="noStrike" kern="1200" cap="none" spc="0" normalizeH="0" baseline="0" noProof="0" dirty="0">
                <a:ln>
                  <a:noFill/>
                </a:ln>
                <a:solidFill>
                  <a:srgbClr val="182B5D"/>
                </a:solidFill>
                <a:effectLst/>
                <a:uLnTx/>
                <a:uFillTx/>
                <a:latin typeface="Gill Sans"/>
                <a:ea typeface="+mj-ea"/>
                <a:cs typeface="Gill Sans"/>
              </a:rPr>
              <a:t>«Демократичне врядування у Східній Україні»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182B5D"/>
                </a:solidFill>
                <a:effectLst/>
                <a:uLnTx/>
                <a:uFillTx/>
                <a:latin typeface="Gill Sans"/>
                <a:ea typeface="+mj-ea"/>
                <a:cs typeface="Gill Sans"/>
              </a:rPr>
              <a:t> </a:t>
            </a:r>
          </a:p>
        </p:txBody>
      </p:sp>
      <p:pic>
        <p:nvPicPr>
          <p:cNvPr id="9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81" y="5939438"/>
            <a:ext cx="9144000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73673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4422547" y="265578"/>
            <a:ext cx="4151086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ФОРМУЛЮВАННЯ ПРОБЛЕМИ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3630" y="1094628"/>
            <a:ext cx="8645570" cy="15183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ts val="308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r>
              <a:rPr sz="2200" spc="-5" dirty="0">
                <a:solidFill>
                  <a:schemeClr val="tx2"/>
                </a:solidFill>
                <a:cs typeface="Arial"/>
              </a:rPr>
              <a:t>Стисло характеризує ситуацію, яка вимагає змін.</a:t>
            </a:r>
          </a:p>
          <a:p>
            <a:pPr marL="355600" indent="-342900">
              <a:lnSpc>
                <a:spcPts val="2915"/>
              </a:lnSpc>
              <a:buChar char="•"/>
              <a:tabLst>
                <a:tab pos="355600" algn="l"/>
                <a:tab pos="356235" algn="l"/>
              </a:tabLst>
            </a:pPr>
            <a:r>
              <a:rPr sz="2200" spc="-5" dirty="0">
                <a:solidFill>
                  <a:schemeClr val="tx2"/>
                </a:solidFill>
                <a:cs typeface="Arial"/>
              </a:rPr>
              <a:t>Показує коло тих/того, кого/чого вона стосується.</a:t>
            </a:r>
          </a:p>
          <a:p>
            <a:pPr marL="355600" indent="-342900">
              <a:lnSpc>
                <a:spcPts val="3080"/>
              </a:lnSpc>
              <a:buChar char="•"/>
              <a:tabLst>
                <a:tab pos="355600" algn="l"/>
                <a:tab pos="356235" algn="l"/>
              </a:tabLst>
            </a:pPr>
            <a:r>
              <a:rPr sz="2200" spc="-5" dirty="0">
                <a:solidFill>
                  <a:schemeClr val="tx2"/>
                </a:solidFill>
                <a:cs typeface="Arial"/>
              </a:rPr>
              <a:t>Дає кількісну інформацію.</a:t>
            </a: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200" b="1" spc="-5" dirty="0">
              <a:solidFill>
                <a:schemeClr val="tx2"/>
              </a:solidFill>
              <a:cs typeface="Arial"/>
            </a:endParaRPr>
          </a:p>
        </p:txBody>
      </p:sp>
      <p:pic>
        <p:nvPicPr>
          <p:cNvPr id="4" name="Picture 4" descr="USAID_Horiz_Ukranian_RGB_2-Colo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35" t="9874" r="7233" b="15340"/>
          <a:stretch/>
        </p:blipFill>
        <p:spPr>
          <a:xfrm>
            <a:off x="130629" y="0"/>
            <a:ext cx="3050019" cy="1047965"/>
          </a:xfrm>
          <a:prstGeom prst="rect">
            <a:avLst/>
          </a:prstGeom>
        </p:spPr>
      </p:pic>
      <p:pic>
        <p:nvPicPr>
          <p:cNvPr id="5" name="Picture 5" descr="CXID_U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4760" y="6168742"/>
            <a:ext cx="2089240" cy="663858"/>
          </a:xfrm>
          <a:prstGeom prst="rect">
            <a:avLst/>
          </a:prstGeom>
        </p:spPr>
      </p:pic>
      <p:pic>
        <p:nvPicPr>
          <p:cNvPr id="6" name="Picture 10" descr="arro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3633" y="804520"/>
            <a:ext cx="598813" cy="804466"/>
          </a:xfrm>
          <a:prstGeom prst="rect">
            <a:avLst/>
          </a:prstGeom>
        </p:spPr>
      </p:pic>
      <p:pic>
        <p:nvPicPr>
          <p:cNvPr id="8" name="Picture 6" descr="arro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27781" y="6028134"/>
            <a:ext cx="598813" cy="804466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43391" y="6168742"/>
            <a:ext cx="5984875" cy="481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700" dirty="0">
                <a:solidFill>
                  <a:srgbClr val="182B5D"/>
                </a:solidFill>
                <a:latin typeface="Gill Sans"/>
                <a:cs typeface="Gill Sans"/>
              </a:rPr>
              <a:t>Проект USAID </a:t>
            </a:r>
            <a:r>
              <a:rPr lang="uk-UA" sz="1700" dirty="0">
                <a:solidFill>
                  <a:srgbClr val="182B5D"/>
                </a:solidFill>
                <a:latin typeface="Gill Sans"/>
                <a:cs typeface="Gill Sans"/>
              </a:rPr>
              <a:t>«Демократичне врядування у Східній Україні»</a:t>
            </a:r>
            <a:r>
              <a:rPr lang="en-US" sz="1700" dirty="0">
                <a:solidFill>
                  <a:srgbClr val="182B5D"/>
                </a:solidFill>
                <a:latin typeface="Gill Sans"/>
                <a:cs typeface="Gill Sans"/>
              </a:rPr>
              <a:t> </a:t>
            </a:r>
          </a:p>
        </p:txBody>
      </p:sp>
      <p:pic>
        <p:nvPicPr>
          <p:cNvPr id="11" name="Рисунок 4"/>
          <p:cNvPicPr>
            <a:picLocks noChangeAspect="1"/>
          </p:cNvPicPr>
          <p:nvPr/>
        </p:nvPicPr>
        <p:blipFill rotWithShape="1">
          <a:blip r:embed="rId5">
            <a:lum bright="-10000" contrast="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19" t="8251" r="3642" b="18764"/>
          <a:stretch/>
        </p:blipFill>
        <p:spPr bwMode="auto">
          <a:xfrm>
            <a:off x="487680" y="2286000"/>
            <a:ext cx="8351520" cy="371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5585" y="6041884"/>
            <a:ext cx="9144000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78638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3825240" y="253646"/>
            <a:ext cx="4955903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МЕТА ПРОЕКТУ (1-2 речення)</a:t>
            </a:r>
          </a:p>
        </p:txBody>
      </p:sp>
      <p:sp>
        <p:nvSpPr>
          <p:cNvPr id="16" name="object 2"/>
          <p:cNvSpPr txBox="1">
            <a:spLocks/>
          </p:cNvSpPr>
          <p:nvPr/>
        </p:nvSpPr>
        <p:spPr>
          <a:xfrm>
            <a:off x="276415" y="1115026"/>
            <a:ext cx="8504728" cy="5019323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just">
              <a:spcBef>
                <a:spcPts val="100"/>
              </a:spcBef>
            </a:pPr>
            <a:r>
              <a:rPr lang="uk-UA" sz="2400" b="1" dirty="0">
                <a:solidFill>
                  <a:schemeClr val="tx2"/>
                </a:solidFill>
                <a:cs typeface="Arial"/>
              </a:rPr>
              <a:t>Мета</a:t>
            </a:r>
            <a:r>
              <a:rPr lang="uk-UA" sz="2400" dirty="0">
                <a:solidFill>
                  <a:schemeClr val="tx2"/>
                </a:solidFill>
                <a:cs typeface="Arial"/>
              </a:rPr>
              <a:t> - це плановий позитивний кінцевий результат, який отримає громада завдяки реалізації проекту. Вона повинна бути сформульована коротко, одним – двома реченнями, і логічно виходити з проблеми, викладеної вище.</a:t>
            </a:r>
          </a:p>
          <a:p>
            <a:pPr marL="12700" marR="5080" algn="l">
              <a:lnSpc>
                <a:spcPct val="100000"/>
              </a:lnSpc>
              <a:spcBef>
                <a:spcPts val="600"/>
              </a:spcBef>
              <a:buSzPct val="96875"/>
              <a:tabLst>
                <a:tab pos="156210" algn="l"/>
              </a:tabLst>
            </a:pPr>
            <a:r>
              <a:rPr lang="uk-UA" sz="2400" b="1" spc="-10" dirty="0">
                <a:solidFill>
                  <a:schemeClr val="tx2"/>
                </a:solidFill>
                <a:latin typeface="+mn-lt"/>
                <a:cs typeface="Arial"/>
              </a:rPr>
              <a:t>Завдання </a:t>
            </a:r>
            <a:r>
              <a:rPr lang="uk-UA" sz="2400" b="1" spc="-5" dirty="0">
                <a:solidFill>
                  <a:schemeClr val="tx2"/>
                </a:solidFill>
                <a:latin typeface="+mn-lt"/>
                <a:cs typeface="Arial"/>
              </a:rPr>
              <a:t>проекту </a:t>
            </a:r>
            <a:r>
              <a:rPr lang="uk-UA" sz="2400" dirty="0">
                <a:solidFill>
                  <a:schemeClr val="tx2"/>
                </a:solidFill>
                <a:latin typeface="+mn-lt"/>
                <a:cs typeface="Arial"/>
              </a:rPr>
              <a:t>- </a:t>
            </a:r>
            <a:r>
              <a:rPr lang="uk-UA" sz="2400" spc="-5" dirty="0">
                <a:solidFill>
                  <a:schemeClr val="tx2"/>
                </a:solidFill>
                <a:latin typeface="+mn-lt"/>
                <a:cs typeface="Arial"/>
              </a:rPr>
              <a:t>ряд </a:t>
            </a:r>
            <a:r>
              <a:rPr lang="uk-UA" sz="2400" dirty="0">
                <a:solidFill>
                  <a:schemeClr val="tx2"/>
                </a:solidFill>
                <a:latin typeface="+mn-lt"/>
                <a:cs typeface="Arial"/>
              </a:rPr>
              <a:t>специфічних  </a:t>
            </a:r>
            <a:r>
              <a:rPr lang="uk-UA" sz="2400" spc="-5" dirty="0">
                <a:solidFill>
                  <a:schemeClr val="tx2"/>
                </a:solidFill>
                <a:latin typeface="+mn-lt"/>
                <a:cs typeface="Arial"/>
              </a:rPr>
              <a:t>досягнень, </a:t>
            </a:r>
            <a:r>
              <a:rPr lang="uk-UA" sz="2400" dirty="0">
                <a:solidFill>
                  <a:schemeClr val="tx2"/>
                </a:solidFill>
                <a:latin typeface="+mn-lt"/>
                <a:cs typeface="Arial"/>
              </a:rPr>
              <a:t>спрямованих </a:t>
            </a:r>
            <a:r>
              <a:rPr lang="uk-UA" sz="2400" spc="-5" dirty="0">
                <a:solidFill>
                  <a:schemeClr val="tx2"/>
                </a:solidFill>
                <a:latin typeface="+mn-lt"/>
                <a:cs typeface="Arial"/>
              </a:rPr>
              <a:t>на вирішення</a:t>
            </a:r>
            <a:r>
              <a:rPr lang="uk-UA" sz="2400" spc="-105" dirty="0">
                <a:solidFill>
                  <a:schemeClr val="tx2"/>
                </a:solidFill>
                <a:latin typeface="+mn-lt"/>
                <a:cs typeface="Arial"/>
              </a:rPr>
              <a:t> </a:t>
            </a:r>
            <a:r>
              <a:rPr lang="uk-UA" sz="2400" spc="-5" dirty="0">
                <a:solidFill>
                  <a:schemeClr val="tx2"/>
                </a:solidFill>
                <a:latin typeface="+mn-lt"/>
                <a:cs typeface="Arial"/>
              </a:rPr>
              <a:t>вище  зазначеної</a:t>
            </a:r>
            <a:r>
              <a:rPr lang="uk-UA" sz="2400" spc="-25" dirty="0">
                <a:solidFill>
                  <a:schemeClr val="tx2"/>
                </a:solidFill>
                <a:latin typeface="+mn-lt"/>
                <a:cs typeface="Arial"/>
              </a:rPr>
              <a:t> </a:t>
            </a:r>
            <a:r>
              <a:rPr lang="uk-UA" sz="2400" dirty="0">
                <a:solidFill>
                  <a:schemeClr val="tx2"/>
                </a:solidFill>
                <a:latin typeface="+mn-lt"/>
                <a:cs typeface="Arial"/>
              </a:rPr>
              <a:t>проблеми.</a:t>
            </a:r>
          </a:p>
          <a:p>
            <a:pPr marL="12700" algn="l">
              <a:spcBef>
                <a:spcPts val="765"/>
              </a:spcBef>
              <a:buSzPct val="96875"/>
              <a:tabLst>
                <a:tab pos="156210" algn="l"/>
              </a:tabLst>
            </a:pPr>
            <a:r>
              <a:rPr lang="uk-UA" sz="2400" spc="-5" dirty="0">
                <a:solidFill>
                  <a:schemeClr val="tx2"/>
                </a:solidFill>
                <a:latin typeface="+mn-lt"/>
                <a:cs typeface="Arial"/>
              </a:rPr>
              <a:t>Завдання </a:t>
            </a:r>
            <a:r>
              <a:rPr lang="uk-UA" sz="2400" dirty="0">
                <a:solidFill>
                  <a:schemeClr val="tx2"/>
                </a:solidFill>
                <a:latin typeface="+mn-lt"/>
                <a:cs typeface="Arial"/>
              </a:rPr>
              <a:t>не є процесом, це</a:t>
            </a:r>
            <a:r>
              <a:rPr lang="uk-UA" sz="2400" spc="-80" dirty="0">
                <a:solidFill>
                  <a:schemeClr val="tx2"/>
                </a:solidFill>
                <a:latin typeface="+mn-lt"/>
                <a:cs typeface="Arial"/>
              </a:rPr>
              <a:t> </a:t>
            </a:r>
            <a:r>
              <a:rPr lang="uk-UA" sz="2400" spc="-5" dirty="0">
                <a:solidFill>
                  <a:schemeClr val="tx2"/>
                </a:solidFill>
                <a:latin typeface="+mn-lt"/>
                <a:cs typeface="Arial"/>
              </a:rPr>
              <a:t>скоріше </a:t>
            </a:r>
            <a:r>
              <a:rPr lang="uk-UA" sz="2400" b="1" spc="-5" dirty="0">
                <a:solidFill>
                  <a:schemeClr val="tx2"/>
                </a:solidFill>
                <a:latin typeface="+mn-lt"/>
                <a:cs typeface="Arial"/>
              </a:rPr>
              <a:t>кінцевий результат</a:t>
            </a:r>
            <a:r>
              <a:rPr lang="uk-UA" sz="2400" spc="-5" dirty="0">
                <a:solidFill>
                  <a:schemeClr val="tx2"/>
                </a:solidFill>
                <a:latin typeface="+mn-lt"/>
                <a:cs typeface="Arial"/>
              </a:rPr>
              <a:t>; </a:t>
            </a:r>
            <a:r>
              <a:rPr lang="uk-UA" sz="2400" dirty="0">
                <a:solidFill>
                  <a:schemeClr val="tx2"/>
                </a:solidFill>
                <a:latin typeface="+mn-lt"/>
                <a:cs typeface="Arial"/>
              </a:rPr>
              <a:t>це </a:t>
            </a:r>
            <a:r>
              <a:rPr lang="uk-UA" sz="2400" spc="-5" dirty="0">
                <a:solidFill>
                  <a:schemeClr val="tx2"/>
                </a:solidFill>
                <a:latin typeface="+mn-lt"/>
                <a:cs typeface="Arial"/>
              </a:rPr>
              <a:t>визначення </a:t>
            </a:r>
            <a:r>
              <a:rPr lang="uk-UA" sz="2400" dirty="0">
                <a:solidFill>
                  <a:schemeClr val="tx2"/>
                </a:solidFill>
                <a:latin typeface="+mn-lt"/>
                <a:cs typeface="Arial"/>
              </a:rPr>
              <a:t>стану  справ, яких ми сподіваємося </a:t>
            </a:r>
            <a:r>
              <a:rPr lang="uk-UA" sz="2400" spc="-5" dirty="0">
                <a:solidFill>
                  <a:schemeClr val="tx2"/>
                </a:solidFill>
                <a:latin typeface="+mn-lt"/>
                <a:cs typeface="Arial"/>
              </a:rPr>
              <a:t>досягти до  закінченні проекту. Завдання </a:t>
            </a:r>
            <a:r>
              <a:rPr lang="uk-UA" sz="2400" dirty="0">
                <a:solidFill>
                  <a:schemeClr val="tx2"/>
                </a:solidFill>
                <a:latin typeface="+mn-lt"/>
                <a:cs typeface="Arial"/>
              </a:rPr>
              <a:t>повинні бути  специфічними</a:t>
            </a:r>
            <a:r>
              <a:rPr lang="uk-UA" sz="2400" spc="-10" dirty="0">
                <a:solidFill>
                  <a:schemeClr val="tx2"/>
                </a:solidFill>
                <a:latin typeface="+mn-lt"/>
                <a:cs typeface="Arial"/>
              </a:rPr>
              <a:t> </a:t>
            </a:r>
            <a:r>
              <a:rPr lang="uk-UA" sz="2400" spc="-5" dirty="0">
                <a:solidFill>
                  <a:schemeClr val="tx2"/>
                </a:solidFill>
                <a:latin typeface="+mn-lt"/>
                <a:cs typeface="Arial"/>
              </a:rPr>
              <a:t>(тобто визначте, “що” </a:t>
            </a:r>
            <a:r>
              <a:rPr lang="uk-UA" sz="2400" dirty="0">
                <a:solidFill>
                  <a:schemeClr val="tx2"/>
                </a:solidFill>
                <a:latin typeface="+mn-lt"/>
                <a:cs typeface="Arial"/>
              </a:rPr>
              <a:t>і  “коли”), що піддаються </a:t>
            </a:r>
            <a:r>
              <a:rPr lang="uk-UA" sz="2400" spc="-5" dirty="0">
                <a:solidFill>
                  <a:schemeClr val="tx2"/>
                </a:solidFill>
                <a:latin typeface="+mn-lt"/>
                <a:cs typeface="Arial"/>
              </a:rPr>
              <a:t>виміру</a:t>
            </a:r>
            <a:r>
              <a:rPr lang="uk-UA" sz="2400" spc="-130" dirty="0">
                <a:solidFill>
                  <a:schemeClr val="tx2"/>
                </a:solidFill>
                <a:latin typeface="+mn-lt"/>
                <a:cs typeface="Arial"/>
              </a:rPr>
              <a:t> </a:t>
            </a:r>
            <a:r>
              <a:rPr lang="uk-UA" sz="2400" dirty="0">
                <a:solidFill>
                  <a:schemeClr val="tx2"/>
                </a:solidFill>
                <a:latin typeface="+mn-lt"/>
                <a:cs typeface="Arial"/>
              </a:rPr>
              <a:t>(“скільки”), бажаними </a:t>
            </a:r>
            <a:r>
              <a:rPr lang="uk-UA" sz="2400" spc="-5" dirty="0">
                <a:solidFill>
                  <a:schemeClr val="tx2"/>
                </a:solidFill>
                <a:latin typeface="+mn-lt"/>
                <a:cs typeface="Arial"/>
              </a:rPr>
              <a:t>(доречними </a:t>
            </a:r>
            <a:r>
              <a:rPr lang="uk-UA" sz="2400" dirty="0">
                <a:solidFill>
                  <a:schemeClr val="tx2"/>
                </a:solidFill>
                <a:latin typeface="+mn-lt"/>
                <a:cs typeface="Arial"/>
              </a:rPr>
              <a:t>і </a:t>
            </a:r>
            <a:r>
              <a:rPr lang="uk-UA" sz="2400" spc="-5" dirty="0">
                <a:solidFill>
                  <a:schemeClr val="tx2"/>
                </a:solidFill>
                <a:latin typeface="+mn-lt"/>
                <a:cs typeface="Arial"/>
              </a:rPr>
              <a:t>зручними),</a:t>
            </a:r>
            <a:r>
              <a:rPr lang="uk-UA" sz="2400" spc="-120" dirty="0">
                <a:solidFill>
                  <a:schemeClr val="tx2"/>
                </a:solidFill>
                <a:latin typeface="+mn-lt"/>
                <a:cs typeface="Arial"/>
              </a:rPr>
              <a:t> </a:t>
            </a:r>
            <a:r>
              <a:rPr lang="uk-UA" sz="2400" dirty="0">
                <a:solidFill>
                  <a:schemeClr val="tx2"/>
                </a:solidFill>
                <a:latin typeface="+mn-lt"/>
                <a:cs typeface="Arial"/>
              </a:rPr>
              <a:t>і  </a:t>
            </a:r>
            <a:r>
              <a:rPr lang="uk-UA" sz="2400" spc="-5" dirty="0">
                <a:solidFill>
                  <a:schemeClr val="tx2"/>
                </a:solidFill>
                <a:latin typeface="+mn-lt"/>
                <a:cs typeface="Arial"/>
              </a:rPr>
              <a:t>досяжними</a:t>
            </a:r>
            <a:r>
              <a:rPr lang="uk-UA" sz="2400" spc="-45" dirty="0">
                <a:solidFill>
                  <a:schemeClr val="tx2"/>
                </a:solidFill>
                <a:latin typeface="+mn-lt"/>
                <a:cs typeface="Arial"/>
              </a:rPr>
              <a:t> </a:t>
            </a:r>
            <a:r>
              <a:rPr lang="uk-UA" sz="2400" spc="-5" dirty="0">
                <a:solidFill>
                  <a:schemeClr val="tx2"/>
                </a:solidFill>
                <a:latin typeface="+mn-lt"/>
                <a:cs typeface="Arial"/>
              </a:rPr>
              <a:t>(реальними).</a:t>
            </a:r>
            <a:endParaRPr lang="uk-UA" sz="2400" dirty="0">
              <a:solidFill>
                <a:schemeClr val="tx2"/>
              </a:solidFill>
              <a:latin typeface="+mn-lt"/>
              <a:cs typeface="Arial"/>
            </a:endParaRPr>
          </a:p>
          <a:p>
            <a:pPr marL="12700" algn="just">
              <a:spcBef>
                <a:spcPts val="100"/>
              </a:spcBef>
            </a:pPr>
            <a:endParaRPr lang="uk-UA" sz="2400" dirty="0">
              <a:solidFill>
                <a:schemeClr val="tx2"/>
              </a:solidFill>
              <a:latin typeface="+mn-lt"/>
              <a:cs typeface="Arial"/>
            </a:endParaRPr>
          </a:p>
          <a:p>
            <a:pPr marL="12700" algn="just">
              <a:spcBef>
                <a:spcPts val="100"/>
              </a:spcBef>
            </a:pPr>
            <a:endParaRPr lang="uk-UA" sz="2400" dirty="0">
              <a:solidFill>
                <a:schemeClr val="tx2"/>
              </a:solidFill>
              <a:latin typeface="+mn-lt"/>
              <a:cs typeface="Arial"/>
            </a:endParaRPr>
          </a:p>
        </p:txBody>
      </p:sp>
      <p:pic>
        <p:nvPicPr>
          <p:cNvPr id="17" name="Picture 4" descr="USAID_Horiz_Ukranian_RGB_2-Colo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35" t="9874" r="7233" b="15340"/>
          <a:stretch/>
        </p:blipFill>
        <p:spPr>
          <a:xfrm>
            <a:off x="130629" y="1"/>
            <a:ext cx="3050019" cy="804520"/>
          </a:xfrm>
          <a:prstGeom prst="rect">
            <a:avLst/>
          </a:prstGeom>
        </p:spPr>
      </p:pic>
      <p:pic>
        <p:nvPicPr>
          <p:cNvPr id="18" name="Picture 10" descr="arr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3633" y="804520"/>
            <a:ext cx="598813" cy="804466"/>
          </a:xfrm>
          <a:prstGeom prst="rect">
            <a:avLst/>
          </a:prstGeom>
        </p:spPr>
      </p:pic>
      <p:pic>
        <p:nvPicPr>
          <p:cNvPr id="19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81" y="5996165"/>
            <a:ext cx="9144000" cy="45719"/>
          </a:xfrm>
          <a:prstGeom prst="rect">
            <a:avLst/>
          </a:prstGeom>
        </p:spPr>
      </p:pic>
      <p:pic>
        <p:nvPicPr>
          <p:cNvPr id="20" name="Picture 6" descr="arr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27781" y="6028134"/>
            <a:ext cx="598813" cy="804466"/>
          </a:xfrm>
          <a:prstGeom prst="rect">
            <a:avLst/>
          </a:prstGeom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643391" y="6168742"/>
            <a:ext cx="5984875" cy="481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700" dirty="0">
                <a:solidFill>
                  <a:srgbClr val="182B5D"/>
                </a:solidFill>
                <a:latin typeface="Gill Sans"/>
                <a:cs typeface="Gill Sans"/>
              </a:rPr>
              <a:t>Проект USAID </a:t>
            </a:r>
            <a:r>
              <a:rPr lang="uk-UA" sz="1700" dirty="0">
                <a:solidFill>
                  <a:srgbClr val="182B5D"/>
                </a:solidFill>
                <a:latin typeface="Gill Sans"/>
                <a:cs typeface="Gill Sans"/>
              </a:rPr>
              <a:t>«Демократичне врядування у Східній Україні»</a:t>
            </a:r>
            <a:r>
              <a:rPr lang="en-US" sz="1700" dirty="0">
                <a:solidFill>
                  <a:srgbClr val="182B5D"/>
                </a:solidFill>
                <a:latin typeface="Gill Sans"/>
                <a:cs typeface="Gill Sans"/>
              </a:rPr>
              <a:t> </a:t>
            </a:r>
          </a:p>
        </p:txBody>
      </p:sp>
      <p:pic>
        <p:nvPicPr>
          <p:cNvPr id="22" name="Picture 5" descr="CXID_U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4760" y="6134349"/>
            <a:ext cx="2089240" cy="69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14778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3818708" y="141185"/>
            <a:ext cx="4609012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ОПИС ЗАХОДІВ ПРОЄКТУ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1481" y="1179049"/>
            <a:ext cx="8412480" cy="453265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chemeClr val="tx2"/>
                </a:solidFill>
                <a:cs typeface="Arial"/>
              </a:rPr>
              <a:t>Приклад </a:t>
            </a:r>
            <a:r>
              <a:rPr sz="2000" b="1" spc="-5" dirty="0">
                <a:solidFill>
                  <a:schemeClr val="tx2"/>
                </a:solidFill>
                <a:cs typeface="Arial"/>
              </a:rPr>
              <a:t>опису запланованого</a:t>
            </a:r>
            <a:r>
              <a:rPr sz="2000" b="1" spc="-75" dirty="0">
                <a:solidFill>
                  <a:schemeClr val="tx2"/>
                </a:solidFill>
                <a:cs typeface="Arial"/>
              </a:rPr>
              <a:t> </a:t>
            </a:r>
            <a:r>
              <a:rPr sz="2000" b="1" dirty="0">
                <a:solidFill>
                  <a:schemeClr val="tx2"/>
                </a:solidFill>
                <a:cs typeface="Arial"/>
              </a:rPr>
              <a:t>тренінгу:</a:t>
            </a:r>
          </a:p>
          <a:p>
            <a:pPr marL="355600" marR="949325" indent="-342900">
              <a:lnSpc>
                <a:spcPct val="80000"/>
              </a:lnSpc>
              <a:spcBef>
                <a:spcPts val="480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b="1" dirty="0">
                <a:solidFill>
                  <a:schemeClr val="tx2"/>
                </a:solidFill>
                <a:cs typeface="Arial"/>
              </a:rPr>
              <a:t>Що є </a:t>
            </a:r>
            <a:r>
              <a:rPr sz="2000" b="1" spc="-5" dirty="0">
                <a:solidFill>
                  <a:schemeClr val="tx2"/>
                </a:solidFill>
                <a:cs typeface="Arial"/>
              </a:rPr>
              <a:t>предметом навчання </a:t>
            </a:r>
            <a:r>
              <a:rPr sz="2000" b="1" dirty="0">
                <a:solidFill>
                  <a:schemeClr val="tx2"/>
                </a:solidFill>
                <a:cs typeface="Arial"/>
              </a:rPr>
              <a:t>(практичні </a:t>
            </a:r>
            <a:r>
              <a:rPr sz="2000" b="1" spc="-5" dirty="0">
                <a:solidFill>
                  <a:schemeClr val="tx2"/>
                </a:solidFill>
                <a:cs typeface="Arial"/>
              </a:rPr>
              <a:t>заняття </a:t>
            </a:r>
            <a:r>
              <a:rPr sz="2000" b="1" dirty="0">
                <a:solidFill>
                  <a:schemeClr val="tx2"/>
                </a:solidFill>
                <a:cs typeface="Arial"/>
              </a:rPr>
              <a:t>з </a:t>
            </a:r>
            <a:r>
              <a:rPr sz="2000" b="1" spc="-5" dirty="0">
                <a:solidFill>
                  <a:schemeClr val="tx2"/>
                </a:solidFill>
                <a:cs typeface="Arial"/>
              </a:rPr>
              <a:t>підготовки  проектів)?</a:t>
            </a:r>
            <a:endParaRPr sz="2000" b="1" dirty="0">
              <a:solidFill>
                <a:schemeClr val="tx2"/>
              </a:solidFill>
              <a:cs typeface="Arial"/>
            </a:endParaRPr>
          </a:p>
          <a:p>
            <a:pPr marL="355600" indent="-342900">
              <a:lnSpc>
                <a:spcPts val="2160"/>
              </a:lnSpc>
              <a:buChar char="•"/>
              <a:tabLst>
                <a:tab pos="355600" algn="l"/>
                <a:tab pos="356235" algn="l"/>
              </a:tabLst>
            </a:pPr>
            <a:r>
              <a:rPr sz="2000" b="1" spc="-5" dirty="0">
                <a:solidFill>
                  <a:schemeClr val="tx2"/>
                </a:solidFill>
                <a:cs typeface="Arial"/>
              </a:rPr>
              <a:t>Яка </a:t>
            </a:r>
            <a:r>
              <a:rPr sz="2000" b="1" dirty="0">
                <a:solidFill>
                  <a:schemeClr val="tx2"/>
                </a:solidFill>
                <a:cs typeface="Arial"/>
              </a:rPr>
              <a:t>мета тренінгу </a:t>
            </a:r>
            <a:r>
              <a:rPr sz="2000" b="1" spc="-5" dirty="0">
                <a:solidFill>
                  <a:schemeClr val="tx2"/>
                </a:solidFill>
                <a:cs typeface="Arial"/>
              </a:rPr>
              <a:t>(підвищення рівня знань учасників, </a:t>
            </a:r>
            <a:r>
              <a:rPr sz="2000" b="1" dirty="0">
                <a:solidFill>
                  <a:schemeClr val="tx2"/>
                </a:solidFill>
                <a:cs typeface="Arial"/>
              </a:rPr>
              <a:t>а</a:t>
            </a:r>
            <a:r>
              <a:rPr sz="2000" b="1" spc="-120" dirty="0">
                <a:solidFill>
                  <a:schemeClr val="tx2"/>
                </a:solidFill>
                <a:cs typeface="Arial"/>
              </a:rPr>
              <a:t> </a:t>
            </a:r>
            <a:r>
              <a:rPr sz="2000" b="1" dirty="0">
                <a:solidFill>
                  <a:schemeClr val="tx2"/>
                </a:solidFill>
                <a:cs typeface="Arial"/>
              </a:rPr>
              <a:t>також</a:t>
            </a:r>
          </a:p>
          <a:p>
            <a:pPr marL="355600">
              <a:lnSpc>
                <a:spcPts val="2160"/>
              </a:lnSpc>
            </a:pPr>
            <a:r>
              <a:rPr sz="2000" b="1" spc="-5" dirty="0">
                <a:solidFill>
                  <a:schemeClr val="tx2"/>
                </a:solidFill>
                <a:cs typeface="Arial"/>
              </a:rPr>
              <a:t>відпрацювання практичних навичок </a:t>
            </a:r>
            <a:r>
              <a:rPr sz="2000" b="1" dirty="0">
                <a:solidFill>
                  <a:schemeClr val="tx2"/>
                </a:solidFill>
                <a:cs typeface="Arial"/>
              </a:rPr>
              <a:t>з </a:t>
            </a:r>
            <a:r>
              <a:rPr sz="2000" b="1" spc="-5" dirty="0">
                <a:solidFill>
                  <a:schemeClr val="tx2"/>
                </a:solidFill>
                <a:cs typeface="Arial"/>
              </a:rPr>
              <a:t>ходу підготовки</a:t>
            </a:r>
            <a:r>
              <a:rPr sz="2000" b="1" spc="-110" dirty="0">
                <a:solidFill>
                  <a:schemeClr val="tx2"/>
                </a:solidFill>
                <a:cs typeface="Arial"/>
              </a:rPr>
              <a:t> </a:t>
            </a:r>
            <a:r>
              <a:rPr sz="2000" b="1" spc="-5" dirty="0">
                <a:solidFill>
                  <a:schemeClr val="tx2"/>
                </a:solidFill>
                <a:cs typeface="Arial"/>
              </a:rPr>
              <a:t>проекту)?</a:t>
            </a:r>
            <a:endParaRPr sz="2000" b="1" dirty="0">
              <a:solidFill>
                <a:schemeClr val="tx2"/>
              </a:solidFill>
              <a:cs typeface="Arial"/>
            </a:endParaRPr>
          </a:p>
          <a:p>
            <a:pPr marL="355600" marR="433705" indent="-342900">
              <a:lnSpc>
                <a:spcPts val="1920"/>
              </a:lnSpc>
              <a:spcBef>
                <a:spcPts val="465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b="1" spc="-5" dirty="0">
                <a:solidFill>
                  <a:schemeClr val="tx2"/>
                </a:solidFill>
                <a:cs typeface="Arial"/>
              </a:rPr>
              <a:t>Скільки </a:t>
            </a:r>
            <a:r>
              <a:rPr sz="2000" b="1" dirty="0">
                <a:solidFill>
                  <a:schemeClr val="tx2"/>
                </a:solidFill>
                <a:cs typeface="Arial"/>
              </a:rPr>
              <a:t>осіб </a:t>
            </a:r>
            <a:r>
              <a:rPr sz="2000" b="1" spc="-5" dirty="0">
                <a:solidFill>
                  <a:schemeClr val="tx2"/>
                </a:solidFill>
                <a:cs typeface="Arial"/>
              </a:rPr>
              <a:t>навчатимуться </a:t>
            </a:r>
            <a:r>
              <a:rPr sz="2000" b="1" dirty="0">
                <a:solidFill>
                  <a:schemeClr val="tx2"/>
                </a:solidFill>
                <a:cs typeface="Arial"/>
              </a:rPr>
              <a:t>(50 </a:t>
            </a:r>
            <a:r>
              <a:rPr sz="2000" b="1" spc="-5" dirty="0">
                <a:solidFill>
                  <a:schemeClr val="tx2"/>
                </a:solidFill>
                <a:cs typeface="Arial"/>
              </a:rPr>
              <a:t>учасників) </a:t>
            </a:r>
            <a:r>
              <a:rPr sz="2000" b="1" dirty="0">
                <a:solidFill>
                  <a:schemeClr val="tx2"/>
                </a:solidFill>
                <a:cs typeface="Arial"/>
              </a:rPr>
              <a:t>і </a:t>
            </a:r>
            <a:r>
              <a:rPr sz="2000" b="1" spc="-5" dirty="0">
                <a:solidFill>
                  <a:schemeClr val="tx2"/>
                </a:solidFill>
                <a:cs typeface="Arial"/>
              </a:rPr>
              <a:t>хто вони  </a:t>
            </a:r>
            <a:r>
              <a:rPr sz="2000" b="1" dirty="0">
                <a:solidFill>
                  <a:schemeClr val="tx2"/>
                </a:solidFill>
                <a:cs typeface="Arial"/>
              </a:rPr>
              <a:t>(представники місцевої </a:t>
            </a:r>
            <a:r>
              <a:rPr sz="2000" b="1" spc="-5" dirty="0">
                <a:solidFill>
                  <a:schemeClr val="tx2"/>
                </a:solidFill>
                <a:cs typeface="Arial"/>
              </a:rPr>
              <a:t>влади, громадських організацій </a:t>
            </a:r>
            <a:r>
              <a:rPr sz="2000" b="1" dirty="0">
                <a:solidFill>
                  <a:schemeClr val="tx2"/>
                </a:solidFill>
                <a:cs typeface="Arial"/>
              </a:rPr>
              <a:t>і</a:t>
            </a:r>
            <a:r>
              <a:rPr sz="2000" b="1" spc="-114" dirty="0">
                <a:solidFill>
                  <a:schemeClr val="tx2"/>
                </a:solidFill>
                <a:cs typeface="Arial"/>
              </a:rPr>
              <a:t> </a:t>
            </a:r>
            <a:r>
              <a:rPr sz="2000" b="1" spc="-5" dirty="0">
                <a:solidFill>
                  <a:schemeClr val="tx2"/>
                </a:solidFill>
                <a:cs typeface="Arial"/>
              </a:rPr>
              <a:t>т.д.)?</a:t>
            </a:r>
            <a:endParaRPr sz="2000" b="1" dirty="0">
              <a:solidFill>
                <a:schemeClr val="tx2"/>
              </a:solidFill>
              <a:cs typeface="Arial"/>
            </a:endParaRPr>
          </a:p>
          <a:p>
            <a:pPr marL="355600" marR="464820" indent="-342900">
              <a:lnSpc>
                <a:spcPct val="80000"/>
              </a:lnSpc>
              <a:spcBef>
                <a:spcPts val="495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b="1" spc="-5" dirty="0">
                <a:solidFill>
                  <a:schemeClr val="tx2"/>
                </a:solidFill>
                <a:cs typeface="Arial"/>
              </a:rPr>
              <a:t>Ким </a:t>
            </a:r>
            <a:r>
              <a:rPr sz="2000" b="1" dirty="0">
                <a:solidFill>
                  <a:schemeClr val="tx2"/>
                </a:solidFill>
                <a:cs typeface="Arial"/>
              </a:rPr>
              <a:t>і </a:t>
            </a:r>
            <a:r>
              <a:rPr sz="2000" b="1" spc="-10" dirty="0">
                <a:solidFill>
                  <a:schemeClr val="tx2"/>
                </a:solidFill>
                <a:cs typeface="Arial"/>
              </a:rPr>
              <a:t>як </a:t>
            </a:r>
            <a:r>
              <a:rPr sz="2000" b="1" dirty="0">
                <a:solidFill>
                  <a:schemeClr val="tx2"/>
                </a:solidFill>
                <a:cs typeface="Arial"/>
              </a:rPr>
              <a:t>вони </a:t>
            </a:r>
            <a:r>
              <a:rPr sz="2000" b="1" spc="-5" dirty="0">
                <a:solidFill>
                  <a:schemeClr val="tx2"/>
                </a:solidFill>
                <a:cs typeface="Arial"/>
              </a:rPr>
              <a:t>будуть обрані (наприклад, </a:t>
            </a:r>
            <a:r>
              <a:rPr sz="2000" b="1" dirty="0">
                <a:solidFill>
                  <a:schemeClr val="tx2"/>
                </a:solidFill>
                <a:cs typeface="Arial"/>
              </a:rPr>
              <a:t>кожен місцевий </a:t>
            </a:r>
            <a:r>
              <a:rPr sz="2000" b="1" spc="-5" dirty="0">
                <a:solidFill>
                  <a:schemeClr val="tx2"/>
                </a:solidFill>
                <a:cs typeface="Arial"/>
              </a:rPr>
              <a:t>орган  влади призначить </a:t>
            </a:r>
            <a:r>
              <a:rPr sz="2000" b="1" dirty="0">
                <a:solidFill>
                  <a:schemeClr val="tx2"/>
                </a:solidFill>
                <a:cs typeface="Arial"/>
              </a:rPr>
              <a:t>свого</a:t>
            </a:r>
            <a:r>
              <a:rPr sz="2000" b="1" spc="-110" dirty="0">
                <a:solidFill>
                  <a:schemeClr val="tx2"/>
                </a:solidFill>
                <a:cs typeface="Arial"/>
              </a:rPr>
              <a:t> </a:t>
            </a:r>
            <a:r>
              <a:rPr sz="2000" b="1" spc="-5" dirty="0">
                <a:solidFill>
                  <a:schemeClr val="tx2"/>
                </a:solidFill>
                <a:cs typeface="Arial"/>
              </a:rPr>
              <a:t>представника)?</a:t>
            </a:r>
            <a:endParaRPr sz="2000" b="1" dirty="0">
              <a:solidFill>
                <a:schemeClr val="tx2"/>
              </a:solidFill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b="1" spc="-5" dirty="0">
                <a:solidFill>
                  <a:schemeClr val="tx2"/>
                </a:solidFill>
                <a:cs typeface="Arial"/>
              </a:rPr>
              <a:t>Як довго триватиме </a:t>
            </a:r>
            <a:r>
              <a:rPr sz="2000" b="1" dirty="0">
                <a:solidFill>
                  <a:schemeClr val="tx2"/>
                </a:solidFill>
                <a:cs typeface="Arial"/>
              </a:rPr>
              <a:t>тренінг</a:t>
            </a:r>
            <a:r>
              <a:rPr sz="2000" b="1" spc="-80" dirty="0">
                <a:solidFill>
                  <a:schemeClr val="tx2"/>
                </a:solidFill>
                <a:cs typeface="Arial"/>
              </a:rPr>
              <a:t> </a:t>
            </a:r>
            <a:r>
              <a:rPr sz="2000" b="1" spc="-5" dirty="0">
                <a:solidFill>
                  <a:schemeClr val="tx2"/>
                </a:solidFill>
                <a:cs typeface="Arial"/>
              </a:rPr>
              <a:t>(3дні)?</a:t>
            </a:r>
            <a:endParaRPr sz="2000" b="1" dirty="0">
              <a:solidFill>
                <a:schemeClr val="tx2"/>
              </a:solidFill>
              <a:cs typeface="Arial"/>
            </a:endParaRPr>
          </a:p>
          <a:p>
            <a:pPr marL="355600" marR="5080" indent="-342900">
              <a:lnSpc>
                <a:spcPct val="80000"/>
              </a:lnSpc>
              <a:spcBef>
                <a:spcPts val="480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b="1" spc="-5" dirty="0">
                <a:solidFill>
                  <a:schemeClr val="tx2"/>
                </a:solidFill>
                <a:cs typeface="Arial"/>
              </a:rPr>
              <a:t>Яка методологія буде використовуватися (лекції, робота </a:t>
            </a:r>
            <a:r>
              <a:rPr sz="2000" b="1" dirty="0">
                <a:solidFill>
                  <a:schemeClr val="tx2"/>
                </a:solidFill>
                <a:cs typeface="Arial"/>
              </a:rPr>
              <a:t>в </a:t>
            </a:r>
            <a:r>
              <a:rPr sz="2000" b="1" spc="-5" dirty="0">
                <a:solidFill>
                  <a:schemeClr val="tx2"/>
                </a:solidFill>
                <a:cs typeface="Arial"/>
              </a:rPr>
              <a:t>групах,  інтерактивні заняття </a:t>
            </a:r>
            <a:r>
              <a:rPr sz="2000" b="1" dirty="0">
                <a:solidFill>
                  <a:schemeClr val="tx2"/>
                </a:solidFill>
                <a:cs typeface="Arial"/>
              </a:rPr>
              <a:t>і </a:t>
            </a:r>
            <a:r>
              <a:rPr sz="2000" b="1" spc="-5" dirty="0">
                <a:solidFill>
                  <a:schemeClr val="tx2"/>
                </a:solidFill>
                <a:cs typeface="Arial"/>
              </a:rPr>
              <a:t>т.д.) </a:t>
            </a:r>
            <a:r>
              <a:rPr sz="2000" b="1" dirty="0">
                <a:solidFill>
                  <a:schemeClr val="tx2"/>
                </a:solidFill>
                <a:cs typeface="Arial"/>
              </a:rPr>
              <a:t>і </a:t>
            </a:r>
            <a:r>
              <a:rPr sz="2000" b="1" spc="-5" dirty="0">
                <a:solidFill>
                  <a:schemeClr val="tx2"/>
                </a:solidFill>
                <a:cs typeface="Arial"/>
              </a:rPr>
              <a:t>чому </a:t>
            </a:r>
            <a:r>
              <a:rPr sz="2000" b="1" dirty="0">
                <a:solidFill>
                  <a:schemeClr val="tx2"/>
                </a:solidFill>
                <a:cs typeface="Arial"/>
              </a:rPr>
              <a:t>(для </a:t>
            </a:r>
            <a:r>
              <a:rPr sz="2000" b="1" spc="-5" dirty="0">
                <a:solidFill>
                  <a:schemeClr val="tx2"/>
                </a:solidFill>
                <a:cs typeface="Arial"/>
              </a:rPr>
              <a:t>забезпечення практичних  навичок)?</a:t>
            </a:r>
            <a:endParaRPr sz="2000" b="1" dirty="0">
              <a:solidFill>
                <a:schemeClr val="tx2"/>
              </a:solidFill>
              <a:cs typeface="Arial"/>
            </a:endParaRPr>
          </a:p>
          <a:p>
            <a:pPr marL="355600" indent="-342900">
              <a:lnSpc>
                <a:spcPts val="2160"/>
              </a:lnSpc>
              <a:buChar char="•"/>
              <a:tabLst>
                <a:tab pos="355600" algn="l"/>
                <a:tab pos="356235" algn="l"/>
              </a:tabLst>
            </a:pPr>
            <a:r>
              <a:rPr sz="2000" b="1" spc="-5" dirty="0">
                <a:solidFill>
                  <a:schemeClr val="tx2"/>
                </a:solidFill>
                <a:cs typeface="Arial"/>
              </a:rPr>
              <a:t>Хто буде проводити навчання </a:t>
            </a:r>
            <a:r>
              <a:rPr sz="2000" b="1" dirty="0">
                <a:solidFill>
                  <a:schemeClr val="tx2"/>
                </a:solidFill>
                <a:cs typeface="Arial"/>
              </a:rPr>
              <a:t>(чи буде </a:t>
            </a:r>
            <a:r>
              <a:rPr sz="2000" b="1" spc="-5" dirty="0">
                <a:solidFill>
                  <a:schemeClr val="tx2"/>
                </a:solidFill>
                <a:cs typeface="Arial"/>
              </a:rPr>
              <a:t>воно</a:t>
            </a:r>
            <a:r>
              <a:rPr sz="2000" b="1" spc="-120" dirty="0">
                <a:solidFill>
                  <a:schemeClr val="tx2"/>
                </a:solidFill>
                <a:cs typeface="Arial"/>
              </a:rPr>
              <a:t> </a:t>
            </a:r>
            <a:r>
              <a:rPr sz="2000" b="1" spc="-5" dirty="0">
                <a:solidFill>
                  <a:schemeClr val="tx2"/>
                </a:solidFill>
                <a:cs typeface="Arial"/>
              </a:rPr>
              <a:t>проводитися</a:t>
            </a:r>
            <a:endParaRPr sz="2000" b="1" dirty="0">
              <a:solidFill>
                <a:schemeClr val="tx2"/>
              </a:solidFill>
              <a:cs typeface="Arial"/>
            </a:endParaRPr>
          </a:p>
          <a:p>
            <a:pPr marL="355600">
              <a:lnSpc>
                <a:spcPts val="2160"/>
              </a:lnSpc>
            </a:pPr>
            <a:r>
              <a:rPr sz="2000" b="1" spc="-5" dirty="0">
                <a:solidFill>
                  <a:schemeClr val="tx2"/>
                </a:solidFill>
                <a:cs typeface="Arial"/>
              </a:rPr>
              <a:t>зовнішніми</a:t>
            </a:r>
            <a:r>
              <a:rPr sz="2000" b="1" spc="-50" dirty="0">
                <a:solidFill>
                  <a:schemeClr val="tx2"/>
                </a:solidFill>
                <a:cs typeface="Arial"/>
              </a:rPr>
              <a:t> </a:t>
            </a:r>
            <a:r>
              <a:rPr sz="2000" b="1" spc="-5" dirty="0">
                <a:solidFill>
                  <a:schemeClr val="tx2"/>
                </a:solidFill>
                <a:cs typeface="Arial"/>
              </a:rPr>
              <a:t>експертами)?</a:t>
            </a:r>
            <a:endParaRPr sz="2000" b="1" dirty="0">
              <a:solidFill>
                <a:schemeClr val="tx2"/>
              </a:solidFill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000" b="1" dirty="0">
                <a:solidFill>
                  <a:schemeClr val="tx2"/>
                </a:solidFill>
                <a:cs typeface="Arial"/>
              </a:rPr>
              <a:t>Чи </a:t>
            </a:r>
            <a:r>
              <a:rPr sz="2000" b="1" spc="-5" dirty="0">
                <a:solidFill>
                  <a:schemeClr val="tx2"/>
                </a:solidFill>
                <a:cs typeface="Arial"/>
              </a:rPr>
              <a:t>потрібен під </a:t>
            </a:r>
            <a:r>
              <a:rPr sz="2000" b="1" dirty="0">
                <a:solidFill>
                  <a:schemeClr val="tx2"/>
                </a:solidFill>
                <a:cs typeface="Arial"/>
              </a:rPr>
              <a:t>час тренінгу</a:t>
            </a:r>
            <a:r>
              <a:rPr sz="2000" b="1" spc="-55" dirty="0">
                <a:solidFill>
                  <a:schemeClr val="tx2"/>
                </a:solidFill>
                <a:cs typeface="Arial"/>
              </a:rPr>
              <a:t> </a:t>
            </a:r>
            <a:r>
              <a:rPr sz="2000" b="1" spc="-5" dirty="0">
                <a:solidFill>
                  <a:schemeClr val="tx2"/>
                </a:solidFill>
                <a:cs typeface="Arial"/>
              </a:rPr>
              <a:t>перекладач?</a:t>
            </a:r>
            <a:endParaRPr sz="2000" b="1" dirty="0">
              <a:solidFill>
                <a:schemeClr val="tx2"/>
              </a:solidFill>
              <a:cs typeface="Arial"/>
            </a:endParaRPr>
          </a:p>
        </p:txBody>
      </p:sp>
      <p:pic>
        <p:nvPicPr>
          <p:cNvPr id="4" name="Picture 4" descr="USAID_Horiz_Ukranian_RGB_2-Colo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35" t="9874" r="7233" b="15340"/>
          <a:stretch/>
        </p:blipFill>
        <p:spPr>
          <a:xfrm>
            <a:off x="130629" y="0"/>
            <a:ext cx="3050019" cy="1047965"/>
          </a:xfrm>
          <a:prstGeom prst="rect">
            <a:avLst/>
          </a:prstGeom>
        </p:spPr>
      </p:pic>
      <p:pic>
        <p:nvPicPr>
          <p:cNvPr id="5" name="Picture 5" descr="CXID_U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4760" y="6168742"/>
            <a:ext cx="2089240" cy="663858"/>
          </a:xfrm>
          <a:prstGeom prst="rect">
            <a:avLst/>
          </a:prstGeom>
        </p:spPr>
      </p:pic>
      <p:pic>
        <p:nvPicPr>
          <p:cNvPr id="6" name="Picture 10" descr="arro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45187" y="532768"/>
            <a:ext cx="598813" cy="804466"/>
          </a:xfrm>
          <a:prstGeom prst="rect">
            <a:avLst/>
          </a:prstGeom>
        </p:spPr>
      </p:pic>
      <p:pic>
        <p:nvPicPr>
          <p:cNvPr id="7" name="Picture 6" descr="arro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27781" y="6028134"/>
            <a:ext cx="598813" cy="804466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43391" y="6168742"/>
            <a:ext cx="5984875" cy="481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700" dirty="0">
                <a:solidFill>
                  <a:srgbClr val="182B5D"/>
                </a:solidFill>
                <a:latin typeface="Gill Sans"/>
                <a:cs typeface="Gill Sans"/>
              </a:rPr>
              <a:t>Проект USAID </a:t>
            </a:r>
            <a:r>
              <a:rPr lang="uk-UA" sz="1700" dirty="0">
                <a:solidFill>
                  <a:srgbClr val="182B5D"/>
                </a:solidFill>
                <a:latin typeface="Gill Sans"/>
                <a:cs typeface="Gill Sans"/>
              </a:rPr>
              <a:t>«Демократичне врядування у Східній Україні»</a:t>
            </a:r>
            <a:r>
              <a:rPr lang="en-US" sz="1700" dirty="0">
                <a:solidFill>
                  <a:srgbClr val="182B5D"/>
                </a:solidFill>
                <a:latin typeface="Gill Sans"/>
                <a:cs typeface="Gill Sans"/>
              </a:rPr>
              <a:t> </a:t>
            </a:r>
          </a:p>
        </p:txBody>
      </p:sp>
      <p:pic>
        <p:nvPicPr>
          <p:cNvPr id="8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81" y="6069145"/>
            <a:ext cx="9144000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76592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81372" y="338820"/>
            <a:ext cx="4376828" cy="430887"/>
          </a:xfrm>
        </p:spPr>
        <p:txBody>
          <a:bodyPr>
            <a:normAutofit fontScale="90000"/>
          </a:bodyPr>
          <a:lstStyle/>
          <a:p>
            <a:pPr marL="12700" algn="ctr">
              <a:spcBef>
                <a:spcPts val="105"/>
              </a:spcBef>
              <a:defRPr/>
            </a:pPr>
            <a:r>
              <a:rPr lang="uk-UA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</a:rPr>
              <a:t>ДІАГРАМА  ГАНТА</a:t>
            </a:r>
            <a:endParaRPr lang="pl-PL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6400800" y="-6249988"/>
            <a:ext cx="0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uk-UA"/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0" y="-1519238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uk-UA" sz="2400">
                <a:latin typeface="Comic Sans MS" panose="030F0702030302020204" pitchFamily="66" charset="0"/>
              </a:rPr>
              <a:t/>
            </a:r>
            <a:br>
              <a:rPr lang="en-US" altLang="uk-UA" sz="2400">
                <a:latin typeface="Comic Sans MS" panose="030F0702030302020204" pitchFamily="66" charset="0"/>
              </a:rPr>
            </a:br>
            <a:endParaRPr lang="en-US" altLang="uk-UA" sz="2400">
              <a:latin typeface="Comic Sans MS" panose="030F0702030302020204" pitchFamily="66" charset="0"/>
            </a:endParaRPr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48620678"/>
              </p:ext>
            </p:extLst>
          </p:nvPr>
        </p:nvGraphicFramePr>
        <p:xfrm>
          <a:off x="396240" y="1744878"/>
          <a:ext cx="8534400" cy="3108110"/>
        </p:xfrm>
        <a:graphic>
          <a:graphicData uri="http://schemas.openxmlformats.org/presentationml/2006/ole">
            <p:oleObj spid="_x0000_s7261" name="Arkusz" r:id="rId4" imgW="5638800" imgH="1676400" progId="Excel.Sheet.8">
              <p:embed/>
            </p:oleObj>
          </a:graphicData>
        </a:graphic>
      </p:graphicFrame>
      <p:pic>
        <p:nvPicPr>
          <p:cNvPr id="7" name="Picture 4" descr="USAID_Horiz_Ukranian_RGB_2-Color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35" t="9874" r="7233" b="15340"/>
          <a:stretch/>
        </p:blipFill>
        <p:spPr>
          <a:xfrm>
            <a:off x="130629" y="1"/>
            <a:ext cx="3050019" cy="955786"/>
          </a:xfrm>
          <a:prstGeom prst="rect">
            <a:avLst/>
          </a:prstGeom>
        </p:spPr>
      </p:pic>
      <p:pic>
        <p:nvPicPr>
          <p:cNvPr id="9" name="Picture 6" descr="arrow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27781" y="6028134"/>
            <a:ext cx="598813" cy="804466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43391" y="6168742"/>
            <a:ext cx="5984875" cy="481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700" dirty="0">
                <a:solidFill>
                  <a:srgbClr val="182B5D"/>
                </a:solidFill>
                <a:latin typeface="Gill Sans"/>
                <a:cs typeface="Gill Sans"/>
              </a:rPr>
              <a:t>Проект USAID </a:t>
            </a:r>
            <a:r>
              <a:rPr lang="uk-UA" sz="1700" dirty="0">
                <a:solidFill>
                  <a:srgbClr val="182B5D"/>
                </a:solidFill>
                <a:latin typeface="Gill Sans"/>
                <a:cs typeface="Gill Sans"/>
              </a:rPr>
              <a:t>«Демократичне врядування у Східній Україні»</a:t>
            </a:r>
            <a:r>
              <a:rPr lang="en-US" sz="1700" dirty="0">
                <a:solidFill>
                  <a:srgbClr val="182B5D"/>
                </a:solidFill>
                <a:latin typeface="Gill Sans"/>
                <a:cs typeface="Gill Sans"/>
              </a:rPr>
              <a:t> </a:t>
            </a:r>
          </a:p>
        </p:txBody>
      </p:sp>
      <p:pic>
        <p:nvPicPr>
          <p:cNvPr id="11" name="Picture 5" descr="CXID_UA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4760" y="6168742"/>
            <a:ext cx="2089240" cy="663858"/>
          </a:xfrm>
          <a:prstGeom prst="rect">
            <a:avLst/>
          </a:prstGeom>
        </p:spPr>
      </p:pic>
      <p:pic>
        <p:nvPicPr>
          <p:cNvPr id="12" name="Picture 10" descr="arrow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3633" y="804520"/>
            <a:ext cx="598813" cy="804466"/>
          </a:xfrm>
          <a:prstGeom prst="rect">
            <a:avLst/>
          </a:prstGeom>
        </p:spPr>
      </p:pic>
      <p:pic>
        <p:nvPicPr>
          <p:cNvPr id="8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46" y="6075990"/>
            <a:ext cx="9144000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49304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rr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71560" y="188590"/>
            <a:ext cx="468450" cy="804466"/>
          </a:xfrm>
          <a:prstGeom prst="rect">
            <a:avLst/>
          </a:prstGeom>
        </p:spPr>
      </p:pic>
      <p:sp>
        <p:nvSpPr>
          <p:cNvPr id="33587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291771" y="1222828"/>
            <a:ext cx="8642350" cy="4525963"/>
          </a:xfrm>
        </p:spPr>
        <p:txBody>
          <a:bodyPr/>
          <a:lstStyle/>
          <a:p>
            <a:pPr lvl="3" eaLnBrk="1" hangingPunct="1">
              <a:spcAft>
                <a:spcPct val="10000"/>
              </a:spcAft>
              <a:buClr>
                <a:srgbClr val="A50021"/>
              </a:buClr>
              <a:buSzPct val="110000"/>
              <a:buFont typeface="Wingdings" pitchFamily="2" charset="2"/>
              <a:buChar char="F"/>
            </a:pPr>
            <a:r>
              <a:rPr lang="uk-UA" sz="5400" b="1" dirty="0">
                <a:solidFill>
                  <a:srgbClr val="000066"/>
                </a:solidFill>
              </a:rPr>
              <a:t>Капітал</a:t>
            </a:r>
            <a:endParaRPr lang="en-US" sz="5400" b="1" dirty="0">
              <a:solidFill>
                <a:srgbClr val="000066"/>
              </a:solidFill>
            </a:endParaRPr>
          </a:p>
          <a:p>
            <a:pPr lvl="3" eaLnBrk="1" hangingPunct="1">
              <a:spcAft>
                <a:spcPct val="10000"/>
              </a:spcAft>
              <a:buClr>
                <a:srgbClr val="A50021"/>
              </a:buClr>
              <a:buSzPct val="110000"/>
              <a:buFont typeface="Wingdings" pitchFamily="2" charset="2"/>
              <a:buChar char="F"/>
            </a:pPr>
            <a:r>
              <a:rPr lang="uk-UA" sz="5400" b="1" dirty="0">
                <a:solidFill>
                  <a:srgbClr val="000066"/>
                </a:solidFill>
              </a:rPr>
              <a:t>Земля</a:t>
            </a:r>
            <a:endParaRPr lang="en-US" sz="5400" b="1" dirty="0">
              <a:solidFill>
                <a:srgbClr val="000066"/>
              </a:solidFill>
            </a:endParaRPr>
          </a:p>
          <a:p>
            <a:pPr lvl="3" eaLnBrk="1" hangingPunct="1">
              <a:spcAft>
                <a:spcPct val="10000"/>
              </a:spcAft>
              <a:buClr>
                <a:srgbClr val="A50021"/>
              </a:buClr>
              <a:buSzPct val="110000"/>
              <a:buFont typeface="Wingdings" pitchFamily="2" charset="2"/>
              <a:buChar char="F"/>
            </a:pPr>
            <a:r>
              <a:rPr lang="uk-UA" sz="5400" b="1" dirty="0">
                <a:solidFill>
                  <a:srgbClr val="000066"/>
                </a:solidFill>
              </a:rPr>
              <a:t>Праця</a:t>
            </a:r>
            <a:endParaRPr lang="en-US" sz="5400" b="1" dirty="0">
              <a:solidFill>
                <a:srgbClr val="000066"/>
              </a:solidFill>
            </a:endParaRPr>
          </a:p>
          <a:p>
            <a:pPr lvl="3" eaLnBrk="1" hangingPunct="1">
              <a:spcAft>
                <a:spcPct val="10000"/>
              </a:spcAft>
              <a:buClr>
                <a:srgbClr val="A50021"/>
              </a:buClr>
              <a:buSzPct val="110000"/>
              <a:buFont typeface="Wingdings" pitchFamily="2" charset="2"/>
              <a:buChar char="F"/>
            </a:pPr>
            <a:r>
              <a:rPr lang="uk-UA" sz="5400" b="1" i="1" dirty="0">
                <a:solidFill>
                  <a:srgbClr val="000066"/>
                </a:solidFill>
              </a:rPr>
              <a:t>Знання</a:t>
            </a:r>
            <a:endParaRPr lang="en-US" sz="5400" b="1" i="1" dirty="0">
              <a:solidFill>
                <a:srgbClr val="000066"/>
              </a:solidFill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46960" y="108762"/>
            <a:ext cx="6507480" cy="860484"/>
          </a:xfrm>
        </p:spPr>
        <p:txBody>
          <a:bodyPr>
            <a:noAutofit/>
          </a:bodyPr>
          <a:lstStyle/>
          <a:p>
            <a:pPr eaLnBrk="1" hangingPunct="1"/>
            <a:r>
              <a:rPr lang="uk-UA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ДЕЦЕНТРАЛІЗАЦІЯ ВЛАДИ ТА ФАКТОРНІ УМОВИ</a:t>
            </a:r>
            <a:endParaRPr lang="en-US" sz="28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35876" name="Oval 4"/>
          <p:cNvSpPr>
            <a:spLocks noChangeArrowheads="1"/>
          </p:cNvSpPr>
          <p:nvPr/>
        </p:nvSpPr>
        <p:spPr bwMode="auto">
          <a:xfrm>
            <a:off x="1196975" y="1044575"/>
            <a:ext cx="6591300" cy="2381250"/>
          </a:xfrm>
          <a:prstGeom prst="ellips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5877" name="Oval 5"/>
          <p:cNvSpPr>
            <a:spLocks noChangeArrowheads="1"/>
          </p:cNvSpPr>
          <p:nvPr/>
        </p:nvSpPr>
        <p:spPr bwMode="auto">
          <a:xfrm>
            <a:off x="1444398" y="3046413"/>
            <a:ext cx="6534150" cy="2536825"/>
          </a:xfrm>
          <a:prstGeom prst="ellipse">
            <a:avLst/>
          </a:prstGeom>
          <a:noFill/>
          <a:ln w="28575">
            <a:solidFill>
              <a:srgbClr val="A5002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Picture 5" descr="CXID_U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0290" y="6128821"/>
            <a:ext cx="2089240" cy="600550"/>
          </a:xfrm>
          <a:prstGeom prst="rect">
            <a:avLst/>
          </a:prstGeom>
        </p:spPr>
      </p:pic>
      <p:pic>
        <p:nvPicPr>
          <p:cNvPr id="7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83407"/>
            <a:ext cx="9144000" cy="4571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99405" y="6148863"/>
            <a:ext cx="5984875" cy="481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700" dirty="0">
                <a:solidFill>
                  <a:srgbClr val="182B5D"/>
                </a:solidFill>
                <a:latin typeface="+mn-lt"/>
                <a:cs typeface="Gill Sans"/>
              </a:rPr>
              <a:t>Проект USAID </a:t>
            </a:r>
            <a:r>
              <a:rPr lang="uk-UA" sz="1700" dirty="0">
                <a:solidFill>
                  <a:srgbClr val="182B5D"/>
                </a:solidFill>
                <a:latin typeface="+mn-lt"/>
                <a:cs typeface="Gill Sans"/>
              </a:rPr>
              <a:t>«Демократичне врядування у Східній Україні</a:t>
            </a:r>
            <a:r>
              <a:rPr lang="uk-UA" sz="1700" dirty="0">
                <a:solidFill>
                  <a:srgbClr val="182B5D"/>
                </a:solidFill>
                <a:latin typeface="Gill Sans"/>
                <a:cs typeface="Gill Sans"/>
              </a:rPr>
              <a:t>»</a:t>
            </a:r>
            <a:r>
              <a:rPr lang="en-US" sz="1700" dirty="0">
                <a:solidFill>
                  <a:srgbClr val="182B5D"/>
                </a:solidFill>
                <a:latin typeface="Gill Sans"/>
                <a:cs typeface="Gill Sans"/>
              </a:rPr>
              <a:t> </a:t>
            </a:r>
          </a:p>
        </p:txBody>
      </p:sp>
      <p:pic>
        <p:nvPicPr>
          <p:cNvPr id="9" name="Picture 6" descr="arr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0" y="6026863"/>
            <a:ext cx="598813" cy="804466"/>
          </a:xfrm>
          <a:prstGeom prst="rect">
            <a:avLst/>
          </a:prstGeom>
        </p:spPr>
      </p:pic>
      <p:pic>
        <p:nvPicPr>
          <p:cNvPr id="10" name="Picture 4" descr="USAID_Horiz_Ukranian_RGB_2-Color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35" t="9874" r="7233" b="15340"/>
          <a:stretch/>
        </p:blipFill>
        <p:spPr>
          <a:xfrm>
            <a:off x="0" y="-23883"/>
            <a:ext cx="2194559" cy="83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525822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5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5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5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0" fill="hold"/>
                                        <p:tgtEl>
                                          <p:spTgt spid="335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0" fill="hold"/>
                                        <p:tgtEl>
                                          <p:spTgt spid="335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1000"/>
                                        <p:tgtEl>
                                          <p:spTgt spid="335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335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75" grpId="0" build="p"/>
      <p:bldP spid="335876" grpId="0" animBg="1"/>
      <p:bldP spid="33587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4724400" y="471626"/>
            <a:ext cx="3776345" cy="3981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ru-RU" sz="25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</a:rPr>
              <a:t>ОЧІКУВАНІ РЕЗУЛЬТАТИ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7465" y="1340311"/>
            <a:ext cx="8384631" cy="4061176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5080" indent="-342900">
              <a:lnSpc>
                <a:spcPts val="24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i="1" spc="-5" dirty="0">
                <a:solidFill>
                  <a:schemeClr val="tx2"/>
                </a:solidFill>
                <a:cs typeface="Arial"/>
              </a:rPr>
              <a:t>Безпосередні результати</a:t>
            </a:r>
            <a:r>
              <a:rPr sz="2400" spc="-5" dirty="0">
                <a:solidFill>
                  <a:schemeClr val="tx2"/>
                </a:solidFill>
                <a:cs typeface="Arial"/>
              </a:rPr>
              <a:t>, які </a:t>
            </a:r>
            <a:r>
              <a:rPr sz="2400" spc="-10" dirty="0">
                <a:solidFill>
                  <a:schemeClr val="tx2"/>
                </a:solidFill>
                <a:cs typeface="Arial"/>
              </a:rPr>
              <a:t>очікується отримати  завдяки заходам </a:t>
            </a:r>
            <a:r>
              <a:rPr sz="2400" spc="-5" dirty="0">
                <a:solidFill>
                  <a:schemeClr val="tx2"/>
                </a:solidFill>
                <a:cs typeface="Arial"/>
              </a:rPr>
              <a:t>проекту. Ці </a:t>
            </a:r>
            <a:r>
              <a:rPr sz="2400" spc="-10" dirty="0">
                <a:solidFill>
                  <a:schemeClr val="tx2"/>
                </a:solidFill>
                <a:cs typeface="Arial"/>
              </a:rPr>
              <a:t>результати варто  розписувати </a:t>
            </a:r>
            <a:r>
              <a:rPr sz="2400" spc="-5" dirty="0">
                <a:solidFill>
                  <a:schemeClr val="tx2"/>
                </a:solidFill>
                <a:cs typeface="Arial"/>
              </a:rPr>
              <a:t>як чіткий перелік фактів, що прямо  </a:t>
            </a:r>
            <a:r>
              <a:rPr sz="2400" spc="-10" dirty="0">
                <a:solidFill>
                  <a:schemeClr val="tx2"/>
                </a:solidFill>
                <a:cs typeface="Arial"/>
              </a:rPr>
              <a:t>відповідають </a:t>
            </a:r>
            <a:r>
              <a:rPr sz="2400" spc="-5" dirty="0">
                <a:solidFill>
                  <a:schemeClr val="tx2"/>
                </a:solidFill>
                <a:cs typeface="Arial"/>
              </a:rPr>
              <a:t>поставленим </a:t>
            </a:r>
            <a:r>
              <a:rPr sz="2400" spc="-10" dirty="0">
                <a:solidFill>
                  <a:schemeClr val="tx2"/>
                </a:solidFill>
                <a:cs typeface="Arial"/>
              </a:rPr>
              <a:t>завданням </a:t>
            </a:r>
            <a:r>
              <a:rPr sz="2400" spc="-5" dirty="0">
                <a:solidFill>
                  <a:schemeClr val="tx2"/>
                </a:solidFill>
                <a:cs typeface="Arial"/>
              </a:rPr>
              <a:t>і</a:t>
            </a:r>
            <a:r>
              <a:rPr sz="2400" spc="75" dirty="0">
                <a:solidFill>
                  <a:schemeClr val="tx2"/>
                </a:solidFill>
                <a:cs typeface="Arial"/>
              </a:rPr>
              <a:t> </a:t>
            </a:r>
            <a:r>
              <a:rPr sz="2400" spc="-5" dirty="0">
                <a:solidFill>
                  <a:schemeClr val="tx2"/>
                </a:solidFill>
                <a:cs typeface="Arial"/>
              </a:rPr>
              <a:t>меті</a:t>
            </a:r>
            <a:endParaRPr sz="2400" dirty="0">
              <a:solidFill>
                <a:schemeClr val="tx2"/>
              </a:solidFill>
              <a:cs typeface="Arial"/>
            </a:endParaRPr>
          </a:p>
          <a:p>
            <a:pPr marL="355600" marR="167640">
              <a:lnSpc>
                <a:spcPts val="2400"/>
              </a:lnSpc>
            </a:pPr>
            <a:r>
              <a:rPr sz="2400" spc="-5" dirty="0">
                <a:solidFill>
                  <a:schemeClr val="tx2"/>
                </a:solidFill>
                <a:cs typeface="Arial"/>
              </a:rPr>
              <a:t>проекту. </a:t>
            </a:r>
            <a:r>
              <a:rPr sz="2400" spc="-10" dirty="0">
                <a:solidFill>
                  <a:schemeClr val="tx2"/>
                </a:solidFill>
                <a:cs typeface="Arial"/>
              </a:rPr>
              <a:t>Якщо </a:t>
            </a:r>
            <a:r>
              <a:rPr sz="2400" spc="-5" dirty="0">
                <a:solidFill>
                  <a:schemeClr val="tx2"/>
                </a:solidFill>
                <a:cs typeface="Arial"/>
              </a:rPr>
              <a:t>при розробці цього </a:t>
            </a:r>
            <a:r>
              <a:rPr sz="2400" spc="-10" dirty="0">
                <a:solidFill>
                  <a:schemeClr val="tx2"/>
                </a:solidFill>
                <a:cs typeface="Arial"/>
              </a:rPr>
              <a:t>розділу </a:t>
            </a:r>
            <a:r>
              <a:rPr sz="2400" spc="-5" dirty="0">
                <a:solidFill>
                  <a:schemeClr val="tx2"/>
                </a:solidFill>
                <a:cs typeface="Arial"/>
              </a:rPr>
              <a:t>проекту  ви </a:t>
            </a:r>
            <a:r>
              <a:rPr sz="2400" spc="-10" dirty="0">
                <a:solidFill>
                  <a:schemeClr val="tx2"/>
                </a:solidFill>
                <a:cs typeface="Arial"/>
              </a:rPr>
              <a:t>зазнаєте </a:t>
            </a:r>
            <a:r>
              <a:rPr sz="2400" spc="-5" dirty="0">
                <a:solidFill>
                  <a:schemeClr val="tx2"/>
                </a:solidFill>
                <a:cs typeface="Arial"/>
              </a:rPr>
              <a:t>труднощів, то </a:t>
            </a:r>
            <a:r>
              <a:rPr sz="2400" spc="-10" dirty="0">
                <a:solidFill>
                  <a:schemeClr val="tx2"/>
                </a:solidFill>
                <a:cs typeface="Arial"/>
              </a:rPr>
              <a:t>імовірно, </a:t>
            </a:r>
            <a:r>
              <a:rPr sz="2400" spc="-5" dirty="0">
                <a:solidFill>
                  <a:schemeClr val="tx2"/>
                </a:solidFill>
                <a:cs typeface="Arial"/>
              </a:rPr>
              <a:t>що </a:t>
            </a:r>
            <a:r>
              <a:rPr sz="2400" spc="-10" dirty="0">
                <a:solidFill>
                  <a:schemeClr val="tx2"/>
                </a:solidFill>
                <a:cs typeface="Arial"/>
              </a:rPr>
              <a:t>завдання  </a:t>
            </a:r>
            <a:r>
              <a:rPr sz="2400" spc="-5" dirty="0">
                <a:solidFill>
                  <a:schemeClr val="tx2"/>
                </a:solidFill>
                <a:cs typeface="Arial"/>
              </a:rPr>
              <a:t>проекту поставлені </a:t>
            </a:r>
            <a:r>
              <a:rPr sz="2400" spc="-10" dirty="0">
                <a:solidFill>
                  <a:schemeClr val="tx2"/>
                </a:solidFill>
                <a:cs typeface="Arial"/>
              </a:rPr>
              <a:t>недостатньо</a:t>
            </a:r>
            <a:r>
              <a:rPr sz="2400" spc="5" dirty="0">
                <a:solidFill>
                  <a:schemeClr val="tx2"/>
                </a:solidFill>
                <a:cs typeface="Arial"/>
              </a:rPr>
              <a:t> </a:t>
            </a:r>
            <a:r>
              <a:rPr sz="2400" spc="-5" dirty="0">
                <a:solidFill>
                  <a:schemeClr val="tx2"/>
                </a:solidFill>
                <a:cs typeface="Arial"/>
              </a:rPr>
              <a:t>конкретно.</a:t>
            </a:r>
            <a:endParaRPr sz="2400" dirty="0">
              <a:solidFill>
                <a:schemeClr val="tx2"/>
              </a:solidFill>
              <a:cs typeface="Arial"/>
            </a:endParaRPr>
          </a:p>
          <a:p>
            <a:pPr marL="355600" marR="645795" indent="-342900">
              <a:spcBef>
                <a:spcPts val="6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i="1" spc="-10" dirty="0">
                <a:solidFill>
                  <a:schemeClr val="tx2"/>
                </a:solidFill>
                <a:cs typeface="Arial"/>
              </a:rPr>
              <a:t>Наслідки</a:t>
            </a:r>
            <a:r>
              <a:rPr sz="2400" i="1" spc="-10" dirty="0">
                <a:solidFill>
                  <a:schemeClr val="tx2"/>
                </a:solidFill>
                <a:cs typeface="Arial"/>
              </a:rPr>
              <a:t> </a:t>
            </a:r>
            <a:r>
              <a:rPr sz="2400" spc="-5" dirty="0">
                <a:solidFill>
                  <a:schemeClr val="tx2"/>
                </a:solidFill>
                <a:cs typeface="Arial"/>
              </a:rPr>
              <a:t>— середньострокові </a:t>
            </a:r>
            <a:r>
              <a:rPr sz="2400" spc="-10" dirty="0">
                <a:solidFill>
                  <a:schemeClr val="tx2"/>
                </a:solidFill>
                <a:cs typeface="Arial"/>
              </a:rPr>
              <a:t>результати, </a:t>
            </a:r>
            <a:r>
              <a:rPr sz="2400" spc="-5" dirty="0">
                <a:solidFill>
                  <a:schemeClr val="tx2"/>
                </a:solidFill>
                <a:cs typeface="Arial"/>
              </a:rPr>
              <a:t>які є  </a:t>
            </a:r>
            <a:r>
              <a:rPr sz="2400" spc="-10" dirty="0">
                <a:solidFill>
                  <a:schemeClr val="tx2"/>
                </a:solidFill>
                <a:cs typeface="Arial"/>
              </a:rPr>
              <a:t>логічним </a:t>
            </a:r>
            <a:r>
              <a:rPr sz="2400" spc="-5" dirty="0">
                <a:solidFill>
                  <a:schemeClr val="tx2"/>
                </a:solidFill>
                <a:cs typeface="Arial"/>
              </a:rPr>
              <a:t>підсумком комбінації безпосередніх  результатів.</a:t>
            </a:r>
            <a:endParaRPr sz="2400" dirty="0">
              <a:solidFill>
                <a:schemeClr val="tx2"/>
              </a:solidFill>
              <a:cs typeface="Arial"/>
            </a:endParaRPr>
          </a:p>
          <a:p>
            <a:pPr marL="355600" marR="815975" indent="-342900">
              <a:lnSpc>
                <a:spcPts val="2400"/>
              </a:lnSpc>
              <a:spcBef>
                <a:spcPts val="5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i="1" spc="-5" dirty="0">
                <a:solidFill>
                  <a:schemeClr val="tx2"/>
                </a:solidFill>
                <a:cs typeface="Arial"/>
              </a:rPr>
              <a:t>Вплив</a:t>
            </a:r>
            <a:r>
              <a:rPr sz="2400" i="1" spc="-5" dirty="0">
                <a:solidFill>
                  <a:schemeClr val="tx2"/>
                </a:solidFill>
                <a:cs typeface="Arial"/>
              </a:rPr>
              <a:t> </a:t>
            </a:r>
            <a:r>
              <a:rPr sz="2400" spc="-5" dirty="0">
                <a:solidFill>
                  <a:schemeClr val="tx2"/>
                </a:solidFill>
                <a:cs typeface="Arial"/>
              </a:rPr>
              <a:t>— це довгостроковий </a:t>
            </a:r>
            <a:r>
              <a:rPr sz="2400" spc="-10" dirty="0">
                <a:solidFill>
                  <a:schemeClr val="tx2"/>
                </a:solidFill>
                <a:cs typeface="Arial"/>
              </a:rPr>
              <a:t>ефект, </a:t>
            </a:r>
            <a:r>
              <a:rPr sz="2400" spc="-5" dirty="0">
                <a:solidFill>
                  <a:schemeClr val="tx2"/>
                </a:solidFill>
                <a:cs typeface="Arial"/>
              </a:rPr>
              <a:t>який буде  відчуватися в суспільстві </a:t>
            </a:r>
            <a:r>
              <a:rPr sz="2400" spc="-10" dirty="0">
                <a:solidFill>
                  <a:schemeClr val="tx2"/>
                </a:solidFill>
                <a:cs typeface="Arial"/>
              </a:rPr>
              <a:t>завдяки</a:t>
            </a:r>
            <a:r>
              <a:rPr sz="2400" spc="65" dirty="0">
                <a:solidFill>
                  <a:schemeClr val="tx2"/>
                </a:solidFill>
                <a:cs typeface="Arial"/>
              </a:rPr>
              <a:t> </a:t>
            </a:r>
            <a:r>
              <a:rPr sz="2400" spc="-10" dirty="0">
                <a:solidFill>
                  <a:schemeClr val="tx2"/>
                </a:solidFill>
                <a:cs typeface="Arial"/>
              </a:rPr>
              <a:t>наслідкам</a:t>
            </a:r>
            <a:endParaRPr sz="2400" dirty="0">
              <a:solidFill>
                <a:schemeClr val="tx2"/>
              </a:solidFill>
              <a:cs typeface="Arial"/>
            </a:endParaRPr>
          </a:p>
          <a:p>
            <a:pPr marL="355600">
              <a:lnSpc>
                <a:spcPts val="2420"/>
              </a:lnSpc>
            </a:pPr>
            <a:r>
              <a:rPr sz="2400" spc="-5" dirty="0">
                <a:solidFill>
                  <a:schemeClr val="tx2"/>
                </a:solidFill>
                <a:cs typeface="Arial"/>
              </a:rPr>
              <a:t>проекту (після його</a:t>
            </a:r>
            <a:r>
              <a:rPr sz="2400" spc="25" dirty="0">
                <a:solidFill>
                  <a:schemeClr val="tx2"/>
                </a:solidFill>
                <a:cs typeface="Arial"/>
              </a:rPr>
              <a:t> </a:t>
            </a:r>
            <a:r>
              <a:rPr sz="2400" spc="-10" dirty="0">
                <a:solidFill>
                  <a:schemeClr val="tx2"/>
                </a:solidFill>
                <a:cs typeface="Arial"/>
              </a:rPr>
              <a:t>закінчення</a:t>
            </a:r>
            <a:r>
              <a:rPr sz="2000" spc="-10" dirty="0">
                <a:solidFill>
                  <a:schemeClr val="tx2"/>
                </a:solidFill>
                <a:cs typeface="Arial"/>
              </a:rPr>
              <a:t>).</a:t>
            </a:r>
            <a:endParaRPr sz="2000" dirty="0">
              <a:solidFill>
                <a:schemeClr val="tx2"/>
              </a:solidFill>
              <a:cs typeface="Arial"/>
            </a:endParaRPr>
          </a:p>
        </p:txBody>
      </p:sp>
      <p:pic>
        <p:nvPicPr>
          <p:cNvPr id="4" name="Picture 4" descr="USAID_Horiz_Ukranian_RGB_2-Colo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35" t="9874" r="7233" b="15340"/>
          <a:stretch/>
        </p:blipFill>
        <p:spPr>
          <a:xfrm>
            <a:off x="130629" y="1"/>
            <a:ext cx="3050019" cy="804520"/>
          </a:xfrm>
          <a:prstGeom prst="rect">
            <a:avLst/>
          </a:prstGeom>
        </p:spPr>
      </p:pic>
      <p:pic>
        <p:nvPicPr>
          <p:cNvPr id="5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81" y="5996165"/>
            <a:ext cx="9144000" cy="45719"/>
          </a:xfrm>
          <a:prstGeom prst="rect">
            <a:avLst/>
          </a:prstGeom>
        </p:spPr>
      </p:pic>
      <p:pic>
        <p:nvPicPr>
          <p:cNvPr id="6" name="Picture 5" descr="CXID_U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4760" y="6168742"/>
            <a:ext cx="2089240" cy="663858"/>
          </a:xfrm>
          <a:prstGeom prst="rect">
            <a:avLst/>
          </a:prstGeom>
        </p:spPr>
      </p:pic>
      <p:pic>
        <p:nvPicPr>
          <p:cNvPr id="7" name="Picture 6" descr="arrow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27781" y="6028134"/>
            <a:ext cx="598813" cy="804466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43391" y="6168742"/>
            <a:ext cx="5984875" cy="481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700" dirty="0">
                <a:solidFill>
                  <a:srgbClr val="182B5D"/>
                </a:solidFill>
                <a:latin typeface="Gill Sans"/>
                <a:cs typeface="Gill Sans"/>
              </a:rPr>
              <a:t>Проект USAID </a:t>
            </a:r>
            <a:r>
              <a:rPr lang="uk-UA" sz="1700" dirty="0">
                <a:solidFill>
                  <a:srgbClr val="182B5D"/>
                </a:solidFill>
                <a:latin typeface="Gill Sans"/>
                <a:cs typeface="Gill Sans"/>
              </a:rPr>
              <a:t>«Демократичне врядування у Східній Україні»</a:t>
            </a:r>
            <a:r>
              <a:rPr lang="en-US" sz="1700" dirty="0">
                <a:solidFill>
                  <a:srgbClr val="182B5D"/>
                </a:solidFill>
                <a:latin typeface="Gill Sans"/>
                <a:cs typeface="Gill Sans"/>
              </a:rPr>
              <a:t> </a:t>
            </a:r>
          </a:p>
        </p:txBody>
      </p:sp>
      <p:pic>
        <p:nvPicPr>
          <p:cNvPr id="9" name="Picture 10" descr="arrow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3633" y="804520"/>
            <a:ext cx="598813" cy="80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53642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0" descr="arr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45187" y="767638"/>
            <a:ext cx="598813" cy="804466"/>
          </a:xfrm>
          <a:prstGeom prst="rect">
            <a:avLst/>
          </a:prstGeom>
        </p:spPr>
      </p:pic>
      <p:sp>
        <p:nvSpPr>
          <p:cNvPr id="48129" name="Rectangle 2"/>
          <p:cNvSpPr>
            <a:spLocks noChangeArrowheads="1"/>
          </p:cNvSpPr>
          <p:nvPr/>
        </p:nvSpPr>
        <p:spPr bwMode="auto">
          <a:xfrm>
            <a:off x="3797303" y="231419"/>
            <a:ext cx="5047290" cy="596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uk-UA" sz="25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ЛОГІЧНА МАТРИЦЯ ПРОЕКТУ</a:t>
            </a:r>
            <a:endParaRPr lang="de-DE" sz="25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grpSp>
        <p:nvGrpSpPr>
          <p:cNvPr id="40963" name="Group 3"/>
          <p:cNvGrpSpPr>
            <a:grpSpLocks/>
          </p:cNvGrpSpPr>
          <p:nvPr/>
        </p:nvGrpSpPr>
        <p:grpSpPr bwMode="auto">
          <a:xfrm>
            <a:off x="252413" y="1485900"/>
            <a:ext cx="8507412" cy="3898447"/>
            <a:chOff x="864" y="864"/>
            <a:chExt cx="4008" cy="2579"/>
          </a:xfrm>
        </p:grpSpPr>
        <p:sp>
          <p:nvSpPr>
            <p:cNvPr id="40965" name="Text Box 4"/>
            <p:cNvSpPr txBox="1">
              <a:spLocks noChangeArrowheads="1"/>
            </p:cNvSpPr>
            <p:nvPr/>
          </p:nvSpPr>
          <p:spPr bwMode="auto">
            <a:xfrm>
              <a:off x="3947" y="864"/>
              <a:ext cx="925" cy="442"/>
            </a:xfrm>
            <a:prstGeom prst="rect">
              <a:avLst/>
            </a:prstGeom>
            <a:solidFill>
              <a:srgbClr val="000099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uk-UA" altLang="uk-UA" sz="1400" b="1" dirty="0">
                  <a:solidFill>
                    <a:schemeClr val="bg1"/>
                  </a:solidFill>
                  <a:latin typeface="+mn-lt"/>
                </a:rPr>
                <a:t>Зовнішні фактори</a:t>
              </a:r>
              <a:endParaRPr lang="pl-PL" altLang="uk-UA" sz="1400" b="1" dirty="0">
                <a:solidFill>
                  <a:schemeClr val="bg1"/>
                </a:solidFill>
                <a:latin typeface="+mn-lt"/>
              </a:endParaRPr>
            </a:p>
            <a:p>
              <a:pPr algn="ctr"/>
              <a:r>
                <a:rPr lang="pl-PL" altLang="uk-UA" sz="1400" b="1" dirty="0">
                  <a:solidFill>
                    <a:schemeClr val="bg1"/>
                  </a:solidFill>
                  <a:sym typeface="Symbol" panose="05050102010706020507" pitchFamily="18" charset="2"/>
                </a:rPr>
                <a:t></a:t>
              </a:r>
            </a:p>
          </p:txBody>
        </p:sp>
        <p:sp>
          <p:nvSpPr>
            <p:cNvPr id="40966" name="Text Box 5"/>
            <p:cNvSpPr txBox="1">
              <a:spLocks noChangeArrowheads="1"/>
            </p:cNvSpPr>
            <p:nvPr/>
          </p:nvSpPr>
          <p:spPr bwMode="auto">
            <a:xfrm>
              <a:off x="1892" y="864"/>
              <a:ext cx="925" cy="442"/>
            </a:xfrm>
            <a:prstGeom prst="rect">
              <a:avLst/>
            </a:prstGeom>
            <a:solidFill>
              <a:srgbClr val="000099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uk-UA" altLang="uk-UA" sz="1400" b="1" dirty="0">
                  <a:solidFill>
                    <a:schemeClr val="bg1"/>
                  </a:solidFill>
                  <a:latin typeface="+mn-lt"/>
                </a:rPr>
                <a:t>Показники досягнення цілей</a:t>
              </a:r>
              <a:r>
                <a:rPr lang="pl-PL" altLang="uk-UA" sz="14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pl-PL" altLang="uk-UA" sz="1400" b="1" dirty="0">
                  <a:solidFill>
                    <a:schemeClr val="bg1"/>
                  </a:solidFill>
                  <a:latin typeface="+mn-lt"/>
                  <a:sym typeface="Symbol" panose="05050102010706020507" pitchFamily="18" charset="2"/>
                </a:rPr>
                <a:t></a:t>
              </a:r>
            </a:p>
          </p:txBody>
        </p:sp>
        <p:sp>
          <p:nvSpPr>
            <p:cNvPr id="40967" name="Text Box 6"/>
            <p:cNvSpPr txBox="1">
              <a:spLocks noChangeArrowheads="1"/>
            </p:cNvSpPr>
            <p:nvPr/>
          </p:nvSpPr>
          <p:spPr bwMode="auto">
            <a:xfrm>
              <a:off x="2919" y="864"/>
              <a:ext cx="925" cy="442"/>
            </a:xfrm>
            <a:prstGeom prst="rect">
              <a:avLst/>
            </a:prstGeom>
            <a:solidFill>
              <a:srgbClr val="000099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uk-UA" altLang="uk-UA" sz="1400" b="1" dirty="0">
                  <a:solidFill>
                    <a:schemeClr val="bg1"/>
                  </a:solidFill>
                  <a:latin typeface="+mn-lt"/>
                </a:rPr>
                <a:t>Джерела верифікації</a:t>
              </a:r>
              <a:endParaRPr lang="pl-PL" altLang="uk-UA" sz="1400" b="1" dirty="0">
                <a:solidFill>
                  <a:schemeClr val="bg1"/>
                </a:solidFill>
                <a:latin typeface="+mn-lt"/>
              </a:endParaRPr>
            </a:p>
            <a:p>
              <a:pPr algn="ctr"/>
              <a:r>
                <a:rPr lang="pl-PL" altLang="uk-UA" sz="1400" b="1" dirty="0">
                  <a:solidFill>
                    <a:schemeClr val="bg1"/>
                  </a:solidFill>
                  <a:sym typeface="Symbol" panose="05050102010706020507" pitchFamily="18" charset="2"/>
                </a:rPr>
                <a:t></a:t>
              </a:r>
            </a:p>
          </p:txBody>
        </p:sp>
        <p:sp>
          <p:nvSpPr>
            <p:cNvPr id="40968" name="Text Box 7"/>
            <p:cNvSpPr txBox="1">
              <a:spLocks noChangeArrowheads="1"/>
            </p:cNvSpPr>
            <p:nvPr/>
          </p:nvSpPr>
          <p:spPr bwMode="auto">
            <a:xfrm>
              <a:off x="864" y="864"/>
              <a:ext cx="925" cy="442"/>
            </a:xfrm>
            <a:prstGeom prst="rect">
              <a:avLst/>
            </a:prstGeom>
            <a:solidFill>
              <a:srgbClr val="000099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uk-UA" altLang="uk-UA" sz="1400" b="1" dirty="0">
                  <a:solidFill>
                    <a:schemeClr val="bg1"/>
                  </a:solidFill>
                  <a:latin typeface="+mn-lt"/>
                </a:rPr>
                <a:t>Логіка інтервенції</a:t>
              </a:r>
              <a:endParaRPr lang="pl-PL" altLang="uk-UA" sz="1400" b="1" dirty="0">
                <a:solidFill>
                  <a:schemeClr val="bg1"/>
                </a:solidFill>
                <a:latin typeface="+mn-lt"/>
              </a:endParaRPr>
            </a:p>
            <a:p>
              <a:pPr algn="ctr"/>
              <a:r>
                <a:rPr lang="pl-PL" altLang="uk-UA" sz="1400" b="1" dirty="0">
                  <a:solidFill>
                    <a:schemeClr val="bg1"/>
                  </a:solidFill>
                  <a:sym typeface="Symbol" panose="05050102010706020507" pitchFamily="18" charset="2"/>
                </a:rPr>
                <a:t></a:t>
              </a:r>
              <a:endParaRPr lang="pl-PL" altLang="uk-UA" sz="1400" b="1" dirty="0">
                <a:solidFill>
                  <a:schemeClr val="bg1"/>
                </a:solidFill>
              </a:endParaRPr>
            </a:p>
            <a:p>
              <a:pPr algn="ctr"/>
              <a:endParaRPr lang="pl-PL" altLang="uk-UA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0969" name="Text Box 8"/>
            <p:cNvSpPr txBox="1">
              <a:spLocks noChangeArrowheads="1"/>
            </p:cNvSpPr>
            <p:nvPr/>
          </p:nvSpPr>
          <p:spPr bwMode="auto">
            <a:xfrm>
              <a:off x="2919" y="1395"/>
              <a:ext cx="925" cy="442"/>
            </a:xfrm>
            <a:prstGeom prst="rect">
              <a:avLst/>
            </a:prstGeom>
            <a:noFill/>
            <a:ln w="38100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uk-UA" altLang="uk-UA" sz="1600" b="1" dirty="0">
                <a:solidFill>
                  <a:srgbClr val="182B5D"/>
                </a:solidFill>
                <a:latin typeface="+mn-lt"/>
              </a:endParaRPr>
            </a:p>
            <a:p>
              <a:pPr algn="ctr"/>
              <a:r>
                <a:rPr lang="uk-UA" altLang="uk-UA" sz="1600" b="1" dirty="0">
                  <a:solidFill>
                    <a:srgbClr val="182B5D"/>
                  </a:solidFill>
                  <a:latin typeface="+mn-lt"/>
                </a:rPr>
                <a:t>Опитування</a:t>
              </a:r>
              <a:endParaRPr lang="pl-PL" altLang="uk-UA" sz="1600" b="1" dirty="0">
                <a:solidFill>
                  <a:srgbClr val="182B5D"/>
                </a:solidFill>
                <a:latin typeface="+mn-lt"/>
              </a:endParaRPr>
            </a:p>
          </p:txBody>
        </p:sp>
        <p:sp>
          <p:nvSpPr>
            <p:cNvPr id="40970" name="Text Box 9"/>
            <p:cNvSpPr txBox="1">
              <a:spLocks noChangeArrowheads="1"/>
            </p:cNvSpPr>
            <p:nvPr/>
          </p:nvSpPr>
          <p:spPr bwMode="auto">
            <a:xfrm>
              <a:off x="2919" y="1927"/>
              <a:ext cx="925" cy="443"/>
            </a:xfrm>
            <a:prstGeom prst="rect">
              <a:avLst/>
            </a:prstGeom>
            <a:noFill/>
            <a:ln w="38100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uk-UA" altLang="uk-UA" sz="1600" b="1" dirty="0">
                <a:solidFill>
                  <a:srgbClr val="182B5D"/>
                </a:solidFill>
                <a:latin typeface="+mn-lt"/>
              </a:endParaRPr>
            </a:p>
            <a:p>
              <a:pPr algn="ctr"/>
              <a:r>
                <a:rPr lang="uk-UA" altLang="uk-UA" sz="1600" b="1" dirty="0">
                  <a:solidFill>
                    <a:srgbClr val="182B5D"/>
                  </a:solidFill>
                  <a:latin typeface="+mn-lt"/>
                </a:rPr>
                <a:t>Опитування</a:t>
              </a:r>
              <a:endParaRPr lang="pl-PL" altLang="uk-UA" sz="1600" b="1" dirty="0">
                <a:solidFill>
                  <a:srgbClr val="182B5D"/>
                </a:solidFill>
                <a:latin typeface="+mn-lt"/>
              </a:endParaRPr>
            </a:p>
          </p:txBody>
        </p:sp>
        <p:sp>
          <p:nvSpPr>
            <p:cNvPr id="40971" name="Text Box 10"/>
            <p:cNvSpPr txBox="1">
              <a:spLocks noChangeArrowheads="1"/>
            </p:cNvSpPr>
            <p:nvPr/>
          </p:nvSpPr>
          <p:spPr bwMode="auto">
            <a:xfrm>
              <a:off x="2919" y="2456"/>
              <a:ext cx="925" cy="443"/>
            </a:xfrm>
            <a:prstGeom prst="rect">
              <a:avLst/>
            </a:prstGeom>
            <a:noFill/>
            <a:ln w="38100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uk-UA" altLang="uk-UA" sz="1400" b="1" dirty="0">
                  <a:solidFill>
                    <a:srgbClr val="182B5D"/>
                  </a:solidFill>
                  <a:latin typeface="+mn-lt"/>
                </a:rPr>
                <a:t>Кількісні показники</a:t>
              </a:r>
            </a:p>
            <a:p>
              <a:pPr algn="ctr"/>
              <a:r>
                <a:rPr lang="uk-UA" altLang="uk-UA" sz="1400" b="1" dirty="0">
                  <a:solidFill>
                    <a:srgbClr val="182B5D"/>
                  </a:solidFill>
                  <a:latin typeface="+mn-lt"/>
                </a:rPr>
                <a:t>Якісні показники</a:t>
              </a:r>
              <a:endParaRPr lang="pl-PL" altLang="uk-UA" sz="1400" b="1" dirty="0">
                <a:solidFill>
                  <a:srgbClr val="182B5D"/>
                </a:solidFill>
                <a:latin typeface="+mn-lt"/>
              </a:endParaRPr>
            </a:p>
          </p:txBody>
        </p:sp>
        <p:sp>
          <p:nvSpPr>
            <p:cNvPr id="40972" name="Text Box 11"/>
            <p:cNvSpPr txBox="1">
              <a:spLocks noChangeArrowheads="1"/>
            </p:cNvSpPr>
            <p:nvPr/>
          </p:nvSpPr>
          <p:spPr bwMode="auto">
            <a:xfrm>
              <a:off x="2903" y="2993"/>
              <a:ext cx="965" cy="442"/>
            </a:xfrm>
            <a:prstGeom prst="rect">
              <a:avLst/>
            </a:prstGeom>
            <a:noFill/>
            <a:ln w="38100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uk-UA" altLang="uk-UA" sz="1400" b="1" dirty="0">
                <a:solidFill>
                  <a:srgbClr val="000099"/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uk-UA" altLang="uk-UA" sz="1400" b="1" dirty="0">
                  <a:solidFill>
                    <a:srgbClr val="000099"/>
                  </a:solidFill>
                  <a:latin typeface="+mn-lt"/>
                </a:rPr>
                <a:t>Кількість показники</a:t>
              </a:r>
              <a:endParaRPr lang="pl-PL" altLang="uk-UA" sz="1400" b="1" dirty="0">
                <a:solidFill>
                  <a:srgbClr val="000099"/>
                </a:solidFill>
                <a:latin typeface="+mn-lt"/>
              </a:endParaRPr>
            </a:p>
          </p:txBody>
        </p:sp>
        <p:sp>
          <p:nvSpPr>
            <p:cNvPr id="40973" name="Text Box 12"/>
            <p:cNvSpPr txBox="1">
              <a:spLocks noChangeArrowheads="1"/>
            </p:cNvSpPr>
            <p:nvPr/>
          </p:nvSpPr>
          <p:spPr bwMode="auto">
            <a:xfrm>
              <a:off x="3947" y="1427"/>
              <a:ext cx="925" cy="443"/>
            </a:xfrm>
            <a:prstGeom prst="rect">
              <a:avLst/>
            </a:prstGeom>
            <a:noFill/>
            <a:ln w="38100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uk-UA" altLang="uk-UA" sz="1400" b="1" dirty="0">
                <a:solidFill>
                  <a:srgbClr val="182B5D"/>
                </a:solidFill>
                <a:latin typeface="+mn-lt"/>
              </a:endParaRPr>
            </a:p>
            <a:p>
              <a:pPr algn="ctr"/>
              <a:r>
                <a:rPr lang="uk-UA" altLang="uk-UA" sz="1400" b="1" dirty="0">
                  <a:solidFill>
                    <a:srgbClr val="182B5D"/>
                  </a:solidFill>
                  <a:latin typeface="+mn-lt"/>
                </a:rPr>
                <a:t>Ризики</a:t>
              </a:r>
              <a:endParaRPr lang="pl-PL" altLang="uk-UA" sz="1400" b="1" dirty="0">
                <a:solidFill>
                  <a:srgbClr val="182B5D"/>
                </a:solidFill>
                <a:latin typeface="+mn-lt"/>
              </a:endParaRPr>
            </a:p>
          </p:txBody>
        </p:sp>
        <p:sp>
          <p:nvSpPr>
            <p:cNvPr id="40974" name="Text Box 13"/>
            <p:cNvSpPr txBox="1">
              <a:spLocks noChangeArrowheads="1"/>
            </p:cNvSpPr>
            <p:nvPr/>
          </p:nvSpPr>
          <p:spPr bwMode="auto">
            <a:xfrm>
              <a:off x="3947" y="1980"/>
              <a:ext cx="925" cy="443"/>
            </a:xfrm>
            <a:prstGeom prst="rect">
              <a:avLst/>
            </a:prstGeom>
            <a:noFill/>
            <a:ln w="38100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uk-UA" altLang="uk-UA" sz="1400" b="1" dirty="0">
                <a:solidFill>
                  <a:srgbClr val="182B5D"/>
                </a:solidFill>
                <a:latin typeface="+mn-lt"/>
              </a:endParaRPr>
            </a:p>
            <a:p>
              <a:pPr algn="ctr"/>
              <a:r>
                <a:rPr lang="uk-UA" altLang="uk-UA" sz="1400" b="1" dirty="0">
                  <a:solidFill>
                    <a:srgbClr val="182B5D"/>
                  </a:solidFill>
                  <a:latin typeface="+mn-lt"/>
                </a:rPr>
                <a:t>Ризики</a:t>
              </a:r>
              <a:endParaRPr lang="pl-PL" altLang="uk-UA" sz="1400" b="1" dirty="0">
                <a:solidFill>
                  <a:srgbClr val="182B5D"/>
                </a:solidFill>
                <a:latin typeface="+mn-lt"/>
              </a:endParaRPr>
            </a:p>
          </p:txBody>
        </p:sp>
        <p:sp>
          <p:nvSpPr>
            <p:cNvPr id="40975" name="Text Box 14"/>
            <p:cNvSpPr txBox="1">
              <a:spLocks noChangeArrowheads="1"/>
            </p:cNvSpPr>
            <p:nvPr/>
          </p:nvSpPr>
          <p:spPr bwMode="auto">
            <a:xfrm>
              <a:off x="3947" y="3039"/>
              <a:ext cx="925" cy="404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uk-UA" altLang="uk-UA" sz="1400" b="1" dirty="0">
                <a:solidFill>
                  <a:srgbClr val="000099"/>
                </a:solidFill>
                <a:latin typeface="+mn-lt"/>
              </a:endParaRPr>
            </a:p>
            <a:p>
              <a:pPr algn="ctr"/>
              <a:r>
                <a:rPr lang="uk-UA" altLang="uk-UA" sz="1400" b="1" dirty="0">
                  <a:solidFill>
                    <a:srgbClr val="000099"/>
                  </a:solidFill>
                  <a:latin typeface="+mn-lt"/>
                </a:rPr>
                <a:t>Початкові умови</a:t>
              </a:r>
              <a:endParaRPr lang="pl-PL" altLang="uk-UA" sz="1400" b="1" dirty="0">
                <a:solidFill>
                  <a:srgbClr val="000099"/>
                </a:solidFill>
                <a:latin typeface="+mn-lt"/>
              </a:endParaRPr>
            </a:p>
            <a:p>
              <a:pPr algn="ctr"/>
              <a:endParaRPr lang="pl-PL" altLang="uk-UA" sz="1400" b="1" dirty="0">
                <a:solidFill>
                  <a:srgbClr val="000099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0976" name="Text Box 15"/>
            <p:cNvSpPr txBox="1">
              <a:spLocks noChangeArrowheads="1"/>
            </p:cNvSpPr>
            <p:nvPr/>
          </p:nvSpPr>
          <p:spPr bwMode="auto">
            <a:xfrm>
              <a:off x="1892" y="1395"/>
              <a:ext cx="925" cy="442"/>
            </a:xfrm>
            <a:prstGeom prst="rect">
              <a:avLst/>
            </a:prstGeom>
            <a:noFill/>
            <a:ln w="38100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uk-UA" altLang="uk-UA" sz="1400" b="1" dirty="0">
                <a:solidFill>
                  <a:srgbClr val="002060"/>
                </a:solidFill>
                <a:latin typeface="+mn-lt"/>
              </a:endParaRPr>
            </a:p>
            <a:p>
              <a:pPr algn="ctr"/>
              <a:r>
                <a:rPr lang="uk-UA" altLang="uk-UA" sz="1600" b="1" dirty="0">
                  <a:solidFill>
                    <a:srgbClr val="002060"/>
                  </a:solidFill>
                  <a:latin typeface="+mn-lt"/>
                </a:rPr>
                <a:t>Вплив</a:t>
              </a:r>
            </a:p>
          </p:txBody>
        </p:sp>
        <p:sp>
          <p:nvSpPr>
            <p:cNvPr id="40977" name="Text Box 16"/>
            <p:cNvSpPr txBox="1">
              <a:spLocks noChangeArrowheads="1"/>
            </p:cNvSpPr>
            <p:nvPr/>
          </p:nvSpPr>
          <p:spPr bwMode="auto">
            <a:xfrm>
              <a:off x="1892" y="1925"/>
              <a:ext cx="925" cy="443"/>
            </a:xfrm>
            <a:prstGeom prst="rect">
              <a:avLst/>
            </a:prstGeom>
            <a:noFill/>
            <a:ln w="38100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uk-UA" altLang="uk-UA" sz="1600" b="1" dirty="0">
                <a:solidFill>
                  <a:srgbClr val="000099"/>
                </a:solidFill>
                <a:latin typeface="+mn-lt"/>
              </a:endParaRPr>
            </a:p>
            <a:p>
              <a:pPr algn="ctr"/>
              <a:r>
                <a:rPr lang="uk-UA" altLang="uk-UA" sz="1600" b="1" dirty="0">
                  <a:solidFill>
                    <a:srgbClr val="000099"/>
                  </a:solidFill>
                  <a:latin typeface="+mn-lt"/>
                </a:rPr>
                <a:t>Наслідки</a:t>
              </a:r>
              <a:endParaRPr lang="pl-PL" altLang="uk-UA" sz="1600" b="1" dirty="0">
                <a:solidFill>
                  <a:srgbClr val="000099"/>
                </a:solidFill>
                <a:latin typeface="+mn-lt"/>
              </a:endParaRPr>
            </a:p>
          </p:txBody>
        </p:sp>
        <p:sp>
          <p:nvSpPr>
            <p:cNvPr id="40978" name="Text Box 17"/>
            <p:cNvSpPr txBox="1">
              <a:spLocks noChangeArrowheads="1"/>
            </p:cNvSpPr>
            <p:nvPr/>
          </p:nvSpPr>
          <p:spPr bwMode="auto">
            <a:xfrm>
              <a:off x="1892" y="2987"/>
              <a:ext cx="925" cy="442"/>
            </a:xfrm>
            <a:prstGeom prst="rect">
              <a:avLst/>
            </a:prstGeom>
            <a:noFill/>
            <a:ln w="38100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pl-PL" altLang="uk-UA" sz="1400" b="1" dirty="0">
                <a:solidFill>
                  <a:srgbClr val="000099"/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uk-UA" altLang="uk-UA" sz="1600" b="1" dirty="0">
                  <a:solidFill>
                    <a:srgbClr val="000099"/>
                  </a:solidFill>
                  <a:latin typeface="+mn-lt"/>
                </a:rPr>
                <a:t>Продукти</a:t>
              </a:r>
              <a:endParaRPr lang="pl-PL" altLang="uk-UA" sz="1600" b="1" dirty="0">
                <a:solidFill>
                  <a:srgbClr val="000099"/>
                </a:solidFill>
                <a:latin typeface="+mn-lt"/>
              </a:endParaRPr>
            </a:p>
            <a:p>
              <a:pPr algn="ctr"/>
              <a:endParaRPr lang="pl-PL" altLang="uk-UA" sz="1400" b="1" dirty="0">
                <a:solidFill>
                  <a:srgbClr val="000099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0979" name="Text Box 18"/>
            <p:cNvSpPr txBox="1">
              <a:spLocks noChangeArrowheads="1"/>
            </p:cNvSpPr>
            <p:nvPr/>
          </p:nvSpPr>
          <p:spPr bwMode="auto">
            <a:xfrm>
              <a:off x="864" y="1395"/>
              <a:ext cx="925" cy="442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uk-UA" altLang="uk-UA" sz="1600" b="1" dirty="0">
                <a:solidFill>
                  <a:srgbClr val="000099"/>
                </a:solidFill>
                <a:latin typeface="+mn-lt"/>
              </a:endParaRPr>
            </a:p>
            <a:p>
              <a:pPr algn="ctr"/>
              <a:r>
                <a:rPr lang="uk-UA" altLang="uk-UA" sz="1600" b="1" dirty="0">
                  <a:solidFill>
                    <a:srgbClr val="000099"/>
                  </a:solidFill>
                  <a:latin typeface="+mn-lt"/>
                </a:rPr>
                <a:t>Мета</a:t>
              </a:r>
              <a:endParaRPr lang="pl-PL" altLang="uk-UA" sz="1600" b="1" dirty="0">
                <a:solidFill>
                  <a:srgbClr val="000099"/>
                </a:solidFill>
                <a:latin typeface="+mn-lt"/>
              </a:endParaRPr>
            </a:p>
          </p:txBody>
        </p:sp>
        <p:sp>
          <p:nvSpPr>
            <p:cNvPr id="40980" name="Text Box 19"/>
            <p:cNvSpPr txBox="1">
              <a:spLocks noChangeArrowheads="1"/>
            </p:cNvSpPr>
            <p:nvPr/>
          </p:nvSpPr>
          <p:spPr bwMode="auto">
            <a:xfrm>
              <a:off x="864" y="1925"/>
              <a:ext cx="925" cy="443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uk-UA" altLang="uk-UA" sz="1400" b="1" dirty="0">
                <a:solidFill>
                  <a:srgbClr val="000099"/>
                </a:solidFill>
              </a:endParaRPr>
            </a:p>
            <a:p>
              <a:pPr algn="ctr"/>
              <a:r>
                <a:rPr lang="uk-UA" altLang="uk-UA" sz="1400" b="1" dirty="0">
                  <a:solidFill>
                    <a:srgbClr val="000099"/>
                  </a:solidFill>
                  <a:latin typeface="+mn-lt"/>
                </a:rPr>
                <a:t>Цілі</a:t>
              </a:r>
              <a:endParaRPr lang="pl-PL" altLang="uk-UA" sz="1400" b="1" dirty="0">
                <a:solidFill>
                  <a:srgbClr val="000099"/>
                </a:solidFill>
                <a:latin typeface="+mn-lt"/>
              </a:endParaRPr>
            </a:p>
            <a:p>
              <a:pPr algn="ctr"/>
              <a:endParaRPr lang="pl-PL" altLang="uk-UA" sz="1400" b="1" dirty="0">
                <a:solidFill>
                  <a:srgbClr val="000099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0981" name="Text Box 20"/>
            <p:cNvSpPr txBox="1">
              <a:spLocks noChangeArrowheads="1"/>
            </p:cNvSpPr>
            <p:nvPr/>
          </p:nvSpPr>
          <p:spPr bwMode="auto">
            <a:xfrm>
              <a:off x="864" y="2448"/>
              <a:ext cx="925" cy="443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uk-UA" altLang="uk-UA" sz="1400" b="1" dirty="0">
                <a:solidFill>
                  <a:srgbClr val="000099"/>
                </a:solidFill>
                <a:latin typeface="+mn-lt"/>
              </a:endParaRPr>
            </a:p>
            <a:p>
              <a:pPr algn="ctr"/>
              <a:r>
                <a:rPr lang="uk-UA" altLang="uk-UA" sz="1600" b="1" dirty="0">
                  <a:solidFill>
                    <a:srgbClr val="000099"/>
                  </a:solidFill>
                  <a:latin typeface="+mn-lt"/>
                </a:rPr>
                <a:t>Завдання</a:t>
              </a:r>
              <a:endParaRPr lang="pl-PL" altLang="uk-UA" sz="1600" b="1" dirty="0">
                <a:solidFill>
                  <a:srgbClr val="000099"/>
                </a:solidFill>
                <a:latin typeface="+mn-lt"/>
              </a:endParaRPr>
            </a:p>
          </p:txBody>
        </p:sp>
        <p:sp>
          <p:nvSpPr>
            <p:cNvPr id="40982" name="Text Box 21"/>
            <p:cNvSpPr txBox="1">
              <a:spLocks noChangeArrowheads="1"/>
            </p:cNvSpPr>
            <p:nvPr/>
          </p:nvSpPr>
          <p:spPr bwMode="auto">
            <a:xfrm>
              <a:off x="864" y="2987"/>
              <a:ext cx="925" cy="442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pl-PL" altLang="uk-UA" sz="1400" b="1" dirty="0">
                <a:solidFill>
                  <a:srgbClr val="000099"/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uk-UA" altLang="uk-UA" sz="1600" b="1" dirty="0">
                  <a:solidFill>
                    <a:srgbClr val="000099"/>
                  </a:solidFill>
                  <a:latin typeface="+mn-lt"/>
                </a:rPr>
                <a:t>Дії</a:t>
              </a:r>
              <a:endParaRPr lang="pl-PL" altLang="uk-UA" sz="1600" b="1" dirty="0">
                <a:solidFill>
                  <a:srgbClr val="000099"/>
                </a:solidFill>
                <a:latin typeface="+mn-lt"/>
              </a:endParaRPr>
            </a:p>
            <a:p>
              <a:pPr algn="ctr"/>
              <a:endParaRPr lang="pl-PL" altLang="uk-UA" sz="1400" b="1" dirty="0">
                <a:solidFill>
                  <a:srgbClr val="000099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0983" name="Text Box 22"/>
            <p:cNvSpPr txBox="1">
              <a:spLocks noChangeArrowheads="1"/>
            </p:cNvSpPr>
            <p:nvPr/>
          </p:nvSpPr>
          <p:spPr bwMode="auto">
            <a:xfrm>
              <a:off x="3947" y="2510"/>
              <a:ext cx="925" cy="442"/>
            </a:xfrm>
            <a:prstGeom prst="rect">
              <a:avLst/>
            </a:prstGeom>
            <a:noFill/>
            <a:ln w="38100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uk-UA" altLang="uk-UA" sz="1400" b="1" dirty="0">
                <a:solidFill>
                  <a:srgbClr val="182B5D"/>
                </a:solidFill>
                <a:latin typeface="+mn-lt"/>
              </a:endParaRPr>
            </a:p>
            <a:p>
              <a:pPr algn="ctr"/>
              <a:r>
                <a:rPr lang="uk-UA" altLang="uk-UA" sz="1400" b="1" dirty="0">
                  <a:solidFill>
                    <a:srgbClr val="182B5D"/>
                  </a:solidFill>
                  <a:latin typeface="+mn-lt"/>
                </a:rPr>
                <a:t>Ризики</a:t>
              </a:r>
              <a:endParaRPr lang="pl-PL" altLang="uk-UA" sz="1400" b="1" dirty="0">
                <a:solidFill>
                  <a:srgbClr val="182B5D"/>
                </a:solidFill>
                <a:latin typeface="+mn-lt"/>
              </a:endParaRPr>
            </a:p>
          </p:txBody>
        </p:sp>
        <p:sp>
          <p:nvSpPr>
            <p:cNvPr id="40984" name="Text Box 23"/>
            <p:cNvSpPr txBox="1">
              <a:spLocks noChangeArrowheads="1"/>
            </p:cNvSpPr>
            <p:nvPr/>
          </p:nvSpPr>
          <p:spPr bwMode="auto">
            <a:xfrm>
              <a:off x="1872" y="2448"/>
              <a:ext cx="925" cy="443"/>
            </a:xfrm>
            <a:prstGeom prst="rect">
              <a:avLst/>
            </a:prstGeom>
            <a:noFill/>
            <a:ln w="38100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uk-UA" altLang="uk-UA" sz="1600" b="1" dirty="0">
                <a:solidFill>
                  <a:srgbClr val="000099"/>
                </a:solidFill>
                <a:latin typeface="+mn-lt"/>
              </a:endParaRPr>
            </a:p>
            <a:p>
              <a:pPr algn="ctr"/>
              <a:r>
                <a:rPr lang="uk-UA" altLang="uk-UA" sz="1600" b="1" dirty="0">
                  <a:solidFill>
                    <a:srgbClr val="000099"/>
                  </a:solidFill>
                  <a:latin typeface="+mn-lt"/>
                </a:rPr>
                <a:t>Результати</a:t>
              </a:r>
              <a:endParaRPr lang="pl-PL" altLang="uk-UA" sz="1600" b="1" dirty="0">
                <a:solidFill>
                  <a:srgbClr val="000099"/>
                </a:solidFill>
                <a:latin typeface="+mn-lt"/>
              </a:endParaRPr>
            </a:p>
            <a:p>
              <a:pPr algn="ctr"/>
              <a:endParaRPr lang="pl-PL" altLang="uk-UA" sz="1400" b="1" dirty="0">
                <a:latin typeface="Arial Narrow" panose="020B0606020202030204" pitchFamily="34" charset="0"/>
              </a:endParaRPr>
            </a:p>
          </p:txBody>
        </p:sp>
      </p:grpSp>
      <p:pic>
        <p:nvPicPr>
          <p:cNvPr id="26" name="Picture 4" descr="USAID_Horiz_Ukranian_RGB_2-Color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35" t="9874" r="7233" b="15340"/>
          <a:stretch/>
        </p:blipFill>
        <p:spPr>
          <a:xfrm>
            <a:off x="27781" y="10677"/>
            <a:ext cx="3050019" cy="1047965"/>
          </a:xfrm>
          <a:prstGeom prst="rect">
            <a:avLst/>
          </a:prstGeom>
        </p:spPr>
      </p:pic>
      <p:pic>
        <p:nvPicPr>
          <p:cNvPr id="28" name="Picture 5" descr="CXID_U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4760" y="6278880"/>
            <a:ext cx="2089240" cy="602121"/>
          </a:xfrm>
          <a:prstGeom prst="rect">
            <a:avLst/>
          </a:prstGeom>
        </p:spPr>
      </p:pic>
      <p:sp>
        <p:nvSpPr>
          <p:cNvPr id="29" name="Title 1"/>
          <p:cNvSpPr txBox="1">
            <a:spLocks/>
          </p:cNvSpPr>
          <p:nvPr/>
        </p:nvSpPr>
        <p:spPr>
          <a:xfrm>
            <a:off x="643391" y="6168742"/>
            <a:ext cx="5984875" cy="481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700" dirty="0">
                <a:solidFill>
                  <a:srgbClr val="182B5D"/>
                </a:solidFill>
                <a:latin typeface="Gill Sans"/>
                <a:cs typeface="Gill Sans"/>
              </a:rPr>
              <a:t>Проект USAID </a:t>
            </a:r>
            <a:r>
              <a:rPr lang="uk-UA" sz="1700" dirty="0">
                <a:solidFill>
                  <a:srgbClr val="182B5D"/>
                </a:solidFill>
                <a:latin typeface="Gill Sans"/>
                <a:cs typeface="Gill Sans"/>
              </a:rPr>
              <a:t>«Демократичне врядування у Східній Україні»</a:t>
            </a:r>
            <a:r>
              <a:rPr lang="en-US" sz="1700" dirty="0">
                <a:solidFill>
                  <a:srgbClr val="182B5D"/>
                </a:solidFill>
                <a:latin typeface="Gill Sans"/>
                <a:cs typeface="Gill Sans"/>
              </a:rPr>
              <a:t> </a:t>
            </a:r>
          </a:p>
        </p:txBody>
      </p:sp>
      <p:pic>
        <p:nvPicPr>
          <p:cNvPr id="30" name="Picture 6" descr="arr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27781" y="6028134"/>
            <a:ext cx="598813" cy="804466"/>
          </a:xfrm>
          <a:prstGeom prst="rect">
            <a:avLst/>
          </a:prstGeom>
        </p:spPr>
      </p:pic>
      <p:pic>
        <p:nvPicPr>
          <p:cNvPr id="27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81" y="6071827"/>
            <a:ext cx="9144000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928941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685800" y="914400"/>
            <a:ext cx="3622675" cy="304800"/>
          </a:xfrm>
          <a:prstGeom prst="rect">
            <a:avLst/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uk-UA" altLang="uk-UA" sz="1600" b="1" dirty="0">
                <a:solidFill>
                  <a:srgbClr val="000099"/>
                </a:solidFill>
                <a:latin typeface="+mn-lt"/>
              </a:rPr>
              <a:t>ЗАПИШІТЬ ЗОВНІШНІ ФАКТОРИ</a:t>
            </a:r>
            <a:endParaRPr lang="pl-PL" altLang="uk-UA" sz="1600" b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758031" y="1721361"/>
            <a:ext cx="3622675" cy="530452"/>
          </a:xfrm>
          <a:prstGeom prst="rect">
            <a:avLst/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uk-UA" altLang="uk-UA" sz="1400" b="1" dirty="0">
                <a:solidFill>
                  <a:srgbClr val="000099"/>
                </a:solidFill>
                <a:latin typeface="+mn-lt"/>
              </a:rPr>
              <a:t>ЧИ ДАНИЙ ФАКТОР Є ВАЖЛИВИМ ДЛЯ УСПІШНОГО ВИКОНАННЯ ПРОЕКТУ</a:t>
            </a:r>
            <a:r>
              <a:rPr lang="pl-PL" altLang="uk-UA" sz="1400" b="1" dirty="0">
                <a:solidFill>
                  <a:srgbClr val="000099"/>
                </a:solidFill>
                <a:latin typeface="+mn-lt"/>
              </a:rPr>
              <a:t>?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685800" y="3765293"/>
            <a:ext cx="3622675" cy="418848"/>
          </a:xfrm>
          <a:prstGeom prst="rect">
            <a:avLst/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uk-UA" altLang="uk-UA" sz="1600" b="1" dirty="0">
                <a:solidFill>
                  <a:srgbClr val="000099"/>
                </a:solidFill>
                <a:latin typeface="+mn-lt"/>
              </a:rPr>
              <a:t>ЧИ ПРОЕКТ МОЖНА “ПЕРЕРОБИТИ”</a:t>
            </a:r>
            <a:r>
              <a:rPr lang="pl-PL" altLang="uk-UA" sz="1600" b="1" dirty="0">
                <a:solidFill>
                  <a:srgbClr val="000099"/>
                </a:solidFill>
                <a:latin typeface="+mn-lt"/>
              </a:rPr>
              <a:t>?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707389" y="2754389"/>
            <a:ext cx="3622675" cy="542667"/>
          </a:xfrm>
          <a:prstGeom prst="rect">
            <a:avLst/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uk-UA" altLang="uk-UA" sz="1600" b="1" dirty="0">
                <a:solidFill>
                  <a:srgbClr val="000099"/>
                </a:solidFill>
                <a:latin typeface="+mn-lt"/>
              </a:rPr>
              <a:t>ЧИ ПРОЕКТ МОЖЕ ЗАВЕРШИТИСЬ ПОРАЗКОЮ</a:t>
            </a:r>
            <a:r>
              <a:rPr lang="pl-PL" altLang="uk-UA" sz="1600" b="1" dirty="0">
                <a:solidFill>
                  <a:srgbClr val="000099"/>
                </a:solidFill>
                <a:latin typeface="+mn-lt"/>
              </a:rPr>
              <a:t>?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850900" y="4682858"/>
            <a:ext cx="3622675" cy="1168400"/>
          </a:xfrm>
          <a:prstGeom prst="rect">
            <a:avLst/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uk-UA" altLang="uk-UA" sz="1600" b="1" dirty="0">
                <a:solidFill>
                  <a:srgbClr val="000099"/>
                </a:solidFill>
                <a:latin typeface="+mn-lt"/>
              </a:rPr>
              <a:t>ЗМІНІТЬ ПРОЕКТ</a:t>
            </a:r>
            <a:r>
              <a:rPr lang="pl-PL" altLang="uk-UA" sz="1600" b="1" dirty="0">
                <a:solidFill>
                  <a:srgbClr val="000099"/>
                </a:solidFill>
                <a:latin typeface="+mn-lt"/>
              </a:rPr>
              <a:t>:</a:t>
            </a:r>
          </a:p>
          <a:p>
            <a:pPr>
              <a:buFontTx/>
              <a:buChar char="•"/>
            </a:pPr>
            <a:r>
              <a:rPr lang="pl-PL" altLang="uk-UA" sz="1600" b="1" dirty="0">
                <a:solidFill>
                  <a:srgbClr val="000099"/>
                </a:solidFill>
                <a:latin typeface="+mn-lt"/>
              </a:rPr>
              <a:t> </a:t>
            </a:r>
            <a:r>
              <a:rPr lang="uk-UA" altLang="uk-UA" sz="1600" b="1" dirty="0">
                <a:solidFill>
                  <a:srgbClr val="000099"/>
                </a:solidFill>
                <a:latin typeface="+mn-lt"/>
              </a:rPr>
              <a:t>ДОДАЙТЕ РЕЗУЛЬТАТИ</a:t>
            </a:r>
            <a:r>
              <a:rPr lang="pl-PL" altLang="uk-UA" sz="1600" b="1" dirty="0">
                <a:solidFill>
                  <a:srgbClr val="000099"/>
                </a:solidFill>
                <a:latin typeface="+mn-lt"/>
              </a:rPr>
              <a:t>/</a:t>
            </a:r>
            <a:r>
              <a:rPr lang="uk-UA" altLang="uk-UA" sz="1600" b="1" dirty="0">
                <a:solidFill>
                  <a:srgbClr val="000099"/>
                </a:solidFill>
                <a:latin typeface="+mn-lt"/>
              </a:rPr>
              <a:t>ДІЇ</a:t>
            </a:r>
            <a:endParaRPr lang="pl-PL" altLang="uk-UA" sz="1600" b="1" dirty="0">
              <a:solidFill>
                <a:srgbClr val="000099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l-PL" altLang="uk-UA" sz="1600" b="1" dirty="0">
                <a:solidFill>
                  <a:srgbClr val="000099"/>
                </a:solidFill>
                <a:latin typeface="+mn-lt"/>
              </a:rPr>
              <a:t> </a:t>
            </a:r>
            <a:r>
              <a:rPr lang="uk-UA" altLang="uk-UA" sz="1600" b="1" dirty="0">
                <a:solidFill>
                  <a:srgbClr val="000099"/>
                </a:solidFill>
                <a:latin typeface="+mn-lt"/>
              </a:rPr>
              <a:t>ЗМІНІТЬ ЦІЛЬ</a:t>
            </a:r>
            <a:endParaRPr lang="pl-PL" altLang="uk-UA" sz="1600" b="1" dirty="0">
              <a:solidFill>
                <a:srgbClr val="000099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l-PL" altLang="uk-UA" sz="1600" b="1" dirty="0">
                <a:solidFill>
                  <a:srgbClr val="000099"/>
                </a:solidFill>
                <a:latin typeface="+mn-lt"/>
              </a:rPr>
              <a:t> </a:t>
            </a:r>
            <a:r>
              <a:rPr lang="uk-UA" altLang="uk-UA" sz="1600" b="1" dirty="0">
                <a:solidFill>
                  <a:srgbClr val="000099"/>
                </a:solidFill>
                <a:latin typeface="+mn-lt"/>
              </a:rPr>
              <a:t>НАПИШІТЬ НОВИЙ ПРОЕКТ</a:t>
            </a:r>
            <a:endParaRPr lang="pl-PL" altLang="uk-UA" sz="1600" b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5560219" y="1771736"/>
            <a:ext cx="3100387" cy="429701"/>
          </a:xfrm>
          <a:prstGeom prst="rect">
            <a:avLst/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uk-UA" altLang="uk-UA" sz="1600" b="1" dirty="0">
                <a:solidFill>
                  <a:srgbClr val="000099"/>
                </a:solidFill>
                <a:latin typeface="+mn-lt"/>
              </a:rPr>
              <a:t>ІГНОРУЙТЕ</a:t>
            </a:r>
            <a:endParaRPr lang="pl-PL" altLang="uk-UA" sz="1600" b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5586413" y="2815659"/>
            <a:ext cx="3100387" cy="437444"/>
          </a:xfrm>
          <a:prstGeom prst="rect">
            <a:avLst/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uk-UA" altLang="uk-UA" sz="1600" b="1" dirty="0">
                <a:solidFill>
                  <a:srgbClr val="000099"/>
                </a:solidFill>
                <a:latin typeface="+mn-lt"/>
              </a:rPr>
              <a:t>МОНІТОРИНГ</a:t>
            </a:r>
            <a:endParaRPr lang="pl-PL" altLang="uk-UA" sz="1600" b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5510213" y="3460500"/>
            <a:ext cx="3100387" cy="1143000"/>
          </a:xfrm>
          <a:prstGeom prst="rect">
            <a:avLst/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l-PL" altLang="uk-UA" sz="1600" b="1" dirty="0">
                <a:solidFill>
                  <a:srgbClr val="000099"/>
                </a:solidFill>
              </a:rPr>
              <a:t>„</a:t>
            </a:r>
            <a:r>
              <a:rPr lang="uk-UA" altLang="uk-UA" sz="1600" b="1" dirty="0">
                <a:solidFill>
                  <a:srgbClr val="000099"/>
                </a:solidFill>
                <a:latin typeface="+mn-lt"/>
              </a:rPr>
              <a:t>СМЕРТЕЛЬНИЙ РИЗИК</a:t>
            </a:r>
            <a:r>
              <a:rPr lang="pl-PL" altLang="uk-UA" sz="1600" b="1" dirty="0">
                <a:solidFill>
                  <a:srgbClr val="000099"/>
                </a:solidFill>
                <a:latin typeface="+mn-lt"/>
              </a:rPr>
              <a:t>”?</a:t>
            </a:r>
          </a:p>
          <a:p>
            <a:pPr algn="ctr"/>
            <a:r>
              <a:rPr lang="uk-UA" altLang="uk-UA" sz="1600" b="1" dirty="0">
                <a:solidFill>
                  <a:srgbClr val="000099"/>
                </a:solidFill>
                <a:latin typeface="+mn-lt"/>
              </a:rPr>
              <a:t>ПОВІДОМТЕ ДОНОРА</a:t>
            </a:r>
            <a:endParaRPr lang="pl-PL" altLang="uk-UA" sz="1600" b="1" dirty="0">
              <a:solidFill>
                <a:srgbClr val="000099"/>
              </a:solidFill>
              <a:latin typeface="+mn-lt"/>
            </a:endParaRPr>
          </a:p>
          <a:p>
            <a:pPr algn="ctr"/>
            <a:r>
              <a:rPr lang="uk-UA" altLang="uk-UA" sz="1600" b="1" dirty="0">
                <a:solidFill>
                  <a:srgbClr val="000099"/>
                </a:solidFill>
                <a:latin typeface="+mn-lt"/>
              </a:rPr>
              <a:t>РІШЕННЯ</a:t>
            </a:r>
            <a:r>
              <a:rPr lang="pl-PL" altLang="uk-UA" sz="1600" b="1" dirty="0">
                <a:solidFill>
                  <a:srgbClr val="000099"/>
                </a:solidFill>
                <a:latin typeface="+mn-lt"/>
              </a:rPr>
              <a:t>: </a:t>
            </a:r>
            <a:r>
              <a:rPr lang="uk-UA" altLang="uk-UA" sz="1600" b="1" dirty="0">
                <a:solidFill>
                  <a:srgbClr val="000099"/>
                </a:solidFill>
                <a:latin typeface="+mn-lt"/>
              </a:rPr>
              <a:t>ПРОДОВЖУВАТИ АБО ПРИПИНИТИ</a:t>
            </a:r>
            <a:endParaRPr lang="pl-PL" altLang="uk-UA" sz="1600" b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6000749" y="4902371"/>
            <a:ext cx="2271713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uk-UA" altLang="uk-UA" sz="1600" b="1" dirty="0">
                <a:solidFill>
                  <a:srgbClr val="000099"/>
                </a:solidFill>
                <a:latin typeface="+mn-lt"/>
              </a:rPr>
              <a:t>Зменшить ризики шляхом переробки проекту</a:t>
            </a:r>
            <a:endParaRPr lang="pl-PL" altLang="uk-UA" sz="1600" b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49163" name="AutoShape 11"/>
          <p:cNvSpPr>
            <a:spLocks noChangeArrowheads="1"/>
          </p:cNvSpPr>
          <p:nvPr/>
        </p:nvSpPr>
        <p:spPr bwMode="auto">
          <a:xfrm>
            <a:off x="2462213" y="1300055"/>
            <a:ext cx="284162" cy="339725"/>
          </a:xfrm>
          <a:prstGeom prst="downArrow">
            <a:avLst>
              <a:gd name="adj1" fmla="val 50000"/>
              <a:gd name="adj2" fmla="val 29888"/>
            </a:avLst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uk-UA"/>
          </a:p>
        </p:txBody>
      </p:sp>
      <p:sp>
        <p:nvSpPr>
          <p:cNvPr id="49164" name="AutoShape 12"/>
          <p:cNvSpPr>
            <a:spLocks noChangeArrowheads="1"/>
          </p:cNvSpPr>
          <p:nvPr/>
        </p:nvSpPr>
        <p:spPr bwMode="auto">
          <a:xfrm>
            <a:off x="2427287" y="2351110"/>
            <a:ext cx="284162" cy="338138"/>
          </a:xfrm>
          <a:prstGeom prst="downArrow">
            <a:avLst>
              <a:gd name="adj1" fmla="val 50000"/>
              <a:gd name="adj2" fmla="val 29749"/>
            </a:avLst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uk-UA"/>
          </a:p>
        </p:txBody>
      </p:sp>
      <p:sp>
        <p:nvSpPr>
          <p:cNvPr id="49165" name="AutoShape 13"/>
          <p:cNvSpPr>
            <a:spLocks noChangeArrowheads="1"/>
          </p:cNvSpPr>
          <p:nvPr/>
        </p:nvSpPr>
        <p:spPr bwMode="auto">
          <a:xfrm>
            <a:off x="2413002" y="3360738"/>
            <a:ext cx="249236" cy="330200"/>
          </a:xfrm>
          <a:prstGeom prst="downArrow">
            <a:avLst>
              <a:gd name="adj1" fmla="val 50000"/>
              <a:gd name="adj2" fmla="val 29749"/>
            </a:avLst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uk-UA"/>
          </a:p>
        </p:txBody>
      </p:sp>
      <p:sp>
        <p:nvSpPr>
          <p:cNvPr id="49166" name="AutoShape 14"/>
          <p:cNvSpPr>
            <a:spLocks noChangeArrowheads="1"/>
          </p:cNvSpPr>
          <p:nvPr/>
        </p:nvSpPr>
        <p:spPr bwMode="auto">
          <a:xfrm>
            <a:off x="2406808" y="4258496"/>
            <a:ext cx="284162" cy="339725"/>
          </a:xfrm>
          <a:prstGeom prst="downArrow">
            <a:avLst>
              <a:gd name="adj1" fmla="val 50000"/>
              <a:gd name="adj2" fmla="val 29888"/>
            </a:avLst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uk-UA"/>
          </a:p>
        </p:txBody>
      </p:sp>
      <p:sp>
        <p:nvSpPr>
          <p:cNvPr id="49167" name="AutoShape 15"/>
          <p:cNvSpPr>
            <a:spLocks noChangeArrowheads="1"/>
          </p:cNvSpPr>
          <p:nvPr/>
        </p:nvSpPr>
        <p:spPr bwMode="auto">
          <a:xfrm>
            <a:off x="4451350" y="2971273"/>
            <a:ext cx="993775" cy="169863"/>
          </a:xfrm>
          <a:prstGeom prst="rightArrow">
            <a:avLst>
              <a:gd name="adj1" fmla="val 50000"/>
              <a:gd name="adj2" fmla="val 146261"/>
            </a:avLst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uk-UA"/>
          </a:p>
        </p:txBody>
      </p:sp>
      <p:sp>
        <p:nvSpPr>
          <p:cNvPr id="49168" name="AutoShape 16"/>
          <p:cNvSpPr>
            <a:spLocks noChangeArrowheads="1"/>
          </p:cNvSpPr>
          <p:nvPr/>
        </p:nvSpPr>
        <p:spPr bwMode="auto">
          <a:xfrm>
            <a:off x="4451350" y="3947069"/>
            <a:ext cx="993775" cy="169862"/>
          </a:xfrm>
          <a:prstGeom prst="rightArrow">
            <a:avLst>
              <a:gd name="adj1" fmla="val 50000"/>
              <a:gd name="adj2" fmla="val 146262"/>
            </a:avLst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uk-UA"/>
          </a:p>
        </p:txBody>
      </p:sp>
      <p:sp>
        <p:nvSpPr>
          <p:cNvPr id="49169" name="AutoShape 17"/>
          <p:cNvSpPr>
            <a:spLocks noChangeArrowheads="1"/>
          </p:cNvSpPr>
          <p:nvPr/>
        </p:nvSpPr>
        <p:spPr bwMode="auto">
          <a:xfrm>
            <a:off x="4451350" y="2006600"/>
            <a:ext cx="993775" cy="169863"/>
          </a:xfrm>
          <a:prstGeom prst="rightArrow">
            <a:avLst>
              <a:gd name="adj1" fmla="val 50000"/>
              <a:gd name="adj2" fmla="val 146261"/>
            </a:avLst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uk-UA"/>
          </a:p>
        </p:txBody>
      </p:sp>
      <p:sp>
        <p:nvSpPr>
          <p:cNvPr id="49170" name="Line 18"/>
          <p:cNvSpPr>
            <a:spLocks noChangeShapeType="1"/>
          </p:cNvSpPr>
          <p:nvPr/>
        </p:nvSpPr>
        <p:spPr bwMode="auto">
          <a:xfrm>
            <a:off x="4451350" y="5381320"/>
            <a:ext cx="1277938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49171" name="Text Box 19"/>
          <p:cNvSpPr txBox="1">
            <a:spLocks noChangeArrowheads="1"/>
          </p:cNvSpPr>
          <p:nvPr/>
        </p:nvSpPr>
        <p:spPr bwMode="auto">
          <a:xfrm>
            <a:off x="2887663" y="2415074"/>
            <a:ext cx="711200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uk-UA" sz="1600" b="1" dirty="0">
                <a:solidFill>
                  <a:srgbClr val="000099"/>
                </a:solidFill>
              </a:rPr>
              <a:t>TAK</a:t>
            </a:r>
          </a:p>
        </p:txBody>
      </p:sp>
      <p:sp>
        <p:nvSpPr>
          <p:cNvPr id="49172" name="Text Box 20"/>
          <p:cNvSpPr txBox="1">
            <a:spLocks noChangeArrowheads="1"/>
          </p:cNvSpPr>
          <p:nvPr/>
        </p:nvSpPr>
        <p:spPr bwMode="auto">
          <a:xfrm>
            <a:off x="2895283" y="3380784"/>
            <a:ext cx="7112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uk-UA" sz="1600" b="1" dirty="0">
                <a:solidFill>
                  <a:srgbClr val="000099"/>
                </a:solidFill>
              </a:rPr>
              <a:t>TAK</a:t>
            </a:r>
          </a:p>
        </p:txBody>
      </p:sp>
      <p:sp>
        <p:nvSpPr>
          <p:cNvPr id="49173" name="Text Box 21"/>
          <p:cNvSpPr txBox="1">
            <a:spLocks noChangeArrowheads="1"/>
          </p:cNvSpPr>
          <p:nvPr/>
        </p:nvSpPr>
        <p:spPr bwMode="auto">
          <a:xfrm>
            <a:off x="3194050" y="4344721"/>
            <a:ext cx="711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uk-UA" sz="1600" b="1">
                <a:solidFill>
                  <a:srgbClr val="000099"/>
                </a:solidFill>
              </a:rPr>
              <a:t>TAK</a:t>
            </a:r>
          </a:p>
        </p:txBody>
      </p:sp>
      <p:sp>
        <p:nvSpPr>
          <p:cNvPr id="49174" name="Text Box 22"/>
          <p:cNvSpPr txBox="1">
            <a:spLocks noChangeArrowheads="1"/>
          </p:cNvSpPr>
          <p:nvPr/>
        </p:nvSpPr>
        <p:spPr bwMode="auto">
          <a:xfrm>
            <a:off x="4495800" y="2702083"/>
            <a:ext cx="709613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uk-UA" altLang="uk-UA" sz="1600" b="1" dirty="0">
                <a:solidFill>
                  <a:srgbClr val="000099"/>
                </a:solidFill>
              </a:rPr>
              <a:t>НІ</a:t>
            </a:r>
            <a:endParaRPr lang="pl-PL" altLang="uk-UA" sz="1600" b="1" dirty="0">
              <a:solidFill>
                <a:srgbClr val="000099"/>
              </a:solidFill>
            </a:endParaRPr>
          </a:p>
        </p:txBody>
      </p:sp>
      <p:sp>
        <p:nvSpPr>
          <p:cNvPr id="49175" name="Text Box 23"/>
          <p:cNvSpPr txBox="1">
            <a:spLocks noChangeArrowheads="1"/>
          </p:cNvSpPr>
          <p:nvPr/>
        </p:nvSpPr>
        <p:spPr bwMode="auto">
          <a:xfrm>
            <a:off x="4516914" y="3554946"/>
            <a:ext cx="709613" cy="37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uk-UA" altLang="uk-UA" sz="1600" b="1" dirty="0">
                <a:solidFill>
                  <a:srgbClr val="000099"/>
                </a:solidFill>
              </a:rPr>
              <a:t>НІ</a:t>
            </a:r>
            <a:endParaRPr lang="pl-PL" altLang="uk-UA" sz="1600" b="1" dirty="0">
              <a:solidFill>
                <a:srgbClr val="000099"/>
              </a:solidFill>
            </a:endParaRPr>
          </a:p>
        </p:txBody>
      </p:sp>
      <p:sp>
        <p:nvSpPr>
          <p:cNvPr id="49176" name="Text Box 24"/>
          <p:cNvSpPr txBox="1">
            <a:spLocks noChangeArrowheads="1"/>
          </p:cNvSpPr>
          <p:nvPr/>
        </p:nvSpPr>
        <p:spPr bwMode="auto">
          <a:xfrm>
            <a:off x="4495800" y="1752600"/>
            <a:ext cx="709613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uk-UA" altLang="uk-UA" sz="1600" b="1">
                <a:solidFill>
                  <a:srgbClr val="000099"/>
                </a:solidFill>
              </a:rPr>
              <a:t>НІ</a:t>
            </a:r>
            <a:endParaRPr lang="pl-PL" altLang="uk-UA" sz="1600" b="1">
              <a:solidFill>
                <a:srgbClr val="000099"/>
              </a:solidFill>
            </a:endParaRPr>
          </a:p>
        </p:txBody>
      </p:sp>
      <p:sp>
        <p:nvSpPr>
          <p:cNvPr id="71704" name="Rectangle 25"/>
          <p:cNvSpPr>
            <a:spLocks noChangeArrowheads="1"/>
          </p:cNvSpPr>
          <p:nvPr/>
        </p:nvSpPr>
        <p:spPr bwMode="auto">
          <a:xfrm>
            <a:off x="3009900" y="217714"/>
            <a:ext cx="82534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2700" algn="ctr">
              <a:spcBef>
                <a:spcPts val="105"/>
              </a:spcBef>
              <a:defRPr/>
            </a:pPr>
            <a:endParaRPr lang="en-GB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6" name="Picture 4" descr="USAID_Horiz_Ukranian_RGB_2-Colo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35" t="9874" r="7233" b="15340"/>
          <a:stretch/>
        </p:blipFill>
        <p:spPr>
          <a:xfrm>
            <a:off x="130629" y="-86046"/>
            <a:ext cx="3050019" cy="914828"/>
          </a:xfrm>
          <a:prstGeom prst="rect">
            <a:avLst/>
          </a:prstGeom>
        </p:spPr>
      </p:pic>
      <p:pic>
        <p:nvPicPr>
          <p:cNvPr id="27" name="Picture 10" descr="arr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45187" y="694134"/>
            <a:ext cx="598813" cy="804466"/>
          </a:xfrm>
          <a:prstGeom prst="rect">
            <a:avLst/>
          </a:prstGeom>
        </p:spPr>
      </p:pic>
      <p:pic>
        <p:nvPicPr>
          <p:cNvPr id="28" name="Picture 5" descr="CXID_U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03886" y="6233266"/>
            <a:ext cx="1640114" cy="599334"/>
          </a:xfrm>
          <a:prstGeom prst="rect">
            <a:avLst/>
          </a:prstGeom>
        </p:spPr>
      </p:pic>
      <p:pic>
        <p:nvPicPr>
          <p:cNvPr id="29" name="Picture 6" descr="arr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27781" y="6028134"/>
            <a:ext cx="598813" cy="804466"/>
          </a:xfrm>
          <a:prstGeom prst="rect">
            <a:avLst/>
          </a:prstGeom>
        </p:spPr>
      </p:pic>
      <p:sp>
        <p:nvSpPr>
          <p:cNvPr id="30" name="Title 1"/>
          <p:cNvSpPr txBox="1">
            <a:spLocks/>
          </p:cNvSpPr>
          <p:nvPr/>
        </p:nvSpPr>
        <p:spPr>
          <a:xfrm>
            <a:off x="643391" y="6324609"/>
            <a:ext cx="5984875" cy="481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700" dirty="0">
                <a:solidFill>
                  <a:srgbClr val="182B5D"/>
                </a:solidFill>
                <a:latin typeface="Gill Sans"/>
                <a:cs typeface="Gill Sans"/>
              </a:rPr>
              <a:t>Проект USAID </a:t>
            </a:r>
            <a:r>
              <a:rPr lang="uk-UA" sz="1700" dirty="0">
                <a:solidFill>
                  <a:srgbClr val="182B5D"/>
                </a:solidFill>
                <a:latin typeface="Gill Sans"/>
                <a:cs typeface="Gill Sans"/>
              </a:rPr>
              <a:t>«Демократичне врядування у Східній Україні»</a:t>
            </a:r>
            <a:r>
              <a:rPr lang="en-US" sz="1700" dirty="0">
                <a:solidFill>
                  <a:srgbClr val="182B5D"/>
                </a:solidFill>
                <a:latin typeface="Gill Sans"/>
                <a:cs typeface="Gill Sans"/>
              </a:rPr>
              <a:t> </a:t>
            </a:r>
          </a:p>
        </p:txBody>
      </p:sp>
      <p:pic>
        <p:nvPicPr>
          <p:cNvPr id="3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81" y="6193271"/>
            <a:ext cx="9144000" cy="4571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396104" y="164691"/>
            <a:ext cx="34413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spcBef>
                <a:spcPts val="105"/>
              </a:spcBef>
              <a:defRPr/>
            </a:pPr>
            <a:r>
              <a:rPr lang="uk-UA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АНАЛІЗ РИЗИКІВ</a:t>
            </a:r>
            <a:endParaRPr lang="en-GB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57458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Общая папка\Програма 2019\програма 2019_Шапошник\програма 2019\Gmail\Безымянный1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30640"/>
            <a:ext cx="9144000" cy="491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19528" y="24800"/>
            <a:ext cx="3966232" cy="843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spcBef>
                <a:spcPct val="0"/>
              </a:spcBef>
              <a:defRPr/>
            </a:pP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ПЛАНУЄМО ЗАЛУЧАТИ </a:t>
            </a:r>
          </a:p>
          <a:p>
            <a:pPr marL="12700" algn="ctr">
              <a:spcBef>
                <a:spcPct val="0"/>
              </a:spcBef>
              <a:defRPr/>
            </a:pP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ДОДАТКОВІ КОШТИ</a:t>
            </a:r>
          </a:p>
        </p:txBody>
      </p:sp>
      <p:pic>
        <p:nvPicPr>
          <p:cNvPr id="5" name="Picture 4" descr="USAID_Horiz_Ukranian_RGB_2-Color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35" t="9874" r="7233" b="15340"/>
          <a:stretch/>
        </p:blipFill>
        <p:spPr>
          <a:xfrm>
            <a:off x="-5645" y="-32564"/>
            <a:ext cx="3050019" cy="901186"/>
          </a:xfrm>
          <a:prstGeom prst="rect">
            <a:avLst/>
          </a:prstGeom>
        </p:spPr>
      </p:pic>
      <p:pic>
        <p:nvPicPr>
          <p:cNvPr id="7" name="Picture 10" descr="arrow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45187" y="446710"/>
            <a:ext cx="598813" cy="804466"/>
          </a:xfrm>
          <a:prstGeom prst="rect">
            <a:avLst/>
          </a:prstGeom>
        </p:spPr>
      </p:pic>
      <p:pic>
        <p:nvPicPr>
          <p:cNvPr id="8" name="Picture 6" descr="arrow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27781" y="6028134"/>
            <a:ext cx="598813" cy="804466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43391" y="6324609"/>
            <a:ext cx="5984875" cy="481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700" dirty="0">
                <a:solidFill>
                  <a:srgbClr val="182B5D"/>
                </a:solidFill>
                <a:latin typeface="Gill Sans"/>
                <a:cs typeface="Gill Sans"/>
              </a:rPr>
              <a:t>Проект USAID </a:t>
            </a:r>
            <a:r>
              <a:rPr lang="uk-UA" sz="1700" dirty="0">
                <a:solidFill>
                  <a:srgbClr val="182B5D"/>
                </a:solidFill>
                <a:latin typeface="Gill Sans"/>
                <a:cs typeface="Gill Sans"/>
              </a:rPr>
              <a:t>«Демократичне врядування у Східній Україні»</a:t>
            </a:r>
            <a:r>
              <a:rPr lang="en-US" sz="1700" dirty="0">
                <a:solidFill>
                  <a:srgbClr val="182B5D"/>
                </a:solidFill>
                <a:latin typeface="Gill Sans"/>
                <a:cs typeface="Gill Sans"/>
              </a:rPr>
              <a:t> </a:t>
            </a:r>
          </a:p>
        </p:txBody>
      </p:sp>
      <p:pic>
        <p:nvPicPr>
          <p:cNvPr id="11" name="Picture 5" descr="CXID_UA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03886" y="6324609"/>
            <a:ext cx="1640114" cy="507991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81" y="6064445"/>
            <a:ext cx="9144000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81716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98812" y="6053138"/>
            <a:ext cx="5984875" cy="481012"/>
          </a:xfrm>
        </p:spPr>
        <p:txBody>
          <a:bodyPr>
            <a:normAutofit fontScale="90000"/>
          </a:bodyPr>
          <a:lstStyle/>
          <a:p>
            <a:pPr algn="r"/>
            <a:r>
              <a:rPr lang="en-US" sz="1700" dirty="0">
                <a:solidFill>
                  <a:srgbClr val="182B5D"/>
                </a:solidFill>
                <a:latin typeface="Gill Sans"/>
                <a:cs typeface="Gill Sans"/>
              </a:rPr>
              <a:t>Проект USAID </a:t>
            </a:r>
            <a:r>
              <a:rPr lang="uk-UA" sz="1700" dirty="0">
                <a:solidFill>
                  <a:srgbClr val="182B5D"/>
                </a:solidFill>
                <a:latin typeface="Gill Sans"/>
                <a:cs typeface="Gill Sans"/>
              </a:rPr>
              <a:t>«Демократичне врядування у Східній Україні»</a:t>
            </a:r>
            <a:r>
              <a:rPr lang="en-US" sz="1700" dirty="0">
                <a:solidFill>
                  <a:srgbClr val="182B5D"/>
                </a:solidFill>
                <a:latin typeface="Gill Sans"/>
                <a:cs typeface="Gill Sans"/>
              </a:rPr>
              <a:t> </a:t>
            </a:r>
          </a:p>
        </p:txBody>
      </p:sp>
      <p:pic>
        <p:nvPicPr>
          <p:cNvPr id="5" name="Picture 4" descr="USAID_Horiz_Ukranian_RGB_2-Colo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35" t="9874" r="7233" b="15340"/>
          <a:stretch/>
        </p:blipFill>
        <p:spPr>
          <a:xfrm>
            <a:off x="382222" y="135618"/>
            <a:ext cx="3050019" cy="1047965"/>
          </a:xfrm>
          <a:prstGeom prst="rect">
            <a:avLst/>
          </a:prstGeom>
        </p:spPr>
      </p:pic>
      <p:pic>
        <p:nvPicPr>
          <p:cNvPr id="6" name="Picture 5" descr="CXID_U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27780" y="5953475"/>
            <a:ext cx="2089240" cy="763455"/>
          </a:xfrm>
          <a:prstGeom prst="rect">
            <a:avLst/>
          </a:prstGeom>
        </p:spPr>
      </p:pic>
      <p:pic>
        <p:nvPicPr>
          <p:cNvPr id="7" name="Picture 6" descr="arro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-1" y="5924793"/>
            <a:ext cx="598813" cy="804466"/>
          </a:xfrm>
          <a:prstGeom prst="rect">
            <a:avLst/>
          </a:prstGeom>
        </p:spPr>
      </p:pic>
      <p:pic>
        <p:nvPicPr>
          <p:cNvPr id="11" name="Picture 10" descr="arro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17613" y="380405"/>
            <a:ext cx="598813" cy="8044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38087"/>
            <a:ext cx="9144000" cy="45719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62525192"/>
              </p:ext>
            </p:extLst>
          </p:nvPr>
        </p:nvGraphicFramePr>
        <p:xfrm>
          <a:off x="382222" y="1311928"/>
          <a:ext cx="8175295" cy="41404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752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1404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uk-UA" sz="2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</a:rPr>
                        <a:t>Практична</a:t>
                      </a:r>
                      <a:r>
                        <a:rPr lang="uk-UA" sz="2400" baseline="0" dirty="0">
                          <a:solidFill>
                            <a:schemeClr val="bg1"/>
                          </a:solidFill>
                          <a:effectLst/>
                        </a:rPr>
                        <a:t> робота № 2  до учбового модулю № 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aseline="0" noProof="0" dirty="0">
                          <a:solidFill>
                            <a:schemeClr val="bg1"/>
                          </a:solidFill>
                          <a:effectLst/>
                        </a:rPr>
                        <a:t> «Дискусія щодо ідеї </a:t>
                      </a:r>
                      <a:r>
                        <a:rPr lang="uk-UA" sz="2400" baseline="0" noProof="0" dirty="0" err="1">
                          <a:solidFill>
                            <a:schemeClr val="bg1"/>
                          </a:solidFill>
                          <a:effectLst/>
                        </a:rPr>
                        <a:t>Проєкту</a:t>
                      </a:r>
                      <a:r>
                        <a:rPr lang="uk-UA" sz="2400" baseline="0" noProof="0" dirty="0">
                          <a:solidFill>
                            <a:schemeClr val="bg1"/>
                          </a:solidFill>
                          <a:effectLst/>
                        </a:rPr>
                        <a:t>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uk-UA" sz="2400" baseline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400" baseline="0" dirty="0">
                          <a:solidFill>
                            <a:schemeClr val="bg1"/>
                          </a:solidFill>
                          <a:effectLst/>
                        </a:rPr>
                        <a:t>    1. Формування </a:t>
                      </a:r>
                      <a:r>
                        <a:rPr lang="uk-UA" sz="2400" baseline="0" dirty="0" err="1">
                          <a:solidFill>
                            <a:schemeClr val="bg1"/>
                          </a:solidFill>
                          <a:effectLst/>
                        </a:rPr>
                        <a:t>проєктної</a:t>
                      </a:r>
                      <a:r>
                        <a:rPr lang="uk-UA" sz="2400" baseline="0" dirty="0">
                          <a:solidFill>
                            <a:schemeClr val="bg1"/>
                          </a:solidFill>
                          <a:effectLst/>
                        </a:rPr>
                        <a:t> ідеї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uk-UA" sz="2400" baseline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400" baseline="0" dirty="0">
                          <a:solidFill>
                            <a:schemeClr val="bg1"/>
                          </a:solidFill>
                          <a:effectLst/>
                        </a:rPr>
                        <a:t>    2.  Формування проблеми </a:t>
                      </a:r>
                      <a:r>
                        <a:rPr lang="uk-UA" sz="2400" baseline="0" dirty="0" err="1">
                          <a:solidFill>
                            <a:schemeClr val="bg1"/>
                          </a:solidFill>
                          <a:effectLst/>
                        </a:rPr>
                        <a:t>проєкту</a:t>
                      </a:r>
                      <a:endParaRPr lang="uk-UA" sz="2400" baseline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400" baseline="0" dirty="0">
                          <a:solidFill>
                            <a:schemeClr val="bg1"/>
                          </a:solidFill>
                          <a:effectLst/>
                        </a:rPr>
                        <a:t>  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400" baseline="0" dirty="0">
                          <a:solidFill>
                            <a:schemeClr val="bg1"/>
                          </a:solidFill>
                          <a:effectLst/>
                        </a:rPr>
                        <a:t>    3. </a:t>
                      </a:r>
                      <a:r>
                        <a:rPr kumimoji="0" lang="uk-UA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Реалізація спільного </a:t>
                      </a:r>
                      <a:r>
                        <a:rPr kumimoji="0" lang="uk-UA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проєкту</a:t>
                      </a:r>
                      <a:endParaRPr lang="uk-UA" sz="24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011457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98812" y="6053138"/>
            <a:ext cx="5984875" cy="481012"/>
          </a:xfrm>
        </p:spPr>
        <p:txBody>
          <a:bodyPr>
            <a:normAutofit fontScale="90000"/>
          </a:bodyPr>
          <a:lstStyle/>
          <a:p>
            <a:pPr algn="r"/>
            <a:r>
              <a:rPr lang="en-US" sz="1700" dirty="0">
                <a:solidFill>
                  <a:srgbClr val="182B5D"/>
                </a:solidFill>
                <a:latin typeface="Gill Sans"/>
                <a:cs typeface="Gill Sans"/>
              </a:rPr>
              <a:t>Проект USAID </a:t>
            </a:r>
            <a:r>
              <a:rPr lang="uk-UA" sz="1700" dirty="0">
                <a:solidFill>
                  <a:srgbClr val="182B5D"/>
                </a:solidFill>
                <a:latin typeface="Gill Sans"/>
                <a:cs typeface="Gill Sans"/>
              </a:rPr>
              <a:t>«Демократичне врядування у Східній Україні»</a:t>
            </a:r>
            <a:r>
              <a:rPr lang="en-US" sz="1700" dirty="0">
                <a:solidFill>
                  <a:srgbClr val="182B5D"/>
                </a:solidFill>
                <a:latin typeface="Gill Sans"/>
                <a:cs typeface="Gill Sans"/>
              </a:rPr>
              <a:t> </a:t>
            </a:r>
          </a:p>
        </p:txBody>
      </p:sp>
      <p:pic>
        <p:nvPicPr>
          <p:cNvPr id="5" name="Picture 4" descr="USAID_Horiz_Ukranian_RGB_2-Color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35" t="9874" r="7233" b="15340"/>
          <a:stretch/>
        </p:blipFill>
        <p:spPr>
          <a:xfrm>
            <a:off x="382222" y="135618"/>
            <a:ext cx="3050019" cy="1047965"/>
          </a:xfrm>
          <a:prstGeom prst="rect">
            <a:avLst/>
          </a:prstGeom>
        </p:spPr>
      </p:pic>
      <p:pic>
        <p:nvPicPr>
          <p:cNvPr id="6" name="Picture 5" descr="CXID_UA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27780" y="5953475"/>
            <a:ext cx="2089240" cy="763455"/>
          </a:xfrm>
          <a:prstGeom prst="rect">
            <a:avLst/>
          </a:prstGeom>
        </p:spPr>
      </p:pic>
      <p:pic>
        <p:nvPicPr>
          <p:cNvPr id="7" name="Picture 6" descr="arrow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-1" y="5924793"/>
            <a:ext cx="598813" cy="804466"/>
          </a:xfrm>
          <a:prstGeom prst="rect">
            <a:avLst/>
          </a:prstGeom>
        </p:spPr>
      </p:pic>
      <p:pic>
        <p:nvPicPr>
          <p:cNvPr id="11" name="Picture 10" descr="arrow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57517" y="1420403"/>
            <a:ext cx="598813" cy="8044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38087"/>
            <a:ext cx="9144000" cy="457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05400" y="304800"/>
            <a:ext cx="2895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2800" b="1">
                <a:solidFill>
                  <a:srgbClr val="BD2036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ctr"/>
            <a:r>
              <a:rPr lang="ru-RU" sz="2400" dirty="0">
                <a:solidFill>
                  <a:srgbClr val="1F497D"/>
                </a:solidFill>
                <a:latin typeface="+mn-lt"/>
              </a:rPr>
              <a:t>Питання</a:t>
            </a:r>
            <a:endParaRPr lang="en-US" sz="2400" dirty="0">
              <a:solidFill>
                <a:srgbClr val="1F497D"/>
              </a:solidFill>
              <a:latin typeface="+mn-lt"/>
            </a:endParaRPr>
          </a:p>
        </p:txBody>
      </p:sp>
      <p:grpSp>
        <p:nvGrpSpPr>
          <p:cNvPr id="9" name="Group 10"/>
          <p:cNvGrpSpPr/>
          <p:nvPr/>
        </p:nvGrpSpPr>
        <p:grpSpPr>
          <a:xfrm>
            <a:off x="2681979" y="1420403"/>
            <a:ext cx="3901708" cy="3877503"/>
            <a:chOff x="2531217" y="1465942"/>
            <a:chExt cx="3901708" cy="3877503"/>
          </a:xfrm>
        </p:grpSpPr>
        <p:sp>
          <p:nvSpPr>
            <p:cNvPr id="10" name="Circular Arrow 17"/>
            <p:cNvSpPr/>
            <p:nvPr>
              <p:custDataLst>
                <p:tags r:id="rId1"/>
              </p:custDataLst>
            </p:nvPr>
          </p:nvSpPr>
          <p:spPr>
            <a:xfrm rot="3819789">
              <a:off x="2558396" y="1468915"/>
              <a:ext cx="3874528" cy="3874530"/>
            </a:xfrm>
            <a:prstGeom prst="circularArrow">
              <a:avLst>
                <a:gd name="adj1" fmla="val 18242"/>
                <a:gd name="adj2" fmla="val 1142319"/>
                <a:gd name="adj3" fmla="val 20457687"/>
                <a:gd name="adj4" fmla="val 14422437"/>
                <a:gd name="adj5" fmla="val 12500"/>
              </a:avLst>
            </a:prstGeom>
            <a:gradFill flip="none" rotWithShape="1">
              <a:gsLst>
                <a:gs pos="0">
                  <a:srgbClr val="C00000"/>
                </a:gs>
                <a:gs pos="83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14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Circular Arrow 19"/>
            <p:cNvSpPr/>
            <p:nvPr>
              <p:custDataLst>
                <p:tags r:id="rId2"/>
              </p:custDataLst>
            </p:nvPr>
          </p:nvSpPr>
          <p:spPr>
            <a:xfrm rot="14076805">
              <a:off x="2538751" y="1466763"/>
              <a:ext cx="3874528" cy="3874530"/>
            </a:xfrm>
            <a:prstGeom prst="circularArrow">
              <a:avLst>
                <a:gd name="adj1" fmla="val 18242"/>
                <a:gd name="adj2" fmla="val 1142319"/>
                <a:gd name="adj3" fmla="val 20457687"/>
                <a:gd name="adj4" fmla="val 14422437"/>
                <a:gd name="adj5" fmla="val 12500"/>
              </a:avLst>
            </a:prstGeom>
            <a:gradFill flip="none" rotWithShape="1">
              <a:gsLst>
                <a:gs pos="0">
                  <a:srgbClr val="C00000"/>
                </a:gs>
                <a:gs pos="83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14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Circular Arrow 20"/>
            <p:cNvSpPr/>
            <p:nvPr>
              <p:custDataLst>
                <p:tags r:id="rId3"/>
              </p:custDataLst>
            </p:nvPr>
          </p:nvSpPr>
          <p:spPr>
            <a:xfrm rot="19551636">
              <a:off x="2558395" y="1468917"/>
              <a:ext cx="3874530" cy="3874528"/>
            </a:xfrm>
            <a:prstGeom prst="circularArrow">
              <a:avLst>
                <a:gd name="adj1" fmla="val 18242"/>
                <a:gd name="adj2" fmla="val 1142319"/>
                <a:gd name="adj3" fmla="val 20457687"/>
                <a:gd name="adj4" fmla="val 14422437"/>
                <a:gd name="adj5" fmla="val 12500"/>
              </a:avLst>
            </a:prstGeom>
            <a:gradFill flip="none" rotWithShape="1">
              <a:gsLst>
                <a:gs pos="0">
                  <a:srgbClr val="C00000"/>
                </a:gs>
                <a:gs pos="83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14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Circular Arrow 18"/>
            <p:cNvSpPr/>
            <p:nvPr>
              <p:custDataLst>
                <p:tags r:id="rId4"/>
              </p:custDataLst>
            </p:nvPr>
          </p:nvSpPr>
          <p:spPr>
            <a:xfrm rot="9139184">
              <a:off x="2531217" y="1465942"/>
              <a:ext cx="3874530" cy="3874528"/>
            </a:xfrm>
            <a:prstGeom prst="circularArrow">
              <a:avLst>
                <a:gd name="adj1" fmla="val 18242"/>
                <a:gd name="adj2" fmla="val 1142319"/>
                <a:gd name="adj3" fmla="val 20457687"/>
                <a:gd name="adj4" fmla="val 14422437"/>
                <a:gd name="adj5" fmla="val 12500"/>
              </a:avLst>
            </a:prstGeom>
            <a:gradFill flip="none" rotWithShape="1">
              <a:gsLst>
                <a:gs pos="0">
                  <a:srgbClr val="C00000"/>
                </a:gs>
                <a:gs pos="83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14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Freeform 300"/>
          <p:cNvSpPr>
            <a:spLocks noEditPoints="1"/>
          </p:cNvSpPr>
          <p:nvPr/>
        </p:nvSpPr>
        <p:spPr bwMode="auto">
          <a:xfrm>
            <a:off x="4046035" y="2501706"/>
            <a:ext cx="1059365" cy="1603551"/>
          </a:xfrm>
          <a:custGeom>
            <a:avLst/>
            <a:gdLst>
              <a:gd name="T0" fmla="*/ 5 w 913"/>
              <a:gd name="T1" fmla="*/ 402 h 1382"/>
              <a:gd name="T2" fmla="*/ 46 w 913"/>
              <a:gd name="T3" fmla="*/ 264 h 1382"/>
              <a:gd name="T4" fmla="*/ 90 w 913"/>
              <a:gd name="T5" fmla="*/ 187 h 1382"/>
              <a:gd name="T6" fmla="*/ 145 w 913"/>
              <a:gd name="T7" fmla="*/ 122 h 1382"/>
              <a:gd name="T8" fmla="*/ 246 w 913"/>
              <a:gd name="T9" fmla="*/ 49 h 1382"/>
              <a:gd name="T10" fmla="*/ 306 w 913"/>
              <a:gd name="T11" fmla="*/ 25 h 1382"/>
              <a:gd name="T12" fmla="*/ 370 w 913"/>
              <a:gd name="T13" fmla="*/ 9 h 1382"/>
              <a:gd name="T14" fmla="*/ 460 w 913"/>
              <a:gd name="T15" fmla="*/ 0 h 1382"/>
              <a:gd name="T16" fmla="*/ 602 w 913"/>
              <a:gd name="T17" fmla="*/ 16 h 1382"/>
              <a:gd name="T18" fmla="*/ 685 w 913"/>
              <a:gd name="T19" fmla="*/ 46 h 1382"/>
              <a:gd name="T20" fmla="*/ 787 w 913"/>
              <a:gd name="T21" fmla="*/ 110 h 1382"/>
              <a:gd name="T22" fmla="*/ 841 w 913"/>
              <a:gd name="T23" fmla="*/ 166 h 1382"/>
              <a:gd name="T24" fmla="*/ 881 w 913"/>
              <a:gd name="T25" fmla="*/ 233 h 1382"/>
              <a:gd name="T26" fmla="*/ 901 w 913"/>
              <a:gd name="T27" fmla="*/ 288 h 1382"/>
              <a:gd name="T28" fmla="*/ 911 w 913"/>
              <a:gd name="T29" fmla="*/ 348 h 1382"/>
              <a:gd name="T30" fmla="*/ 913 w 913"/>
              <a:gd name="T31" fmla="*/ 414 h 1382"/>
              <a:gd name="T32" fmla="*/ 902 w 913"/>
              <a:gd name="T33" fmla="*/ 481 h 1382"/>
              <a:gd name="T34" fmla="*/ 879 w 913"/>
              <a:gd name="T35" fmla="*/ 547 h 1382"/>
              <a:gd name="T36" fmla="*/ 858 w 913"/>
              <a:gd name="T37" fmla="*/ 586 h 1382"/>
              <a:gd name="T38" fmla="*/ 810 w 913"/>
              <a:gd name="T39" fmla="*/ 651 h 1382"/>
              <a:gd name="T40" fmla="*/ 741 w 913"/>
              <a:gd name="T41" fmla="*/ 718 h 1382"/>
              <a:gd name="T42" fmla="*/ 669 w 913"/>
              <a:gd name="T43" fmla="*/ 780 h 1382"/>
              <a:gd name="T44" fmla="*/ 619 w 913"/>
              <a:gd name="T45" fmla="*/ 830 h 1382"/>
              <a:gd name="T46" fmla="*/ 593 w 913"/>
              <a:gd name="T47" fmla="*/ 869 h 1382"/>
              <a:gd name="T48" fmla="*/ 584 w 913"/>
              <a:gd name="T49" fmla="*/ 899 h 1382"/>
              <a:gd name="T50" fmla="*/ 573 w 913"/>
              <a:gd name="T51" fmla="*/ 998 h 1382"/>
              <a:gd name="T52" fmla="*/ 334 w 913"/>
              <a:gd name="T53" fmla="*/ 1067 h 1382"/>
              <a:gd name="T54" fmla="*/ 342 w 913"/>
              <a:gd name="T55" fmla="*/ 927 h 1382"/>
              <a:gd name="T56" fmla="*/ 350 w 913"/>
              <a:gd name="T57" fmla="*/ 855 h 1382"/>
              <a:gd name="T58" fmla="*/ 377 w 913"/>
              <a:gd name="T59" fmla="*/ 773 h 1382"/>
              <a:gd name="T60" fmla="*/ 402 w 913"/>
              <a:gd name="T61" fmla="*/ 731 h 1382"/>
              <a:gd name="T62" fmla="*/ 455 w 913"/>
              <a:gd name="T63" fmla="*/ 665 h 1382"/>
              <a:gd name="T64" fmla="*/ 526 w 913"/>
              <a:gd name="T65" fmla="*/ 598 h 1382"/>
              <a:gd name="T66" fmla="*/ 600 w 913"/>
              <a:gd name="T67" fmla="*/ 531 h 1382"/>
              <a:gd name="T68" fmla="*/ 641 w 913"/>
              <a:gd name="T69" fmla="*/ 481 h 1382"/>
              <a:gd name="T70" fmla="*/ 655 w 913"/>
              <a:gd name="T71" fmla="*/ 451 h 1382"/>
              <a:gd name="T72" fmla="*/ 660 w 913"/>
              <a:gd name="T73" fmla="*/ 421 h 1382"/>
              <a:gd name="T74" fmla="*/ 660 w 913"/>
              <a:gd name="T75" fmla="*/ 380 h 1382"/>
              <a:gd name="T76" fmla="*/ 646 w 913"/>
              <a:gd name="T77" fmla="*/ 324 h 1382"/>
              <a:gd name="T78" fmla="*/ 628 w 913"/>
              <a:gd name="T79" fmla="*/ 292 h 1382"/>
              <a:gd name="T80" fmla="*/ 605 w 913"/>
              <a:gd name="T81" fmla="*/ 264 h 1382"/>
              <a:gd name="T82" fmla="*/ 561 w 913"/>
              <a:gd name="T83" fmla="*/ 232 h 1382"/>
              <a:gd name="T84" fmla="*/ 524 w 913"/>
              <a:gd name="T85" fmla="*/ 218 h 1382"/>
              <a:gd name="T86" fmla="*/ 462 w 913"/>
              <a:gd name="T87" fmla="*/ 210 h 1382"/>
              <a:gd name="T88" fmla="*/ 421 w 913"/>
              <a:gd name="T89" fmla="*/ 214 h 1382"/>
              <a:gd name="T90" fmla="*/ 368 w 913"/>
              <a:gd name="T91" fmla="*/ 233 h 1382"/>
              <a:gd name="T92" fmla="*/ 324 w 913"/>
              <a:gd name="T93" fmla="*/ 271 h 1382"/>
              <a:gd name="T94" fmla="*/ 288 w 913"/>
              <a:gd name="T95" fmla="*/ 324 h 1382"/>
              <a:gd name="T96" fmla="*/ 264 w 913"/>
              <a:gd name="T97" fmla="*/ 394 h 1382"/>
              <a:gd name="T98" fmla="*/ 0 w 913"/>
              <a:gd name="T99" fmla="*/ 451 h 1382"/>
              <a:gd name="T100" fmla="*/ 327 w 913"/>
              <a:gd name="T101" fmla="*/ 1122 h 1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13" h="1382">
                <a:moveTo>
                  <a:pt x="0" y="451"/>
                </a:moveTo>
                <a:lnTo>
                  <a:pt x="0" y="451"/>
                </a:lnTo>
                <a:lnTo>
                  <a:pt x="5" y="402"/>
                </a:lnTo>
                <a:lnTo>
                  <a:pt x="16" y="352"/>
                </a:lnTo>
                <a:lnTo>
                  <a:pt x="28" y="308"/>
                </a:lnTo>
                <a:lnTo>
                  <a:pt x="46" y="264"/>
                </a:lnTo>
                <a:lnTo>
                  <a:pt x="46" y="264"/>
                </a:lnTo>
                <a:lnTo>
                  <a:pt x="67" y="225"/>
                </a:lnTo>
                <a:lnTo>
                  <a:pt x="90" y="187"/>
                </a:lnTo>
                <a:lnTo>
                  <a:pt x="115" y="154"/>
                </a:lnTo>
                <a:lnTo>
                  <a:pt x="145" y="122"/>
                </a:lnTo>
                <a:lnTo>
                  <a:pt x="145" y="122"/>
                </a:lnTo>
                <a:lnTo>
                  <a:pt x="175" y="95"/>
                </a:lnTo>
                <a:lnTo>
                  <a:pt x="211" y="71"/>
                </a:lnTo>
                <a:lnTo>
                  <a:pt x="246" y="49"/>
                </a:lnTo>
                <a:lnTo>
                  <a:pt x="285" y="32"/>
                </a:lnTo>
                <a:lnTo>
                  <a:pt x="285" y="32"/>
                </a:lnTo>
                <a:lnTo>
                  <a:pt x="306" y="25"/>
                </a:lnTo>
                <a:lnTo>
                  <a:pt x="326" y="18"/>
                </a:lnTo>
                <a:lnTo>
                  <a:pt x="347" y="12"/>
                </a:lnTo>
                <a:lnTo>
                  <a:pt x="370" y="9"/>
                </a:lnTo>
                <a:lnTo>
                  <a:pt x="414" y="2"/>
                </a:lnTo>
                <a:lnTo>
                  <a:pt x="460" y="0"/>
                </a:lnTo>
                <a:lnTo>
                  <a:pt x="460" y="0"/>
                </a:lnTo>
                <a:lnTo>
                  <a:pt x="510" y="2"/>
                </a:lnTo>
                <a:lnTo>
                  <a:pt x="557" y="7"/>
                </a:lnTo>
                <a:lnTo>
                  <a:pt x="602" y="16"/>
                </a:lnTo>
                <a:lnTo>
                  <a:pt x="644" y="30"/>
                </a:lnTo>
                <a:lnTo>
                  <a:pt x="644" y="30"/>
                </a:lnTo>
                <a:lnTo>
                  <a:pt x="685" y="46"/>
                </a:lnTo>
                <a:lnTo>
                  <a:pt x="722" y="64"/>
                </a:lnTo>
                <a:lnTo>
                  <a:pt x="757" y="85"/>
                </a:lnTo>
                <a:lnTo>
                  <a:pt x="787" y="110"/>
                </a:lnTo>
                <a:lnTo>
                  <a:pt x="787" y="110"/>
                </a:lnTo>
                <a:lnTo>
                  <a:pt x="816" y="138"/>
                </a:lnTo>
                <a:lnTo>
                  <a:pt x="841" y="166"/>
                </a:lnTo>
                <a:lnTo>
                  <a:pt x="862" y="198"/>
                </a:lnTo>
                <a:lnTo>
                  <a:pt x="881" y="233"/>
                </a:lnTo>
                <a:lnTo>
                  <a:pt x="881" y="233"/>
                </a:lnTo>
                <a:lnTo>
                  <a:pt x="888" y="251"/>
                </a:lnTo>
                <a:lnTo>
                  <a:pt x="895" y="271"/>
                </a:lnTo>
                <a:lnTo>
                  <a:pt x="901" y="288"/>
                </a:lnTo>
                <a:lnTo>
                  <a:pt x="906" y="308"/>
                </a:lnTo>
                <a:lnTo>
                  <a:pt x="910" y="327"/>
                </a:lnTo>
                <a:lnTo>
                  <a:pt x="911" y="348"/>
                </a:lnTo>
                <a:lnTo>
                  <a:pt x="913" y="389"/>
                </a:lnTo>
                <a:lnTo>
                  <a:pt x="913" y="389"/>
                </a:lnTo>
                <a:lnTo>
                  <a:pt x="913" y="414"/>
                </a:lnTo>
                <a:lnTo>
                  <a:pt x="911" y="437"/>
                </a:lnTo>
                <a:lnTo>
                  <a:pt x="908" y="460"/>
                </a:lnTo>
                <a:lnTo>
                  <a:pt x="902" y="481"/>
                </a:lnTo>
                <a:lnTo>
                  <a:pt x="897" y="504"/>
                </a:lnTo>
                <a:lnTo>
                  <a:pt x="888" y="525"/>
                </a:lnTo>
                <a:lnTo>
                  <a:pt x="879" y="547"/>
                </a:lnTo>
                <a:lnTo>
                  <a:pt x="869" y="566"/>
                </a:lnTo>
                <a:lnTo>
                  <a:pt x="869" y="566"/>
                </a:lnTo>
                <a:lnTo>
                  <a:pt x="858" y="586"/>
                </a:lnTo>
                <a:lnTo>
                  <a:pt x="844" y="607"/>
                </a:lnTo>
                <a:lnTo>
                  <a:pt x="828" y="628"/>
                </a:lnTo>
                <a:lnTo>
                  <a:pt x="810" y="651"/>
                </a:lnTo>
                <a:lnTo>
                  <a:pt x="789" y="672"/>
                </a:lnTo>
                <a:lnTo>
                  <a:pt x="766" y="695"/>
                </a:lnTo>
                <a:lnTo>
                  <a:pt x="741" y="718"/>
                </a:lnTo>
                <a:lnTo>
                  <a:pt x="713" y="741"/>
                </a:lnTo>
                <a:lnTo>
                  <a:pt x="713" y="741"/>
                </a:lnTo>
                <a:lnTo>
                  <a:pt x="669" y="780"/>
                </a:lnTo>
                <a:lnTo>
                  <a:pt x="634" y="814"/>
                </a:lnTo>
                <a:lnTo>
                  <a:pt x="634" y="814"/>
                </a:lnTo>
                <a:lnTo>
                  <a:pt x="619" y="830"/>
                </a:lnTo>
                <a:lnTo>
                  <a:pt x="609" y="844"/>
                </a:lnTo>
                <a:lnTo>
                  <a:pt x="600" y="856"/>
                </a:lnTo>
                <a:lnTo>
                  <a:pt x="593" y="869"/>
                </a:lnTo>
                <a:lnTo>
                  <a:pt x="593" y="869"/>
                </a:lnTo>
                <a:lnTo>
                  <a:pt x="589" y="881"/>
                </a:lnTo>
                <a:lnTo>
                  <a:pt x="584" y="899"/>
                </a:lnTo>
                <a:lnTo>
                  <a:pt x="580" y="918"/>
                </a:lnTo>
                <a:lnTo>
                  <a:pt x="579" y="941"/>
                </a:lnTo>
                <a:lnTo>
                  <a:pt x="573" y="998"/>
                </a:lnTo>
                <a:lnTo>
                  <a:pt x="573" y="1067"/>
                </a:lnTo>
                <a:lnTo>
                  <a:pt x="334" y="1067"/>
                </a:lnTo>
                <a:lnTo>
                  <a:pt x="334" y="1067"/>
                </a:lnTo>
                <a:lnTo>
                  <a:pt x="336" y="1017"/>
                </a:lnTo>
                <a:lnTo>
                  <a:pt x="338" y="970"/>
                </a:lnTo>
                <a:lnTo>
                  <a:pt x="342" y="927"/>
                </a:lnTo>
                <a:lnTo>
                  <a:pt x="345" y="888"/>
                </a:lnTo>
                <a:lnTo>
                  <a:pt x="345" y="888"/>
                </a:lnTo>
                <a:lnTo>
                  <a:pt x="350" y="855"/>
                </a:lnTo>
                <a:lnTo>
                  <a:pt x="357" y="823"/>
                </a:lnTo>
                <a:lnTo>
                  <a:pt x="366" y="796"/>
                </a:lnTo>
                <a:lnTo>
                  <a:pt x="377" y="773"/>
                </a:lnTo>
                <a:lnTo>
                  <a:pt x="377" y="773"/>
                </a:lnTo>
                <a:lnTo>
                  <a:pt x="388" y="752"/>
                </a:lnTo>
                <a:lnTo>
                  <a:pt x="402" y="731"/>
                </a:lnTo>
                <a:lnTo>
                  <a:pt x="416" y="708"/>
                </a:lnTo>
                <a:lnTo>
                  <a:pt x="434" y="686"/>
                </a:lnTo>
                <a:lnTo>
                  <a:pt x="455" y="665"/>
                </a:lnTo>
                <a:lnTo>
                  <a:pt x="476" y="642"/>
                </a:lnTo>
                <a:lnTo>
                  <a:pt x="499" y="621"/>
                </a:lnTo>
                <a:lnTo>
                  <a:pt x="526" y="598"/>
                </a:lnTo>
                <a:lnTo>
                  <a:pt x="526" y="598"/>
                </a:lnTo>
                <a:lnTo>
                  <a:pt x="568" y="561"/>
                </a:lnTo>
                <a:lnTo>
                  <a:pt x="600" y="531"/>
                </a:lnTo>
                <a:lnTo>
                  <a:pt x="600" y="531"/>
                </a:lnTo>
                <a:lnTo>
                  <a:pt x="623" y="504"/>
                </a:lnTo>
                <a:lnTo>
                  <a:pt x="641" y="481"/>
                </a:lnTo>
                <a:lnTo>
                  <a:pt x="641" y="481"/>
                </a:lnTo>
                <a:lnTo>
                  <a:pt x="651" y="460"/>
                </a:lnTo>
                <a:lnTo>
                  <a:pt x="655" y="451"/>
                </a:lnTo>
                <a:lnTo>
                  <a:pt x="657" y="441"/>
                </a:lnTo>
                <a:lnTo>
                  <a:pt x="657" y="441"/>
                </a:lnTo>
                <a:lnTo>
                  <a:pt x="660" y="421"/>
                </a:lnTo>
                <a:lnTo>
                  <a:pt x="660" y="400"/>
                </a:lnTo>
                <a:lnTo>
                  <a:pt x="660" y="400"/>
                </a:lnTo>
                <a:lnTo>
                  <a:pt x="660" y="380"/>
                </a:lnTo>
                <a:lnTo>
                  <a:pt x="657" y="361"/>
                </a:lnTo>
                <a:lnTo>
                  <a:pt x="653" y="341"/>
                </a:lnTo>
                <a:lnTo>
                  <a:pt x="646" y="324"/>
                </a:lnTo>
                <a:lnTo>
                  <a:pt x="646" y="324"/>
                </a:lnTo>
                <a:lnTo>
                  <a:pt x="637" y="308"/>
                </a:lnTo>
                <a:lnTo>
                  <a:pt x="628" y="292"/>
                </a:lnTo>
                <a:lnTo>
                  <a:pt x="618" y="278"/>
                </a:lnTo>
                <a:lnTo>
                  <a:pt x="605" y="264"/>
                </a:lnTo>
                <a:lnTo>
                  <a:pt x="605" y="264"/>
                </a:lnTo>
                <a:lnTo>
                  <a:pt x="591" y="253"/>
                </a:lnTo>
                <a:lnTo>
                  <a:pt x="577" y="242"/>
                </a:lnTo>
                <a:lnTo>
                  <a:pt x="561" y="232"/>
                </a:lnTo>
                <a:lnTo>
                  <a:pt x="543" y="225"/>
                </a:lnTo>
                <a:lnTo>
                  <a:pt x="543" y="225"/>
                </a:lnTo>
                <a:lnTo>
                  <a:pt x="524" y="218"/>
                </a:lnTo>
                <a:lnTo>
                  <a:pt x="504" y="214"/>
                </a:lnTo>
                <a:lnTo>
                  <a:pt x="485" y="210"/>
                </a:lnTo>
                <a:lnTo>
                  <a:pt x="462" y="210"/>
                </a:lnTo>
                <a:lnTo>
                  <a:pt x="462" y="210"/>
                </a:lnTo>
                <a:lnTo>
                  <a:pt x="441" y="210"/>
                </a:lnTo>
                <a:lnTo>
                  <a:pt x="421" y="214"/>
                </a:lnTo>
                <a:lnTo>
                  <a:pt x="402" y="219"/>
                </a:lnTo>
                <a:lnTo>
                  <a:pt x="384" y="225"/>
                </a:lnTo>
                <a:lnTo>
                  <a:pt x="368" y="233"/>
                </a:lnTo>
                <a:lnTo>
                  <a:pt x="352" y="244"/>
                </a:lnTo>
                <a:lnTo>
                  <a:pt x="336" y="256"/>
                </a:lnTo>
                <a:lnTo>
                  <a:pt x="324" y="271"/>
                </a:lnTo>
                <a:lnTo>
                  <a:pt x="311" y="287"/>
                </a:lnTo>
                <a:lnTo>
                  <a:pt x="299" y="304"/>
                </a:lnTo>
                <a:lnTo>
                  <a:pt x="288" y="324"/>
                </a:lnTo>
                <a:lnTo>
                  <a:pt x="280" y="347"/>
                </a:lnTo>
                <a:lnTo>
                  <a:pt x="271" y="370"/>
                </a:lnTo>
                <a:lnTo>
                  <a:pt x="264" y="394"/>
                </a:lnTo>
                <a:lnTo>
                  <a:pt x="258" y="423"/>
                </a:lnTo>
                <a:lnTo>
                  <a:pt x="253" y="451"/>
                </a:lnTo>
                <a:lnTo>
                  <a:pt x="0" y="451"/>
                </a:lnTo>
                <a:close/>
                <a:moveTo>
                  <a:pt x="591" y="1382"/>
                </a:moveTo>
                <a:lnTo>
                  <a:pt x="327" y="1382"/>
                </a:lnTo>
                <a:lnTo>
                  <a:pt x="327" y="1122"/>
                </a:lnTo>
                <a:lnTo>
                  <a:pt x="591" y="1122"/>
                </a:lnTo>
                <a:lnTo>
                  <a:pt x="591" y="1382"/>
                </a:lnTo>
                <a:close/>
              </a:path>
            </a:pathLst>
          </a:custGeom>
          <a:gradFill flip="none" rotWithShape="1">
            <a:gsLst>
              <a:gs pos="5000">
                <a:srgbClr val="0D65AC">
                  <a:shade val="30000"/>
                  <a:satMod val="115000"/>
                </a:srgbClr>
              </a:gs>
              <a:gs pos="59000">
                <a:srgbClr val="0D65AC"/>
              </a:gs>
            </a:gsLst>
            <a:lin ang="18900000" scaled="1"/>
            <a:tileRect/>
          </a:gra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114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98812" y="6053138"/>
            <a:ext cx="5984875" cy="481012"/>
          </a:xfrm>
        </p:spPr>
        <p:txBody>
          <a:bodyPr>
            <a:normAutofit fontScale="90000"/>
          </a:bodyPr>
          <a:lstStyle/>
          <a:p>
            <a:pPr algn="r"/>
            <a:r>
              <a:rPr lang="en-US" sz="1700" dirty="0">
                <a:solidFill>
                  <a:srgbClr val="182B5D"/>
                </a:solidFill>
                <a:latin typeface="Gill Sans"/>
                <a:cs typeface="Gill Sans"/>
              </a:rPr>
              <a:t>Проект USAID </a:t>
            </a:r>
            <a:r>
              <a:rPr lang="uk-UA" sz="1700" dirty="0">
                <a:solidFill>
                  <a:srgbClr val="182B5D"/>
                </a:solidFill>
                <a:latin typeface="Gill Sans"/>
                <a:cs typeface="Gill Sans"/>
              </a:rPr>
              <a:t>«Демократичне врядування у Східній Україні»</a:t>
            </a:r>
            <a:r>
              <a:rPr lang="en-US" sz="1700" dirty="0">
                <a:solidFill>
                  <a:srgbClr val="182B5D"/>
                </a:solidFill>
                <a:latin typeface="Gill Sans"/>
                <a:cs typeface="Gill Sans"/>
              </a:rPr>
              <a:t> </a:t>
            </a:r>
          </a:p>
        </p:txBody>
      </p:sp>
      <p:pic>
        <p:nvPicPr>
          <p:cNvPr id="5" name="Picture 4" descr="USAID_Horiz_Ukranian_RGB_2-Colo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35" t="9874" r="7233" b="15340"/>
          <a:stretch/>
        </p:blipFill>
        <p:spPr>
          <a:xfrm>
            <a:off x="382222" y="135618"/>
            <a:ext cx="3050019" cy="1047965"/>
          </a:xfrm>
          <a:prstGeom prst="rect">
            <a:avLst/>
          </a:prstGeom>
        </p:spPr>
      </p:pic>
      <p:pic>
        <p:nvPicPr>
          <p:cNvPr id="6" name="Picture 5" descr="CXID_U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27780" y="5953475"/>
            <a:ext cx="2089240" cy="763455"/>
          </a:xfrm>
          <a:prstGeom prst="rect">
            <a:avLst/>
          </a:prstGeom>
        </p:spPr>
      </p:pic>
      <p:pic>
        <p:nvPicPr>
          <p:cNvPr id="7" name="Picture 6" descr="arro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-1" y="5924793"/>
            <a:ext cx="598813" cy="804466"/>
          </a:xfrm>
          <a:prstGeom prst="rect">
            <a:avLst/>
          </a:prstGeom>
        </p:spPr>
      </p:pic>
      <p:pic>
        <p:nvPicPr>
          <p:cNvPr id="11" name="Picture 10" descr="arro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57517" y="1420403"/>
            <a:ext cx="598813" cy="8044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38087"/>
            <a:ext cx="9144000" cy="45719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301775" y="2209800"/>
            <a:ext cx="6763583" cy="156966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divot"/>
            <a:bevelB w="82550" h="44450" prst="angle"/>
            <a:contourClr>
              <a:srgbClr val="FFFFFF"/>
            </a:contourClr>
          </a:sp3d>
        </p:spPr>
        <p:txBody>
          <a:bodyPr wrap="none" lIns="91440" tIns="45720" rIns="91440" bIns="45720">
            <a:spAutoFit/>
            <a:scene3d>
              <a:camera prst="perspectiveContrastingRightFacing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>
                <a:ln w="11430"/>
                <a:solidFill>
                  <a:srgbClr val="1F497D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ДЯКУЄМО!</a:t>
            </a:r>
          </a:p>
        </p:txBody>
      </p:sp>
    </p:spTree>
    <p:extLst>
      <p:ext uri="{BB962C8B-B14F-4D97-AF65-F5344CB8AC3E}">
        <p14:creationId xmlns:p14="http://schemas.microsoft.com/office/powerpoint/2010/main" xmlns="" val="90114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10" descr="arr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3588" y="691921"/>
            <a:ext cx="670066" cy="807087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44699" y="-11064"/>
            <a:ext cx="6999301" cy="968218"/>
          </a:xfrm>
        </p:spPr>
        <p:txBody>
          <a:bodyPr>
            <a:noAutofit/>
          </a:bodyPr>
          <a:lstStyle/>
          <a:p>
            <a:pPr eaLnBrk="1" hangingPunct="1"/>
            <a:r>
              <a:rPr lang="uk-UA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ОБ'ЄДНАНА ТЕРИТОРІАЛЬНА ГРОМАДА  І ГРОШОВІ ПОТОКИ</a:t>
            </a:r>
            <a:endParaRPr lang="cs-CZ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803" name="Oval 3"/>
          <p:cNvSpPr>
            <a:spLocks noChangeArrowheads="1"/>
          </p:cNvSpPr>
          <p:nvPr/>
        </p:nvSpPr>
        <p:spPr bwMode="auto">
          <a:xfrm>
            <a:off x="3565525" y="3033713"/>
            <a:ext cx="2159000" cy="2374900"/>
          </a:xfrm>
          <a:prstGeom prst="ellips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2804" name="Text Box 4"/>
          <p:cNvSpPr txBox="1">
            <a:spLocks noChangeArrowheads="1"/>
          </p:cNvSpPr>
          <p:nvPr/>
        </p:nvSpPr>
        <p:spPr bwMode="auto">
          <a:xfrm>
            <a:off x="4067175" y="3552825"/>
            <a:ext cx="323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A50021"/>
                </a:solidFill>
                <a:latin typeface="Arial Narrow" pitchFamily="34" charset="0"/>
              </a:rPr>
              <a:t>$</a:t>
            </a:r>
            <a:endParaRPr lang="cs-CZ" sz="2400" b="1">
              <a:solidFill>
                <a:srgbClr val="A50021"/>
              </a:solidFill>
              <a:latin typeface="Arial Narrow" pitchFamily="34" charset="0"/>
            </a:endParaRPr>
          </a:p>
        </p:txBody>
      </p:sp>
      <p:sp>
        <p:nvSpPr>
          <p:cNvPr id="332805" name="Text Box 5"/>
          <p:cNvSpPr txBox="1">
            <a:spLocks noChangeArrowheads="1"/>
          </p:cNvSpPr>
          <p:nvPr/>
        </p:nvSpPr>
        <p:spPr bwMode="auto">
          <a:xfrm>
            <a:off x="4659313" y="3830638"/>
            <a:ext cx="276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A50021"/>
                </a:solidFill>
                <a:latin typeface="Arial Narrow" pitchFamily="34" charset="0"/>
              </a:rPr>
              <a:t>$</a:t>
            </a:r>
            <a:endParaRPr lang="cs-CZ" sz="1600" b="1">
              <a:solidFill>
                <a:srgbClr val="A50021"/>
              </a:solidFill>
              <a:latin typeface="Arial Narrow" pitchFamily="34" charset="0"/>
            </a:endParaRPr>
          </a:p>
        </p:txBody>
      </p:sp>
      <p:sp>
        <p:nvSpPr>
          <p:cNvPr id="332806" name="Text Box 6"/>
          <p:cNvSpPr txBox="1">
            <a:spLocks noChangeArrowheads="1"/>
          </p:cNvSpPr>
          <p:nvPr/>
        </p:nvSpPr>
        <p:spPr bwMode="auto">
          <a:xfrm>
            <a:off x="4824413" y="4052888"/>
            <a:ext cx="300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A50021"/>
                </a:solidFill>
                <a:latin typeface="Arial Narrow" pitchFamily="34" charset="0"/>
              </a:rPr>
              <a:t>$</a:t>
            </a:r>
            <a:endParaRPr lang="cs-CZ" sz="2000" b="1">
              <a:solidFill>
                <a:srgbClr val="A50021"/>
              </a:solidFill>
              <a:latin typeface="Arial Narrow" pitchFamily="34" charset="0"/>
            </a:endParaRPr>
          </a:p>
        </p:txBody>
      </p:sp>
      <p:sp>
        <p:nvSpPr>
          <p:cNvPr id="332807" name="Text Box 7"/>
          <p:cNvSpPr txBox="1">
            <a:spLocks noChangeArrowheads="1"/>
          </p:cNvSpPr>
          <p:nvPr/>
        </p:nvSpPr>
        <p:spPr bwMode="auto">
          <a:xfrm>
            <a:off x="5018088" y="3752850"/>
            <a:ext cx="276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A50021"/>
                </a:solidFill>
                <a:latin typeface="Arial Narrow" pitchFamily="34" charset="0"/>
              </a:rPr>
              <a:t>$</a:t>
            </a:r>
            <a:endParaRPr lang="cs-CZ" sz="1600" b="1">
              <a:solidFill>
                <a:srgbClr val="A50021"/>
              </a:solidFill>
              <a:latin typeface="Arial Narrow" pitchFamily="34" charset="0"/>
            </a:endParaRPr>
          </a:p>
        </p:txBody>
      </p:sp>
      <p:sp>
        <p:nvSpPr>
          <p:cNvPr id="332808" name="Text Box 8"/>
          <p:cNvSpPr txBox="1">
            <a:spLocks noChangeArrowheads="1"/>
          </p:cNvSpPr>
          <p:nvPr/>
        </p:nvSpPr>
        <p:spPr bwMode="auto">
          <a:xfrm>
            <a:off x="4932363" y="3525838"/>
            <a:ext cx="300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A50021"/>
                </a:solidFill>
                <a:latin typeface="Arial Narrow" pitchFamily="34" charset="0"/>
              </a:rPr>
              <a:t>$</a:t>
            </a:r>
            <a:endParaRPr lang="cs-CZ" sz="2000" b="1">
              <a:solidFill>
                <a:srgbClr val="A50021"/>
              </a:solidFill>
              <a:latin typeface="Arial Narrow" pitchFamily="34" charset="0"/>
            </a:endParaRPr>
          </a:p>
        </p:txBody>
      </p:sp>
      <p:sp>
        <p:nvSpPr>
          <p:cNvPr id="332809" name="Text Box 9"/>
          <p:cNvSpPr txBox="1">
            <a:spLocks noChangeArrowheads="1"/>
          </p:cNvSpPr>
          <p:nvPr/>
        </p:nvSpPr>
        <p:spPr bwMode="auto">
          <a:xfrm>
            <a:off x="4375150" y="3752850"/>
            <a:ext cx="276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A50021"/>
                </a:solidFill>
                <a:latin typeface="Arial Narrow" pitchFamily="34" charset="0"/>
              </a:rPr>
              <a:t>$</a:t>
            </a:r>
            <a:endParaRPr lang="cs-CZ" sz="1600" b="1">
              <a:solidFill>
                <a:srgbClr val="A50021"/>
              </a:solidFill>
              <a:latin typeface="Arial Narrow" pitchFamily="34" charset="0"/>
            </a:endParaRPr>
          </a:p>
        </p:txBody>
      </p:sp>
      <p:sp>
        <p:nvSpPr>
          <p:cNvPr id="332810" name="Text Box 10"/>
          <p:cNvSpPr txBox="1">
            <a:spLocks noChangeArrowheads="1"/>
          </p:cNvSpPr>
          <p:nvPr/>
        </p:nvSpPr>
        <p:spPr bwMode="auto">
          <a:xfrm>
            <a:off x="4087813" y="3921125"/>
            <a:ext cx="300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A50021"/>
                </a:solidFill>
                <a:latin typeface="Arial Narrow" pitchFamily="34" charset="0"/>
              </a:rPr>
              <a:t>$</a:t>
            </a:r>
            <a:endParaRPr lang="cs-CZ" sz="2000" b="1">
              <a:solidFill>
                <a:srgbClr val="A50021"/>
              </a:solidFill>
              <a:latin typeface="Arial Narrow" pitchFamily="34" charset="0"/>
            </a:endParaRPr>
          </a:p>
        </p:txBody>
      </p:sp>
      <p:sp>
        <p:nvSpPr>
          <p:cNvPr id="332811" name="Text Box 11"/>
          <p:cNvSpPr txBox="1">
            <a:spLocks noChangeArrowheads="1"/>
          </p:cNvSpPr>
          <p:nvPr/>
        </p:nvSpPr>
        <p:spPr bwMode="auto">
          <a:xfrm>
            <a:off x="4464050" y="4089400"/>
            <a:ext cx="300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A50021"/>
                </a:solidFill>
                <a:latin typeface="Arial Narrow" pitchFamily="34" charset="0"/>
              </a:rPr>
              <a:t>$</a:t>
            </a:r>
            <a:endParaRPr lang="cs-CZ" sz="2000" b="1">
              <a:solidFill>
                <a:srgbClr val="A50021"/>
              </a:solidFill>
              <a:latin typeface="Arial Narrow" pitchFamily="34" charset="0"/>
            </a:endParaRPr>
          </a:p>
        </p:txBody>
      </p:sp>
      <p:sp>
        <p:nvSpPr>
          <p:cNvPr id="332812" name="Text Box 12"/>
          <p:cNvSpPr txBox="1">
            <a:spLocks noChangeArrowheads="1"/>
          </p:cNvSpPr>
          <p:nvPr/>
        </p:nvSpPr>
        <p:spPr bwMode="auto">
          <a:xfrm>
            <a:off x="4572000" y="3489325"/>
            <a:ext cx="300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A50021"/>
                </a:solidFill>
                <a:latin typeface="Arial Narrow" pitchFamily="34" charset="0"/>
              </a:rPr>
              <a:t>$</a:t>
            </a:r>
            <a:endParaRPr lang="cs-CZ" sz="2000" b="1">
              <a:solidFill>
                <a:srgbClr val="A50021"/>
              </a:solidFill>
              <a:latin typeface="Arial Narrow" pitchFamily="34" charset="0"/>
            </a:endParaRPr>
          </a:p>
        </p:txBody>
      </p:sp>
      <p:sp>
        <p:nvSpPr>
          <p:cNvPr id="332813" name="Text Box 13"/>
          <p:cNvSpPr txBox="1">
            <a:spLocks noChangeArrowheads="1"/>
          </p:cNvSpPr>
          <p:nvPr/>
        </p:nvSpPr>
        <p:spPr bwMode="auto">
          <a:xfrm>
            <a:off x="4176713" y="3349625"/>
            <a:ext cx="276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A50021"/>
                </a:solidFill>
                <a:latin typeface="Arial Narrow" pitchFamily="34" charset="0"/>
              </a:rPr>
              <a:t>$</a:t>
            </a:r>
            <a:endParaRPr lang="cs-CZ" sz="1600" b="1">
              <a:solidFill>
                <a:srgbClr val="A50021"/>
              </a:solidFill>
              <a:latin typeface="Arial Narrow" pitchFamily="34" charset="0"/>
            </a:endParaRPr>
          </a:p>
        </p:txBody>
      </p:sp>
      <p:sp>
        <p:nvSpPr>
          <p:cNvPr id="332814" name="Text Box 14"/>
          <p:cNvSpPr txBox="1">
            <a:spLocks noChangeArrowheads="1"/>
          </p:cNvSpPr>
          <p:nvPr/>
        </p:nvSpPr>
        <p:spPr bwMode="auto">
          <a:xfrm>
            <a:off x="5003800" y="4232275"/>
            <a:ext cx="300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A50021"/>
                </a:solidFill>
                <a:latin typeface="Arial Narrow" pitchFamily="34" charset="0"/>
              </a:rPr>
              <a:t>$</a:t>
            </a:r>
            <a:endParaRPr lang="cs-CZ" sz="2000" b="1">
              <a:solidFill>
                <a:srgbClr val="A50021"/>
              </a:solidFill>
              <a:latin typeface="Arial Narrow" pitchFamily="34" charset="0"/>
            </a:endParaRPr>
          </a:p>
        </p:txBody>
      </p:sp>
      <p:sp>
        <p:nvSpPr>
          <p:cNvPr id="332815" name="Text Box 15"/>
          <p:cNvSpPr txBox="1">
            <a:spLocks noChangeArrowheads="1"/>
          </p:cNvSpPr>
          <p:nvPr/>
        </p:nvSpPr>
        <p:spPr bwMode="auto">
          <a:xfrm>
            <a:off x="4211638" y="4076700"/>
            <a:ext cx="40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A50021"/>
                </a:solidFill>
                <a:latin typeface="Arial Narrow" pitchFamily="34" charset="0"/>
              </a:rPr>
              <a:t>$</a:t>
            </a:r>
            <a:endParaRPr lang="cs-CZ" sz="3200" b="1">
              <a:solidFill>
                <a:srgbClr val="A50021"/>
              </a:solidFill>
              <a:latin typeface="Arial Narrow" pitchFamily="34" charset="0"/>
            </a:endParaRPr>
          </a:p>
        </p:txBody>
      </p:sp>
      <p:sp>
        <p:nvSpPr>
          <p:cNvPr id="332816" name="Text Box 16"/>
          <p:cNvSpPr txBox="1">
            <a:spLocks noChangeArrowheads="1"/>
          </p:cNvSpPr>
          <p:nvPr/>
        </p:nvSpPr>
        <p:spPr bwMode="auto">
          <a:xfrm>
            <a:off x="5076825" y="3994150"/>
            <a:ext cx="300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A50021"/>
                </a:solidFill>
                <a:latin typeface="Arial Narrow" pitchFamily="34" charset="0"/>
              </a:rPr>
              <a:t>$</a:t>
            </a:r>
            <a:endParaRPr lang="cs-CZ" sz="2000" b="1">
              <a:solidFill>
                <a:srgbClr val="A50021"/>
              </a:solidFill>
              <a:latin typeface="Arial Narrow" pitchFamily="34" charset="0"/>
            </a:endParaRPr>
          </a:p>
        </p:txBody>
      </p:sp>
      <p:sp>
        <p:nvSpPr>
          <p:cNvPr id="332817" name="Text Box 17"/>
          <p:cNvSpPr txBox="1">
            <a:spLocks noChangeArrowheads="1"/>
          </p:cNvSpPr>
          <p:nvPr/>
        </p:nvSpPr>
        <p:spPr bwMode="auto">
          <a:xfrm>
            <a:off x="4716463" y="3357563"/>
            <a:ext cx="254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A50021"/>
                </a:solidFill>
                <a:latin typeface="Arial Narrow" pitchFamily="34" charset="0"/>
              </a:rPr>
              <a:t>$</a:t>
            </a:r>
            <a:endParaRPr lang="cs-CZ" sz="1200" b="1">
              <a:solidFill>
                <a:srgbClr val="A50021"/>
              </a:solidFill>
              <a:latin typeface="Arial Narrow" pitchFamily="34" charset="0"/>
            </a:endParaRPr>
          </a:p>
        </p:txBody>
      </p:sp>
      <p:sp>
        <p:nvSpPr>
          <p:cNvPr id="332818" name="AutoShape 18"/>
          <p:cNvSpPr>
            <a:spLocks noChangeArrowheads="1"/>
          </p:cNvSpPr>
          <p:nvPr/>
        </p:nvSpPr>
        <p:spPr bwMode="auto">
          <a:xfrm>
            <a:off x="4437063" y="2730500"/>
            <a:ext cx="422275" cy="3032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2819" name="Text Box 19"/>
          <p:cNvSpPr txBox="1">
            <a:spLocks noChangeArrowheads="1"/>
          </p:cNvSpPr>
          <p:nvPr/>
        </p:nvSpPr>
        <p:spPr bwMode="auto">
          <a:xfrm>
            <a:off x="4849813" y="4397375"/>
            <a:ext cx="3698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A50021"/>
                </a:solidFill>
                <a:latin typeface="Arial Narrow" pitchFamily="34" charset="0"/>
              </a:rPr>
              <a:t>$</a:t>
            </a:r>
            <a:endParaRPr lang="cs-CZ" sz="3200" b="1">
              <a:solidFill>
                <a:srgbClr val="A50021"/>
              </a:solidFill>
              <a:latin typeface="Arial Narrow" pitchFamily="34" charset="0"/>
            </a:endParaRPr>
          </a:p>
        </p:txBody>
      </p:sp>
      <p:sp>
        <p:nvSpPr>
          <p:cNvPr id="332820" name="Text Box 20"/>
          <p:cNvSpPr txBox="1">
            <a:spLocks noChangeArrowheads="1"/>
          </p:cNvSpPr>
          <p:nvPr/>
        </p:nvSpPr>
        <p:spPr bwMode="auto">
          <a:xfrm>
            <a:off x="4381500" y="3213100"/>
            <a:ext cx="3698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A50021"/>
                </a:solidFill>
                <a:latin typeface="Arial Narrow" pitchFamily="34" charset="0"/>
              </a:rPr>
              <a:t>$</a:t>
            </a:r>
            <a:endParaRPr lang="cs-CZ" sz="3200" b="1">
              <a:solidFill>
                <a:srgbClr val="A50021"/>
              </a:solidFill>
              <a:latin typeface="Arial Narrow" pitchFamily="34" charset="0"/>
            </a:endParaRPr>
          </a:p>
        </p:txBody>
      </p:sp>
      <p:sp>
        <p:nvSpPr>
          <p:cNvPr id="332821" name="Text Box 21"/>
          <p:cNvSpPr txBox="1">
            <a:spLocks noChangeArrowheads="1"/>
          </p:cNvSpPr>
          <p:nvPr/>
        </p:nvSpPr>
        <p:spPr bwMode="auto">
          <a:xfrm>
            <a:off x="3851275" y="3732213"/>
            <a:ext cx="323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A50021"/>
                </a:solidFill>
                <a:latin typeface="Arial Narrow" pitchFamily="34" charset="0"/>
              </a:rPr>
              <a:t>$</a:t>
            </a:r>
            <a:endParaRPr lang="cs-CZ" sz="2400" b="1">
              <a:solidFill>
                <a:srgbClr val="A50021"/>
              </a:solidFill>
              <a:latin typeface="Arial Narrow" pitchFamily="34" charset="0"/>
            </a:endParaRPr>
          </a:p>
        </p:txBody>
      </p:sp>
      <p:sp>
        <p:nvSpPr>
          <p:cNvPr id="332822" name="Text Box 22"/>
          <p:cNvSpPr txBox="1">
            <a:spLocks noChangeArrowheads="1"/>
          </p:cNvSpPr>
          <p:nvPr/>
        </p:nvSpPr>
        <p:spPr bwMode="auto">
          <a:xfrm>
            <a:off x="3887788" y="4232275"/>
            <a:ext cx="323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A50021"/>
                </a:solidFill>
                <a:latin typeface="Arial Narrow" pitchFamily="34" charset="0"/>
              </a:rPr>
              <a:t>$</a:t>
            </a:r>
            <a:endParaRPr lang="cs-CZ" sz="2400" b="1">
              <a:solidFill>
                <a:srgbClr val="A50021"/>
              </a:solidFill>
              <a:latin typeface="Arial Narrow" pitchFamily="34" charset="0"/>
            </a:endParaRPr>
          </a:p>
        </p:txBody>
      </p:sp>
      <p:sp>
        <p:nvSpPr>
          <p:cNvPr id="332823" name="Text Box 23"/>
          <p:cNvSpPr txBox="1">
            <a:spLocks noChangeArrowheads="1"/>
          </p:cNvSpPr>
          <p:nvPr/>
        </p:nvSpPr>
        <p:spPr bwMode="auto">
          <a:xfrm>
            <a:off x="4605338" y="4519613"/>
            <a:ext cx="323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A50021"/>
                </a:solidFill>
                <a:latin typeface="Arial Narrow" pitchFamily="34" charset="0"/>
              </a:rPr>
              <a:t>$</a:t>
            </a:r>
            <a:endParaRPr lang="cs-CZ" sz="2400" b="1">
              <a:solidFill>
                <a:srgbClr val="A50021"/>
              </a:solidFill>
              <a:latin typeface="Arial Narrow" pitchFamily="34" charset="0"/>
            </a:endParaRPr>
          </a:p>
        </p:txBody>
      </p:sp>
      <p:sp>
        <p:nvSpPr>
          <p:cNvPr id="332824" name="Text Box 24"/>
          <p:cNvSpPr txBox="1">
            <a:spLocks noChangeArrowheads="1"/>
          </p:cNvSpPr>
          <p:nvPr/>
        </p:nvSpPr>
        <p:spPr bwMode="auto">
          <a:xfrm>
            <a:off x="4824413" y="3609975"/>
            <a:ext cx="25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A50021"/>
                </a:solidFill>
                <a:latin typeface="Arial Narrow" pitchFamily="34" charset="0"/>
              </a:rPr>
              <a:t>$</a:t>
            </a:r>
            <a:endParaRPr lang="cs-CZ" sz="1200" b="1">
              <a:solidFill>
                <a:srgbClr val="A50021"/>
              </a:solidFill>
              <a:latin typeface="Arial Narrow" pitchFamily="34" charset="0"/>
            </a:endParaRPr>
          </a:p>
        </p:txBody>
      </p:sp>
      <p:sp>
        <p:nvSpPr>
          <p:cNvPr id="332825" name="Text Box 25"/>
          <p:cNvSpPr txBox="1">
            <a:spLocks noChangeArrowheads="1"/>
          </p:cNvSpPr>
          <p:nvPr/>
        </p:nvSpPr>
        <p:spPr bwMode="auto">
          <a:xfrm>
            <a:off x="5184775" y="3752850"/>
            <a:ext cx="25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A50021"/>
                </a:solidFill>
                <a:latin typeface="Arial Narrow" pitchFamily="34" charset="0"/>
              </a:rPr>
              <a:t>$</a:t>
            </a:r>
            <a:endParaRPr lang="cs-CZ" sz="1200" b="1">
              <a:solidFill>
                <a:srgbClr val="A50021"/>
              </a:solidFill>
              <a:latin typeface="Arial Narrow" pitchFamily="34" charset="0"/>
            </a:endParaRPr>
          </a:p>
        </p:txBody>
      </p:sp>
      <p:sp>
        <p:nvSpPr>
          <p:cNvPr id="332826" name="Text Box 26"/>
          <p:cNvSpPr txBox="1">
            <a:spLocks noChangeArrowheads="1"/>
          </p:cNvSpPr>
          <p:nvPr/>
        </p:nvSpPr>
        <p:spPr bwMode="auto">
          <a:xfrm>
            <a:off x="5254625" y="4464050"/>
            <a:ext cx="23018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A50021"/>
                </a:solidFill>
                <a:latin typeface="Arial Narrow" pitchFamily="34" charset="0"/>
              </a:rPr>
              <a:t>$</a:t>
            </a:r>
            <a:endParaRPr lang="cs-CZ" sz="800" b="1">
              <a:solidFill>
                <a:srgbClr val="A50021"/>
              </a:solidFill>
              <a:latin typeface="Arial Narrow" pitchFamily="34" charset="0"/>
            </a:endParaRPr>
          </a:p>
        </p:txBody>
      </p:sp>
      <p:sp>
        <p:nvSpPr>
          <p:cNvPr id="332827" name="Text Box 27"/>
          <p:cNvSpPr txBox="1">
            <a:spLocks noChangeArrowheads="1"/>
          </p:cNvSpPr>
          <p:nvPr/>
        </p:nvSpPr>
        <p:spPr bwMode="auto">
          <a:xfrm>
            <a:off x="3778250" y="4090988"/>
            <a:ext cx="254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A50021"/>
                </a:solidFill>
                <a:latin typeface="Arial Narrow" pitchFamily="34" charset="0"/>
              </a:rPr>
              <a:t>$</a:t>
            </a:r>
            <a:endParaRPr lang="cs-CZ" sz="1200" b="1">
              <a:solidFill>
                <a:srgbClr val="A50021"/>
              </a:solidFill>
              <a:latin typeface="Arial Narrow" pitchFamily="34" charset="0"/>
            </a:endParaRPr>
          </a:p>
        </p:txBody>
      </p:sp>
      <p:sp>
        <p:nvSpPr>
          <p:cNvPr id="332828" name="Text Box 28"/>
          <p:cNvSpPr txBox="1">
            <a:spLocks noChangeArrowheads="1"/>
          </p:cNvSpPr>
          <p:nvPr/>
        </p:nvSpPr>
        <p:spPr bwMode="auto">
          <a:xfrm>
            <a:off x="4751388" y="4327525"/>
            <a:ext cx="25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A50021"/>
                </a:solidFill>
                <a:latin typeface="Arial Narrow" pitchFamily="34" charset="0"/>
              </a:rPr>
              <a:t>$</a:t>
            </a:r>
            <a:endParaRPr lang="cs-CZ" sz="1200" b="1">
              <a:solidFill>
                <a:srgbClr val="A50021"/>
              </a:solidFill>
              <a:latin typeface="Arial Narrow" pitchFamily="34" charset="0"/>
            </a:endParaRPr>
          </a:p>
        </p:txBody>
      </p:sp>
      <p:sp>
        <p:nvSpPr>
          <p:cNvPr id="332829" name="Text Box 29"/>
          <p:cNvSpPr txBox="1">
            <a:spLocks noChangeArrowheads="1"/>
          </p:cNvSpPr>
          <p:nvPr/>
        </p:nvSpPr>
        <p:spPr bwMode="auto">
          <a:xfrm>
            <a:off x="4176713" y="4506913"/>
            <a:ext cx="254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A50021"/>
                </a:solidFill>
                <a:latin typeface="Arial Narrow" pitchFamily="34" charset="0"/>
              </a:rPr>
              <a:t>$</a:t>
            </a:r>
            <a:endParaRPr lang="cs-CZ" sz="1200" b="1">
              <a:solidFill>
                <a:srgbClr val="A50021"/>
              </a:solidFill>
              <a:latin typeface="Arial Narrow" pitchFamily="34" charset="0"/>
            </a:endParaRPr>
          </a:p>
        </p:txBody>
      </p:sp>
      <p:sp>
        <p:nvSpPr>
          <p:cNvPr id="332830" name="Text Box 30"/>
          <p:cNvSpPr txBox="1">
            <a:spLocks noChangeArrowheads="1"/>
          </p:cNvSpPr>
          <p:nvPr/>
        </p:nvSpPr>
        <p:spPr bwMode="auto">
          <a:xfrm>
            <a:off x="4319588" y="3946525"/>
            <a:ext cx="25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A50021"/>
                </a:solidFill>
                <a:latin typeface="Arial Narrow" pitchFamily="34" charset="0"/>
              </a:rPr>
              <a:t>$</a:t>
            </a:r>
            <a:endParaRPr lang="cs-CZ" sz="1200" b="1">
              <a:solidFill>
                <a:srgbClr val="A50021"/>
              </a:solidFill>
              <a:latin typeface="Arial Narrow" pitchFamily="34" charset="0"/>
            </a:endParaRPr>
          </a:p>
        </p:txBody>
      </p:sp>
      <p:sp>
        <p:nvSpPr>
          <p:cNvPr id="332831" name="Text Box 31"/>
          <p:cNvSpPr txBox="1">
            <a:spLocks noChangeArrowheads="1"/>
          </p:cNvSpPr>
          <p:nvPr/>
        </p:nvSpPr>
        <p:spPr bwMode="auto">
          <a:xfrm>
            <a:off x="4751388" y="4865688"/>
            <a:ext cx="254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A50021"/>
                </a:solidFill>
                <a:latin typeface="Arial Narrow" pitchFamily="34" charset="0"/>
              </a:rPr>
              <a:t>$</a:t>
            </a:r>
            <a:endParaRPr lang="cs-CZ" sz="1200" b="1">
              <a:solidFill>
                <a:srgbClr val="A50021"/>
              </a:solidFill>
              <a:latin typeface="Arial Narrow" pitchFamily="34" charset="0"/>
            </a:endParaRPr>
          </a:p>
        </p:txBody>
      </p:sp>
      <p:sp>
        <p:nvSpPr>
          <p:cNvPr id="332832" name="Text Box 32"/>
          <p:cNvSpPr txBox="1">
            <a:spLocks noChangeArrowheads="1"/>
          </p:cNvSpPr>
          <p:nvPr/>
        </p:nvSpPr>
        <p:spPr bwMode="auto">
          <a:xfrm>
            <a:off x="4356100" y="4905375"/>
            <a:ext cx="25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A50021"/>
                </a:solidFill>
                <a:latin typeface="Arial Narrow" pitchFamily="34" charset="0"/>
              </a:rPr>
              <a:t>$</a:t>
            </a:r>
            <a:endParaRPr lang="cs-CZ" sz="1200" b="1">
              <a:solidFill>
                <a:srgbClr val="A50021"/>
              </a:solidFill>
              <a:latin typeface="Arial Narrow" pitchFamily="34" charset="0"/>
            </a:endParaRPr>
          </a:p>
        </p:txBody>
      </p:sp>
      <p:sp>
        <p:nvSpPr>
          <p:cNvPr id="332833" name="Oval 33"/>
          <p:cNvSpPr>
            <a:spLocks noChangeArrowheads="1"/>
          </p:cNvSpPr>
          <p:nvPr/>
        </p:nvSpPr>
        <p:spPr bwMode="auto">
          <a:xfrm>
            <a:off x="3563938" y="3033713"/>
            <a:ext cx="2159000" cy="2374900"/>
          </a:xfrm>
          <a:prstGeom prst="ellipse">
            <a:avLst/>
          </a:prstGeom>
          <a:noFill/>
          <a:ln w="28575">
            <a:solidFill>
              <a:srgbClr val="000066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2834" name="Arc 34"/>
          <p:cNvSpPr>
            <a:spLocks/>
          </p:cNvSpPr>
          <p:nvPr/>
        </p:nvSpPr>
        <p:spPr bwMode="auto">
          <a:xfrm>
            <a:off x="4629150" y="3235325"/>
            <a:ext cx="914400" cy="9144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A50021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2835" name="Arc 35"/>
          <p:cNvSpPr>
            <a:spLocks/>
          </p:cNvSpPr>
          <p:nvPr/>
        </p:nvSpPr>
        <p:spPr bwMode="auto">
          <a:xfrm flipV="1">
            <a:off x="4629150" y="4341813"/>
            <a:ext cx="914400" cy="88741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A50021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2836" name="Arc 36"/>
          <p:cNvSpPr>
            <a:spLocks/>
          </p:cNvSpPr>
          <p:nvPr/>
        </p:nvSpPr>
        <p:spPr bwMode="auto">
          <a:xfrm flipH="1" flipV="1">
            <a:off x="3743325" y="4341813"/>
            <a:ext cx="792163" cy="88741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A50021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2837" name="Arc 37"/>
          <p:cNvSpPr>
            <a:spLocks/>
          </p:cNvSpPr>
          <p:nvPr/>
        </p:nvSpPr>
        <p:spPr bwMode="auto">
          <a:xfrm flipH="1">
            <a:off x="3743325" y="3249613"/>
            <a:ext cx="792163" cy="102076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A50021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2838" name="Line 38"/>
          <p:cNvSpPr>
            <a:spLocks noChangeShapeType="1"/>
          </p:cNvSpPr>
          <p:nvPr/>
        </p:nvSpPr>
        <p:spPr bwMode="auto">
          <a:xfrm flipV="1">
            <a:off x="3455988" y="4797425"/>
            <a:ext cx="360362" cy="21590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2839" name="Line 39"/>
          <p:cNvSpPr>
            <a:spLocks noChangeShapeType="1"/>
          </p:cNvSpPr>
          <p:nvPr/>
        </p:nvSpPr>
        <p:spPr bwMode="auto">
          <a:xfrm flipH="1">
            <a:off x="3600450" y="5013325"/>
            <a:ext cx="288925" cy="2524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2840" name="Line 40"/>
          <p:cNvSpPr>
            <a:spLocks noChangeShapeType="1"/>
          </p:cNvSpPr>
          <p:nvPr/>
        </p:nvSpPr>
        <p:spPr bwMode="auto">
          <a:xfrm flipV="1">
            <a:off x="5653088" y="4329113"/>
            <a:ext cx="35877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2841" name="Line 41"/>
          <p:cNvSpPr>
            <a:spLocks noChangeShapeType="1"/>
          </p:cNvSpPr>
          <p:nvPr/>
        </p:nvSpPr>
        <p:spPr bwMode="auto">
          <a:xfrm flipV="1">
            <a:off x="5256213" y="2960688"/>
            <a:ext cx="252412" cy="3238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2842" name="Line 42"/>
          <p:cNvSpPr>
            <a:spLocks noChangeShapeType="1"/>
          </p:cNvSpPr>
          <p:nvPr/>
        </p:nvSpPr>
        <p:spPr bwMode="auto">
          <a:xfrm>
            <a:off x="4716463" y="5335588"/>
            <a:ext cx="0" cy="3619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2843" name="Line 43"/>
          <p:cNvSpPr>
            <a:spLocks noChangeShapeType="1"/>
          </p:cNvSpPr>
          <p:nvPr/>
        </p:nvSpPr>
        <p:spPr bwMode="auto">
          <a:xfrm>
            <a:off x="5364163" y="5011738"/>
            <a:ext cx="323850" cy="1809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2844" name="Line 44"/>
          <p:cNvSpPr>
            <a:spLocks noChangeShapeType="1"/>
          </p:cNvSpPr>
          <p:nvPr/>
        </p:nvSpPr>
        <p:spPr bwMode="auto">
          <a:xfrm flipH="1">
            <a:off x="3311525" y="4471988"/>
            <a:ext cx="360363" cy="730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2845" name="Line 45"/>
          <p:cNvSpPr>
            <a:spLocks noChangeShapeType="1"/>
          </p:cNvSpPr>
          <p:nvPr/>
        </p:nvSpPr>
        <p:spPr bwMode="auto">
          <a:xfrm flipH="1" flipV="1">
            <a:off x="3527425" y="3394075"/>
            <a:ext cx="288925" cy="1793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2846" name="Line 46"/>
          <p:cNvSpPr>
            <a:spLocks noChangeShapeType="1"/>
          </p:cNvSpPr>
          <p:nvPr/>
        </p:nvSpPr>
        <p:spPr bwMode="auto">
          <a:xfrm>
            <a:off x="4032250" y="2852738"/>
            <a:ext cx="217488" cy="36195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2847" name="Line 47"/>
          <p:cNvSpPr>
            <a:spLocks noChangeShapeType="1"/>
          </p:cNvSpPr>
          <p:nvPr/>
        </p:nvSpPr>
        <p:spPr bwMode="auto">
          <a:xfrm>
            <a:off x="3348038" y="3860800"/>
            <a:ext cx="360362" cy="73025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2848" name="Line 48"/>
          <p:cNvSpPr>
            <a:spLocks noChangeShapeType="1"/>
          </p:cNvSpPr>
          <p:nvPr/>
        </p:nvSpPr>
        <p:spPr bwMode="auto">
          <a:xfrm flipV="1">
            <a:off x="3995738" y="5192713"/>
            <a:ext cx="212725" cy="396875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2849" name="Line 49"/>
          <p:cNvSpPr>
            <a:spLocks noChangeShapeType="1"/>
          </p:cNvSpPr>
          <p:nvPr/>
        </p:nvSpPr>
        <p:spPr bwMode="auto">
          <a:xfrm flipH="1">
            <a:off x="5508625" y="3608388"/>
            <a:ext cx="433388" cy="179387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2850" name="Line 50"/>
          <p:cNvSpPr>
            <a:spLocks noChangeShapeType="1"/>
          </p:cNvSpPr>
          <p:nvPr/>
        </p:nvSpPr>
        <p:spPr bwMode="auto">
          <a:xfrm flipH="1" flipV="1">
            <a:off x="5543550" y="4652963"/>
            <a:ext cx="396875" cy="144462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2851" name="Line 51"/>
          <p:cNvSpPr>
            <a:spLocks noChangeShapeType="1"/>
          </p:cNvSpPr>
          <p:nvPr/>
        </p:nvSpPr>
        <p:spPr bwMode="auto">
          <a:xfrm flipH="1" flipV="1">
            <a:off x="5076825" y="5229225"/>
            <a:ext cx="179388" cy="32385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2852" name="Line 52"/>
          <p:cNvSpPr>
            <a:spLocks noChangeShapeType="1"/>
          </p:cNvSpPr>
          <p:nvPr/>
        </p:nvSpPr>
        <p:spPr bwMode="auto">
          <a:xfrm flipV="1">
            <a:off x="5219700" y="2420938"/>
            <a:ext cx="720725" cy="90011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2853" name="Oval 53"/>
          <p:cNvSpPr>
            <a:spLocks noChangeArrowheads="1"/>
          </p:cNvSpPr>
          <p:nvPr/>
        </p:nvSpPr>
        <p:spPr bwMode="auto">
          <a:xfrm>
            <a:off x="5710238" y="1722438"/>
            <a:ext cx="914400" cy="914400"/>
          </a:xfrm>
          <a:prstGeom prst="ellipse">
            <a:avLst/>
          </a:prstGeom>
          <a:noFill/>
          <a:ln w="28575">
            <a:solidFill>
              <a:srgbClr val="000066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2855" name="Oval 55"/>
          <p:cNvSpPr>
            <a:spLocks noChangeArrowheads="1"/>
          </p:cNvSpPr>
          <p:nvPr/>
        </p:nvSpPr>
        <p:spPr bwMode="auto">
          <a:xfrm>
            <a:off x="6831014" y="5035550"/>
            <a:ext cx="914400" cy="914400"/>
          </a:xfrm>
          <a:prstGeom prst="ellipse">
            <a:avLst/>
          </a:prstGeom>
          <a:noFill/>
          <a:ln w="28575">
            <a:solidFill>
              <a:srgbClr val="000066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2856" name="Text Box 56"/>
          <p:cNvSpPr txBox="1">
            <a:spLocks noChangeArrowheads="1"/>
          </p:cNvSpPr>
          <p:nvPr/>
        </p:nvSpPr>
        <p:spPr bwMode="auto">
          <a:xfrm>
            <a:off x="6919120" y="5232400"/>
            <a:ext cx="693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dirty="0">
                <a:solidFill>
                  <a:srgbClr val="A50021"/>
                </a:solidFill>
                <a:latin typeface="Arial" pitchFamily="34" charset="0"/>
              </a:rPr>
              <a:t>€€€</a:t>
            </a:r>
          </a:p>
        </p:txBody>
      </p:sp>
      <p:sp>
        <p:nvSpPr>
          <p:cNvPr id="332857" name="Oval 57"/>
          <p:cNvSpPr>
            <a:spLocks noChangeArrowheads="1"/>
          </p:cNvSpPr>
          <p:nvPr/>
        </p:nvSpPr>
        <p:spPr bwMode="auto">
          <a:xfrm>
            <a:off x="723900" y="1773238"/>
            <a:ext cx="914400" cy="914400"/>
          </a:xfrm>
          <a:prstGeom prst="ellipse">
            <a:avLst/>
          </a:prstGeom>
          <a:noFill/>
          <a:ln w="28575">
            <a:solidFill>
              <a:srgbClr val="000066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2858" name="Text Box 58"/>
          <p:cNvSpPr txBox="1">
            <a:spLocks noChangeArrowheads="1"/>
          </p:cNvSpPr>
          <p:nvPr/>
        </p:nvSpPr>
        <p:spPr bwMode="auto">
          <a:xfrm>
            <a:off x="803275" y="2024063"/>
            <a:ext cx="781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dirty="0">
                <a:solidFill>
                  <a:srgbClr val="A50021"/>
                </a:solidFill>
                <a:latin typeface="Arial" pitchFamily="34" charset="0"/>
              </a:rPr>
              <a:t>РУБ</a:t>
            </a:r>
          </a:p>
        </p:txBody>
      </p:sp>
      <p:sp>
        <p:nvSpPr>
          <p:cNvPr id="332859" name="Line 59"/>
          <p:cNvSpPr>
            <a:spLocks noChangeShapeType="1"/>
          </p:cNvSpPr>
          <p:nvPr/>
        </p:nvSpPr>
        <p:spPr bwMode="auto">
          <a:xfrm>
            <a:off x="5472113" y="4868863"/>
            <a:ext cx="1355725" cy="4921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2860" name="Line 60"/>
          <p:cNvSpPr>
            <a:spLocks noChangeShapeType="1"/>
          </p:cNvSpPr>
          <p:nvPr/>
        </p:nvSpPr>
        <p:spPr bwMode="auto">
          <a:xfrm flipH="1" flipV="1">
            <a:off x="1511300" y="2420938"/>
            <a:ext cx="2339975" cy="11525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2861" name="Text Box 61"/>
          <p:cNvSpPr txBox="1">
            <a:spLocks noChangeArrowheads="1"/>
          </p:cNvSpPr>
          <p:nvPr/>
        </p:nvSpPr>
        <p:spPr bwMode="auto">
          <a:xfrm>
            <a:off x="1028261" y="4879975"/>
            <a:ext cx="5762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600" dirty="0">
                <a:solidFill>
                  <a:srgbClr val="CC0000"/>
                </a:solidFill>
                <a:latin typeface="Arial" pitchFamily="34" charset="0"/>
                <a:sym typeface="Wingdings" pitchFamily="2" charset="2"/>
              </a:rPr>
              <a:t></a:t>
            </a:r>
            <a:endParaRPr lang="cs-CZ" sz="3600" dirty="0">
              <a:solidFill>
                <a:srgbClr val="CC0000"/>
              </a:solidFill>
              <a:latin typeface="Arial" pitchFamily="34" charset="0"/>
            </a:endParaRPr>
          </a:p>
        </p:txBody>
      </p:sp>
      <p:sp>
        <p:nvSpPr>
          <p:cNvPr id="332862" name="Text Box 62"/>
          <p:cNvSpPr txBox="1">
            <a:spLocks noChangeArrowheads="1"/>
          </p:cNvSpPr>
          <p:nvPr/>
        </p:nvSpPr>
        <p:spPr bwMode="auto">
          <a:xfrm>
            <a:off x="287338" y="6057900"/>
            <a:ext cx="13414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600" dirty="0">
                <a:solidFill>
                  <a:srgbClr val="CC0000"/>
                </a:solidFill>
                <a:sym typeface="Wingdings" pitchFamily="2" charset="2"/>
              </a:rPr>
              <a:t></a:t>
            </a:r>
          </a:p>
        </p:txBody>
      </p:sp>
      <p:sp>
        <p:nvSpPr>
          <p:cNvPr id="332863" name="Text Box 63"/>
          <p:cNvSpPr txBox="1">
            <a:spLocks noChangeArrowheads="1"/>
          </p:cNvSpPr>
          <p:nvPr/>
        </p:nvSpPr>
        <p:spPr bwMode="auto">
          <a:xfrm>
            <a:off x="1534195" y="5335588"/>
            <a:ext cx="13067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rgbClr val="000066"/>
                </a:solidFill>
              </a:rPr>
              <a:t>Занепад</a:t>
            </a:r>
            <a:endParaRPr lang="cs-CZ" sz="2400" b="1" dirty="0">
              <a:solidFill>
                <a:srgbClr val="000066"/>
              </a:solidFill>
            </a:endParaRPr>
          </a:p>
        </p:txBody>
      </p:sp>
      <p:sp>
        <p:nvSpPr>
          <p:cNvPr id="332864" name="Text Box 64"/>
          <p:cNvSpPr txBox="1">
            <a:spLocks noChangeArrowheads="1"/>
          </p:cNvSpPr>
          <p:nvPr/>
        </p:nvSpPr>
        <p:spPr bwMode="auto">
          <a:xfrm>
            <a:off x="1628775" y="4942345"/>
            <a:ext cx="9813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rgbClr val="000066"/>
                </a:solidFill>
              </a:rPr>
              <a:t>Застій</a:t>
            </a:r>
            <a:endParaRPr lang="cs-CZ" sz="2400" b="1" dirty="0">
              <a:solidFill>
                <a:srgbClr val="000066"/>
              </a:solidFill>
            </a:endParaRPr>
          </a:p>
        </p:txBody>
      </p:sp>
      <p:sp>
        <p:nvSpPr>
          <p:cNvPr id="332865" name="Text Box 65"/>
          <p:cNvSpPr txBox="1">
            <a:spLocks noChangeArrowheads="1"/>
          </p:cNvSpPr>
          <p:nvPr/>
        </p:nvSpPr>
        <p:spPr bwMode="auto">
          <a:xfrm>
            <a:off x="1553371" y="5738813"/>
            <a:ext cx="1525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rgbClr val="000066"/>
                </a:solidFill>
              </a:rPr>
              <a:t>Динамізм</a:t>
            </a:r>
            <a:endParaRPr lang="cs-CZ" sz="2400" b="1" dirty="0">
              <a:solidFill>
                <a:srgbClr val="000066"/>
              </a:solidFill>
            </a:endParaRPr>
          </a:p>
        </p:txBody>
      </p:sp>
      <p:sp>
        <p:nvSpPr>
          <p:cNvPr id="332866" name="Text Box 66"/>
          <p:cNvSpPr txBox="1">
            <a:spLocks noChangeArrowheads="1"/>
          </p:cNvSpPr>
          <p:nvPr/>
        </p:nvSpPr>
        <p:spPr bwMode="auto">
          <a:xfrm>
            <a:off x="1490663" y="6170613"/>
            <a:ext cx="30748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rgbClr val="000066"/>
                </a:solidFill>
              </a:rPr>
              <a:t>Динамічне зростання</a:t>
            </a:r>
            <a:endParaRPr lang="cs-CZ" sz="2400" b="1" dirty="0">
              <a:solidFill>
                <a:srgbClr val="000066"/>
              </a:solidFill>
            </a:endParaRPr>
          </a:p>
        </p:txBody>
      </p:sp>
      <p:sp>
        <p:nvSpPr>
          <p:cNvPr id="332867" name="Line 67"/>
          <p:cNvSpPr>
            <a:spLocks noChangeShapeType="1"/>
          </p:cNvSpPr>
          <p:nvPr/>
        </p:nvSpPr>
        <p:spPr bwMode="auto">
          <a:xfrm flipH="1" flipV="1">
            <a:off x="5508625" y="4651375"/>
            <a:ext cx="1382012" cy="563563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2868" name="Line 68"/>
          <p:cNvSpPr>
            <a:spLocks noChangeShapeType="1"/>
          </p:cNvSpPr>
          <p:nvPr/>
        </p:nvSpPr>
        <p:spPr bwMode="auto">
          <a:xfrm flipV="1">
            <a:off x="3851275" y="5192713"/>
            <a:ext cx="360363" cy="649287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2869" name="Line 69"/>
          <p:cNvSpPr>
            <a:spLocks noChangeShapeType="1"/>
          </p:cNvSpPr>
          <p:nvPr/>
        </p:nvSpPr>
        <p:spPr bwMode="auto">
          <a:xfrm flipV="1">
            <a:off x="3167063" y="4797425"/>
            <a:ext cx="647700" cy="396875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2870" name="Text Box 70"/>
          <p:cNvSpPr txBox="1">
            <a:spLocks noChangeArrowheads="1"/>
          </p:cNvSpPr>
          <p:nvPr/>
        </p:nvSpPr>
        <p:spPr bwMode="auto">
          <a:xfrm>
            <a:off x="663575" y="5308600"/>
            <a:ext cx="955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600">
                <a:solidFill>
                  <a:srgbClr val="CC0000"/>
                </a:solidFill>
                <a:sym typeface="Wingdings" pitchFamily="2" charset="2"/>
              </a:rPr>
              <a:t></a:t>
            </a:r>
          </a:p>
        </p:txBody>
      </p:sp>
      <p:sp>
        <p:nvSpPr>
          <p:cNvPr id="332871" name="Text Box 71"/>
          <p:cNvSpPr txBox="1">
            <a:spLocks noChangeArrowheads="1"/>
          </p:cNvSpPr>
          <p:nvPr/>
        </p:nvSpPr>
        <p:spPr bwMode="auto">
          <a:xfrm>
            <a:off x="1049338" y="5668963"/>
            <a:ext cx="5699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600">
                <a:solidFill>
                  <a:srgbClr val="CC0000"/>
                </a:solidFill>
                <a:sym typeface="Wingdings" pitchFamily="2" charset="2"/>
              </a:rPr>
              <a:t></a:t>
            </a:r>
          </a:p>
        </p:txBody>
      </p:sp>
      <p:sp>
        <p:nvSpPr>
          <p:cNvPr id="332873" name="Line 73"/>
          <p:cNvSpPr>
            <a:spLocks noChangeShapeType="1"/>
          </p:cNvSpPr>
          <p:nvPr/>
        </p:nvSpPr>
        <p:spPr bwMode="auto">
          <a:xfrm flipH="1" flipV="1">
            <a:off x="5040313" y="5192713"/>
            <a:ext cx="539750" cy="865187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2875" name="Line 75"/>
          <p:cNvSpPr>
            <a:spLocks noChangeShapeType="1"/>
          </p:cNvSpPr>
          <p:nvPr/>
        </p:nvSpPr>
        <p:spPr bwMode="auto">
          <a:xfrm flipH="1">
            <a:off x="5508625" y="3071813"/>
            <a:ext cx="1763713" cy="71755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2877" name="Line 77"/>
          <p:cNvSpPr>
            <a:spLocks noChangeShapeType="1"/>
          </p:cNvSpPr>
          <p:nvPr/>
        </p:nvSpPr>
        <p:spPr bwMode="auto">
          <a:xfrm>
            <a:off x="2700338" y="3681413"/>
            <a:ext cx="1008062" cy="252412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332878" name="Picture 78" descr="ua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6438" y="1376363"/>
            <a:ext cx="712787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2879" name="Line 79"/>
          <p:cNvSpPr>
            <a:spLocks noChangeShapeType="1"/>
          </p:cNvSpPr>
          <p:nvPr/>
        </p:nvSpPr>
        <p:spPr bwMode="auto">
          <a:xfrm>
            <a:off x="3778250" y="2382838"/>
            <a:ext cx="541338" cy="90170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2880" name="Line 80"/>
          <p:cNvSpPr>
            <a:spLocks noChangeShapeType="1"/>
          </p:cNvSpPr>
          <p:nvPr/>
        </p:nvSpPr>
        <p:spPr bwMode="auto">
          <a:xfrm flipH="1">
            <a:off x="5327650" y="2528888"/>
            <a:ext cx="720725" cy="900112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81" name="Picture 4" descr="USAID_Horiz_Ukranian_RGB_2-Color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35" t="9874" r="7233" b="15340"/>
          <a:stretch/>
        </p:blipFill>
        <p:spPr>
          <a:xfrm>
            <a:off x="-6572" y="19189"/>
            <a:ext cx="2490692" cy="868224"/>
          </a:xfrm>
          <a:prstGeom prst="rect">
            <a:avLst/>
          </a:prstGeom>
        </p:spPr>
      </p:pic>
      <p:pic>
        <p:nvPicPr>
          <p:cNvPr id="82" name="Picture 5" descr="CXID_U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0637" y="6461124"/>
            <a:ext cx="2089240" cy="331655"/>
          </a:xfrm>
          <a:prstGeom prst="rect">
            <a:avLst/>
          </a:prstGeom>
        </p:spPr>
      </p:pic>
      <p:pic>
        <p:nvPicPr>
          <p:cNvPr id="1026" name="Picture 2" descr="Результат пошуку зображень за запитом &quot;фото пшеница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5187" y="2382838"/>
            <a:ext cx="1168401" cy="126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4" descr="USAID_Horiz_Ukranian_RGB_2-Color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35" t="9874" r="7233" b="15340"/>
          <a:stretch/>
        </p:blipFill>
        <p:spPr>
          <a:xfrm>
            <a:off x="3342127" y="5703888"/>
            <a:ext cx="1626507" cy="558856"/>
          </a:xfrm>
          <a:prstGeom prst="rect">
            <a:avLst/>
          </a:prstGeom>
        </p:spPr>
      </p:pic>
      <p:pic>
        <p:nvPicPr>
          <p:cNvPr id="87" name="Рисунок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7225" y="5564981"/>
            <a:ext cx="430213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Результат пошуку зображень за запитом &quot;природний газ фото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4380" y="1980637"/>
            <a:ext cx="782741" cy="52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Мочевина CO ( NH2 ) 2 N 46,2 %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23" r="17594"/>
          <a:stretch/>
        </p:blipFill>
        <p:spPr bwMode="auto">
          <a:xfrm>
            <a:off x="1857375" y="3073020"/>
            <a:ext cx="759619" cy="119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Результат пошуку зображень за запитом &quot;знак доллар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34" name="Picture 10" descr="Результат пошуку зображень за запитом &quot;знак доллара&quot;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0148" y="1868374"/>
            <a:ext cx="424202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6814264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3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32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332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332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332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332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1000"/>
                                        <p:tgtEl>
                                          <p:spTgt spid="332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1000"/>
                                        <p:tgtEl>
                                          <p:spTgt spid="332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1000"/>
                                        <p:tgtEl>
                                          <p:spTgt spid="332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332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1000"/>
                                        <p:tgtEl>
                                          <p:spTgt spid="332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1000"/>
                                        <p:tgtEl>
                                          <p:spTgt spid="332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1000"/>
                                        <p:tgtEl>
                                          <p:spTgt spid="332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1000"/>
                                        <p:tgtEl>
                                          <p:spTgt spid="332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1000"/>
                                        <p:tgtEl>
                                          <p:spTgt spid="332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32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32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32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32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3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32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32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32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32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3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32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32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3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32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332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332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332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332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7" dur="500"/>
                                        <p:tgtEl>
                                          <p:spTgt spid="3328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2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500"/>
                            </p:stCondLst>
                            <p:childTnLst>
                              <p:par>
                                <p:cTn id="16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1" dur="500"/>
                                        <p:tgtEl>
                                          <p:spTgt spid="3328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2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5" dur="500"/>
                                        <p:tgtEl>
                                          <p:spTgt spid="3328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2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500"/>
                            </p:stCondLst>
                            <p:childTnLst>
                              <p:par>
                                <p:cTn id="19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9" dur="500"/>
                                        <p:tgtEl>
                                          <p:spTgt spid="3328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2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000"/>
                            </p:stCondLst>
                            <p:childTnLst>
                              <p:par>
                                <p:cTn id="2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000"/>
                            </p:stCondLst>
                            <p:childTnLst>
                              <p:par>
                                <p:cTn id="2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3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1" dur="500"/>
                                        <p:tgtEl>
                                          <p:spTgt spid="3328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2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500"/>
                            </p:stCondLst>
                            <p:childTnLst>
                              <p:par>
                                <p:cTn id="23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5" dur="500"/>
                                        <p:tgtEl>
                                          <p:spTgt spid="3328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000"/>
                            </p:stCondLst>
                            <p:childTnLst>
                              <p:par>
                                <p:cTn id="2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000"/>
                            </p:stCondLst>
                            <p:childTnLst>
                              <p:par>
                                <p:cTn id="2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3" grpId="0" animBg="1"/>
      <p:bldP spid="332803" grpId="1" animBg="1"/>
      <p:bldP spid="332804" grpId="0"/>
      <p:bldP spid="332805" grpId="0"/>
      <p:bldP spid="332806" grpId="0"/>
      <p:bldP spid="332807" grpId="0"/>
      <p:bldP spid="332808" grpId="0"/>
      <p:bldP spid="332809" grpId="0"/>
      <p:bldP spid="332810" grpId="0"/>
      <p:bldP spid="332811" grpId="0"/>
      <p:bldP spid="332812" grpId="0"/>
      <p:bldP spid="332813" grpId="0"/>
      <p:bldP spid="332814" grpId="0"/>
      <p:bldP spid="332815" grpId="0"/>
      <p:bldP spid="332816" grpId="0"/>
      <p:bldP spid="332816" grpId="1"/>
      <p:bldP spid="332817" grpId="0"/>
      <p:bldP spid="332818" grpId="0" animBg="1"/>
      <p:bldP spid="332818" grpId="1" animBg="1"/>
      <p:bldP spid="332819" grpId="0"/>
      <p:bldP spid="332820" grpId="0"/>
      <p:bldP spid="332821" grpId="0"/>
      <p:bldP spid="332822" grpId="0"/>
      <p:bldP spid="332823" grpId="0"/>
      <p:bldP spid="332824" grpId="0"/>
      <p:bldP spid="332825" grpId="0"/>
      <p:bldP spid="332826" grpId="0"/>
      <p:bldP spid="332827" grpId="0"/>
      <p:bldP spid="332828" grpId="0"/>
      <p:bldP spid="332829" grpId="0"/>
      <p:bldP spid="332830" grpId="0"/>
      <p:bldP spid="332831" grpId="0"/>
      <p:bldP spid="332832" grpId="0"/>
      <p:bldP spid="332833" grpId="0" animBg="1"/>
      <p:bldP spid="332834" grpId="0" animBg="1"/>
      <p:bldP spid="332835" grpId="0" animBg="1"/>
      <p:bldP spid="332836" grpId="0" animBg="1"/>
      <p:bldP spid="332837" grpId="0" animBg="1"/>
      <p:bldP spid="332838" grpId="0" animBg="1"/>
      <p:bldP spid="332839" grpId="0" animBg="1"/>
      <p:bldP spid="332840" grpId="0" animBg="1"/>
      <p:bldP spid="332841" grpId="0" animBg="1"/>
      <p:bldP spid="332842" grpId="0" animBg="1"/>
      <p:bldP spid="332843" grpId="0" animBg="1"/>
      <p:bldP spid="332844" grpId="0" animBg="1"/>
      <p:bldP spid="332845" grpId="0" animBg="1"/>
      <p:bldP spid="332846" grpId="0" animBg="1"/>
      <p:bldP spid="332847" grpId="0" animBg="1"/>
      <p:bldP spid="332848" grpId="0" animBg="1"/>
      <p:bldP spid="332849" grpId="0" animBg="1"/>
      <p:bldP spid="332850" grpId="0" animBg="1"/>
      <p:bldP spid="332851" grpId="0" animBg="1"/>
      <p:bldP spid="332852" grpId="0" animBg="1"/>
      <p:bldP spid="332853" grpId="0" animBg="1"/>
      <p:bldP spid="332855" grpId="0" animBg="1"/>
      <p:bldP spid="332856" grpId="0"/>
      <p:bldP spid="332857" grpId="0" animBg="1"/>
      <p:bldP spid="332858" grpId="0"/>
      <p:bldP spid="332859" grpId="0" animBg="1"/>
      <p:bldP spid="332860" grpId="0" animBg="1"/>
      <p:bldP spid="332861" grpId="0"/>
      <p:bldP spid="332861" grpId="1"/>
      <p:bldP spid="332862" grpId="0"/>
      <p:bldP spid="332863" grpId="0"/>
      <p:bldP spid="332863" grpId="1"/>
      <p:bldP spid="332864" grpId="0"/>
      <p:bldP spid="332864" grpId="1"/>
      <p:bldP spid="332865" grpId="0"/>
      <p:bldP spid="332865" grpId="1"/>
      <p:bldP spid="332866" grpId="0"/>
      <p:bldP spid="332867" grpId="0" animBg="1"/>
      <p:bldP spid="332868" grpId="0" animBg="1"/>
      <p:bldP spid="332869" grpId="0" animBg="1"/>
      <p:bldP spid="332870" grpId="0"/>
      <p:bldP spid="332870" grpId="1"/>
      <p:bldP spid="332871" grpId="0"/>
      <p:bldP spid="332871" grpId="1"/>
      <p:bldP spid="332873" grpId="0" animBg="1"/>
      <p:bldP spid="332875" grpId="0" animBg="1"/>
      <p:bldP spid="332877" grpId="0" animBg="1"/>
      <p:bldP spid="332879" grpId="0" animBg="1"/>
      <p:bldP spid="33288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606539" y="3657537"/>
            <a:ext cx="857250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2000" b="1" dirty="0">
                <a:solidFill>
                  <a:srgbClr val="FFFFFF"/>
                </a:solidFill>
              </a:rPr>
              <a:t>МЕР</a:t>
            </a:r>
            <a:endParaRPr lang="es-ES" sz="2000" b="1" dirty="0">
              <a:solidFill>
                <a:srgbClr val="FFFFFF"/>
              </a:solidFill>
            </a:endParaRPr>
          </a:p>
        </p:txBody>
      </p:sp>
      <p:sp>
        <p:nvSpPr>
          <p:cNvPr id="7" name="6 Flecha derecha"/>
          <p:cNvSpPr/>
          <p:nvPr/>
        </p:nvSpPr>
        <p:spPr>
          <a:xfrm>
            <a:off x="4201602" y="2868421"/>
            <a:ext cx="285750" cy="142875"/>
          </a:xfrm>
          <a:prstGeom prst="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739900" y="2483918"/>
            <a:ext cx="1919288" cy="76993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2200" b="1" dirty="0">
                <a:solidFill>
                  <a:schemeClr val="bg1"/>
                </a:solidFill>
              </a:rPr>
              <a:t>Безпосередні цілі МЕР</a:t>
            </a:r>
            <a:endParaRPr lang="es-ES" sz="2200" b="1" dirty="0">
              <a:solidFill>
                <a:schemeClr val="bg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640149" y="2499000"/>
            <a:ext cx="4348162" cy="3698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1800" dirty="0">
                <a:solidFill>
                  <a:srgbClr val="262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Створювати </a:t>
            </a:r>
            <a:r>
              <a:rPr lang="uk-UA" sz="1800" dirty="0">
                <a:solidFill>
                  <a:srgbClr val="000000"/>
                </a:solidFill>
                <a:cs typeface="Arial" pitchFamily="34" charset="0"/>
              </a:rPr>
              <a:t>більше </a:t>
            </a:r>
            <a:r>
              <a:rPr lang="uk-UA" sz="1800" dirty="0">
                <a:solidFill>
                  <a:srgbClr val="262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багатства ВВП</a:t>
            </a:r>
            <a:endParaRPr lang="es-ES" sz="18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715509" y="3709460"/>
            <a:ext cx="1919287" cy="40005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2000" b="1" dirty="0">
                <a:solidFill>
                  <a:schemeClr val="bg1"/>
                </a:solidFill>
                <a:cs typeface="Arial" pitchFamily="34" charset="0"/>
              </a:rPr>
              <a:t>ОМС</a:t>
            </a:r>
            <a:endParaRPr lang="es-E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15 Flecha derecha"/>
          <p:cNvSpPr/>
          <p:nvPr/>
        </p:nvSpPr>
        <p:spPr>
          <a:xfrm>
            <a:off x="4172405" y="3937200"/>
            <a:ext cx="285750" cy="142875"/>
          </a:xfrm>
          <a:prstGeom prst="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7" name="16 Flecha derecha"/>
          <p:cNvSpPr/>
          <p:nvPr/>
        </p:nvSpPr>
        <p:spPr>
          <a:xfrm>
            <a:off x="4172405" y="4683065"/>
            <a:ext cx="285750" cy="142875"/>
          </a:xfrm>
          <a:prstGeom prst="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640149" y="3473170"/>
            <a:ext cx="4348162" cy="9239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Створення умов для розвитку підприємництва (концентрація підприємств)</a:t>
            </a:r>
            <a:endParaRPr lang="es-ES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4640149" y="5144969"/>
            <a:ext cx="4348162" cy="3762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1800" b="1" dirty="0">
                <a:solidFill>
                  <a:srgbClr val="000000"/>
                </a:solidFill>
                <a:cs typeface="Arial" pitchFamily="34" charset="0"/>
              </a:rPr>
              <a:t>Рівень зайнятості, рівень доходів</a:t>
            </a:r>
            <a:endParaRPr lang="es-ES" sz="1800" b="1" dirty="0">
              <a:solidFill>
                <a:srgbClr val="2626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23" name="22 Flecha izquierda y derecha"/>
          <p:cNvSpPr/>
          <p:nvPr/>
        </p:nvSpPr>
        <p:spPr>
          <a:xfrm rot="5400000">
            <a:off x="664596" y="4334609"/>
            <a:ext cx="704850" cy="27781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320789" y="4890627"/>
            <a:ext cx="1428750" cy="769938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2200" b="1" dirty="0">
                <a:solidFill>
                  <a:srgbClr val="FFFFFF"/>
                </a:solidFill>
              </a:rPr>
              <a:t>ЯКІСТЬ ЖИТТЯ</a:t>
            </a:r>
            <a:endParaRPr lang="es-ES" sz="2200" b="1" dirty="0">
              <a:solidFill>
                <a:srgbClr val="FFFFFF"/>
              </a:solidFill>
            </a:endParaRPr>
          </a:p>
        </p:txBody>
      </p:sp>
      <p:sp>
        <p:nvSpPr>
          <p:cNvPr id="25" name="24 Flecha doblada hacia arriba"/>
          <p:cNvSpPr/>
          <p:nvPr/>
        </p:nvSpPr>
        <p:spPr>
          <a:xfrm rot="5400000">
            <a:off x="3977028" y="4954027"/>
            <a:ext cx="571500" cy="50006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5083175" y="5699125"/>
            <a:ext cx="3578225" cy="523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1400" b="1" dirty="0">
                <a:solidFill>
                  <a:srgbClr val="000000"/>
                </a:solidFill>
                <a:cs typeface="Arial" pitchFamily="34" charset="0"/>
              </a:rPr>
              <a:t>Суспільний добробут (Місцеві бюджетні надходження)</a:t>
            </a:r>
            <a:endParaRPr lang="es-ES" sz="14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5083175" y="6284459"/>
            <a:ext cx="3578225" cy="523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1400" b="1" dirty="0">
                <a:solidFill>
                  <a:srgbClr val="000000"/>
                </a:solidFill>
                <a:cs typeface="Arial" pitchFamily="34" charset="0"/>
              </a:rPr>
              <a:t>Індивідуальний добробут (Доходи громадян)</a:t>
            </a:r>
            <a:endParaRPr lang="es-ES" sz="14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2" name="12 CuadroTexto"/>
          <p:cNvSpPr txBox="1"/>
          <p:nvPr/>
        </p:nvSpPr>
        <p:spPr>
          <a:xfrm>
            <a:off x="4640149" y="2947670"/>
            <a:ext cx="4348162" cy="3698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1800" dirty="0">
                <a:solidFill>
                  <a:srgbClr val="262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Створювати </a:t>
            </a:r>
            <a:r>
              <a:rPr lang="uk-UA" sz="1800" dirty="0">
                <a:solidFill>
                  <a:srgbClr val="000000"/>
                </a:solidFill>
                <a:cs typeface="Arial" pitchFamily="34" charset="0"/>
              </a:rPr>
              <a:t>більше </a:t>
            </a:r>
            <a:r>
              <a:rPr lang="uk-UA" sz="18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робочих місць </a:t>
            </a:r>
          </a:p>
        </p:txBody>
      </p:sp>
      <p:sp>
        <p:nvSpPr>
          <p:cNvPr id="29" name="Oval 81"/>
          <p:cNvSpPr>
            <a:spLocks noChangeArrowheads="1"/>
          </p:cNvSpPr>
          <p:nvPr/>
        </p:nvSpPr>
        <p:spPr bwMode="auto">
          <a:xfrm>
            <a:off x="4334555" y="2365363"/>
            <a:ext cx="4809445" cy="102235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18 CuadroTexto"/>
          <p:cNvSpPr txBox="1"/>
          <p:nvPr/>
        </p:nvSpPr>
        <p:spPr>
          <a:xfrm>
            <a:off x="4640149" y="4552707"/>
            <a:ext cx="434816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Створення умов для залучення інвестицій</a:t>
            </a:r>
            <a:endParaRPr lang="es-ES" sz="1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32" name="16 Flecha derecha"/>
          <p:cNvSpPr/>
          <p:nvPr/>
        </p:nvSpPr>
        <p:spPr>
          <a:xfrm flipH="1">
            <a:off x="2417763" y="6014940"/>
            <a:ext cx="2482850" cy="438150"/>
          </a:xfrm>
          <a:prstGeom prst="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4" name="18 CuadroTexto"/>
          <p:cNvSpPr txBox="1"/>
          <p:nvPr/>
        </p:nvSpPr>
        <p:spPr>
          <a:xfrm>
            <a:off x="190500" y="5730576"/>
            <a:ext cx="2008188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000" b="1" dirty="0">
                <a:solidFill>
                  <a:schemeClr val="tx2"/>
                </a:solidFill>
                <a:cs typeface="Arial" pitchFamily="34" charset="0"/>
              </a:rPr>
              <a:t>Інфраструктура;</a:t>
            </a:r>
          </a:p>
          <a:p>
            <a:pPr>
              <a:defRPr/>
            </a:pPr>
            <a:r>
              <a:rPr lang="uk-UA" sz="2000" b="1" dirty="0">
                <a:solidFill>
                  <a:schemeClr val="tx2"/>
                </a:solidFill>
                <a:cs typeface="Arial" pitchFamily="34" charset="0"/>
              </a:rPr>
              <a:t>Послуги, доступність</a:t>
            </a:r>
            <a:endParaRPr lang="es-ES" sz="20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46718" y="776570"/>
            <a:ext cx="894159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uk-UA" sz="2000" dirty="0">
                <a:ea typeface="Calibri" pitchFamily="34" charset="0"/>
                <a:cs typeface="Arial" pitchFamily="34" charset="0"/>
              </a:rPr>
              <a:t>Економічне зростання, </a:t>
            </a:r>
            <a:r>
              <a:rPr lang="uk-UA" sz="2000" b="1" dirty="0">
                <a:solidFill>
                  <a:schemeClr val="tx2"/>
                </a:solidFill>
                <a:ea typeface="Calibri" pitchFamily="34" charset="0"/>
                <a:cs typeface="Arial" pitchFamily="34" charset="0"/>
              </a:rPr>
              <a:t>яке забезпечується бізнесом</a:t>
            </a:r>
            <a:r>
              <a:rPr lang="uk-UA" sz="2000" dirty="0">
                <a:solidFill>
                  <a:schemeClr val="tx2"/>
                </a:solidFill>
                <a:ea typeface="Calibri" pitchFamily="34" charset="0"/>
                <a:cs typeface="Arial" pitchFamily="34" charset="0"/>
              </a:rPr>
              <a:t>,  </a:t>
            </a:r>
            <a:r>
              <a:rPr lang="uk-UA" sz="2000" dirty="0">
                <a:ea typeface="Calibri" pitchFamily="34" charset="0"/>
                <a:cs typeface="Arial" pitchFamily="34" charset="0"/>
              </a:rPr>
              <a:t>полягає  у </a:t>
            </a:r>
            <a:r>
              <a:rPr lang="uk-UA" sz="2000" b="1" dirty="0">
                <a:solidFill>
                  <a:srgbClr val="CC0000"/>
                </a:solidFill>
                <a:ea typeface="Calibri" pitchFamily="34" charset="0"/>
                <a:cs typeface="Arial" pitchFamily="34" charset="0"/>
              </a:rPr>
              <a:t>створенні добробуту громади та збільшені  кількості  робочих місць</a:t>
            </a:r>
            <a:r>
              <a:rPr lang="uk-UA" sz="2000" dirty="0">
                <a:ea typeface="Calibri" pitchFamily="34" charset="0"/>
                <a:cs typeface="Arial" pitchFamily="34" charset="0"/>
              </a:rPr>
              <a:t>,  що відповідно, призводить до зростання </a:t>
            </a:r>
            <a:r>
              <a:rPr lang="uk-UA" sz="2000" b="1" dirty="0">
                <a:solidFill>
                  <a:schemeClr val="tx2"/>
                </a:solidFill>
                <a:ea typeface="Calibri" pitchFamily="34" charset="0"/>
                <a:cs typeface="Arial" pitchFamily="34" charset="0"/>
              </a:rPr>
              <a:t>податкових надходжень до місцевого бюджету</a:t>
            </a:r>
            <a:r>
              <a:rPr lang="uk-UA" sz="2000" i="1" dirty="0">
                <a:solidFill>
                  <a:schemeClr val="tx2"/>
                </a:solidFill>
                <a:ea typeface="Calibri" pitchFamily="34" charset="0"/>
                <a:cs typeface="Arial" pitchFamily="34" charset="0"/>
              </a:rPr>
              <a:t>, </a:t>
            </a:r>
            <a:r>
              <a:rPr lang="uk-UA" sz="2000" dirty="0">
                <a:ea typeface="Calibri" pitchFamily="34" charset="0"/>
                <a:cs typeface="Arial" pitchFamily="34" charset="0"/>
              </a:rPr>
              <a:t>а збільшення надходжень до місцевого бюджету дозволить місцевій владі покращувати  </a:t>
            </a:r>
            <a:r>
              <a:rPr lang="uk-UA" sz="2000" b="1" dirty="0">
                <a:solidFill>
                  <a:srgbClr val="CC0000"/>
                </a:solidFill>
                <a:ea typeface="Calibri" pitchFamily="34" charset="0"/>
                <a:cs typeface="Arial" pitchFamily="34" charset="0"/>
              </a:rPr>
              <a:t>інфраструктуру  і послуги.</a:t>
            </a:r>
            <a:endParaRPr lang="ru-RU" dirty="0">
              <a:ea typeface="Calibri" pitchFamily="34" charset="0"/>
              <a:cs typeface="Arial" pitchFamily="34" charset="0"/>
            </a:endParaRPr>
          </a:p>
        </p:txBody>
      </p:sp>
      <p:pic>
        <p:nvPicPr>
          <p:cNvPr id="31" name="Picture 4" descr="USAID_Horiz_Ukranian_RGB_2-Colo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35" t="9874" r="7233" b="15340"/>
          <a:stretch/>
        </p:blipFill>
        <p:spPr>
          <a:xfrm>
            <a:off x="46717" y="0"/>
            <a:ext cx="2371045" cy="776569"/>
          </a:xfrm>
          <a:prstGeom prst="rect">
            <a:avLst/>
          </a:prstGeom>
        </p:spPr>
      </p:pic>
      <p:pic>
        <p:nvPicPr>
          <p:cNvPr id="33" name="Picture 10" descr="arr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61400" y="-1709"/>
            <a:ext cx="404562" cy="609816"/>
          </a:xfrm>
          <a:prstGeom prst="rect">
            <a:avLst/>
          </a:prstGeom>
        </p:spPr>
      </p:pic>
      <p:sp>
        <p:nvSpPr>
          <p:cNvPr id="35" name="Rectangle 2"/>
          <p:cNvSpPr txBox="1">
            <a:spLocks noChangeArrowheads="1"/>
          </p:cNvSpPr>
          <p:nvPr/>
        </p:nvSpPr>
        <p:spPr>
          <a:xfrm>
            <a:off x="4344477" y="78248"/>
            <a:ext cx="3612483" cy="5794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>
              <a:spcBef>
                <a:spcPct val="0"/>
              </a:spcBef>
              <a:buNone/>
              <a:defRPr sz="2400" b="1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</a:lstStyle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КОЛЕСО РОЗВИТКУ</a:t>
            </a:r>
            <a:endParaRPr lang="cs-CZ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4389050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3" grpId="0" animBg="1"/>
      <p:bldP spid="15" grpId="0" animBg="1"/>
      <p:bldP spid="16" grpId="0" animBg="1"/>
      <p:bldP spid="17" grpId="0" animBg="1"/>
      <p:bldP spid="19" grpId="0" animBg="1"/>
      <p:bldP spid="21" grpId="0" animBg="1"/>
      <p:bldP spid="23" grpId="0" animBg="1"/>
      <p:bldP spid="24" grpId="0" animBg="1"/>
      <p:bldP spid="26" grpId="0" animBg="1"/>
      <p:bldP spid="27" grpId="0" animBg="1"/>
      <p:bldP spid="22" grpId="0" animBg="1"/>
      <p:bldP spid="29" grpId="0" animBg="1"/>
      <p:bldP spid="30" grpId="0" animBg="1"/>
      <p:bldP spid="32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andlord.ua/wp-content/uploads/2019/01/%D0%92%D0%92%D0%9F-%D0%BD%D0%B0-%D0%BA%D0%B0%D1%80%D1%82%D1%96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87352"/>
            <a:ext cx="9159176" cy="597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075548" y="31322"/>
            <a:ext cx="5083628" cy="54462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ВВП НА ДУШУ НАСЕЛЕННЯ (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$</a:t>
            </a:r>
            <a:r>
              <a:rPr lang="uk-UA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)</a:t>
            </a:r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itchFamily="34" charset="0"/>
            </a:endParaRPr>
          </a:p>
        </p:txBody>
      </p:sp>
      <p:pic>
        <p:nvPicPr>
          <p:cNvPr id="4" name="Picture 4" descr="USAID_Horiz_Ukranian_RGB_2-Color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35" t="9874" r="7233" b="15340"/>
          <a:stretch/>
        </p:blipFill>
        <p:spPr>
          <a:xfrm>
            <a:off x="0" y="-16040"/>
            <a:ext cx="2606040" cy="717965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415936" y="4707403"/>
            <a:ext cx="3133271" cy="233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  <a:tabLst>
                <a:tab pos="539750" algn="l"/>
              </a:tabLst>
            </a:pPr>
            <a:r>
              <a:rPr lang="uk-UA" sz="1600" b="1" dirty="0">
                <a:solidFill>
                  <a:schemeClr val="tx2"/>
                </a:solidFill>
                <a:ea typeface="Calibri" pitchFamily="34" charset="0"/>
                <a:cs typeface="Arial" pitchFamily="34" charset="0"/>
              </a:rPr>
              <a:t>Якість життя </a:t>
            </a:r>
            <a:r>
              <a:rPr lang="uk-UA" sz="1600" dirty="0">
                <a:solidFill>
                  <a:schemeClr val="tx2"/>
                </a:solidFill>
                <a:ea typeface="Calibri" pitchFamily="34" charset="0"/>
                <a:cs typeface="Arial" pitchFamily="34" charset="0"/>
              </a:rPr>
              <a:t>є:</a:t>
            </a:r>
            <a:endParaRPr lang="ru-RU" sz="1600" dirty="0">
              <a:solidFill>
                <a:schemeClr val="tx2"/>
              </a:solidFill>
              <a:ea typeface="Calibri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Char char="•"/>
              <a:tabLst>
                <a:tab pos="539750" algn="l"/>
              </a:tabLst>
            </a:pPr>
            <a:r>
              <a:rPr lang="uk-UA" sz="1600" b="1" dirty="0">
                <a:solidFill>
                  <a:schemeClr val="tx2"/>
                </a:solidFill>
                <a:ea typeface="Calibri" pitchFamily="34" charset="0"/>
                <a:cs typeface="Arial" pitchFamily="34" charset="0"/>
              </a:rPr>
              <a:t>соціальні</a:t>
            </a:r>
            <a:r>
              <a:rPr lang="uk-UA" sz="1600" dirty="0">
                <a:solidFill>
                  <a:schemeClr val="tx2"/>
                </a:solidFill>
                <a:ea typeface="Calibri" pitchFamily="34" charset="0"/>
                <a:cs typeface="Arial" pitchFamily="34" charset="0"/>
              </a:rPr>
              <a:t> (умови проживання та система отримуваних послуг), </a:t>
            </a:r>
          </a:p>
          <a:p>
            <a:pPr>
              <a:lnSpc>
                <a:spcPct val="90000"/>
              </a:lnSpc>
              <a:buFontTx/>
              <a:buChar char="•"/>
              <a:tabLst>
                <a:tab pos="539750" algn="l"/>
              </a:tabLst>
            </a:pPr>
            <a:r>
              <a:rPr lang="uk-UA" sz="1600" b="1" dirty="0">
                <a:solidFill>
                  <a:schemeClr val="tx2"/>
                </a:solidFill>
                <a:ea typeface="Calibri" pitchFamily="34" charset="0"/>
                <a:cs typeface="Arial" pitchFamily="34" charset="0"/>
              </a:rPr>
              <a:t>економічні</a:t>
            </a:r>
            <a:r>
              <a:rPr lang="uk-UA" sz="1600" dirty="0">
                <a:solidFill>
                  <a:schemeClr val="tx2"/>
                </a:solidFill>
                <a:ea typeface="Calibri" pitchFamily="34" charset="0"/>
                <a:cs typeface="Arial" pitchFamily="34" charset="0"/>
              </a:rPr>
              <a:t> (доступ до праці та рівень отримуваного доходу), </a:t>
            </a:r>
          </a:p>
          <a:p>
            <a:pPr>
              <a:lnSpc>
                <a:spcPct val="90000"/>
              </a:lnSpc>
              <a:buFontTx/>
              <a:buChar char="•"/>
              <a:tabLst>
                <a:tab pos="539750" algn="l"/>
              </a:tabLst>
            </a:pPr>
            <a:r>
              <a:rPr lang="uk-UA" sz="1600" b="1" dirty="0">
                <a:solidFill>
                  <a:schemeClr val="tx2"/>
                </a:solidFill>
                <a:ea typeface="Calibri" pitchFamily="34" charset="0"/>
                <a:cs typeface="Arial" pitchFamily="34" charset="0"/>
              </a:rPr>
              <a:t>гуманітарні</a:t>
            </a:r>
            <a:r>
              <a:rPr lang="uk-UA" sz="1600" dirty="0">
                <a:solidFill>
                  <a:schemeClr val="tx2"/>
                </a:solidFill>
                <a:ea typeface="Calibri" pitchFamily="34" charset="0"/>
                <a:cs typeface="Arial" pitchFamily="34" charset="0"/>
              </a:rPr>
              <a:t> (рівень задоволення культурних і духовних потреб), </a:t>
            </a:r>
          </a:p>
          <a:p>
            <a:pPr>
              <a:lnSpc>
                <a:spcPct val="90000"/>
              </a:lnSpc>
              <a:buFontTx/>
              <a:buChar char="•"/>
              <a:tabLst>
                <a:tab pos="539750" algn="l"/>
              </a:tabLst>
            </a:pPr>
            <a:r>
              <a:rPr lang="uk-UA" sz="1600" b="1" dirty="0">
                <a:solidFill>
                  <a:schemeClr val="tx2"/>
                </a:solidFill>
                <a:ea typeface="Calibri" pitchFamily="34" charset="0"/>
                <a:cs typeface="Arial" pitchFamily="34" charset="0"/>
              </a:rPr>
              <a:t>екологічні</a:t>
            </a:r>
            <a:r>
              <a:rPr lang="uk-UA" sz="1600" dirty="0">
                <a:solidFill>
                  <a:schemeClr val="tx2"/>
                </a:solidFill>
                <a:ea typeface="Calibri" pitchFamily="34" charset="0"/>
                <a:cs typeface="Arial" pitchFamily="34" charset="0"/>
              </a:rPr>
              <a:t> (якість довкілля)</a:t>
            </a:r>
            <a:endParaRPr lang="ru-RU" sz="1600" dirty="0">
              <a:solidFill>
                <a:schemeClr val="tx2"/>
              </a:solidFill>
              <a:ea typeface="Calibri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buFontTx/>
              <a:buChar char="•"/>
              <a:tabLst>
                <a:tab pos="539750" algn="l"/>
              </a:tabLst>
            </a:pPr>
            <a:endParaRPr lang="uk-UA" dirty="0">
              <a:solidFill>
                <a:schemeClr val="tx2"/>
              </a:solidFill>
              <a:ea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5123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513323" y="171818"/>
            <a:ext cx="61432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uk-UA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МІСЦЕВИЙ ЕКОНОМІЧНИЙ РОЗВИТОК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816100" y="25844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sz="2400">
              <a:latin typeface="Times New Roman" pitchFamily="18" charset="0"/>
            </a:endParaRPr>
          </a:p>
        </p:txBody>
      </p:sp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409573" y="841252"/>
            <a:ext cx="8397875" cy="310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uk-UA" sz="3600" b="1" dirty="0"/>
              <a:t>Функціональне партнерство </a:t>
            </a:r>
            <a:r>
              <a:rPr lang="uk-UA" sz="3600" b="1" dirty="0">
                <a:solidFill>
                  <a:srgbClr val="00B050"/>
                </a:solidFill>
              </a:rPr>
              <a:t>місцевої влади та лідерів бізнесу  </a:t>
            </a:r>
            <a:r>
              <a:rPr lang="uk-UA" sz="3600" b="1" dirty="0">
                <a:solidFill>
                  <a:srgbClr val="CC0099"/>
                </a:solidFill>
              </a:rPr>
              <a:t>для заохочення інвестиційної діяльності та  </a:t>
            </a:r>
          </a:p>
          <a:p>
            <a:pPr algn="ctr" eaLnBrk="1" hangingPunct="1"/>
            <a:r>
              <a:rPr lang="uk-UA" sz="3600" b="1" dirty="0">
                <a:solidFill>
                  <a:srgbClr val="7030A0"/>
                </a:solidFill>
              </a:rPr>
              <a:t>створення нових робочих місць</a:t>
            </a:r>
          </a:p>
          <a:p>
            <a:pPr algn="ctr" eaLnBrk="1" hangingPunct="1"/>
            <a:r>
              <a:rPr lang="uk-UA" sz="3600" b="1" dirty="0">
                <a:solidFill>
                  <a:srgbClr val="FF0000"/>
                </a:solidFill>
              </a:rPr>
              <a:t>та підвищення якості життя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09573" y="3897204"/>
            <a:ext cx="8507415" cy="1986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sz="1200" b="1">
              <a:solidFill>
                <a:srgbClr val="7030A0"/>
              </a:solidFill>
              <a:latin typeface="Arial" pitchFamily="34" charset="0"/>
            </a:endParaRPr>
          </a:p>
        </p:txBody>
      </p:sp>
      <p:sp>
        <p:nvSpPr>
          <p:cNvPr id="27654" name="Rectangle 2"/>
          <p:cNvSpPr>
            <a:spLocks noChangeArrowheads="1"/>
          </p:cNvSpPr>
          <p:nvPr/>
        </p:nvSpPr>
        <p:spPr bwMode="auto">
          <a:xfrm>
            <a:off x="464342" y="4103451"/>
            <a:ext cx="824696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uk-UA" sz="2400" b="1" dirty="0">
                <a:solidFill>
                  <a:schemeClr val="tx2"/>
                </a:solidFill>
              </a:rPr>
              <a:t>Який процес забезпечує процес партнерства?</a:t>
            </a:r>
          </a:p>
          <a:p>
            <a:pPr eaLnBrk="1" hangingPunct="1"/>
            <a:r>
              <a:rPr lang="uk-UA" sz="2400" b="1" dirty="0">
                <a:solidFill>
                  <a:schemeClr val="tx2"/>
                </a:solidFill>
              </a:rPr>
              <a:t>СТРАТЕГІЧНЕ ПЛАНУВАННЯ</a:t>
            </a:r>
          </a:p>
          <a:p>
            <a:pPr eaLnBrk="1" hangingPunct="1"/>
            <a:endParaRPr lang="uk-UA" sz="2400" b="1" dirty="0">
              <a:solidFill>
                <a:schemeClr val="tx2"/>
              </a:solidFill>
            </a:endParaRPr>
          </a:p>
          <a:p>
            <a:pPr eaLnBrk="1" hangingPunct="1"/>
            <a:r>
              <a:rPr lang="uk-UA" sz="2400" b="1" dirty="0">
                <a:solidFill>
                  <a:schemeClr val="tx2"/>
                </a:solidFill>
              </a:rPr>
              <a:t>Який інструмент забезпечує партнерство?</a:t>
            </a:r>
          </a:p>
          <a:p>
            <a:pPr eaLnBrk="1" hangingPunct="1"/>
            <a:r>
              <a:rPr lang="uk-UA" sz="2400" b="1" dirty="0">
                <a:solidFill>
                  <a:schemeClr val="tx2"/>
                </a:solidFill>
              </a:rPr>
              <a:t>СТРАТЕГІЧНИЙ ПЛАН</a:t>
            </a:r>
          </a:p>
        </p:txBody>
      </p:sp>
      <p:pic>
        <p:nvPicPr>
          <p:cNvPr id="7" name="Picture 4" descr="USAID_Horiz_Ukranian_RGB_2-Colo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35" t="9874" r="7233" b="15340"/>
          <a:stretch/>
        </p:blipFill>
        <p:spPr>
          <a:xfrm>
            <a:off x="1" y="-1"/>
            <a:ext cx="2513322" cy="841253"/>
          </a:xfrm>
          <a:prstGeom prst="rect">
            <a:avLst/>
          </a:prstGeom>
        </p:spPr>
      </p:pic>
      <p:pic>
        <p:nvPicPr>
          <p:cNvPr id="9" name="Picture 10" descr="arr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56537" y="18956"/>
            <a:ext cx="487463" cy="663843"/>
          </a:xfrm>
          <a:prstGeom prst="rect">
            <a:avLst/>
          </a:prstGeom>
        </p:spPr>
      </p:pic>
      <p:pic>
        <p:nvPicPr>
          <p:cNvPr id="10" name="Picture 6" descr="arr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-3" y="6257423"/>
            <a:ext cx="409575" cy="63920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8945" y="6145475"/>
            <a:ext cx="9144000" cy="45719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880748" y="6238804"/>
            <a:ext cx="5984875" cy="481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uk-UA" sz="1700" dirty="0">
                <a:solidFill>
                  <a:srgbClr val="182B5D"/>
                </a:solidFill>
                <a:latin typeface="+mn-lt"/>
                <a:cs typeface="Gill Sans"/>
              </a:rPr>
              <a:t>Проект </a:t>
            </a:r>
            <a:r>
              <a:rPr lang="en-US" sz="1700" dirty="0">
                <a:solidFill>
                  <a:srgbClr val="182B5D"/>
                </a:solidFill>
                <a:latin typeface="+mn-lt"/>
                <a:cs typeface="Gill Sans"/>
              </a:rPr>
              <a:t>USAID </a:t>
            </a:r>
            <a:r>
              <a:rPr lang="uk-UA" sz="1700" dirty="0">
                <a:solidFill>
                  <a:srgbClr val="182B5D"/>
                </a:solidFill>
                <a:latin typeface="+mn-lt"/>
                <a:cs typeface="Gill Sans"/>
              </a:rPr>
              <a:t>«Демократичне врядування у Східній Україні»</a:t>
            </a:r>
            <a:r>
              <a:rPr lang="en-US" sz="1700" dirty="0">
                <a:solidFill>
                  <a:srgbClr val="182B5D"/>
                </a:solidFill>
                <a:latin typeface="+mn-lt"/>
                <a:cs typeface="Gill Sans"/>
              </a:rPr>
              <a:t> </a:t>
            </a:r>
          </a:p>
        </p:txBody>
      </p:sp>
      <p:pic>
        <p:nvPicPr>
          <p:cNvPr id="13" name="Picture 5" descr="CXID_U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7559" y="6257425"/>
            <a:ext cx="1832317" cy="43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514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900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ByN6GcW5U6DgW4WMfHPg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BfV6Bu5kuf8ipCUTvpu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.aZJwkorUKoUko2E56VL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pQffNWUUeMVqiBTcaGqQ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4291</TotalTime>
  <Words>3636</Words>
  <Application>Microsoft Office PowerPoint</Application>
  <PresentationFormat>Экран (4:3)</PresentationFormat>
  <Paragraphs>675</Paragraphs>
  <Slides>56</Slides>
  <Notes>16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9" baseType="lpstr">
      <vt:lpstr>Office Theme</vt:lpstr>
      <vt:lpstr>1_Office Theme</vt:lpstr>
      <vt:lpstr>Arkusz</vt:lpstr>
      <vt:lpstr>Проект USAID «Демократичне врядування у Східній Україні» </vt:lpstr>
      <vt:lpstr>Проект USAID «Демократичне врядування у Східній Україні» </vt:lpstr>
      <vt:lpstr>СВІТ ЗМІНЮЄТЬСЯ …</vt:lpstr>
      <vt:lpstr>Слайд 4</vt:lpstr>
      <vt:lpstr>ДЕЦЕНТРАЛІЗАЦІЯ ВЛАДИ ТА ФАКТОРНІ УМОВИ</vt:lpstr>
      <vt:lpstr>ОБ'ЄДНАНА ТЕРИТОРІАЛЬНА ГРОМАДА  І ГРОШОВІ ПОТОКИ</vt:lpstr>
      <vt:lpstr>Слайд 7</vt:lpstr>
      <vt:lpstr>Слайд 8</vt:lpstr>
      <vt:lpstr>Слайд 9</vt:lpstr>
      <vt:lpstr>Слайд 10</vt:lpstr>
      <vt:lpstr>СТРАТЕГІЧНИЙ  МЕНЕДЖМЕНТ</vt:lpstr>
      <vt:lpstr>Слайд 12</vt:lpstr>
      <vt:lpstr>ПАРТИСИПАТИВНА МОДЕЛЬ СТРАТЕГІЧНОГО ПЛАНУВАННЯ</vt:lpstr>
      <vt:lpstr>МЕТОДИКА СТРАТЕГІЧНОГО ПЛАНУВАННЯ  ТА РОЛЬ ГРОМАДСЬКОСТІ </vt:lpstr>
      <vt:lpstr>ЕТАПИ СТРАТЕГІЧНОГО ПЛАНУВАННЯ</vt:lpstr>
      <vt:lpstr>СТРАТЕГІЧНІ ДОКУМЕНТИ ЧЕРЕЗ ПРИЗМУ СТРАТЕГІЧНОГО ПЛАНУВАННЯ</vt:lpstr>
      <vt:lpstr>Слайд 17</vt:lpstr>
      <vt:lpstr>ОРГАНІЗАЦІЯ РОБІТ</vt:lpstr>
      <vt:lpstr>ЗАЦІКАВЛЕНІ СТОРОНИ, ПАРТНЕРИ</vt:lpstr>
      <vt:lpstr>Гендерний аналіз - збирання, аналіз та використання деталізованих за статтю статистичних даних, які засвідчують відмінності у статусах, умовах, ролях, відповідальності жінок та чоловіків.  </vt:lpstr>
      <vt:lpstr>SWOT-аналіз</vt:lpstr>
      <vt:lpstr>Слайд 22</vt:lpstr>
      <vt:lpstr>Слайд 23</vt:lpstr>
      <vt:lpstr>Слайд 24</vt:lpstr>
      <vt:lpstr>ЛОГІЧНА СТРАТЕГІЯ І ІЄРАРХІЯ ЦІЛЕЙ</vt:lpstr>
      <vt:lpstr>ІЄРАРХІЧНІСТЬ – ДЕРЕВО ЦІЛЕЙ</vt:lpstr>
      <vt:lpstr>Слайд 27</vt:lpstr>
      <vt:lpstr>Слайд 28</vt:lpstr>
      <vt:lpstr>Слайд 29</vt:lpstr>
      <vt:lpstr>Слайд 30</vt:lpstr>
      <vt:lpstr>МОНІТОРИНГ ТА ОЦІНКА РЕАЛІЗАЦІЇ СТРАТЕГІЇ</vt:lpstr>
      <vt:lpstr>МОНІТОРИНГ ТА ІНДИКАТОРИ</vt:lpstr>
      <vt:lpstr> ОРГАНІЗАЦІЯ МОНІТОРИНГУ</vt:lpstr>
      <vt:lpstr>Матриця впровадження</vt:lpstr>
      <vt:lpstr> ОРГАНІЗАЦІЯ МОНІТОРИНГУ</vt:lpstr>
      <vt:lpstr>Проект USAID «Демократичне врядування у Східній Україні» </vt:lpstr>
      <vt:lpstr>Слайд 37</vt:lpstr>
      <vt:lpstr>ПЛАНУЄМО РОЗВИТКОВІ ПРОЕКТИ</vt:lpstr>
      <vt:lpstr>ЩО ТАКЕ ПРОЕКТ?</vt:lpstr>
      <vt:lpstr>ОЗНАКИ ПРОЕКТУ</vt:lpstr>
      <vt:lpstr>РОЗВИТКОВИЙ ПРОЕКТ – СТРАТЕГІЧНО ВАЖЛИВО</vt:lpstr>
      <vt:lpstr>ВИБІР ІДЕЇ ПРОЄКТУ</vt:lpstr>
      <vt:lpstr>НАЙКРАЩА ІДЕЯ ДЛЯ ПРОЕКТУ</vt:lpstr>
      <vt:lpstr>ЩО ПОТРІБНО ПРОАНАЛІЗУВАТИ?</vt:lpstr>
      <vt:lpstr>АНАТОМІЯ ПОВНОЇ ЗАЯВКИ</vt:lpstr>
      <vt:lpstr>ФОРМУЛЮВАННЯ ПРОБЛЕМИ</vt:lpstr>
      <vt:lpstr>МЕТА ПРОЕКТУ (1-2 речення)</vt:lpstr>
      <vt:lpstr>ОПИС ЗАХОДІВ ПРОЄКТУ</vt:lpstr>
      <vt:lpstr>ДІАГРАМА  ГАНТА</vt:lpstr>
      <vt:lpstr>ОЧІКУВАНІ РЕЗУЛЬТАТИ</vt:lpstr>
      <vt:lpstr>Слайд 51</vt:lpstr>
      <vt:lpstr>Слайд 52</vt:lpstr>
      <vt:lpstr>Слайд 53</vt:lpstr>
      <vt:lpstr>Проект USAID «Демократичне врядування у Східній Україні» </vt:lpstr>
      <vt:lpstr>Проект USAID «Демократичне врядування у Східній Україні» </vt:lpstr>
      <vt:lpstr>Проект USAID «Демократичне врядування у Східній Україні» </vt:lpstr>
    </vt:vector>
  </TitlesOfParts>
  <Company>XZ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USAID «Демократичне врядування у Східній Україні»</dc:title>
  <dc:creator>Vitaliy Chumak</dc:creator>
  <cp:lastModifiedBy>userTBK2</cp:lastModifiedBy>
  <cp:revision>298</cp:revision>
  <cp:lastPrinted>2020-06-15T09:30:36Z</cp:lastPrinted>
  <dcterms:created xsi:type="dcterms:W3CDTF">2019-03-11T14:14:21Z</dcterms:created>
  <dcterms:modified xsi:type="dcterms:W3CDTF">2020-06-26T10:00:44Z</dcterms:modified>
</cp:coreProperties>
</file>