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9" r:id="rId2"/>
    <p:sldId id="260" r:id="rId3"/>
    <p:sldId id="431" r:id="rId4"/>
    <p:sldId id="456" r:id="rId5"/>
    <p:sldId id="434" r:id="rId6"/>
    <p:sldId id="435" r:id="rId7"/>
    <p:sldId id="436" r:id="rId8"/>
    <p:sldId id="473" r:id="rId9"/>
    <p:sldId id="437" r:id="rId10"/>
    <p:sldId id="438" r:id="rId11"/>
    <p:sldId id="440" r:id="rId12"/>
    <p:sldId id="439" r:id="rId13"/>
    <p:sldId id="395" r:id="rId14"/>
    <p:sldId id="417" r:id="rId15"/>
    <p:sldId id="418" r:id="rId16"/>
    <p:sldId id="424" r:id="rId17"/>
    <p:sldId id="470" r:id="rId18"/>
    <p:sldId id="428" r:id="rId19"/>
    <p:sldId id="468" r:id="rId20"/>
    <p:sldId id="459" r:id="rId21"/>
    <p:sldId id="461" r:id="rId22"/>
    <p:sldId id="462" r:id="rId23"/>
    <p:sldId id="426" r:id="rId24"/>
    <p:sldId id="472" r:id="rId25"/>
    <p:sldId id="463" r:id="rId26"/>
    <p:sldId id="464" r:id="rId27"/>
    <p:sldId id="465" r:id="rId28"/>
    <p:sldId id="421" r:id="rId29"/>
    <p:sldId id="420" r:id="rId30"/>
    <p:sldId id="430" r:id="rId31"/>
    <p:sldId id="408" r:id="rId32"/>
    <p:sldId id="457" r:id="rId33"/>
    <p:sldId id="458" r:id="rId34"/>
    <p:sldId id="404" r:id="rId35"/>
    <p:sldId id="466" r:id="rId36"/>
    <p:sldId id="432" r:id="rId37"/>
    <p:sldId id="352" r:id="rId38"/>
    <p:sldId id="353" r:id="rId39"/>
    <p:sldId id="295" r:id="rId40"/>
    <p:sldId id="296" r:id="rId41"/>
    <p:sldId id="316" r:id="rId42"/>
    <p:sldId id="433" r:id="rId43"/>
    <p:sldId id="337" r:id="rId44"/>
    <p:sldId id="351" r:id="rId45"/>
    <p:sldId id="319" r:id="rId46"/>
    <p:sldId id="338" r:id="rId47"/>
    <p:sldId id="293" r:id="rId48"/>
    <p:sldId id="294" r:id="rId49"/>
    <p:sldId id="347" r:id="rId50"/>
    <p:sldId id="348" r:id="rId51"/>
    <p:sldId id="344" r:id="rId52"/>
    <p:sldId id="346" r:id="rId53"/>
    <p:sldId id="282" r:id="rId54"/>
    <p:sldId id="283" r:id="rId55"/>
    <p:sldId id="297" r:id="rId56"/>
    <p:sldId id="298" r:id="rId57"/>
    <p:sldId id="299" r:id="rId58"/>
    <p:sldId id="300" r:id="rId59"/>
    <p:sldId id="301" r:id="rId60"/>
    <p:sldId id="287" r:id="rId61"/>
    <p:sldId id="288" r:id="rId62"/>
    <p:sldId id="318" r:id="rId63"/>
    <p:sldId id="303" r:id="rId64"/>
    <p:sldId id="304" r:id="rId65"/>
    <p:sldId id="393" r:id="rId66"/>
    <p:sldId id="394" r:id="rId67"/>
    <p:sldId id="331" r:id="rId68"/>
    <p:sldId id="403" r:id="rId69"/>
    <p:sldId id="263" r:id="rId70"/>
    <p:sldId id="311" r:id="rId71"/>
  </p:sldIdLst>
  <p:sldSz cx="9144000" cy="6858000" type="screen4x3"/>
  <p:notesSz cx="6761163" cy="99425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0033CC"/>
    <a:srgbClr val="A50021"/>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859" autoAdjust="0"/>
  </p:normalViewPr>
  <p:slideViewPr>
    <p:cSldViewPr>
      <p:cViewPr varScale="1">
        <p:scale>
          <a:sx n="85" d="100"/>
          <a:sy n="85" d="100"/>
        </p:scale>
        <p:origin x="-144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00986-0980-415B-8B0A-21CEBDE600DF}" type="doc">
      <dgm:prSet loTypeId="urn:microsoft.com/office/officeart/2005/8/layout/arrow2" loCatId="process" qsTypeId="urn:microsoft.com/office/officeart/2005/8/quickstyle/simple1" qsCatId="simple" csTypeId="urn:microsoft.com/office/officeart/2005/8/colors/accent1_2" csCatId="accent1" phldr="1"/>
      <dgm:spPr/>
    </dgm:pt>
    <dgm:pt modelId="{32BBEBB1-8D99-4E92-82E9-8BB8C6D10C7B}">
      <dgm:prSet phldrT="[Текст]" custT="1"/>
      <dgm:spPr/>
      <dgm:t>
        <a:bodyPr/>
        <a:lstStyle/>
        <a:p>
          <a:r>
            <a:rPr lang="uk-UA" sz="1800" b="1" dirty="0">
              <a:solidFill>
                <a:srgbClr val="002060"/>
              </a:solidFill>
            </a:rPr>
            <a:t>Не знаю</a:t>
          </a:r>
          <a:endParaRPr lang="ru-RU" sz="1800" b="1" dirty="0">
            <a:solidFill>
              <a:srgbClr val="002060"/>
            </a:solidFill>
          </a:endParaRPr>
        </a:p>
      </dgm:t>
    </dgm:pt>
    <dgm:pt modelId="{97068BD9-6618-4664-9CD3-B1CA8BBBA399}" type="parTrans" cxnId="{872DCFAD-150D-416C-A2BA-EAD75FDD2A5A}">
      <dgm:prSet/>
      <dgm:spPr/>
      <dgm:t>
        <a:bodyPr/>
        <a:lstStyle/>
        <a:p>
          <a:endParaRPr lang="ru-RU"/>
        </a:p>
      </dgm:t>
    </dgm:pt>
    <dgm:pt modelId="{0860F4A2-B2D4-45D5-8B8D-9958C581B900}" type="sibTrans" cxnId="{872DCFAD-150D-416C-A2BA-EAD75FDD2A5A}">
      <dgm:prSet/>
      <dgm:spPr/>
      <dgm:t>
        <a:bodyPr/>
        <a:lstStyle/>
        <a:p>
          <a:endParaRPr lang="ru-RU"/>
        </a:p>
      </dgm:t>
    </dgm:pt>
    <dgm:pt modelId="{642FFDBF-4932-4217-BFE3-AA27D119B3B6}">
      <dgm:prSet phldrT="[Текст]" custT="1"/>
      <dgm:spPr/>
      <dgm:t>
        <a:bodyPr/>
        <a:lstStyle/>
        <a:p>
          <a:r>
            <a:rPr lang="uk-UA" sz="1800" b="1" dirty="0">
              <a:solidFill>
                <a:srgbClr val="002060"/>
              </a:solidFill>
            </a:rPr>
            <a:t>Знаю</a:t>
          </a:r>
          <a:endParaRPr lang="ru-RU" sz="1800" b="1" dirty="0">
            <a:solidFill>
              <a:srgbClr val="002060"/>
            </a:solidFill>
          </a:endParaRPr>
        </a:p>
      </dgm:t>
    </dgm:pt>
    <dgm:pt modelId="{7388F24F-7A7E-4829-B1C8-4D13CFEADB1D}" type="parTrans" cxnId="{A5CD0A51-56B3-4C7B-A7BF-84AD846FF31C}">
      <dgm:prSet/>
      <dgm:spPr/>
      <dgm:t>
        <a:bodyPr/>
        <a:lstStyle/>
        <a:p>
          <a:endParaRPr lang="ru-RU"/>
        </a:p>
      </dgm:t>
    </dgm:pt>
    <dgm:pt modelId="{96F6E2C3-8022-462B-A94C-4CF0601D12E0}" type="sibTrans" cxnId="{A5CD0A51-56B3-4C7B-A7BF-84AD846FF31C}">
      <dgm:prSet/>
      <dgm:spPr/>
      <dgm:t>
        <a:bodyPr/>
        <a:lstStyle/>
        <a:p>
          <a:endParaRPr lang="ru-RU"/>
        </a:p>
      </dgm:t>
    </dgm:pt>
    <dgm:pt modelId="{BA109394-FC18-4D28-B529-20ACDF121CEC}">
      <dgm:prSet phldrT="[Текст]" custT="1"/>
      <dgm:spPr/>
      <dgm:t>
        <a:bodyPr/>
        <a:lstStyle/>
        <a:p>
          <a:r>
            <a:rPr lang="uk-UA" sz="1800" b="1" noProof="0" dirty="0">
              <a:solidFill>
                <a:srgbClr val="002060"/>
              </a:solidFill>
            </a:rPr>
            <a:t>Зацікавлений</a:t>
          </a:r>
        </a:p>
      </dgm:t>
    </dgm:pt>
    <dgm:pt modelId="{984F35BC-AE86-4A06-910F-072EBC344832}" type="parTrans" cxnId="{ED7AFCEB-65EE-44D9-AD26-DC1A47CACD04}">
      <dgm:prSet/>
      <dgm:spPr/>
      <dgm:t>
        <a:bodyPr/>
        <a:lstStyle/>
        <a:p>
          <a:endParaRPr lang="ru-RU"/>
        </a:p>
      </dgm:t>
    </dgm:pt>
    <dgm:pt modelId="{443F40CD-2C3C-4108-9929-DE0E88DF2831}" type="sibTrans" cxnId="{ED7AFCEB-65EE-44D9-AD26-DC1A47CACD04}">
      <dgm:prSet/>
      <dgm:spPr/>
      <dgm:t>
        <a:bodyPr/>
        <a:lstStyle/>
        <a:p>
          <a:endParaRPr lang="ru-RU"/>
        </a:p>
      </dgm:t>
    </dgm:pt>
    <dgm:pt modelId="{B92D7180-5C33-4233-824C-0F6BB0ACC9DF}">
      <dgm:prSet phldrT="[Текст]" custT="1"/>
      <dgm:spPr/>
      <dgm:t>
        <a:bodyPr/>
        <a:lstStyle/>
        <a:p>
          <a:r>
            <a:rPr lang="uk-UA" sz="1800" b="1" dirty="0">
              <a:solidFill>
                <a:srgbClr val="002060"/>
              </a:solidFill>
            </a:rPr>
            <a:t>Маю намір</a:t>
          </a:r>
          <a:endParaRPr lang="ru-RU" sz="1800" b="1" dirty="0">
            <a:solidFill>
              <a:srgbClr val="002060"/>
            </a:solidFill>
          </a:endParaRPr>
        </a:p>
      </dgm:t>
    </dgm:pt>
    <dgm:pt modelId="{9D6A87BF-4517-4BE0-86B6-078328E374C0}" type="parTrans" cxnId="{255D8FD2-1857-45B3-8592-FF0C30EBE411}">
      <dgm:prSet/>
      <dgm:spPr/>
      <dgm:t>
        <a:bodyPr/>
        <a:lstStyle/>
        <a:p>
          <a:endParaRPr lang="ru-RU"/>
        </a:p>
      </dgm:t>
    </dgm:pt>
    <dgm:pt modelId="{EC42F6E4-6391-496B-B659-3AAA24D01C17}" type="sibTrans" cxnId="{255D8FD2-1857-45B3-8592-FF0C30EBE411}">
      <dgm:prSet/>
      <dgm:spPr/>
      <dgm:t>
        <a:bodyPr/>
        <a:lstStyle/>
        <a:p>
          <a:endParaRPr lang="ru-RU"/>
        </a:p>
      </dgm:t>
    </dgm:pt>
    <dgm:pt modelId="{1832409D-35C7-4FA1-8856-B2C89B93D888}" type="pres">
      <dgm:prSet presAssocID="{AD100986-0980-415B-8B0A-21CEBDE600DF}" presName="arrowDiagram" presStyleCnt="0">
        <dgm:presLayoutVars>
          <dgm:chMax val="5"/>
          <dgm:dir/>
          <dgm:resizeHandles val="exact"/>
        </dgm:presLayoutVars>
      </dgm:prSet>
      <dgm:spPr/>
    </dgm:pt>
    <dgm:pt modelId="{6405DF44-37B9-423B-A000-6A23409E3C2B}" type="pres">
      <dgm:prSet presAssocID="{AD100986-0980-415B-8B0A-21CEBDE600DF}" presName="arrow" presStyleLbl="bgShp" presStyleIdx="0" presStyleCnt="1" custLinFactNeighborX="-32892" custLinFactNeighborY="22647"/>
      <dgm:spPr/>
    </dgm:pt>
    <dgm:pt modelId="{6F4C9065-05E4-4710-9369-0E71B41DE69E}" type="pres">
      <dgm:prSet presAssocID="{AD100986-0980-415B-8B0A-21CEBDE600DF}" presName="arrowDiagram4" presStyleCnt="0"/>
      <dgm:spPr/>
    </dgm:pt>
    <dgm:pt modelId="{46008951-6435-4FED-ADC5-4B88DCA29090}" type="pres">
      <dgm:prSet presAssocID="{32BBEBB1-8D99-4E92-82E9-8BB8C6D10C7B}" presName="bullet4a" presStyleLbl="node1" presStyleIdx="0" presStyleCnt="4"/>
      <dgm:spPr/>
    </dgm:pt>
    <dgm:pt modelId="{F9A64F18-8791-476E-8DCF-A6EEA19B0903}" type="pres">
      <dgm:prSet presAssocID="{32BBEBB1-8D99-4E92-82E9-8BB8C6D10C7B}" presName="textBox4a" presStyleLbl="revTx" presStyleIdx="0" presStyleCnt="4" custScaleX="150656" custLinFactNeighborX="34029" custLinFactNeighborY="31716">
        <dgm:presLayoutVars>
          <dgm:bulletEnabled val="1"/>
        </dgm:presLayoutVars>
      </dgm:prSet>
      <dgm:spPr/>
      <dgm:t>
        <a:bodyPr/>
        <a:lstStyle/>
        <a:p>
          <a:endParaRPr lang="ru-RU"/>
        </a:p>
      </dgm:t>
    </dgm:pt>
    <dgm:pt modelId="{A86909B7-0D2E-492C-BADB-CC4E56EBCD73}" type="pres">
      <dgm:prSet presAssocID="{642FFDBF-4932-4217-BFE3-AA27D119B3B6}" presName="bullet4b" presStyleLbl="node1" presStyleIdx="1" presStyleCnt="4"/>
      <dgm:spPr/>
    </dgm:pt>
    <dgm:pt modelId="{8FD85F3A-7310-4C00-8771-5489B51076E8}" type="pres">
      <dgm:prSet presAssocID="{642FFDBF-4932-4217-BFE3-AA27D119B3B6}" presName="textBox4b" presStyleLbl="revTx" presStyleIdx="1" presStyleCnt="4" custScaleX="150656" custLinFactNeighborX="27709" custLinFactNeighborY="16517">
        <dgm:presLayoutVars>
          <dgm:bulletEnabled val="1"/>
        </dgm:presLayoutVars>
      </dgm:prSet>
      <dgm:spPr/>
      <dgm:t>
        <a:bodyPr/>
        <a:lstStyle/>
        <a:p>
          <a:endParaRPr lang="ru-RU"/>
        </a:p>
      </dgm:t>
    </dgm:pt>
    <dgm:pt modelId="{367F9DD4-87DC-46F0-B2F5-1AEB5F70DEFB}" type="pres">
      <dgm:prSet presAssocID="{BA109394-FC18-4D28-B529-20ACDF121CEC}" presName="bullet4c" presStyleLbl="node1" presStyleIdx="2" presStyleCnt="4"/>
      <dgm:spPr/>
    </dgm:pt>
    <dgm:pt modelId="{E2B27209-D862-47FA-88E2-D8E60B5D5B2A}" type="pres">
      <dgm:prSet presAssocID="{BA109394-FC18-4D28-B529-20ACDF121CEC}" presName="textBox4c" presStyleLbl="revTx" presStyleIdx="2" presStyleCnt="4" custScaleX="150656" custLinFactNeighborX="27709" custLinFactNeighborY="12214">
        <dgm:presLayoutVars>
          <dgm:bulletEnabled val="1"/>
        </dgm:presLayoutVars>
      </dgm:prSet>
      <dgm:spPr/>
      <dgm:t>
        <a:bodyPr/>
        <a:lstStyle/>
        <a:p>
          <a:endParaRPr lang="ru-RU"/>
        </a:p>
      </dgm:t>
    </dgm:pt>
    <dgm:pt modelId="{82988A52-B251-467E-AA70-941932C8D165}" type="pres">
      <dgm:prSet presAssocID="{B92D7180-5C33-4233-824C-0F6BB0ACC9DF}" presName="bullet4d" presStyleLbl="node1" presStyleIdx="3" presStyleCnt="4"/>
      <dgm:spPr/>
    </dgm:pt>
    <dgm:pt modelId="{7D21B99B-1AA3-4FBC-A050-BB8D9FADA261}" type="pres">
      <dgm:prSet presAssocID="{B92D7180-5C33-4233-824C-0F6BB0ACC9DF}" presName="textBox4d" presStyleLbl="revTx" presStyleIdx="3" presStyleCnt="4" custScaleX="150656" custLinFactNeighborX="32280" custLinFactNeighborY="4393">
        <dgm:presLayoutVars>
          <dgm:bulletEnabled val="1"/>
        </dgm:presLayoutVars>
      </dgm:prSet>
      <dgm:spPr/>
      <dgm:t>
        <a:bodyPr/>
        <a:lstStyle/>
        <a:p>
          <a:endParaRPr lang="ru-RU"/>
        </a:p>
      </dgm:t>
    </dgm:pt>
  </dgm:ptLst>
  <dgm:cxnLst>
    <dgm:cxn modelId="{ED7AFCEB-65EE-44D9-AD26-DC1A47CACD04}" srcId="{AD100986-0980-415B-8B0A-21CEBDE600DF}" destId="{BA109394-FC18-4D28-B529-20ACDF121CEC}" srcOrd="2" destOrd="0" parTransId="{984F35BC-AE86-4A06-910F-072EBC344832}" sibTransId="{443F40CD-2C3C-4108-9929-DE0E88DF2831}"/>
    <dgm:cxn modelId="{60621836-512C-4125-B4FD-983BBD02E301}" type="presOf" srcId="{BA109394-FC18-4D28-B529-20ACDF121CEC}" destId="{E2B27209-D862-47FA-88E2-D8E60B5D5B2A}" srcOrd="0" destOrd="0" presId="urn:microsoft.com/office/officeart/2005/8/layout/arrow2"/>
    <dgm:cxn modelId="{AE41A986-81C1-4404-B436-947F0C06E1D8}" type="presOf" srcId="{B92D7180-5C33-4233-824C-0F6BB0ACC9DF}" destId="{7D21B99B-1AA3-4FBC-A050-BB8D9FADA261}" srcOrd="0" destOrd="0" presId="urn:microsoft.com/office/officeart/2005/8/layout/arrow2"/>
    <dgm:cxn modelId="{872DCFAD-150D-416C-A2BA-EAD75FDD2A5A}" srcId="{AD100986-0980-415B-8B0A-21CEBDE600DF}" destId="{32BBEBB1-8D99-4E92-82E9-8BB8C6D10C7B}" srcOrd="0" destOrd="0" parTransId="{97068BD9-6618-4664-9CD3-B1CA8BBBA399}" sibTransId="{0860F4A2-B2D4-45D5-8B8D-9958C581B900}"/>
    <dgm:cxn modelId="{255D8FD2-1857-45B3-8592-FF0C30EBE411}" srcId="{AD100986-0980-415B-8B0A-21CEBDE600DF}" destId="{B92D7180-5C33-4233-824C-0F6BB0ACC9DF}" srcOrd="3" destOrd="0" parTransId="{9D6A87BF-4517-4BE0-86B6-078328E374C0}" sibTransId="{EC42F6E4-6391-496B-B659-3AAA24D01C17}"/>
    <dgm:cxn modelId="{AEA547C5-3BEA-4C56-BF39-05E1217672CE}" type="presOf" srcId="{AD100986-0980-415B-8B0A-21CEBDE600DF}" destId="{1832409D-35C7-4FA1-8856-B2C89B93D888}" srcOrd="0" destOrd="0" presId="urn:microsoft.com/office/officeart/2005/8/layout/arrow2"/>
    <dgm:cxn modelId="{A5CD0A51-56B3-4C7B-A7BF-84AD846FF31C}" srcId="{AD100986-0980-415B-8B0A-21CEBDE600DF}" destId="{642FFDBF-4932-4217-BFE3-AA27D119B3B6}" srcOrd="1" destOrd="0" parTransId="{7388F24F-7A7E-4829-B1C8-4D13CFEADB1D}" sibTransId="{96F6E2C3-8022-462B-A94C-4CF0601D12E0}"/>
    <dgm:cxn modelId="{929C5495-663F-47A7-98D6-922E88EFB10F}" type="presOf" srcId="{32BBEBB1-8D99-4E92-82E9-8BB8C6D10C7B}" destId="{F9A64F18-8791-476E-8DCF-A6EEA19B0903}" srcOrd="0" destOrd="0" presId="urn:microsoft.com/office/officeart/2005/8/layout/arrow2"/>
    <dgm:cxn modelId="{80842675-AEE7-432E-8E43-6FDA231D25FF}" type="presOf" srcId="{642FFDBF-4932-4217-BFE3-AA27D119B3B6}" destId="{8FD85F3A-7310-4C00-8771-5489B51076E8}" srcOrd="0" destOrd="0" presId="urn:microsoft.com/office/officeart/2005/8/layout/arrow2"/>
    <dgm:cxn modelId="{6791A57E-F4F0-482D-A430-6AC17DE2B332}" type="presParOf" srcId="{1832409D-35C7-4FA1-8856-B2C89B93D888}" destId="{6405DF44-37B9-423B-A000-6A23409E3C2B}" srcOrd="0" destOrd="0" presId="urn:microsoft.com/office/officeart/2005/8/layout/arrow2"/>
    <dgm:cxn modelId="{158C3157-4F80-440E-B3CC-BBCDA40548BC}" type="presParOf" srcId="{1832409D-35C7-4FA1-8856-B2C89B93D888}" destId="{6F4C9065-05E4-4710-9369-0E71B41DE69E}" srcOrd="1" destOrd="0" presId="urn:microsoft.com/office/officeart/2005/8/layout/arrow2"/>
    <dgm:cxn modelId="{040AA370-8C22-4C36-ADC6-ED6AD0F4992A}" type="presParOf" srcId="{6F4C9065-05E4-4710-9369-0E71B41DE69E}" destId="{46008951-6435-4FED-ADC5-4B88DCA29090}" srcOrd="0" destOrd="0" presId="urn:microsoft.com/office/officeart/2005/8/layout/arrow2"/>
    <dgm:cxn modelId="{23B63D93-1E9D-4DD1-B397-9BD6834BE671}" type="presParOf" srcId="{6F4C9065-05E4-4710-9369-0E71B41DE69E}" destId="{F9A64F18-8791-476E-8DCF-A6EEA19B0903}" srcOrd="1" destOrd="0" presId="urn:microsoft.com/office/officeart/2005/8/layout/arrow2"/>
    <dgm:cxn modelId="{431A03E9-7631-48B8-98DC-46817D1D7FC6}" type="presParOf" srcId="{6F4C9065-05E4-4710-9369-0E71B41DE69E}" destId="{A86909B7-0D2E-492C-BADB-CC4E56EBCD73}" srcOrd="2" destOrd="0" presId="urn:microsoft.com/office/officeart/2005/8/layout/arrow2"/>
    <dgm:cxn modelId="{80145B0C-F208-4441-918A-C3F649E0B14D}" type="presParOf" srcId="{6F4C9065-05E4-4710-9369-0E71B41DE69E}" destId="{8FD85F3A-7310-4C00-8771-5489B51076E8}" srcOrd="3" destOrd="0" presId="urn:microsoft.com/office/officeart/2005/8/layout/arrow2"/>
    <dgm:cxn modelId="{273D7581-86B2-49BA-9EA3-8662160F4DF3}" type="presParOf" srcId="{6F4C9065-05E4-4710-9369-0E71B41DE69E}" destId="{367F9DD4-87DC-46F0-B2F5-1AEB5F70DEFB}" srcOrd="4" destOrd="0" presId="urn:microsoft.com/office/officeart/2005/8/layout/arrow2"/>
    <dgm:cxn modelId="{BBBD1BE0-5546-4DAB-997C-3FC5EF7D7E48}" type="presParOf" srcId="{6F4C9065-05E4-4710-9369-0E71B41DE69E}" destId="{E2B27209-D862-47FA-88E2-D8E60B5D5B2A}" srcOrd="5" destOrd="0" presId="urn:microsoft.com/office/officeart/2005/8/layout/arrow2"/>
    <dgm:cxn modelId="{260A88FF-26CD-4CBA-A6EB-BB4C15C6E53B}" type="presParOf" srcId="{6F4C9065-05E4-4710-9369-0E71B41DE69E}" destId="{82988A52-B251-467E-AA70-941932C8D165}" srcOrd="6" destOrd="0" presId="urn:microsoft.com/office/officeart/2005/8/layout/arrow2"/>
    <dgm:cxn modelId="{29612988-BE36-4E80-9C57-02B457A7658D}" type="presParOf" srcId="{6F4C9065-05E4-4710-9369-0E71B41DE69E}" destId="{7D21B99B-1AA3-4FBC-A050-BB8D9FADA261}" srcOrd="7" destOrd="0" presId="urn:microsoft.com/office/officeart/2005/8/layout/arrow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1E10E-850E-42A3-9E5B-3A9C44D85B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9893063E-C3DF-4C11-9C0A-96148B07E20C}">
      <dgm:prSet phldrT="[Текст]" custT="1"/>
      <dgm:spPr/>
      <dgm:t>
        <a:bodyPr/>
        <a:lstStyle/>
        <a:p>
          <a:r>
            <a:rPr lang="uk-UA" sz="2400" b="1" noProof="0" dirty="0"/>
            <a:t>Гендерна рівність – обов'язковий контекст комунікацій</a:t>
          </a:r>
        </a:p>
      </dgm:t>
    </dgm:pt>
    <dgm:pt modelId="{EB72CF43-854D-47D3-8C14-EAB65AA9ED7F}" type="parTrans" cxnId="{B654DF61-32AB-41FD-8C03-898ABB7014D0}">
      <dgm:prSet/>
      <dgm:spPr/>
      <dgm:t>
        <a:bodyPr/>
        <a:lstStyle/>
        <a:p>
          <a:endParaRPr lang="ru-RU"/>
        </a:p>
      </dgm:t>
    </dgm:pt>
    <dgm:pt modelId="{AC131620-6EF8-4671-97B0-200AA6A47BD2}" type="sibTrans" cxnId="{B654DF61-32AB-41FD-8C03-898ABB7014D0}">
      <dgm:prSet/>
      <dgm:spPr/>
      <dgm:t>
        <a:bodyPr/>
        <a:lstStyle/>
        <a:p>
          <a:endParaRPr lang="ru-RU"/>
        </a:p>
      </dgm:t>
    </dgm:pt>
    <dgm:pt modelId="{91F9BAB9-FD25-424A-9E59-A37DB518A9F8}">
      <dgm:prSet phldrT="[Текст]" custT="1"/>
      <dgm:spPr/>
      <dgm:t>
        <a:bodyPr vert="horz"/>
        <a:lstStyle/>
        <a:p>
          <a:pPr marL="342900" indent="-342900" algn="l" defTabSz="914400" rtl="0" eaLnBrk="1" latinLnBrk="0" hangingPunct="1">
            <a:spcBef>
              <a:spcPts val="260"/>
            </a:spcBef>
            <a:buClr>
              <a:srgbClr val="678C94"/>
            </a:buClr>
            <a:buSzPts val="1300"/>
            <a:buFont typeface="Noto Sans Symbols"/>
            <a:buChar char="➢"/>
          </a:pPr>
          <a:r>
            <a:rPr lang="uk-UA" sz="1800" b="1" kern="1200" noProof="0" dirty="0">
              <a:solidFill>
                <a:schemeClr val="tx2"/>
              </a:solidFill>
              <a:latin typeface="+mn-lt"/>
              <a:ea typeface="+mn-ea"/>
              <a:cs typeface="+mn-cs"/>
              <a:sym typeface="Arial"/>
            </a:rPr>
            <a:t>Конституція України </a:t>
          </a:r>
          <a:r>
            <a:rPr lang="uk-UA" sz="1800" kern="1200" noProof="0" dirty="0">
              <a:solidFill>
                <a:schemeClr val="tx2"/>
              </a:solidFill>
              <a:latin typeface="+mn-lt"/>
              <a:ea typeface="+mn-ea"/>
              <a:cs typeface="+mn-cs"/>
              <a:sym typeface="Arial"/>
            </a:rPr>
            <a:t>«Стаття 24. Громадяни мають рівні конституційні права і свободи та є рівними перед законом.</a:t>
          </a:r>
          <a:endParaRPr lang="uk-UA" sz="1800" kern="1200" noProof="0" dirty="0">
            <a:solidFill>
              <a:schemeClr val="tx2"/>
            </a:solidFill>
            <a:latin typeface="+mn-lt"/>
            <a:ea typeface="+mn-ea"/>
            <a:cs typeface="+mn-cs"/>
          </a:endParaRPr>
        </a:p>
      </dgm:t>
    </dgm:pt>
    <dgm:pt modelId="{35F8649D-E4ED-4181-9671-4603F09DE53B}" type="parTrans" cxnId="{2DDF070B-8CC3-4280-AFD3-F0AFD9B3A5B3}">
      <dgm:prSet/>
      <dgm:spPr/>
      <dgm:t>
        <a:bodyPr/>
        <a:lstStyle/>
        <a:p>
          <a:endParaRPr lang="ru-RU"/>
        </a:p>
      </dgm:t>
    </dgm:pt>
    <dgm:pt modelId="{4A6DC7CB-B86E-4FF8-B0FF-BC74756C41B2}" type="sibTrans" cxnId="{2DDF070B-8CC3-4280-AFD3-F0AFD9B3A5B3}">
      <dgm:prSet/>
      <dgm:spPr/>
      <dgm:t>
        <a:bodyPr/>
        <a:lstStyle/>
        <a:p>
          <a:endParaRPr lang="ru-RU"/>
        </a:p>
      </dgm:t>
    </dgm:pt>
    <dgm:pt modelId="{95CF5DC4-9429-4D09-B788-5D7DCE2169FE}">
      <dgm:prSet custT="1"/>
      <dgm:spPr/>
      <dgm:t>
        <a:bodyPr/>
        <a:lstStyle/>
        <a:p>
          <a:pPr marL="342900" indent="-342900" algn="l" defTabSz="914400" rtl="0" eaLnBrk="1" latinLnBrk="0" hangingPunct="1">
            <a:spcBef>
              <a:spcPts val="260"/>
            </a:spcBef>
            <a:buClr>
              <a:srgbClr val="678C94"/>
            </a:buClr>
            <a:buSzPts val="1300"/>
            <a:buFont typeface="Noto Sans Symbols"/>
            <a:buChar char="➢"/>
          </a:pPr>
          <a:r>
            <a:rPr lang="uk-UA" sz="1800" kern="1200" noProof="0" dirty="0">
              <a:solidFill>
                <a:schemeClr val="tx2"/>
              </a:solidFill>
              <a:latin typeface="+mn-lt"/>
              <a:ea typeface="+mn-ea"/>
              <a:cs typeface="+mn-cs"/>
              <a:sym typeface="Arial"/>
            </a:rPr>
            <a:t>Не може бути привілеїв чи обмежень за ознаками раси, кольору шкіри, політичних, релігійних та інших переконань, статі, етнічного та соціального походження, майнового стану, місця проживання, за мовними або іншими ознаками.</a:t>
          </a:r>
          <a:endParaRPr lang="uk-UA" sz="1800" kern="1200" noProof="0" dirty="0">
            <a:solidFill>
              <a:schemeClr val="tx2"/>
            </a:solidFill>
            <a:latin typeface="+mn-lt"/>
            <a:ea typeface="+mn-ea"/>
            <a:cs typeface="+mn-cs"/>
          </a:endParaRPr>
        </a:p>
      </dgm:t>
    </dgm:pt>
    <dgm:pt modelId="{F31A5EBB-1D96-4F7C-87E8-10AF30C80DE7}" type="parTrans" cxnId="{47C9E25E-1A3A-4A14-892E-F6F02B523B81}">
      <dgm:prSet/>
      <dgm:spPr/>
      <dgm:t>
        <a:bodyPr/>
        <a:lstStyle/>
        <a:p>
          <a:endParaRPr lang="uk-UA"/>
        </a:p>
      </dgm:t>
    </dgm:pt>
    <dgm:pt modelId="{B7167F16-F26D-4559-A941-80C918C01112}" type="sibTrans" cxnId="{47C9E25E-1A3A-4A14-892E-F6F02B523B81}">
      <dgm:prSet/>
      <dgm:spPr/>
      <dgm:t>
        <a:bodyPr/>
        <a:lstStyle/>
        <a:p>
          <a:endParaRPr lang="uk-UA"/>
        </a:p>
      </dgm:t>
    </dgm:pt>
    <dgm:pt modelId="{0765413A-5AFB-4E9C-9947-E0237E7591BB}">
      <dgm:prSet custT="1"/>
      <dgm:spPr/>
      <dgm:t>
        <a:bodyPr/>
        <a:lstStyle/>
        <a:p>
          <a:pPr marL="342900" indent="-342900" algn="l" defTabSz="914400" rtl="0" eaLnBrk="1" latinLnBrk="0" hangingPunct="1">
            <a:spcBef>
              <a:spcPts val="260"/>
            </a:spcBef>
            <a:buClr>
              <a:srgbClr val="678C94"/>
            </a:buClr>
            <a:buSzPts val="1300"/>
            <a:buFont typeface="Noto Sans Symbols"/>
            <a:buChar char="➢"/>
          </a:pPr>
          <a:r>
            <a:rPr lang="uk-UA" sz="1800" kern="1200" noProof="0" dirty="0">
              <a:solidFill>
                <a:schemeClr val="tx2"/>
              </a:solidFill>
              <a:latin typeface="+mn-lt"/>
              <a:ea typeface="+mn-ea"/>
              <a:cs typeface="+mn-cs"/>
              <a:sym typeface="Arial"/>
            </a:rPr>
            <a:t>Рівність прав жінки і чоловіка забезпечується: наданням жінкам рівних з чоловіками можливостей у громадсько-політичній і культурній діяльності, у здобутті освіти і професійній підготовці, у праці та винагороді за неї; спеціальними заходами щодо охорони праці і здоров'я жінок, встановленням пенсійних пільг; створенням умов, які дають жінкам можливість поєднувати працю з материнством; правовим захистом, матеріальною і моральною підтримкою материнства і дитинства, включаючи надання оплачуваних відпусток та інших пільг вагітним жінкам і матерям»</a:t>
          </a:r>
          <a:endParaRPr lang="uk-UA" sz="1800" kern="1200" noProof="0" dirty="0">
            <a:solidFill>
              <a:schemeClr val="tx2"/>
            </a:solidFill>
            <a:latin typeface="+mn-lt"/>
            <a:ea typeface="+mn-ea"/>
            <a:cs typeface="+mn-cs"/>
          </a:endParaRPr>
        </a:p>
      </dgm:t>
    </dgm:pt>
    <dgm:pt modelId="{F43AA0C0-65B8-45C3-A9B8-713A16333B73}" type="parTrans" cxnId="{DF3CF819-FCDC-41CD-94B8-C0D633358F6F}">
      <dgm:prSet/>
      <dgm:spPr/>
      <dgm:t>
        <a:bodyPr/>
        <a:lstStyle/>
        <a:p>
          <a:endParaRPr lang="uk-UA"/>
        </a:p>
      </dgm:t>
    </dgm:pt>
    <dgm:pt modelId="{63A5B3E8-6D3D-4402-A872-7449537DA4A5}" type="sibTrans" cxnId="{DF3CF819-FCDC-41CD-94B8-C0D633358F6F}">
      <dgm:prSet/>
      <dgm:spPr/>
      <dgm:t>
        <a:bodyPr/>
        <a:lstStyle/>
        <a:p>
          <a:endParaRPr lang="uk-UA"/>
        </a:p>
      </dgm:t>
    </dgm:pt>
    <dgm:pt modelId="{5C284391-06D8-44B6-BA91-70736D115191}" type="pres">
      <dgm:prSet presAssocID="{3B71E10E-850E-42A3-9E5B-3A9C44D85BF2}" presName="linearFlow" presStyleCnt="0">
        <dgm:presLayoutVars>
          <dgm:dir/>
          <dgm:animLvl val="lvl"/>
          <dgm:resizeHandles val="exact"/>
        </dgm:presLayoutVars>
      </dgm:prSet>
      <dgm:spPr/>
      <dgm:t>
        <a:bodyPr/>
        <a:lstStyle/>
        <a:p>
          <a:endParaRPr lang="ru-RU"/>
        </a:p>
      </dgm:t>
    </dgm:pt>
    <dgm:pt modelId="{5BF20395-A50E-4BA6-B47E-A7324F81C74E}" type="pres">
      <dgm:prSet presAssocID="{9893063E-C3DF-4C11-9C0A-96148B07E20C}" presName="composite" presStyleCnt="0"/>
      <dgm:spPr/>
    </dgm:pt>
    <dgm:pt modelId="{72AA9426-79ED-44DA-B6EA-4FFB9F5A8C07}" type="pres">
      <dgm:prSet presAssocID="{9893063E-C3DF-4C11-9C0A-96148B07E20C}" presName="parentText" presStyleLbl="alignNode1" presStyleIdx="0" presStyleCnt="1" custLinFactNeighborX="0" custLinFactNeighborY="-8290">
        <dgm:presLayoutVars>
          <dgm:chMax val="1"/>
          <dgm:bulletEnabled val="1"/>
        </dgm:presLayoutVars>
      </dgm:prSet>
      <dgm:spPr/>
      <dgm:t>
        <a:bodyPr/>
        <a:lstStyle/>
        <a:p>
          <a:endParaRPr lang="ru-RU"/>
        </a:p>
      </dgm:t>
    </dgm:pt>
    <dgm:pt modelId="{DB391EFC-9FD9-49C5-B050-44ADEF4E8DF2}" type="pres">
      <dgm:prSet presAssocID="{9893063E-C3DF-4C11-9C0A-96148B07E20C}" presName="descendantText" presStyleLbl="alignAcc1" presStyleIdx="0" presStyleCnt="1" custScaleY="207897">
        <dgm:presLayoutVars>
          <dgm:bulletEnabled val="1"/>
        </dgm:presLayoutVars>
      </dgm:prSet>
      <dgm:spPr/>
      <dgm:t>
        <a:bodyPr/>
        <a:lstStyle/>
        <a:p>
          <a:endParaRPr lang="ru-RU"/>
        </a:p>
      </dgm:t>
    </dgm:pt>
  </dgm:ptLst>
  <dgm:cxnLst>
    <dgm:cxn modelId="{F062DA7F-7446-468E-8D1B-44151111D25E}" type="presOf" srcId="{3B71E10E-850E-42A3-9E5B-3A9C44D85BF2}" destId="{5C284391-06D8-44B6-BA91-70736D115191}" srcOrd="0" destOrd="0" presId="urn:microsoft.com/office/officeart/2005/8/layout/chevron2"/>
    <dgm:cxn modelId="{CDCD86FC-7ACF-4366-85A1-F00247EDB895}" type="presOf" srcId="{95CF5DC4-9429-4D09-B788-5D7DCE2169FE}" destId="{DB391EFC-9FD9-49C5-B050-44ADEF4E8DF2}" srcOrd="0" destOrd="1" presId="urn:microsoft.com/office/officeart/2005/8/layout/chevron2"/>
    <dgm:cxn modelId="{71643D81-2956-4AB6-A6DE-2E7CAD3A8888}" type="presOf" srcId="{91F9BAB9-FD25-424A-9E59-A37DB518A9F8}" destId="{DB391EFC-9FD9-49C5-B050-44ADEF4E8DF2}" srcOrd="0" destOrd="0" presId="urn:microsoft.com/office/officeart/2005/8/layout/chevron2"/>
    <dgm:cxn modelId="{2DDF070B-8CC3-4280-AFD3-F0AFD9B3A5B3}" srcId="{9893063E-C3DF-4C11-9C0A-96148B07E20C}" destId="{91F9BAB9-FD25-424A-9E59-A37DB518A9F8}" srcOrd="0" destOrd="0" parTransId="{35F8649D-E4ED-4181-9671-4603F09DE53B}" sibTransId="{4A6DC7CB-B86E-4FF8-B0FF-BC74756C41B2}"/>
    <dgm:cxn modelId="{47C9E25E-1A3A-4A14-892E-F6F02B523B81}" srcId="{9893063E-C3DF-4C11-9C0A-96148B07E20C}" destId="{95CF5DC4-9429-4D09-B788-5D7DCE2169FE}" srcOrd="1" destOrd="0" parTransId="{F31A5EBB-1D96-4F7C-87E8-10AF30C80DE7}" sibTransId="{B7167F16-F26D-4559-A941-80C918C01112}"/>
    <dgm:cxn modelId="{43581E82-F4E8-43AA-A08C-40438175DA7E}" type="presOf" srcId="{0765413A-5AFB-4E9C-9947-E0237E7591BB}" destId="{DB391EFC-9FD9-49C5-B050-44ADEF4E8DF2}" srcOrd="0" destOrd="2" presId="urn:microsoft.com/office/officeart/2005/8/layout/chevron2"/>
    <dgm:cxn modelId="{DF3CF819-FCDC-41CD-94B8-C0D633358F6F}" srcId="{9893063E-C3DF-4C11-9C0A-96148B07E20C}" destId="{0765413A-5AFB-4E9C-9947-E0237E7591BB}" srcOrd="2" destOrd="0" parTransId="{F43AA0C0-65B8-45C3-A9B8-713A16333B73}" sibTransId="{63A5B3E8-6D3D-4402-A872-7449537DA4A5}"/>
    <dgm:cxn modelId="{B654DF61-32AB-41FD-8C03-898ABB7014D0}" srcId="{3B71E10E-850E-42A3-9E5B-3A9C44D85BF2}" destId="{9893063E-C3DF-4C11-9C0A-96148B07E20C}" srcOrd="0" destOrd="0" parTransId="{EB72CF43-854D-47D3-8C14-EAB65AA9ED7F}" sibTransId="{AC131620-6EF8-4671-97B0-200AA6A47BD2}"/>
    <dgm:cxn modelId="{670DA001-E6DB-40AC-908D-4484D06A2F19}" type="presOf" srcId="{9893063E-C3DF-4C11-9C0A-96148B07E20C}" destId="{72AA9426-79ED-44DA-B6EA-4FFB9F5A8C07}" srcOrd="0" destOrd="0" presId="urn:microsoft.com/office/officeart/2005/8/layout/chevron2"/>
    <dgm:cxn modelId="{2F89E1BD-7602-4811-B121-B2156B26F503}" type="presParOf" srcId="{5C284391-06D8-44B6-BA91-70736D115191}" destId="{5BF20395-A50E-4BA6-B47E-A7324F81C74E}" srcOrd="0" destOrd="0" presId="urn:microsoft.com/office/officeart/2005/8/layout/chevron2"/>
    <dgm:cxn modelId="{FEB08573-FAB5-4C4B-926F-6EDC5391C9D3}" type="presParOf" srcId="{5BF20395-A50E-4BA6-B47E-A7324F81C74E}" destId="{72AA9426-79ED-44DA-B6EA-4FFB9F5A8C07}" srcOrd="0" destOrd="0" presId="urn:microsoft.com/office/officeart/2005/8/layout/chevron2"/>
    <dgm:cxn modelId="{ED09F60C-C1E9-42A4-AA2D-4CF1052091DE}" type="presParOf" srcId="{5BF20395-A50E-4BA6-B47E-A7324F81C74E}" destId="{DB391EFC-9FD9-49C5-B050-44ADEF4E8DF2}"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1E10E-850E-42A3-9E5B-3A9C44D85B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9893063E-C3DF-4C11-9C0A-96148B07E20C}">
      <dgm:prSet phldrT="[Текст]" custT="1"/>
      <dgm:spPr/>
      <dgm:t>
        <a:bodyPr/>
        <a:lstStyle/>
        <a:p>
          <a:r>
            <a:rPr lang="uk-UA" sz="2400" b="1" noProof="0" dirty="0"/>
            <a:t>Інклюзія – обов'язковий контекст комунікацій</a:t>
          </a:r>
        </a:p>
      </dgm:t>
    </dgm:pt>
    <dgm:pt modelId="{EB72CF43-854D-47D3-8C14-EAB65AA9ED7F}" type="parTrans" cxnId="{B654DF61-32AB-41FD-8C03-898ABB7014D0}">
      <dgm:prSet/>
      <dgm:spPr/>
      <dgm:t>
        <a:bodyPr/>
        <a:lstStyle/>
        <a:p>
          <a:endParaRPr lang="ru-RU"/>
        </a:p>
      </dgm:t>
    </dgm:pt>
    <dgm:pt modelId="{AC131620-6EF8-4671-97B0-200AA6A47BD2}" type="sibTrans" cxnId="{B654DF61-32AB-41FD-8C03-898ABB7014D0}">
      <dgm:prSet/>
      <dgm:spPr/>
      <dgm:t>
        <a:bodyPr/>
        <a:lstStyle/>
        <a:p>
          <a:endParaRPr lang="ru-RU"/>
        </a:p>
      </dgm:t>
    </dgm:pt>
    <dgm:pt modelId="{91F9BAB9-FD25-424A-9E59-A37DB518A9F8}">
      <dgm:prSet phldrT="[Текст]" custT="1"/>
      <dgm:spPr/>
      <dgm:t>
        <a:bodyPr vert="horz"/>
        <a:lstStyle/>
        <a:p>
          <a:r>
            <a:rPr lang="uk-UA" sz="1800" b="1" dirty="0">
              <a:solidFill>
                <a:schemeClr val="tx2"/>
              </a:solidFill>
            </a:rPr>
            <a:t>ІНКЛЮЗІЯ</a:t>
          </a:r>
          <a:r>
            <a:rPr lang="uk-UA" sz="1800" dirty="0">
              <a:solidFill>
                <a:schemeClr val="tx2"/>
              </a:solidFill>
            </a:rPr>
            <a:t> – це процес збільшення ступеня участі </a:t>
          </a:r>
          <a:r>
            <a:rPr lang="uk-UA" sz="1800" b="1" i="1" dirty="0">
              <a:solidFill>
                <a:schemeClr val="tx2"/>
              </a:solidFill>
            </a:rPr>
            <a:t>всіх</a:t>
          </a:r>
          <a:r>
            <a:rPr lang="uk-UA" sz="1800" dirty="0">
              <a:solidFill>
                <a:schemeClr val="tx2"/>
              </a:solidFill>
            </a:rPr>
            <a:t> громадян у соціумі. </a:t>
          </a:r>
          <a:endParaRPr lang="uk-UA" sz="1500" b="1" noProof="0" dirty="0">
            <a:solidFill>
              <a:srgbClr val="990000"/>
            </a:solidFill>
            <a:latin typeface="+mj-lt"/>
          </a:endParaRPr>
        </a:p>
      </dgm:t>
    </dgm:pt>
    <dgm:pt modelId="{35F8649D-E4ED-4181-9671-4603F09DE53B}" type="parTrans" cxnId="{2DDF070B-8CC3-4280-AFD3-F0AFD9B3A5B3}">
      <dgm:prSet/>
      <dgm:spPr/>
      <dgm:t>
        <a:bodyPr/>
        <a:lstStyle/>
        <a:p>
          <a:endParaRPr lang="ru-RU"/>
        </a:p>
      </dgm:t>
    </dgm:pt>
    <dgm:pt modelId="{4A6DC7CB-B86E-4FF8-B0FF-BC74756C41B2}" type="sibTrans" cxnId="{2DDF070B-8CC3-4280-AFD3-F0AFD9B3A5B3}">
      <dgm:prSet/>
      <dgm:spPr/>
      <dgm:t>
        <a:bodyPr/>
        <a:lstStyle/>
        <a:p>
          <a:endParaRPr lang="ru-RU"/>
        </a:p>
      </dgm:t>
    </dgm:pt>
    <dgm:pt modelId="{E9830E8E-A99A-418D-9CB0-82FC9C21D2E7}">
      <dgm:prSet custT="1"/>
      <dgm:spPr/>
      <dgm:t>
        <a:bodyPr/>
        <a:lstStyle/>
        <a:p>
          <a:r>
            <a:rPr lang="uk-UA" sz="1800" dirty="0">
              <a:solidFill>
                <a:schemeClr val="tx2"/>
              </a:solidFill>
            </a:rPr>
            <a:t>Він передбачає розробку і застосування таких конкретних рішень, які зможуть дозволити </a:t>
          </a:r>
          <a:r>
            <a:rPr lang="uk-UA" sz="1800" b="1" i="1" dirty="0">
              <a:solidFill>
                <a:schemeClr val="tx2"/>
              </a:solidFill>
            </a:rPr>
            <a:t>кожній</a:t>
          </a:r>
          <a:r>
            <a:rPr lang="uk-UA" sz="1800" dirty="0">
              <a:solidFill>
                <a:schemeClr val="tx2"/>
              </a:solidFill>
            </a:rPr>
            <a:t> людині </a:t>
          </a:r>
          <a:r>
            <a:rPr lang="uk-UA" sz="1800" b="1" i="1" dirty="0">
              <a:solidFill>
                <a:schemeClr val="tx2"/>
              </a:solidFill>
            </a:rPr>
            <a:t>рівноправно</a:t>
          </a:r>
          <a:r>
            <a:rPr lang="uk-UA" sz="1800" dirty="0">
              <a:solidFill>
                <a:schemeClr val="tx2"/>
              </a:solidFill>
            </a:rPr>
            <a:t> брати участь у суспільному житті. </a:t>
          </a:r>
        </a:p>
      </dgm:t>
    </dgm:pt>
    <dgm:pt modelId="{09994F99-1862-4109-A278-F59AD127F8F5}" type="parTrans" cxnId="{95111A53-8512-4589-84D3-5BC991B80BC2}">
      <dgm:prSet/>
      <dgm:spPr/>
      <dgm:t>
        <a:bodyPr/>
        <a:lstStyle/>
        <a:p>
          <a:endParaRPr lang="uk-UA"/>
        </a:p>
      </dgm:t>
    </dgm:pt>
    <dgm:pt modelId="{8E9B3C4F-AA1B-4288-BB5D-732AD91F8154}" type="sibTrans" cxnId="{95111A53-8512-4589-84D3-5BC991B80BC2}">
      <dgm:prSet/>
      <dgm:spPr/>
      <dgm:t>
        <a:bodyPr/>
        <a:lstStyle/>
        <a:p>
          <a:endParaRPr lang="uk-UA"/>
        </a:p>
      </dgm:t>
    </dgm:pt>
    <dgm:pt modelId="{8A6A8723-8D36-4E12-934B-D7CCECCC1516}">
      <dgm:prSet custT="1"/>
      <dgm:spPr/>
      <dgm:t>
        <a:bodyPr/>
        <a:lstStyle/>
        <a:p>
          <a:endParaRPr lang="uk-UA" sz="1800" dirty="0">
            <a:solidFill>
              <a:schemeClr val="tx2"/>
            </a:solidFill>
          </a:endParaRPr>
        </a:p>
      </dgm:t>
    </dgm:pt>
    <dgm:pt modelId="{7A14DF30-8B29-4BD7-8515-75949155DB31}" type="parTrans" cxnId="{66CD61E7-3A2F-4701-82B8-26427F81E522}">
      <dgm:prSet/>
      <dgm:spPr/>
      <dgm:t>
        <a:bodyPr/>
        <a:lstStyle/>
        <a:p>
          <a:endParaRPr lang="uk-UA"/>
        </a:p>
      </dgm:t>
    </dgm:pt>
    <dgm:pt modelId="{E59B4DF4-5A4F-4476-B932-4A19FF01535D}" type="sibTrans" cxnId="{66CD61E7-3A2F-4701-82B8-26427F81E522}">
      <dgm:prSet/>
      <dgm:spPr/>
      <dgm:t>
        <a:bodyPr/>
        <a:lstStyle/>
        <a:p>
          <a:endParaRPr lang="uk-UA"/>
        </a:p>
      </dgm:t>
    </dgm:pt>
    <dgm:pt modelId="{8FFE69D7-3CFD-4D3D-AF63-3826CF506770}">
      <dgm:prSet custT="1"/>
      <dgm:spPr/>
      <dgm:t>
        <a:bodyPr/>
        <a:lstStyle/>
        <a:p>
          <a:r>
            <a:rPr lang="uk-UA" sz="1800" dirty="0">
              <a:solidFill>
                <a:schemeClr val="tx2"/>
              </a:solidFill>
            </a:rPr>
            <a:t>При інклюзії </a:t>
          </a:r>
          <a:r>
            <a:rPr lang="uk-UA" sz="1800" b="1" i="1" dirty="0">
              <a:solidFill>
                <a:schemeClr val="tx2"/>
              </a:solidFill>
            </a:rPr>
            <a:t>всі</a:t>
          </a:r>
          <a:r>
            <a:rPr lang="uk-UA" sz="1800" dirty="0">
              <a:solidFill>
                <a:schemeClr val="tx2"/>
              </a:solidFill>
            </a:rPr>
            <a:t> зацікавлені сторони повинні брати активну участь за для отримання бажаного результату</a:t>
          </a:r>
          <a:r>
            <a:rPr lang="uk-UA" sz="1800" dirty="0">
              <a:solidFill>
                <a:srgbClr val="182B5D"/>
              </a:solidFill>
            </a:rPr>
            <a:t>:</a:t>
          </a:r>
        </a:p>
      </dgm:t>
    </dgm:pt>
    <dgm:pt modelId="{EFD27A15-C630-44DC-A1BB-E3ADBEF01B53}" type="parTrans" cxnId="{036826E4-C6A6-45CA-B212-F2361DD4CA40}">
      <dgm:prSet/>
      <dgm:spPr/>
      <dgm:t>
        <a:bodyPr/>
        <a:lstStyle/>
        <a:p>
          <a:endParaRPr lang="uk-UA"/>
        </a:p>
      </dgm:t>
    </dgm:pt>
    <dgm:pt modelId="{658B7B9A-C849-44B2-89B8-5B9E30EF4510}" type="sibTrans" cxnId="{036826E4-C6A6-45CA-B212-F2361DD4CA40}">
      <dgm:prSet/>
      <dgm:spPr/>
      <dgm:t>
        <a:bodyPr/>
        <a:lstStyle/>
        <a:p>
          <a:endParaRPr lang="uk-UA"/>
        </a:p>
      </dgm:t>
    </dgm:pt>
    <dgm:pt modelId="{769C5111-B097-4BF3-907F-8B53696EB078}">
      <dgm:prSet custT="1"/>
      <dgm:spPr/>
      <dgm:t>
        <a:bodyPr/>
        <a:lstStyle/>
        <a:p>
          <a:r>
            <a:rPr lang="uk-UA" sz="1800" dirty="0">
              <a:solidFill>
                <a:srgbClr val="182B5D"/>
              </a:solidFill>
              <a:cs typeface="Gill Sans"/>
            </a:rPr>
            <a:t>Жінки</a:t>
          </a:r>
        </a:p>
      </dgm:t>
    </dgm:pt>
    <dgm:pt modelId="{323ABE69-6490-45B2-A745-CD3CAF1D0C8C}" type="parTrans" cxnId="{D56512D9-C1CF-4B2C-A35E-85BB5C1C51D5}">
      <dgm:prSet/>
      <dgm:spPr/>
      <dgm:t>
        <a:bodyPr/>
        <a:lstStyle/>
        <a:p>
          <a:endParaRPr lang="uk-UA"/>
        </a:p>
      </dgm:t>
    </dgm:pt>
    <dgm:pt modelId="{C0B72DDA-4C06-40B5-BFD1-08DEFEA13DF3}" type="sibTrans" cxnId="{D56512D9-C1CF-4B2C-A35E-85BB5C1C51D5}">
      <dgm:prSet/>
      <dgm:spPr/>
      <dgm:t>
        <a:bodyPr/>
        <a:lstStyle/>
        <a:p>
          <a:endParaRPr lang="uk-UA"/>
        </a:p>
      </dgm:t>
    </dgm:pt>
    <dgm:pt modelId="{76CEA07D-9377-4A28-BAA0-4A1B6EDC5066}">
      <dgm:prSet custT="1"/>
      <dgm:spPr/>
      <dgm:t>
        <a:bodyPr/>
        <a:lstStyle/>
        <a:p>
          <a:r>
            <a:rPr lang="uk-UA" sz="1800" dirty="0">
              <a:solidFill>
                <a:srgbClr val="182B5D"/>
              </a:solidFill>
              <a:cs typeface="Gill Sans"/>
            </a:rPr>
            <a:t>Люди похилого віку</a:t>
          </a:r>
        </a:p>
      </dgm:t>
    </dgm:pt>
    <dgm:pt modelId="{443FB3EA-10CB-49CF-8917-FEDC739258AD}" type="parTrans" cxnId="{F507F524-BEBA-494B-85A4-A52CFA03516D}">
      <dgm:prSet/>
      <dgm:spPr/>
      <dgm:t>
        <a:bodyPr/>
        <a:lstStyle/>
        <a:p>
          <a:endParaRPr lang="uk-UA"/>
        </a:p>
      </dgm:t>
    </dgm:pt>
    <dgm:pt modelId="{373E3BAC-F6B4-4E6C-A86D-4BFEC3505A13}" type="sibTrans" cxnId="{F507F524-BEBA-494B-85A4-A52CFA03516D}">
      <dgm:prSet/>
      <dgm:spPr/>
      <dgm:t>
        <a:bodyPr/>
        <a:lstStyle/>
        <a:p>
          <a:endParaRPr lang="uk-UA"/>
        </a:p>
      </dgm:t>
    </dgm:pt>
    <dgm:pt modelId="{EBD75068-905C-4232-AE37-804A5C6322BB}">
      <dgm:prSet custT="1"/>
      <dgm:spPr/>
      <dgm:t>
        <a:bodyPr/>
        <a:lstStyle/>
        <a:p>
          <a:r>
            <a:rPr lang="uk-UA" sz="1800" dirty="0">
              <a:solidFill>
                <a:srgbClr val="182B5D"/>
              </a:solidFill>
              <a:cs typeface="Gill Sans"/>
            </a:rPr>
            <a:t>Молодь</a:t>
          </a:r>
        </a:p>
      </dgm:t>
    </dgm:pt>
    <dgm:pt modelId="{C36B9CC0-9B2C-48C2-B338-1BF8A1C37F74}" type="parTrans" cxnId="{2126337B-D5C0-4097-8B92-3D3BD5B3BC56}">
      <dgm:prSet/>
      <dgm:spPr/>
      <dgm:t>
        <a:bodyPr/>
        <a:lstStyle/>
        <a:p>
          <a:endParaRPr lang="uk-UA"/>
        </a:p>
      </dgm:t>
    </dgm:pt>
    <dgm:pt modelId="{91068AB6-8B6D-444F-A4FC-11186A79179B}" type="sibTrans" cxnId="{2126337B-D5C0-4097-8B92-3D3BD5B3BC56}">
      <dgm:prSet/>
      <dgm:spPr/>
      <dgm:t>
        <a:bodyPr/>
        <a:lstStyle/>
        <a:p>
          <a:endParaRPr lang="uk-UA"/>
        </a:p>
      </dgm:t>
    </dgm:pt>
    <dgm:pt modelId="{EC98622C-E73A-443E-A732-654776DFF804}">
      <dgm:prSet custT="1"/>
      <dgm:spPr/>
      <dgm:t>
        <a:bodyPr/>
        <a:lstStyle/>
        <a:p>
          <a:r>
            <a:rPr lang="uk-UA" sz="1800" dirty="0">
              <a:solidFill>
                <a:srgbClr val="182B5D"/>
              </a:solidFill>
              <a:cs typeface="Gill Sans"/>
            </a:rPr>
            <a:t>ВПО</a:t>
          </a:r>
        </a:p>
      </dgm:t>
    </dgm:pt>
    <dgm:pt modelId="{56A2F473-BD7A-43BD-9A40-7A943CBAB5DE}" type="parTrans" cxnId="{C5A475CE-CB74-4A4F-BEAD-0CD0BA3A3BAC}">
      <dgm:prSet/>
      <dgm:spPr/>
      <dgm:t>
        <a:bodyPr/>
        <a:lstStyle/>
        <a:p>
          <a:endParaRPr lang="uk-UA"/>
        </a:p>
      </dgm:t>
    </dgm:pt>
    <dgm:pt modelId="{831F7920-10B7-4319-9094-235EB0A6FF8F}" type="sibTrans" cxnId="{C5A475CE-CB74-4A4F-BEAD-0CD0BA3A3BAC}">
      <dgm:prSet/>
      <dgm:spPr/>
      <dgm:t>
        <a:bodyPr/>
        <a:lstStyle/>
        <a:p>
          <a:endParaRPr lang="uk-UA"/>
        </a:p>
      </dgm:t>
    </dgm:pt>
    <dgm:pt modelId="{057AC93F-479F-434E-93E9-0FD1772A998C}">
      <dgm:prSet custT="1"/>
      <dgm:spPr/>
      <dgm:t>
        <a:bodyPr/>
        <a:lstStyle/>
        <a:p>
          <a:r>
            <a:rPr lang="uk-UA" sz="1800" dirty="0">
              <a:solidFill>
                <a:srgbClr val="182B5D"/>
              </a:solidFill>
              <a:cs typeface="Gill Sans"/>
            </a:rPr>
            <a:t>ЛГБТ спільнота </a:t>
          </a:r>
        </a:p>
      </dgm:t>
    </dgm:pt>
    <dgm:pt modelId="{5F192960-DF4C-4123-9D47-0759929593FC}" type="parTrans" cxnId="{835AE420-699A-4F6C-8AE4-95C79D1A817B}">
      <dgm:prSet/>
      <dgm:spPr/>
      <dgm:t>
        <a:bodyPr/>
        <a:lstStyle/>
        <a:p>
          <a:endParaRPr lang="uk-UA"/>
        </a:p>
      </dgm:t>
    </dgm:pt>
    <dgm:pt modelId="{0E965350-BF1F-4DCD-A785-05F1BAA2B240}" type="sibTrans" cxnId="{835AE420-699A-4F6C-8AE4-95C79D1A817B}">
      <dgm:prSet/>
      <dgm:spPr/>
      <dgm:t>
        <a:bodyPr/>
        <a:lstStyle/>
        <a:p>
          <a:endParaRPr lang="uk-UA"/>
        </a:p>
      </dgm:t>
    </dgm:pt>
    <dgm:pt modelId="{2B3CAD72-F834-457D-A2F2-F3B36ED491DC}">
      <dgm:prSet custT="1"/>
      <dgm:spPr/>
      <dgm:t>
        <a:bodyPr/>
        <a:lstStyle/>
        <a:p>
          <a:r>
            <a:rPr lang="uk-UA" sz="1800" dirty="0">
              <a:solidFill>
                <a:srgbClr val="182B5D"/>
              </a:solidFill>
              <a:cs typeface="Gill Sans"/>
            </a:rPr>
            <a:t>Ветерани АТО/ООС</a:t>
          </a:r>
        </a:p>
      </dgm:t>
    </dgm:pt>
    <dgm:pt modelId="{2B9FA281-E79F-4488-AC0E-CD74B44D1784}" type="parTrans" cxnId="{79DAD1E5-7C26-4037-BE27-7B99E640D0A1}">
      <dgm:prSet/>
      <dgm:spPr/>
      <dgm:t>
        <a:bodyPr/>
        <a:lstStyle/>
        <a:p>
          <a:endParaRPr lang="uk-UA"/>
        </a:p>
      </dgm:t>
    </dgm:pt>
    <dgm:pt modelId="{0BD89578-6E88-4896-B8A3-630C5A7A6B4F}" type="sibTrans" cxnId="{79DAD1E5-7C26-4037-BE27-7B99E640D0A1}">
      <dgm:prSet/>
      <dgm:spPr/>
      <dgm:t>
        <a:bodyPr/>
        <a:lstStyle/>
        <a:p>
          <a:endParaRPr lang="uk-UA"/>
        </a:p>
      </dgm:t>
    </dgm:pt>
    <dgm:pt modelId="{89C1F6FC-B850-451E-A796-3BA431D31529}">
      <dgm:prSet custT="1"/>
      <dgm:spPr/>
      <dgm:t>
        <a:bodyPr/>
        <a:lstStyle/>
        <a:p>
          <a:r>
            <a:rPr lang="uk-UA" sz="1800" dirty="0">
              <a:solidFill>
                <a:srgbClr val="182B5D"/>
              </a:solidFill>
              <a:cs typeface="Gill Sans"/>
            </a:rPr>
            <a:t>Роми та представники інших національних меншин</a:t>
          </a:r>
          <a:endParaRPr lang="en-US" sz="1800" dirty="0">
            <a:solidFill>
              <a:srgbClr val="182B5D"/>
            </a:solidFill>
            <a:cs typeface="Gill Sans"/>
          </a:endParaRPr>
        </a:p>
      </dgm:t>
    </dgm:pt>
    <dgm:pt modelId="{4EBAF58B-B49F-4FE2-9077-4DC0A6C96370}" type="parTrans" cxnId="{8E5D3B68-6CE8-464D-8682-8A84D7D67474}">
      <dgm:prSet/>
      <dgm:spPr/>
      <dgm:t>
        <a:bodyPr/>
        <a:lstStyle/>
        <a:p>
          <a:endParaRPr lang="uk-UA"/>
        </a:p>
      </dgm:t>
    </dgm:pt>
    <dgm:pt modelId="{C33C78A7-0382-4451-985A-D9C4C1F57960}" type="sibTrans" cxnId="{8E5D3B68-6CE8-464D-8682-8A84D7D67474}">
      <dgm:prSet/>
      <dgm:spPr/>
      <dgm:t>
        <a:bodyPr/>
        <a:lstStyle/>
        <a:p>
          <a:endParaRPr lang="uk-UA"/>
        </a:p>
      </dgm:t>
    </dgm:pt>
    <dgm:pt modelId="{1AA03590-A3AB-41E6-92F1-FD2C10E546E6}">
      <dgm:prSet custT="1"/>
      <dgm:spPr/>
      <dgm:t>
        <a:bodyPr/>
        <a:lstStyle/>
        <a:p>
          <a:endParaRPr lang="en-US" sz="1800" dirty="0">
            <a:solidFill>
              <a:srgbClr val="182B5D"/>
            </a:solidFill>
            <a:cs typeface="Gill Sans"/>
          </a:endParaRPr>
        </a:p>
      </dgm:t>
    </dgm:pt>
    <dgm:pt modelId="{09170A7E-1363-4583-998B-4D7DFB06FB2A}" type="parTrans" cxnId="{2C1EB3E6-F0E9-4C1F-846A-0B0FD0BBF77E}">
      <dgm:prSet/>
      <dgm:spPr/>
      <dgm:t>
        <a:bodyPr/>
        <a:lstStyle/>
        <a:p>
          <a:endParaRPr lang="uk-UA"/>
        </a:p>
      </dgm:t>
    </dgm:pt>
    <dgm:pt modelId="{D5E28AEE-6EBD-49D2-A6E8-8443436D767E}" type="sibTrans" cxnId="{2C1EB3E6-F0E9-4C1F-846A-0B0FD0BBF77E}">
      <dgm:prSet/>
      <dgm:spPr/>
      <dgm:t>
        <a:bodyPr/>
        <a:lstStyle/>
        <a:p>
          <a:endParaRPr lang="uk-UA"/>
        </a:p>
      </dgm:t>
    </dgm:pt>
    <dgm:pt modelId="{D5555239-924F-4A2E-9B87-E8C16B595930}">
      <dgm:prSet/>
      <dgm:spPr/>
      <dgm:t>
        <a:bodyPr/>
        <a:lstStyle/>
        <a:p>
          <a:endParaRPr lang="uk-UA" sz="3600" b="1" dirty="0">
            <a:solidFill>
              <a:srgbClr val="182B5D"/>
            </a:solidFill>
            <a:cs typeface="Gill Sans"/>
          </a:endParaRPr>
        </a:p>
      </dgm:t>
    </dgm:pt>
    <dgm:pt modelId="{73E420C7-1071-4AAB-B779-A4E1734FA3C5}" type="parTrans" cxnId="{1FFFC11A-36FA-48F3-AF66-839F4720DEC2}">
      <dgm:prSet/>
      <dgm:spPr/>
      <dgm:t>
        <a:bodyPr/>
        <a:lstStyle/>
        <a:p>
          <a:endParaRPr lang="uk-UA"/>
        </a:p>
      </dgm:t>
    </dgm:pt>
    <dgm:pt modelId="{7EDBA225-7205-4DBC-8A44-7E08CD2582D7}" type="sibTrans" cxnId="{1FFFC11A-36FA-48F3-AF66-839F4720DEC2}">
      <dgm:prSet/>
      <dgm:spPr/>
      <dgm:t>
        <a:bodyPr/>
        <a:lstStyle/>
        <a:p>
          <a:endParaRPr lang="uk-UA"/>
        </a:p>
      </dgm:t>
    </dgm:pt>
    <dgm:pt modelId="{2A025171-89CC-402B-A6A4-BD41DF0DCC6D}">
      <dgm:prSet phldrT="[Текст]" custT="1"/>
      <dgm:spPr/>
      <dgm:t>
        <a:bodyPr vert="horz"/>
        <a:lstStyle/>
        <a:p>
          <a:endParaRPr lang="uk-UA" sz="1500" b="1" noProof="0" dirty="0">
            <a:solidFill>
              <a:srgbClr val="990000"/>
            </a:solidFill>
            <a:latin typeface="+mj-lt"/>
          </a:endParaRPr>
        </a:p>
      </dgm:t>
    </dgm:pt>
    <dgm:pt modelId="{DF4612C1-E7C3-48B7-BEE0-4C46BFE69077}" type="parTrans" cxnId="{F12A5520-F711-422A-918E-C277D68D9585}">
      <dgm:prSet/>
      <dgm:spPr/>
      <dgm:t>
        <a:bodyPr/>
        <a:lstStyle/>
        <a:p>
          <a:endParaRPr lang="uk-UA"/>
        </a:p>
      </dgm:t>
    </dgm:pt>
    <dgm:pt modelId="{28349481-34B4-4BED-8E1E-7F9D04375F94}" type="sibTrans" cxnId="{F12A5520-F711-422A-918E-C277D68D9585}">
      <dgm:prSet/>
      <dgm:spPr/>
      <dgm:t>
        <a:bodyPr/>
        <a:lstStyle/>
        <a:p>
          <a:endParaRPr lang="uk-UA"/>
        </a:p>
      </dgm:t>
    </dgm:pt>
    <dgm:pt modelId="{134275CE-E9DA-4FBF-9B28-1724C64F6BA8}">
      <dgm:prSet custT="1"/>
      <dgm:spPr/>
      <dgm:t>
        <a:bodyPr/>
        <a:lstStyle/>
        <a:p>
          <a:r>
            <a:rPr lang="uk-UA" sz="1800" dirty="0">
              <a:solidFill>
                <a:srgbClr val="182B5D"/>
              </a:solidFill>
              <a:cs typeface="Gill Sans"/>
            </a:rPr>
            <a:t>Люди з інвалідністю</a:t>
          </a:r>
        </a:p>
      </dgm:t>
    </dgm:pt>
    <dgm:pt modelId="{57DEB0D5-BE2A-48FD-9042-96D1A05849EA}" type="parTrans" cxnId="{134FE6D3-B69D-4B1A-9B7D-DA0B16A1A365}">
      <dgm:prSet/>
      <dgm:spPr/>
    </dgm:pt>
    <dgm:pt modelId="{1CD8D035-CE7B-47CE-886C-38DAA30AD6B2}" type="sibTrans" cxnId="{134FE6D3-B69D-4B1A-9B7D-DA0B16A1A365}">
      <dgm:prSet/>
      <dgm:spPr/>
    </dgm:pt>
    <dgm:pt modelId="{5C284391-06D8-44B6-BA91-70736D115191}" type="pres">
      <dgm:prSet presAssocID="{3B71E10E-850E-42A3-9E5B-3A9C44D85BF2}" presName="linearFlow" presStyleCnt="0">
        <dgm:presLayoutVars>
          <dgm:dir/>
          <dgm:animLvl val="lvl"/>
          <dgm:resizeHandles val="exact"/>
        </dgm:presLayoutVars>
      </dgm:prSet>
      <dgm:spPr/>
      <dgm:t>
        <a:bodyPr/>
        <a:lstStyle/>
        <a:p>
          <a:endParaRPr lang="ru-RU"/>
        </a:p>
      </dgm:t>
    </dgm:pt>
    <dgm:pt modelId="{5BF20395-A50E-4BA6-B47E-A7324F81C74E}" type="pres">
      <dgm:prSet presAssocID="{9893063E-C3DF-4C11-9C0A-96148B07E20C}" presName="composite" presStyleCnt="0"/>
      <dgm:spPr/>
    </dgm:pt>
    <dgm:pt modelId="{72AA9426-79ED-44DA-B6EA-4FFB9F5A8C07}" type="pres">
      <dgm:prSet presAssocID="{9893063E-C3DF-4C11-9C0A-96148B07E20C}" presName="parentText" presStyleLbl="alignNode1" presStyleIdx="0" presStyleCnt="1" custLinFactNeighborX="0" custLinFactNeighborY="-8290">
        <dgm:presLayoutVars>
          <dgm:chMax val="1"/>
          <dgm:bulletEnabled val="1"/>
        </dgm:presLayoutVars>
      </dgm:prSet>
      <dgm:spPr/>
      <dgm:t>
        <a:bodyPr/>
        <a:lstStyle/>
        <a:p>
          <a:endParaRPr lang="ru-RU"/>
        </a:p>
      </dgm:t>
    </dgm:pt>
    <dgm:pt modelId="{DB391EFC-9FD9-49C5-B050-44ADEF4E8DF2}" type="pres">
      <dgm:prSet presAssocID="{9893063E-C3DF-4C11-9C0A-96148B07E20C}" presName="descendantText" presStyleLbl="alignAcc1" presStyleIdx="0" presStyleCnt="1" custScaleY="207897">
        <dgm:presLayoutVars>
          <dgm:bulletEnabled val="1"/>
        </dgm:presLayoutVars>
      </dgm:prSet>
      <dgm:spPr/>
      <dgm:t>
        <a:bodyPr/>
        <a:lstStyle/>
        <a:p>
          <a:endParaRPr lang="ru-RU"/>
        </a:p>
      </dgm:t>
    </dgm:pt>
  </dgm:ptLst>
  <dgm:cxnLst>
    <dgm:cxn modelId="{F12A5520-F711-422A-918E-C277D68D9585}" srcId="{9893063E-C3DF-4C11-9C0A-96148B07E20C}" destId="{2A025171-89CC-402B-A6A4-BD41DF0DCC6D}" srcOrd="0" destOrd="0" parTransId="{DF4612C1-E7C3-48B7-BEE0-4C46BFE69077}" sibTransId="{28349481-34B4-4BED-8E1E-7F9D04375F94}"/>
    <dgm:cxn modelId="{2126337B-D5C0-4097-8B92-3D3BD5B3BC56}" srcId="{8FFE69D7-3CFD-4D3D-AF63-3826CF506770}" destId="{EBD75068-905C-4232-AE37-804A5C6322BB}" srcOrd="3" destOrd="0" parTransId="{C36B9CC0-9B2C-48C2-B338-1BF8A1C37F74}" sibTransId="{91068AB6-8B6D-444F-A4FC-11186A79179B}"/>
    <dgm:cxn modelId="{835AE420-699A-4F6C-8AE4-95C79D1A817B}" srcId="{8FFE69D7-3CFD-4D3D-AF63-3826CF506770}" destId="{057AC93F-479F-434E-93E9-0FD1772A998C}" srcOrd="5" destOrd="0" parTransId="{5F192960-DF4C-4123-9D47-0759929593FC}" sibTransId="{0E965350-BF1F-4DCD-A785-05F1BAA2B240}"/>
    <dgm:cxn modelId="{66CD61E7-3A2F-4701-82B8-26427F81E522}" srcId="{9893063E-C3DF-4C11-9C0A-96148B07E20C}" destId="{8A6A8723-8D36-4E12-934B-D7CCECCC1516}" srcOrd="3" destOrd="0" parTransId="{7A14DF30-8B29-4BD7-8515-75949155DB31}" sibTransId="{E59B4DF4-5A4F-4476-B932-4A19FF01535D}"/>
    <dgm:cxn modelId="{D56512D9-C1CF-4B2C-A35E-85BB5C1C51D5}" srcId="{8FFE69D7-3CFD-4D3D-AF63-3826CF506770}" destId="{769C5111-B097-4BF3-907F-8B53696EB078}" srcOrd="0" destOrd="0" parTransId="{323ABE69-6490-45B2-A745-CD3CAF1D0C8C}" sibTransId="{C0B72DDA-4C06-40B5-BFD1-08DEFEA13DF3}"/>
    <dgm:cxn modelId="{48F703F2-4A83-4451-8456-773DE0CF7CAB}" type="presOf" srcId="{769C5111-B097-4BF3-907F-8B53696EB078}" destId="{DB391EFC-9FD9-49C5-B050-44ADEF4E8DF2}" srcOrd="0" destOrd="5" presId="urn:microsoft.com/office/officeart/2005/8/layout/chevron2"/>
    <dgm:cxn modelId="{8E5D3B68-6CE8-464D-8682-8A84D7D67474}" srcId="{8FFE69D7-3CFD-4D3D-AF63-3826CF506770}" destId="{89C1F6FC-B850-451E-A796-3BA431D31529}" srcOrd="7" destOrd="0" parTransId="{4EBAF58B-B49F-4FE2-9077-4DC0A6C96370}" sibTransId="{C33C78A7-0382-4451-985A-D9C4C1F57960}"/>
    <dgm:cxn modelId="{752BCDE9-6F30-469E-BD95-FF2342022F94}" type="presOf" srcId="{2A025171-89CC-402B-A6A4-BD41DF0DCC6D}" destId="{DB391EFC-9FD9-49C5-B050-44ADEF4E8DF2}" srcOrd="0" destOrd="0" presId="urn:microsoft.com/office/officeart/2005/8/layout/chevron2"/>
    <dgm:cxn modelId="{92516249-32B1-4397-967B-CB5B5FEC3410}" type="presOf" srcId="{EBD75068-905C-4232-AE37-804A5C6322BB}" destId="{DB391EFC-9FD9-49C5-B050-44ADEF4E8DF2}" srcOrd="0" destOrd="8" presId="urn:microsoft.com/office/officeart/2005/8/layout/chevron2"/>
    <dgm:cxn modelId="{0A38AE0F-5A22-44BB-8395-263743878EB8}" type="presOf" srcId="{EC98622C-E73A-443E-A732-654776DFF804}" destId="{DB391EFC-9FD9-49C5-B050-44ADEF4E8DF2}" srcOrd="0" destOrd="9" presId="urn:microsoft.com/office/officeart/2005/8/layout/chevron2"/>
    <dgm:cxn modelId="{0FED51BE-6EE2-447D-8220-C0E7A59AEE3E}" type="presOf" srcId="{76CEA07D-9377-4A28-BAA0-4A1B6EDC5066}" destId="{DB391EFC-9FD9-49C5-B050-44ADEF4E8DF2}" srcOrd="0" destOrd="7" presId="urn:microsoft.com/office/officeart/2005/8/layout/chevron2"/>
    <dgm:cxn modelId="{F507F524-BEBA-494B-85A4-A52CFA03516D}" srcId="{8FFE69D7-3CFD-4D3D-AF63-3826CF506770}" destId="{76CEA07D-9377-4A28-BAA0-4A1B6EDC5066}" srcOrd="2" destOrd="0" parTransId="{443FB3EA-10CB-49CF-8917-FEDC739258AD}" sibTransId="{373E3BAC-F6B4-4E6C-A86D-4BFEC3505A13}"/>
    <dgm:cxn modelId="{134FE6D3-B69D-4B1A-9B7D-DA0B16A1A365}" srcId="{8FFE69D7-3CFD-4D3D-AF63-3826CF506770}" destId="{134275CE-E9DA-4FBF-9B28-1724C64F6BA8}" srcOrd="1" destOrd="0" parTransId="{57DEB0D5-BE2A-48FD-9042-96D1A05849EA}" sibTransId="{1CD8D035-CE7B-47CE-886C-38DAA30AD6B2}"/>
    <dgm:cxn modelId="{40FF416B-9FB2-4A43-9A2C-3D0391DD9314}" type="presOf" srcId="{8FFE69D7-3CFD-4D3D-AF63-3826CF506770}" destId="{DB391EFC-9FD9-49C5-B050-44ADEF4E8DF2}" srcOrd="0" destOrd="4" presId="urn:microsoft.com/office/officeart/2005/8/layout/chevron2"/>
    <dgm:cxn modelId="{2DDF070B-8CC3-4280-AFD3-F0AFD9B3A5B3}" srcId="{9893063E-C3DF-4C11-9C0A-96148B07E20C}" destId="{91F9BAB9-FD25-424A-9E59-A37DB518A9F8}" srcOrd="1" destOrd="0" parTransId="{35F8649D-E4ED-4181-9671-4603F09DE53B}" sibTransId="{4A6DC7CB-B86E-4FF8-B0FF-BC74756C41B2}"/>
    <dgm:cxn modelId="{C5A475CE-CB74-4A4F-BEAD-0CD0BA3A3BAC}" srcId="{8FFE69D7-3CFD-4D3D-AF63-3826CF506770}" destId="{EC98622C-E73A-443E-A732-654776DFF804}" srcOrd="4" destOrd="0" parTransId="{56A2F473-BD7A-43BD-9A40-7A943CBAB5DE}" sibTransId="{831F7920-10B7-4319-9094-235EB0A6FF8F}"/>
    <dgm:cxn modelId="{40F6F145-490C-47E2-A9A3-CD136A4869D3}" type="presOf" srcId="{3B71E10E-850E-42A3-9E5B-3A9C44D85BF2}" destId="{5C284391-06D8-44B6-BA91-70736D115191}" srcOrd="0" destOrd="0" presId="urn:microsoft.com/office/officeart/2005/8/layout/chevron2"/>
    <dgm:cxn modelId="{70EE3BA0-AE4E-4037-90BF-ED5EAF3D7E4F}" type="presOf" srcId="{91F9BAB9-FD25-424A-9E59-A37DB518A9F8}" destId="{DB391EFC-9FD9-49C5-B050-44ADEF4E8DF2}" srcOrd="0" destOrd="1" presId="urn:microsoft.com/office/officeart/2005/8/layout/chevron2"/>
    <dgm:cxn modelId="{CAB97C5A-6EB3-4A3E-B36B-5827A04B7679}" type="presOf" srcId="{2B3CAD72-F834-457D-A2F2-F3B36ED491DC}" destId="{DB391EFC-9FD9-49C5-B050-44ADEF4E8DF2}" srcOrd="0" destOrd="11" presId="urn:microsoft.com/office/officeart/2005/8/layout/chevron2"/>
    <dgm:cxn modelId="{FBF7DAA1-E683-4429-B10C-CA2FC5604E94}" type="presOf" srcId="{8A6A8723-8D36-4E12-934B-D7CCECCC1516}" destId="{DB391EFC-9FD9-49C5-B050-44ADEF4E8DF2}" srcOrd="0" destOrd="3" presId="urn:microsoft.com/office/officeart/2005/8/layout/chevron2"/>
    <dgm:cxn modelId="{39DE2B35-CB8F-4DAF-B6F2-C3BA942C2A5D}" type="presOf" srcId="{134275CE-E9DA-4FBF-9B28-1724C64F6BA8}" destId="{DB391EFC-9FD9-49C5-B050-44ADEF4E8DF2}" srcOrd="0" destOrd="6" presId="urn:microsoft.com/office/officeart/2005/8/layout/chevron2"/>
    <dgm:cxn modelId="{79DAD1E5-7C26-4037-BE27-7B99E640D0A1}" srcId="{8FFE69D7-3CFD-4D3D-AF63-3826CF506770}" destId="{2B3CAD72-F834-457D-A2F2-F3B36ED491DC}" srcOrd="6" destOrd="0" parTransId="{2B9FA281-E79F-4488-AC0E-CD74B44D1784}" sibTransId="{0BD89578-6E88-4896-B8A3-630C5A7A6B4F}"/>
    <dgm:cxn modelId="{0017829B-8B81-4757-8C59-2CF32B9C515A}" type="presOf" srcId="{1AA03590-A3AB-41E6-92F1-FD2C10E546E6}" destId="{DB391EFC-9FD9-49C5-B050-44ADEF4E8DF2}" srcOrd="0" destOrd="13" presId="urn:microsoft.com/office/officeart/2005/8/layout/chevron2"/>
    <dgm:cxn modelId="{2C1EB3E6-F0E9-4C1F-846A-0B0FD0BBF77E}" srcId="{9893063E-C3DF-4C11-9C0A-96148B07E20C}" destId="{1AA03590-A3AB-41E6-92F1-FD2C10E546E6}" srcOrd="5" destOrd="0" parTransId="{09170A7E-1363-4583-998B-4D7DFB06FB2A}" sibTransId="{D5E28AEE-6EBD-49D2-A6E8-8443436D767E}"/>
    <dgm:cxn modelId="{D0093140-215E-4875-AA7B-6B1247BCE172}" type="presOf" srcId="{89C1F6FC-B850-451E-A796-3BA431D31529}" destId="{DB391EFC-9FD9-49C5-B050-44ADEF4E8DF2}" srcOrd="0" destOrd="12" presId="urn:microsoft.com/office/officeart/2005/8/layout/chevron2"/>
    <dgm:cxn modelId="{036826E4-C6A6-45CA-B212-F2361DD4CA40}" srcId="{9893063E-C3DF-4C11-9C0A-96148B07E20C}" destId="{8FFE69D7-3CFD-4D3D-AF63-3826CF506770}" srcOrd="4" destOrd="0" parTransId="{EFD27A15-C630-44DC-A1BB-E3ADBEF01B53}" sibTransId="{658B7B9A-C849-44B2-89B8-5B9E30EF4510}"/>
    <dgm:cxn modelId="{ABD18614-1A8C-40CE-9446-854AF4DDF1DE}" type="presOf" srcId="{E9830E8E-A99A-418D-9CB0-82FC9C21D2E7}" destId="{DB391EFC-9FD9-49C5-B050-44ADEF4E8DF2}" srcOrd="0" destOrd="2" presId="urn:microsoft.com/office/officeart/2005/8/layout/chevron2"/>
    <dgm:cxn modelId="{B654DF61-32AB-41FD-8C03-898ABB7014D0}" srcId="{3B71E10E-850E-42A3-9E5B-3A9C44D85BF2}" destId="{9893063E-C3DF-4C11-9C0A-96148B07E20C}" srcOrd="0" destOrd="0" parTransId="{EB72CF43-854D-47D3-8C14-EAB65AA9ED7F}" sibTransId="{AC131620-6EF8-4671-97B0-200AA6A47BD2}"/>
    <dgm:cxn modelId="{00B91C6B-7899-4651-B142-263DBF21F977}" type="presOf" srcId="{D5555239-924F-4A2E-9B87-E8C16B595930}" destId="{DB391EFC-9FD9-49C5-B050-44ADEF4E8DF2}" srcOrd="0" destOrd="14" presId="urn:microsoft.com/office/officeart/2005/8/layout/chevron2"/>
    <dgm:cxn modelId="{4FC4D2BE-F243-4822-8C9C-64CA4A582A3A}" type="presOf" srcId="{9893063E-C3DF-4C11-9C0A-96148B07E20C}" destId="{72AA9426-79ED-44DA-B6EA-4FFB9F5A8C07}" srcOrd="0" destOrd="0" presId="urn:microsoft.com/office/officeart/2005/8/layout/chevron2"/>
    <dgm:cxn modelId="{1FFFC11A-36FA-48F3-AF66-839F4720DEC2}" srcId="{9893063E-C3DF-4C11-9C0A-96148B07E20C}" destId="{D5555239-924F-4A2E-9B87-E8C16B595930}" srcOrd="6" destOrd="0" parTransId="{73E420C7-1071-4AAB-B779-A4E1734FA3C5}" sibTransId="{7EDBA225-7205-4DBC-8A44-7E08CD2582D7}"/>
    <dgm:cxn modelId="{40E5C1D5-BCF2-429B-B05C-DE8620BBBFFA}" type="presOf" srcId="{057AC93F-479F-434E-93E9-0FD1772A998C}" destId="{DB391EFC-9FD9-49C5-B050-44ADEF4E8DF2}" srcOrd="0" destOrd="10" presId="urn:microsoft.com/office/officeart/2005/8/layout/chevron2"/>
    <dgm:cxn modelId="{95111A53-8512-4589-84D3-5BC991B80BC2}" srcId="{9893063E-C3DF-4C11-9C0A-96148B07E20C}" destId="{E9830E8E-A99A-418D-9CB0-82FC9C21D2E7}" srcOrd="2" destOrd="0" parTransId="{09994F99-1862-4109-A278-F59AD127F8F5}" sibTransId="{8E9B3C4F-AA1B-4288-BB5D-732AD91F8154}"/>
    <dgm:cxn modelId="{69AFDB1B-25B4-4C37-BD75-1A768FB55B80}" type="presParOf" srcId="{5C284391-06D8-44B6-BA91-70736D115191}" destId="{5BF20395-A50E-4BA6-B47E-A7324F81C74E}" srcOrd="0" destOrd="0" presId="urn:microsoft.com/office/officeart/2005/8/layout/chevron2"/>
    <dgm:cxn modelId="{BB35EC75-C287-462A-9B53-B7BA258590B8}" type="presParOf" srcId="{5BF20395-A50E-4BA6-B47E-A7324F81C74E}" destId="{72AA9426-79ED-44DA-B6EA-4FFB9F5A8C07}" srcOrd="0" destOrd="0" presId="urn:microsoft.com/office/officeart/2005/8/layout/chevron2"/>
    <dgm:cxn modelId="{4C506DA1-671D-4DEB-84E6-4859D9005572}" type="presParOf" srcId="{5BF20395-A50E-4BA6-B47E-A7324F81C74E}" destId="{DB391EFC-9FD9-49C5-B050-44ADEF4E8DF2}"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71E10E-850E-42A3-9E5B-3A9C44D85BF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9893063E-C3DF-4C11-9C0A-96148B07E20C}">
      <dgm:prSet phldrT="[Текст]"/>
      <dgm:spPr/>
      <dgm:t>
        <a:bodyPr/>
        <a:lstStyle/>
        <a:p>
          <a:r>
            <a:rPr lang="uk-UA" b="1" noProof="0" dirty="0"/>
            <a:t>Форми безпосередньої участі територіальної громади у вирішенні питань місцевого значення </a:t>
          </a:r>
        </a:p>
      </dgm:t>
    </dgm:pt>
    <dgm:pt modelId="{EB72CF43-854D-47D3-8C14-EAB65AA9ED7F}" type="parTrans" cxnId="{B654DF61-32AB-41FD-8C03-898ABB7014D0}">
      <dgm:prSet/>
      <dgm:spPr/>
      <dgm:t>
        <a:bodyPr/>
        <a:lstStyle/>
        <a:p>
          <a:endParaRPr lang="ru-RU"/>
        </a:p>
      </dgm:t>
    </dgm:pt>
    <dgm:pt modelId="{AC131620-6EF8-4671-97B0-200AA6A47BD2}" type="sibTrans" cxnId="{B654DF61-32AB-41FD-8C03-898ABB7014D0}">
      <dgm:prSet/>
      <dgm:spPr/>
      <dgm:t>
        <a:bodyPr/>
        <a:lstStyle/>
        <a:p>
          <a:endParaRPr lang="ru-RU"/>
        </a:p>
      </dgm:t>
    </dgm:pt>
    <dgm:pt modelId="{91F9BAB9-FD25-424A-9E59-A37DB518A9F8}">
      <dgm:prSet phldrT="[Текст]" custT="1"/>
      <dgm:spPr/>
      <dgm:t>
        <a:bodyPr vert="horz"/>
        <a:lstStyle/>
        <a:p>
          <a:r>
            <a:rPr lang="uk-UA" sz="1200" kern="1200" noProof="0" dirty="0"/>
            <a:t>   </a:t>
          </a:r>
          <a:r>
            <a:rPr lang="uk-UA" sz="1600" kern="1200" noProof="0" dirty="0">
              <a:solidFill>
                <a:srgbClr val="002060"/>
              </a:solidFill>
              <a:latin typeface="Calibri" panose="020F0502020204030204" pitchFamily="34" charset="0"/>
              <a:ea typeface="+mn-ea"/>
              <a:cs typeface="+mn-cs"/>
            </a:rPr>
            <a:t>Місцеві вибори</a:t>
          </a:r>
        </a:p>
      </dgm:t>
    </dgm:pt>
    <dgm:pt modelId="{35F8649D-E4ED-4181-9671-4603F09DE53B}" type="parTrans" cxnId="{2DDF070B-8CC3-4280-AFD3-F0AFD9B3A5B3}">
      <dgm:prSet/>
      <dgm:spPr/>
      <dgm:t>
        <a:bodyPr/>
        <a:lstStyle/>
        <a:p>
          <a:endParaRPr lang="ru-RU"/>
        </a:p>
      </dgm:t>
    </dgm:pt>
    <dgm:pt modelId="{4A6DC7CB-B86E-4FF8-B0FF-BC74756C41B2}" type="sibTrans" cxnId="{2DDF070B-8CC3-4280-AFD3-F0AFD9B3A5B3}">
      <dgm:prSet/>
      <dgm:spPr/>
      <dgm:t>
        <a:bodyPr/>
        <a:lstStyle/>
        <a:p>
          <a:endParaRPr lang="ru-RU"/>
        </a:p>
      </dgm:t>
    </dgm:pt>
    <dgm:pt modelId="{1C9AD31E-1B5A-4BA5-9971-CD562A049593}">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Місцевий референдум</a:t>
          </a:r>
        </a:p>
      </dgm:t>
    </dgm:pt>
    <dgm:pt modelId="{C091C505-DD64-4F05-A8B0-DE68A19D0919}" type="parTrans" cxnId="{B4DE60CD-AA7A-475C-BF86-9F3D258FDB88}">
      <dgm:prSet/>
      <dgm:spPr/>
      <dgm:t>
        <a:bodyPr/>
        <a:lstStyle/>
        <a:p>
          <a:endParaRPr lang="ru-RU"/>
        </a:p>
      </dgm:t>
    </dgm:pt>
    <dgm:pt modelId="{B0C21027-9B83-49F0-84FC-75BFF1610053}" type="sibTrans" cxnId="{B4DE60CD-AA7A-475C-BF86-9F3D258FDB88}">
      <dgm:prSet/>
      <dgm:spPr/>
      <dgm:t>
        <a:bodyPr/>
        <a:lstStyle/>
        <a:p>
          <a:endParaRPr lang="ru-RU"/>
        </a:p>
      </dgm:t>
    </dgm:pt>
    <dgm:pt modelId="{4D360B18-323B-42F1-9B5E-F2E6BB41A10E}">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Загальні збори громадян за місцем проживання</a:t>
          </a:r>
        </a:p>
      </dgm:t>
    </dgm:pt>
    <dgm:pt modelId="{7B6D8350-CA4C-45A6-80F3-4A103C30ACD9}" type="parTrans" cxnId="{2A25BA33-531A-4F8E-9EAE-3A732C283E98}">
      <dgm:prSet/>
      <dgm:spPr/>
      <dgm:t>
        <a:bodyPr/>
        <a:lstStyle/>
        <a:p>
          <a:endParaRPr lang="ru-RU"/>
        </a:p>
      </dgm:t>
    </dgm:pt>
    <dgm:pt modelId="{E7F5A722-E839-408F-BD6C-39B55750BA5E}" type="sibTrans" cxnId="{2A25BA33-531A-4F8E-9EAE-3A732C283E98}">
      <dgm:prSet/>
      <dgm:spPr/>
      <dgm:t>
        <a:bodyPr/>
        <a:lstStyle/>
        <a:p>
          <a:endParaRPr lang="ru-RU"/>
        </a:p>
      </dgm:t>
    </dgm:pt>
    <dgm:pt modelId="{6A13FC8D-FCD2-4AE3-80EE-CC4EEE6CD3B9}">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Участь у створенні та діяльності органів самоорганізації населення</a:t>
          </a:r>
        </a:p>
      </dgm:t>
    </dgm:pt>
    <dgm:pt modelId="{622885BC-9783-4595-9630-8663670C304B}" type="parTrans" cxnId="{678D7BEA-3119-41FF-86AE-01CAC990F60A}">
      <dgm:prSet/>
      <dgm:spPr/>
      <dgm:t>
        <a:bodyPr/>
        <a:lstStyle/>
        <a:p>
          <a:endParaRPr lang="ru-RU"/>
        </a:p>
      </dgm:t>
    </dgm:pt>
    <dgm:pt modelId="{014EF8C9-027B-487F-8537-64A94FBD8363}" type="sibTrans" cxnId="{678D7BEA-3119-41FF-86AE-01CAC990F60A}">
      <dgm:prSet/>
      <dgm:spPr/>
      <dgm:t>
        <a:bodyPr/>
        <a:lstStyle/>
        <a:p>
          <a:endParaRPr lang="ru-RU"/>
        </a:p>
      </dgm:t>
    </dgm:pt>
    <dgm:pt modelId="{2BD964BB-97B9-48F1-BD0E-A03682281F78}">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Місцеві ініціативи</a:t>
          </a:r>
        </a:p>
      </dgm:t>
    </dgm:pt>
    <dgm:pt modelId="{C74DB567-6184-4D13-BBA4-8CD4F30CB104}" type="parTrans" cxnId="{B72C04CF-1113-4E19-AF38-B46A23D5884C}">
      <dgm:prSet/>
      <dgm:spPr/>
      <dgm:t>
        <a:bodyPr/>
        <a:lstStyle/>
        <a:p>
          <a:endParaRPr lang="ru-RU"/>
        </a:p>
      </dgm:t>
    </dgm:pt>
    <dgm:pt modelId="{269C0E6A-B1EA-4F18-B209-686E5B1BA0E4}" type="sibTrans" cxnId="{B72C04CF-1113-4E19-AF38-B46A23D5884C}">
      <dgm:prSet/>
      <dgm:spPr/>
      <dgm:t>
        <a:bodyPr/>
        <a:lstStyle/>
        <a:p>
          <a:endParaRPr lang="ru-RU"/>
        </a:p>
      </dgm:t>
    </dgm:pt>
    <dgm:pt modelId="{6981F9FC-5180-4CD6-A680-4EB04AD2A4E9}">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Громадські слухання</a:t>
          </a:r>
        </a:p>
      </dgm:t>
    </dgm:pt>
    <dgm:pt modelId="{75F40CC0-8B38-4E04-99ED-4673C86B9860}" type="parTrans" cxnId="{726EF2F7-78DD-40B8-8E1A-58966FEE45C1}">
      <dgm:prSet/>
      <dgm:spPr/>
      <dgm:t>
        <a:bodyPr/>
        <a:lstStyle/>
        <a:p>
          <a:endParaRPr lang="ru-RU"/>
        </a:p>
      </dgm:t>
    </dgm:pt>
    <dgm:pt modelId="{EA9A2BBF-399F-47B9-AEDF-7F1C7206F8ED}" type="sibTrans" cxnId="{726EF2F7-78DD-40B8-8E1A-58966FEE45C1}">
      <dgm:prSet/>
      <dgm:spPr/>
      <dgm:t>
        <a:bodyPr/>
        <a:lstStyle/>
        <a:p>
          <a:endParaRPr lang="ru-RU"/>
        </a:p>
      </dgm:t>
    </dgm:pt>
    <dgm:pt modelId="{FF741214-2E6E-4C8E-AD86-1E9AA4F7CD38}">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Звернення громадян до органів і посадових осіб місцевого самоврядування, у тому числі у форматі електронної петиції</a:t>
          </a:r>
        </a:p>
      </dgm:t>
    </dgm:pt>
    <dgm:pt modelId="{7FCBE85A-6F0C-41CB-BF4C-53C501247A76}" type="parTrans" cxnId="{78361765-D99B-49C8-8648-FC723306437F}">
      <dgm:prSet/>
      <dgm:spPr/>
      <dgm:t>
        <a:bodyPr/>
        <a:lstStyle/>
        <a:p>
          <a:endParaRPr lang="ru-RU"/>
        </a:p>
      </dgm:t>
    </dgm:pt>
    <dgm:pt modelId="{3DAEDB91-E03D-4B4F-9E29-70DE7480D4C8}" type="sibTrans" cxnId="{78361765-D99B-49C8-8648-FC723306437F}">
      <dgm:prSet/>
      <dgm:spPr/>
      <dgm:t>
        <a:bodyPr/>
        <a:lstStyle/>
        <a:p>
          <a:endParaRPr lang="ru-RU"/>
        </a:p>
      </dgm:t>
    </dgm:pt>
    <dgm:pt modelId="{0F019B50-9261-4DCF-9BEF-ED1ACE2484F5}">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Консультації з громадськістю</a:t>
          </a:r>
        </a:p>
      </dgm:t>
    </dgm:pt>
    <dgm:pt modelId="{5EBD8B3D-0B3B-414C-AC20-5C0BD24629A3}" type="parTrans" cxnId="{AD8B2BFD-FAE7-4DE5-9017-4C91FA057053}">
      <dgm:prSet/>
      <dgm:spPr/>
      <dgm:t>
        <a:bodyPr/>
        <a:lstStyle/>
        <a:p>
          <a:endParaRPr lang="ru-RU"/>
        </a:p>
      </dgm:t>
    </dgm:pt>
    <dgm:pt modelId="{E5CBC157-C279-4C31-BDAD-A9F0DC597DA9}" type="sibTrans" cxnId="{AD8B2BFD-FAE7-4DE5-9017-4C91FA057053}">
      <dgm:prSet/>
      <dgm:spPr/>
      <dgm:t>
        <a:bodyPr/>
        <a:lstStyle/>
        <a:p>
          <a:endParaRPr lang="ru-RU"/>
        </a:p>
      </dgm:t>
    </dgm:pt>
    <dgm:pt modelId="{89C16D49-E9EA-436D-86CE-E72656EC233A}">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Участь у консультативно-дорадчих органах, утворених при органах місцевого самоврядування</a:t>
          </a:r>
        </a:p>
      </dgm:t>
    </dgm:pt>
    <dgm:pt modelId="{A8E254B0-6DFA-4B56-8755-5E79F33B451B}" type="parTrans" cxnId="{7BFCCCE5-F5AD-49E8-9621-BEEADE8B180E}">
      <dgm:prSet/>
      <dgm:spPr/>
      <dgm:t>
        <a:bodyPr/>
        <a:lstStyle/>
        <a:p>
          <a:endParaRPr lang="ru-RU"/>
        </a:p>
      </dgm:t>
    </dgm:pt>
    <dgm:pt modelId="{CC2500AC-E673-4E66-B7C2-A41E969EA561}" type="sibTrans" cxnId="{7BFCCCE5-F5AD-49E8-9621-BEEADE8B180E}">
      <dgm:prSet/>
      <dgm:spPr/>
      <dgm:t>
        <a:bodyPr/>
        <a:lstStyle/>
        <a:p>
          <a:endParaRPr lang="ru-RU"/>
        </a:p>
      </dgm:t>
    </dgm:pt>
    <dgm:pt modelId="{AECBC859-D095-48F4-A8F1-12720AC156A2}">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Участь у роботі контрольно-наглядових органів юридичних осіб публічного права, утворених за рішенням Ради</a:t>
          </a:r>
        </a:p>
      </dgm:t>
    </dgm:pt>
    <dgm:pt modelId="{2E31E29F-3F12-4448-92A3-4F8799CF43D0}" type="parTrans" cxnId="{2032C57F-1087-4666-8E93-FE66921666EB}">
      <dgm:prSet/>
      <dgm:spPr/>
      <dgm:t>
        <a:bodyPr/>
        <a:lstStyle/>
        <a:p>
          <a:endParaRPr lang="ru-RU"/>
        </a:p>
      </dgm:t>
    </dgm:pt>
    <dgm:pt modelId="{59ABBDE2-1AA3-4D95-9615-662B9FD71ACE}" type="sibTrans" cxnId="{2032C57F-1087-4666-8E93-FE66921666EB}">
      <dgm:prSet/>
      <dgm:spPr/>
      <dgm:t>
        <a:bodyPr/>
        <a:lstStyle/>
        <a:p>
          <a:endParaRPr lang="ru-RU"/>
        </a:p>
      </dgm:t>
    </dgm:pt>
    <dgm:pt modelId="{BACADD52-5814-4F7A-B12F-C6FDCF4BBDB6}">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 Участь у розподілі коштів місцевого бюджету через створення </a:t>
          </a:r>
          <a:r>
            <a:rPr lang="uk-UA" sz="1600" kern="1200" noProof="0" dirty="0" err="1">
              <a:solidFill>
                <a:srgbClr val="002060"/>
              </a:solidFill>
              <a:latin typeface="Calibri" panose="020F0502020204030204" pitchFamily="34" charset="0"/>
              <a:ea typeface="+mn-ea"/>
              <a:cs typeface="+mn-cs"/>
            </a:rPr>
            <a:t>проєктів</a:t>
          </a:r>
          <a:r>
            <a:rPr lang="uk-UA" sz="1600" kern="1200" noProof="0" dirty="0">
              <a:solidFill>
                <a:srgbClr val="002060"/>
              </a:solidFill>
              <a:latin typeface="Calibri" panose="020F0502020204030204" pitchFamily="34" charset="0"/>
              <a:ea typeface="+mn-ea"/>
              <a:cs typeface="+mn-cs"/>
            </a:rPr>
            <a:t> для покращення розвитку територіальної громади та/або голосування за них (громадський бюджет, бюджет місцевих проектів)</a:t>
          </a:r>
        </a:p>
      </dgm:t>
    </dgm:pt>
    <dgm:pt modelId="{3523787E-951D-4A6E-9B60-766C747F9E66}" type="parTrans" cxnId="{3FD80347-5486-448C-93F0-DC649F949B86}">
      <dgm:prSet/>
      <dgm:spPr/>
      <dgm:t>
        <a:bodyPr/>
        <a:lstStyle/>
        <a:p>
          <a:endParaRPr lang="ru-RU"/>
        </a:p>
      </dgm:t>
    </dgm:pt>
    <dgm:pt modelId="{29380520-6D4E-415B-B595-CE8F01900069}" type="sibTrans" cxnId="{3FD80347-5486-448C-93F0-DC649F949B86}">
      <dgm:prSet/>
      <dgm:spPr/>
      <dgm:t>
        <a:bodyPr/>
        <a:lstStyle/>
        <a:p>
          <a:endParaRPr lang="ru-RU"/>
        </a:p>
      </dgm:t>
    </dgm:pt>
    <dgm:pt modelId="{8BE15C86-2851-4DCB-88D3-809AB24531A7}">
      <dgm:prSet phldrT="[Текст]" custT="1"/>
      <dgm:spPr/>
      <dgm:t>
        <a:bodyPr vert="horz"/>
        <a:lstStyle/>
        <a:p>
          <a:r>
            <a:rPr lang="uk-UA" sz="1600" kern="1200" noProof="0" dirty="0">
              <a:solidFill>
                <a:srgbClr val="002060"/>
              </a:solidFill>
              <a:latin typeface="Calibri" panose="020F0502020204030204" pitchFamily="34" charset="0"/>
              <a:ea typeface="+mn-ea"/>
              <a:cs typeface="+mn-cs"/>
            </a:rPr>
            <a:t>Інші форми участі, передбачені законодавством</a:t>
          </a:r>
        </a:p>
      </dgm:t>
    </dgm:pt>
    <dgm:pt modelId="{C7480652-DE11-4552-A8ED-BB930D5C54FC}" type="parTrans" cxnId="{9DC4A4FE-D00D-45D2-A523-B4C9AE94C86E}">
      <dgm:prSet/>
      <dgm:spPr/>
      <dgm:t>
        <a:bodyPr/>
        <a:lstStyle/>
        <a:p>
          <a:endParaRPr lang="ru-RU"/>
        </a:p>
      </dgm:t>
    </dgm:pt>
    <dgm:pt modelId="{90E4AC80-5F98-4EF0-AC60-A45641FDF81B}" type="sibTrans" cxnId="{9DC4A4FE-D00D-45D2-A523-B4C9AE94C86E}">
      <dgm:prSet/>
      <dgm:spPr/>
      <dgm:t>
        <a:bodyPr/>
        <a:lstStyle/>
        <a:p>
          <a:endParaRPr lang="ru-RU"/>
        </a:p>
      </dgm:t>
    </dgm:pt>
    <dgm:pt modelId="{5C284391-06D8-44B6-BA91-70736D115191}" type="pres">
      <dgm:prSet presAssocID="{3B71E10E-850E-42A3-9E5B-3A9C44D85BF2}" presName="linearFlow" presStyleCnt="0">
        <dgm:presLayoutVars>
          <dgm:dir/>
          <dgm:animLvl val="lvl"/>
          <dgm:resizeHandles val="exact"/>
        </dgm:presLayoutVars>
      </dgm:prSet>
      <dgm:spPr/>
      <dgm:t>
        <a:bodyPr/>
        <a:lstStyle/>
        <a:p>
          <a:endParaRPr lang="ru-RU"/>
        </a:p>
      </dgm:t>
    </dgm:pt>
    <dgm:pt modelId="{5BF20395-A50E-4BA6-B47E-A7324F81C74E}" type="pres">
      <dgm:prSet presAssocID="{9893063E-C3DF-4C11-9C0A-96148B07E20C}" presName="composite" presStyleCnt="0"/>
      <dgm:spPr/>
    </dgm:pt>
    <dgm:pt modelId="{72AA9426-79ED-44DA-B6EA-4FFB9F5A8C07}" type="pres">
      <dgm:prSet presAssocID="{9893063E-C3DF-4C11-9C0A-96148B07E20C}" presName="parentText" presStyleLbl="alignNode1" presStyleIdx="0" presStyleCnt="1" custLinFactNeighborX="0" custLinFactNeighborY="-8290">
        <dgm:presLayoutVars>
          <dgm:chMax val="1"/>
          <dgm:bulletEnabled val="1"/>
        </dgm:presLayoutVars>
      </dgm:prSet>
      <dgm:spPr/>
      <dgm:t>
        <a:bodyPr/>
        <a:lstStyle/>
        <a:p>
          <a:endParaRPr lang="ru-RU"/>
        </a:p>
      </dgm:t>
    </dgm:pt>
    <dgm:pt modelId="{DB391EFC-9FD9-49C5-B050-44ADEF4E8DF2}" type="pres">
      <dgm:prSet presAssocID="{9893063E-C3DF-4C11-9C0A-96148B07E20C}" presName="descendantText" presStyleLbl="alignAcc1" presStyleIdx="0" presStyleCnt="1" custScaleY="189230">
        <dgm:presLayoutVars>
          <dgm:bulletEnabled val="1"/>
        </dgm:presLayoutVars>
      </dgm:prSet>
      <dgm:spPr/>
      <dgm:t>
        <a:bodyPr/>
        <a:lstStyle/>
        <a:p>
          <a:endParaRPr lang="ru-RU"/>
        </a:p>
      </dgm:t>
    </dgm:pt>
  </dgm:ptLst>
  <dgm:cxnLst>
    <dgm:cxn modelId="{04EC3407-0075-4303-A090-8CC98C967192}" type="presOf" srcId="{AECBC859-D095-48F4-A8F1-12720AC156A2}" destId="{DB391EFC-9FD9-49C5-B050-44ADEF4E8DF2}" srcOrd="0" destOrd="8" presId="urn:microsoft.com/office/officeart/2005/8/layout/chevron2"/>
    <dgm:cxn modelId="{D2716DCB-D129-46CC-8A5E-3CC01591F7AE}" type="presOf" srcId="{6981F9FC-5180-4CD6-A680-4EB04AD2A4E9}" destId="{DB391EFC-9FD9-49C5-B050-44ADEF4E8DF2}" srcOrd="0" destOrd="4" presId="urn:microsoft.com/office/officeart/2005/8/layout/chevron2"/>
    <dgm:cxn modelId="{B4DE60CD-AA7A-475C-BF86-9F3D258FDB88}" srcId="{9893063E-C3DF-4C11-9C0A-96148B07E20C}" destId="{1C9AD31E-1B5A-4BA5-9971-CD562A049593}" srcOrd="1" destOrd="0" parTransId="{C091C505-DD64-4F05-A8B0-DE68A19D0919}" sibTransId="{B0C21027-9B83-49F0-84FC-75BFF1610053}"/>
    <dgm:cxn modelId="{AD8B2BFD-FAE7-4DE5-9017-4C91FA057053}" srcId="{9893063E-C3DF-4C11-9C0A-96148B07E20C}" destId="{0F019B50-9261-4DCF-9BEF-ED1ACE2484F5}" srcOrd="6" destOrd="0" parTransId="{5EBD8B3D-0B3B-414C-AC20-5C0BD24629A3}" sibTransId="{E5CBC157-C279-4C31-BDAD-A9F0DC597DA9}"/>
    <dgm:cxn modelId="{2A25BA33-531A-4F8E-9EAE-3A732C283E98}" srcId="{9893063E-C3DF-4C11-9C0A-96148B07E20C}" destId="{4D360B18-323B-42F1-9B5E-F2E6BB41A10E}" srcOrd="2" destOrd="0" parTransId="{7B6D8350-CA4C-45A6-80F3-4A103C30ACD9}" sibTransId="{E7F5A722-E839-408F-BD6C-39B55750BA5E}"/>
    <dgm:cxn modelId="{6A06D656-36CB-48CB-A23C-D60E13D737CD}" type="presOf" srcId="{8BE15C86-2851-4DCB-88D3-809AB24531A7}" destId="{DB391EFC-9FD9-49C5-B050-44ADEF4E8DF2}" srcOrd="0" destOrd="11" presId="urn:microsoft.com/office/officeart/2005/8/layout/chevron2"/>
    <dgm:cxn modelId="{B51CE329-1C5F-4D5D-ABE6-B095A2A7A4B6}" type="presOf" srcId="{1C9AD31E-1B5A-4BA5-9971-CD562A049593}" destId="{DB391EFC-9FD9-49C5-B050-44ADEF4E8DF2}" srcOrd="0" destOrd="1" presId="urn:microsoft.com/office/officeart/2005/8/layout/chevron2"/>
    <dgm:cxn modelId="{BB3A1EBF-D7C4-452E-B0D3-64C9E8392B43}" type="presOf" srcId="{FF741214-2E6E-4C8E-AD86-1E9AA4F7CD38}" destId="{DB391EFC-9FD9-49C5-B050-44ADEF4E8DF2}" srcOrd="0" destOrd="5" presId="urn:microsoft.com/office/officeart/2005/8/layout/chevron2"/>
    <dgm:cxn modelId="{2DDF070B-8CC3-4280-AFD3-F0AFD9B3A5B3}" srcId="{9893063E-C3DF-4C11-9C0A-96148B07E20C}" destId="{91F9BAB9-FD25-424A-9E59-A37DB518A9F8}" srcOrd="0" destOrd="0" parTransId="{35F8649D-E4ED-4181-9671-4603F09DE53B}" sibTransId="{4A6DC7CB-B86E-4FF8-B0FF-BC74756C41B2}"/>
    <dgm:cxn modelId="{7397C468-CBD2-4CEA-9962-E46B1CAC58D2}" type="presOf" srcId="{89C16D49-E9EA-436D-86CE-E72656EC233A}" destId="{DB391EFC-9FD9-49C5-B050-44ADEF4E8DF2}" srcOrd="0" destOrd="7" presId="urn:microsoft.com/office/officeart/2005/8/layout/chevron2"/>
    <dgm:cxn modelId="{9DC4A4FE-D00D-45D2-A523-B4C9AE94C86E}" srcId="{9893063E-C3DF-4C11-9C0A-96148B07E20C}" destId="{8BE15C86-2851-4DCB-88D3-809AB24531A7}" srcOrd="11" destOrd="0" parTransId="{C7480652-DE11-4552-A8ED-BB930D5C54FC}" sibTransId="{90E4AC80-5F98-4EF0-AC60-A45641FDF81B}"/>
    <dgm:cxn modelId="{AE0DF678-E68D-48A9-9246-7AD2C22D765B}" type="presOf" srcId="{0F019B50-9261-4DCF-9BEF-ED1ACE2484F5}" destId="{DB391EFC-9FD9-49C5-B050-44ADEF4E8DF2}" srcOrd="0" destOrd="6" presId="urn:microsoft.com/office/officeart/2005/8/layout/chevron2"/>
    <dgm:cxn modelId="{2032C57F-1087-4666-8E93-FE66921666EB}" srcId="{9893063E-C3DF-4C11-9C0A-96148B07E20C}" destId="{AECBC859-D095-48F4-A8F1-12720AC156A2}" srcOrd="8" destOrd="0" parTransId="{2E31E29F-3F12-4448-92A3-4F8799CF43D0}" sibTransId="{59ABBDE2-1AA3-4D95-9615-662B9FD71ACE}"/>
    <dgm:cxn modelId="{78361765-D99B-49C8-8648-FC723306437F}" srcId="{9893063E-C3DF-4C11-9C0A-96148B07E20C}" destId="{FF741214-2E6E-4C8E-AD86-1E9AA4F7CD38}" srcOrd="5" destOrd="0" parTransId="{7FCBE85A-6F0C-41CB-BF4C-53C501247A76}" sibTransId="{3DAEDB91-E03D-4B4F-9E29-70DE7480D4C8}"/>
    <dgm:cxn modelId="{186F0D37-9BDD-428D-8EF2-0168344C688B}" type="presOf" srcId="{2BD964BB-97B9-48F1-BD0E-A03682281F78}" destId="{DB391EFC-9FD9-49C5-B050-44ADEF4E8DF2}" srcOrd="0" destOrd="3" presId="urn:microsoft.com/office/officeart/2005/8/layout/chevron2"/>
    <dgm:cxn modelId="{B654DF61-32AB-41FD-8C03-898ABB7014D0}" srcId="{3B71E10E-850E-42A3-9E5B-3A9C44D85BF2}" destId="{9893063E-C3DF-4C11-9C0A-96148B07E20C}" srcOrd="0" destOrd="0" parTransId="{EB72CF43-854D-47D3-8C14-EAB65AA9ED7F}" sibTransId="{AC131620-6EF8-4671-97B0-200AA6A47BD2}"/>
    <dgm:cxn modelId="{D920781E-B697-4CB0-B57E-B22DCF3E163C}" type="presOf" srcId="{4D360B18-323B-42F1-9B5E-F2E6BB41A10E}" destId="{DB391EFC-9FD9-49C5-B050-44ADEF4E8DF2}" srcOrd="0" destOrd="2" presId="urn:microsoft.com/office/officeart/2005/8/layout/chevron2"/>
    <dgm:cxn modelId="{1654C985-612F-46A1-A797-76CFCD6BBDC5}" type="presOf" srcId="{6A13FC8D-FCD2-4AE3-80EE-CC4EEE6CD3B9}" destId="{DB391EFC-9FD9-49C5-B050-44ADEF4E8DF2}" srcOrd="0" destOrd="10" presId="urn:microsoft.com/office/officeart/2005/8/layout/chevron2"/>
    <dgm:cxn modelId="{83FFEB37-28B1-4D86-BD25-5D351518C3BB}" type="presOf" srcId="{9893063E-C3DF-4C11-9C0A-96148B07E20C}" destId="{72AA9426-79ED-44DA-B6EA-4FFB9F5A8C07}" srcOrd="0" destOrd="0" presId="urn:microsoft.com/office/officeart/2005/8/layout/chevron2"/>
    <dgm:cxn modelId="{B72C04CF-1113-4E19-AF38-B46A23D5884C}" srcId="{9893063E-C3DF-4C11-9C0A-96148B07E20C}" destId="{2BD964BB-97B9-48F1-BD0E-A03682281F78}" srcOrd="3" destOrd="0" parTransId="{C74DB567-6184-4D13-BBA4-8CD4F30CB104}" sibTransId="{269C0E6A-B1EA-4F18-B209-686E5B1BA0E4}"/>
    <dgm:cxn modelId="{3F40987D-0362-40C5-93A8-C360D67C1289}" type="presOf" srcId="{91F9BAB9-FD25-424A-9E59-A37DB518A9F8}" destId="{DB391EFC-9FD9-49C5-B050-44ADEF4E8DF2}" srcOrd="0" destOrd="0" presId="urn:microsoft.com/office/officeart/2005/8/layout/chevron2"/>
    <dgm:cxn modelId="{678D7BEA-3119-41FF-86AE-01CAC990F60A}" srcId="{9893063E-C3DF-4C11-9C0A-96148B07E20C}" destId="{6A13FC8D-FCD2-4AE3-80EE-CC4EEE6CD3B9}" srcOrd="10" destOrd="0" parTransId="{622885BC-9783-4595-9630-8663670C304B}" sibTransId="{014EF8C9-027B-487F-8537-64A94FBD8363}"/>
    <dgm:cxn modelId="{726EF2F7-78DD-40B8-8E1A-58966FEE45C1}" srcId="{9893063E-C3DF-4C11-9C0A-96148B07E20C}" destId="{6981F9FC-5180-4CD6-A680-4EB04AD2A4E9}" srcOrd="4" destOrd="0" parTransId="{75F40CC0-8B38-4E04-99ED-4673C86B9860}" sibTransId="{EA9A2BBF-399F-47B9-AEDF-7F1C7206F8ED}"/>
    <dgm:cxn modelId="{FE26A1C5-03A7-4210-B668-6527651AB8C0}" type="presOf" srcId="{3B71E10E-850E-42A3-9E5B-3A9C44D85BF2}" destId="{5C284391-06D8-44B6-BA91-70736D115191}" srcOrd="0" destOrd="0" presId="urn:microsoft.com/office/officeart/2005/8/layout/chevron2"/>
    <dgm:cxn modelId="{3FD80347-5486-448C-93F0-DC649F949B86}" srcId="{9893063E-C3DF-4C11-9C0A-96148B07E20C}" destId="{BACADD52-5814-4F7A-B12F-C6FDCF4BBDB6}" srcOrd="9" destOrd="0" parTransId="{3523787E-951D-4A6E-9B60-766C747F9E66}" sibTransId="{29380520-6D4E-415B-B595-CE8F01900069}"/>
    <dgm:cxn modelId="{C6855B80-E065-4982-A1D7-CE443B14AEA9}" type="presOf" srcId="{BACADD52-5814-4F7A-B12F-C6FDCF4BBDB6}" destId="{DB391EFC-9FD9-49C5-B050-44ADEF4E8DF2}" srcOrd="0" destOrd="9" presId="urn:microsoft.com/office/officeart/2005/8/layout/chevron2"/>
    <dgm:cxn modelId="{7BFCCCE5-F5AD-49E8-9621-BEEADE8B180E}" srcId="{9893063E-C3DF-4C11-9C0A-96148B07E20C}" destId="{89C16D49-E9EA-436D-86CE-E72656EC233A}" srcOrd="7" destOrd="0" parTransId="{A8E254B0-6DFA-4B56-8755-5E79F33B451B}" sibTransId="{CC2500AC-E673-4E66-B7C2-A41E969EA561}"/>
    <dgm:cxn modelId="{CF4EA7D4-45D1-4975-AD06-AAF1943D56DA}" type="presParOf" srcId="{5C284391-06D8-44B6-BA91-70736D115191}" destId="{5BF20395-A50E-4BA6-B47E-A7324F81C74E}" srcOrd="0" destOrd="0" presId="urn:microsoft.com/office/officeart/2005/8/layout/chevron2"/>
    <dgm:cxn modelId="{89D3C1C5-E186-432B-A374-F64FB98EFBA6}" type="presParOf" srcId="{5BF20395-A50E-4BA6-B47E-A7324F81C74E}" destId="{72AA9426-79ED-44DA-B6EA-4FFB9F5A8C07}" srcOrd="0" destOrd="0" presId="urn:microsoft.com/office/officeart/2005/8/layout/chevron2"/>
    <dgm:cxn modelId="{B69C7EB8-9BFF-4B8D-B57A-BF9B8CBAD891}" type="presParOf" srcId="{5BF20395-A50E-4BA6-B47E-A7324F81C74E}" destId="{DB391EFC-9FD9-49C5-B050-44ADEF4E8DF2}"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3C12ED-9B28-42CD-BF47-E8C8697411A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611C47-78A6-4B25-8A92-3029C59AD2E8}">
      <dgm:prSet custT="1"/>
      <dgm:spPr/>
      <dgm:t>
        <a:bodyPr/>
        <a:lstStyle/>
        <a:p>
          <a:r>
            <a:rPr lang="uk-UA" sz="1600" b="1" noProof="0" dirty="0"/>
            <a:t>жінки можуть годувати груддю дитину, а чоловіки – ні;</a:t>
          </a:r>
        </a:p>
      </dgm:t>
    </dgm:pt>
    <dgm:pt modelId="{00184B98-C2EA-4CEA-BCA1-90BC6C9F31A1}" type="parTrans" cxnId="{6DD1EBA9-D635-4EB6-BFC7-24AC11DD5E97}">
      <dgm:prSet/>
      <dgm:spPr/>
      <dgm:t>
        <a:bodyPr/>
        <a:lstStyle/>
        <a:p>
          <a:endParaRPr lang="en-US"/>
        </a:p>
      </dgm:t>
    </dgm:pt>
    <dgm:pt modelId="{CA724C5C-281E-49DA-B137-278575F85092}" type="sibTrans" cxnId="{6DD1EBA9-D635-4EB6-BFC7-24AC11DD5E97}">
      <dgm:prSet/>
      <dgm:spPr/>
      <dgm:t>
        <a:bodyPr/>
        <a:lstStyle/>
        <a:p>
          <a:endParaRPr lang="en-US"/>
        </a:p>
      </dgm:t>
    </dgm:pt>
    <dgm:pt modelId="{C483AF44-F967-4A2E-A535-72C45F10A45A}">
      <dgm:prSet custT="1"/>
      <dgm:spPr/>
      <dgm:t>
        <a:bodyPr/>
        <a:lstStyle/>
        <a:p>
          <a:r>
            <a:rPr lang="ru-RU" sz="1600" b="1" dirty="0"/>
            <a:t>в </a:t>
          </a:r>
          <a:r>
            <a:rPr lang="uk-UA" sz="1600" b="1" noProof="0" dirty="0"/>
            <a:t>багатьох країнах дівчатка віддають перевагу танцям, в той час як хлопчики грають у футбол;</a:t>
          </a:r>
        </a:p>
      </dgm:t>
    </dgm:pt>
    <dgm:pt modelId="{BFF6B19C-2460-4B0D-9ADB-2387E240A87C}" type="parTrans" cxnId="{9947BE18-4026-4829-A860-0E1E30B300E7}">
      <dgm:prSet/>
      <dgm:spPr/>
      <dgm:t>
        <a:bodyPr/>
        <a:lstStyle/>
        <a:p>
          <a:endParaRPr lang="en-US"/>
        </a:p>
      </dgm:t>
    </dgm:pt>
    <dgm:pt modelId="{69A903CF-C14E-419C-9147-0F345E5485A2}" type="sibTrans" cxnId="{9947BE18-4026-4829-A860-0E1E30B300E7}">
      <dgm:prSet/>
      <dgm:spPr/>
      <dgm:t>
        <a:bodyPr/>
        <a:lstStyle/>
        <a:p>
          <a:endParaRPr lang="en-US"/>
        </a:p>
      </dgm:t>
    </dgm:pt>
    <dgm:pt modelId="{F60AACC5-7B1A-4B9E-9896-03FD4095A8F0}">
      <dgm:prSet custT="1"/>
      <dgm:spPr/>
      <dgm:t>
        <a:bodyPr/>
        <a:lstStyle/>
        <a:p>
          <a:r>
            <a:rPr lang="uk-UA" sz="1600" b="1" noProof="0" dirty="0"/>
            <a:t>після періоду статевого дозрівання у більшості хлопців розвивається більша м’язова сила, ніж у </a:t>
          </a:r>
          <a:r>
            <a:rPr lang="uk-UA" sz="1600" b="1" noProof="0" dirty="0" err="1"/>
            <a:t>дівчаток</a:t>
          </a:r>
          <a:r>
            <a:rPr lang="uk-UA" sz="1600" b="1" noProof="0" dirty="0"/>
            <a:t>;</a:t>
          </a:r>
        </a:p>
      </dgm:t>
    </dgm:pt>
    <dgm:pt modelId="{41380B4C-A339-4199-BCB3-385334625F0A}" type="parTrans" cxnId="{4552B3BD-3408-4884-9671-DC85D5D9733E}">
      <dgm:prSet/>
      <dgm:spPr/>
      <dgm:t>
        <a:bodyPr/>
        <a:lstStyle/>
        <a:p>
          <a:endParaRPr lang="en-US"/>
        </a:p>
      </dgm:t>
    </dgm:pt>
    <dgm:pt modelId="{F8CD1600-A69C-46F3-AEE9-DAD3B1BD75F4}" type="sibTrans" cxnId="{4552B3BD-3408-4884-9671-DC85D5D9733E}">
      <dgm:prSet/>
      <dgm:spPr/>
      <dgm:t>
        <a:bodyPr/>
        <a:lstStyle/>
        <a:p>
          <a:endParaRPr lang="en-US"/>
        </a:p>
      </dgm:t>
    </dgm:pt>
    <dgm:pt modelId="{1576220C-6462-44D8-B842-5F95F5FB029F}">
      <dgm:prSet custT="1"/>
      <dgm:spPr/>
      <dgm:t>
        <a:bodyPr/>
        <a:lstStyle/>
        <a:p>
          <a:r>
            <a:rPr lang="uk-UA" sz="1600" b="1" noProof="0" dirty="0"/>
            <a:t>жінки більше часу займаються домашнім господарством, ніж чоловіки</a:t>
          </a:r>
          <a:r>
            <a:rPr lang="ru-RU" sz="500" b="1" dirty="0"/>
            <a:t>;</a:t>
          </a:r>
          <a:endParaRPr lang="en-US" sz="500" b="1" dirty="0"/>
        </a:p>
      </dgm:t>
    </dgm:pt>
    <dgm:pt modelId="{84330583-5BBD-4486-B53C-3EA56403CF2C}" type="parTrans" cxnId="{12B3DE49-EDAA-41C9-BAA0-CFEF7F0A9A36}">
      <dgm:prSet/>
      <dgm:spPr/>
      <dgm:t>
        <a:bodyPr/>
        <a:lstStyle/>
        <a:p>
          <a:endParaRPr lang="en-US"/>
        </a:p>
      </dgm:t>
    </dgm:pt>
    <dgm:pt modelId="{4FBF50D4-FA00-4C30-A03A-E720FE0A1A3C}" type="sibTrans" cxnId="{12B3DE49-EDAA-41C9-BAA0-CFEF7F0A9A36}">
      <dgm:prSet/>
      <dgm:spPr/>
      <dgm:t>
        <a:bodyPr/>
        <a:lstStyle/>
        <a:p>
          <a:endParaRPr lang="en-US"/>
        </a:p>
      </dgm:t>
    </dgm:pt>
    <dgm:pt modelId="{4F92EB84-98B5-43FD-B802-128745466394}">
      <dgm:prSet custT="1"/>
      <dgm:spPr/>
      <dgm:t>
        <a:bodyPr/>
        <a:lstStyle/>
        <a:p>
          <a:r>
            <a:rPr lang="uk-UA" sz="1600" b="1" noProof="0" dirty="0"/>
            <a:t>майже у всіх хлопців і чоловіків на обличчі та грудях росте волосся, а у дівчат і жінок – ні</a:t>
          </a:r>
          <a:r>
            <a:rPr lang="ru-RU" sz="500" b="1" dirty="0"/>
            <a:t>;</a:t>
          </a:r>
          <a:endParaRPr lang="en-US" sz="500" b="1" dirty="0"/>
        </a:p>
      </dgm:t>
    </dgm:pt>
    <dgm:pt modelId="{844DDC72-C233-4943-9BBE-56A692B9CBDA}" type="parTrans" cxnId="{7E590374-3C58-408F-8702-69183951FD56}">
      <dgm:prSet/>
      <dgm:spPr/>
      <dgm:t>
        <a:bodyPr/>
        <a:lstStyle/>
        <a:p>
          <a:endParaRPr lang="en-US"/>
        </a:p>
      </dgm:t>
    </dgm:pt>
    <dgm:pt modelId="{99423E22-FDD3-4B3E-875A-260A0BFCAB08}" type="sibTrans" cxnId="{7E590374-3C58-408F-8702-69183951FD56}">
      <dgm:prSet/>
      <dgm:spPr/>
      <dgm:t>
        <a:bodyPr/>
        <a:lstStyle/>
        <a:p>
          <a:endParaRPr lang="en-US"/>
        </a:p>
      </dgm:t>
    </dgm:pt>
    <dgm:pt modelId="{60B14A3B-E548-4CCB-8637-7FE90C1256C5}">
      <dgm:prSet custT="1"/>
      <dgm:spPr/>
      <dgm:t>
        <a:bodyPr/>
        <a:lstStyle/>
        <a:p>
          <a:r>
            <a:rPr lang="uk-UA" sz="1600" b="1" noProof="0" dirty="0"/>
            <a:t>дівчата не повинні робити перший крок, щоб познайомитися з хлопцем та стати ініціаторками початку взаємин;</a:t>
          </a:r>
        </a:p>
      </dgm:t>
    </dgm:pt>
    <dgm:pt modelId="{149995B6-E503-4B6B-A4A9-08BD45D13C03}" type="parTrans" cxnId="{DCB79A7F-353A-4473-8B98-651A28AA063E}">
      <dgm:prSet/>
      <dgm:spPr/>
      <dgm:t>
        <a:bodyPr/>
        <a:lstStyle/>
        <a:p>
          <a:endParaRPr lang="en-US"/>
        </a:p>
      </dgm:t>
    </dgm:pt>
    <dgm:pt modelId="{C432D1DC-CDBE-42C2-AEFB-14CCB5382703}" type="sibTrans" cxnId="{DCB79A7F-353A-4473-8B98-651A28AA063E}">
      <dgm:prSet/>
      <dgm:spPr/>
      <dgm:t>
        <a:bodyPr/>
        <a:lstStyle/>
        <a:p>
          <a:endParaRPr lang="en-US"/>
        </a:p>
      </dgm:t>
    </dgm:pt>
    <dgm:pt modelId="{2967E0AF-ED51-45AC-837A-9AF891E32291}">
      <dgm:prSet custT="1"/>
      <dgm:spPr/>
      <dgm:t>
        <a:bodyPr/>
        <a:lstStyle/>
        <a:p>
          <a:r>
            <a:rPr lang="uk-UA" sz="1600" b="1" noProof="0" dirty="0"/>
            <a:t>чоловіки – кращі керівники, а жінки – кращі виконавці. </a:t>
          </a:r>
        </a:p>
      </dgm:t>
    </dgm:pt>
    <dgm:pt modelId="{F9451C51-6A44-40F5-A3E0-2E37D21B4638}" type="parTrans" cxnId="{778CA4A1-49A6-4929-ACD2-C5F7325D217C}">
      <dgm:prSet/>
      <dgm:spPr/>
      <dgm:t>
        <a:bodyPr/>
        <a:lstStyle/>
        <a:p>
          <a:endParaRPr lang="en-US"/>
        </a:p>
      </dgm:t>
    </dgm:pt>
    <dgm:pt modelId="{1E90455A-CF5A-478D-BE4F-6371316C6B46}" type="sibTrans" cxnId="{778CA4A1-49A6-4929-ACD2-C5F7325D217C}">
      <dgm:prSet/>
      <dgm:spPr/>
      <dgm:t>
        <a:bodyPr/>
        <a:lstStyle/>
        <a:p>
          <a:endParaRPr lang="en-US"/>
        </a:p>
      </dgm:t>
    </dgm:pt>
    <dgm:pt modelId="{E039417E-19E5-F848-8509-9F14D774CC36}" type="pres">
      <dgm:prSet presAssocID="{2A3C12ED-9B28-42CD-BF47-E8C8697411AF}" presName="linear" presStyleCnt="0">
        <dgm:presLayoutVars>
          <dgm:animLvl val="lvl"/>
          <dgm:resizeHandles val="exact"/>
        </dgm:presLayoutVars>
      </dgm:prSet>
      <dgm:spPr/>
      <dgm:t>
        <a:bodyPr/>
        <a:lstStyle/>
        <a:p>
          <a:endParaRPr lang="ru-RU"/>
        </a:p>
      </dgm:t>
    </dgm:pt>
    <dgm:pt modelId="{8E560FB3-CEAB-6944-9C90-BD945F6969BD}" type="pres">
      <dgm:prSet presAssocID="{60611C47-78A6-4B25-8A92-3029C59AD2E8}" presName="parentText" presStyleLbl="node1" presStyleIdx="0" presStyleCnt="7" custLinFactY="-23543" custLinFactNeighborX="391" custLinFactNeighborY="-100000">
        <dgm:presLayoutVars>
          <dgm:chMax val="0"/>
          <dgm:bulletEnabled val="1"/>
        </dgm:presLayoutVars>
      </dgm:prSet>
      <dgm:spPr/>
      <dgm:t>
        <a:bodyPr/>
        <a:lstStyle/>
        <a:p>
          <a:endParaRPr lang="ru-RU"/>
        </a:p>
      </dgm:t>
    </dgm:pt>
    <dgm:pt modelId="{B4203D27-A3C7-0A4E-9587-5EF74972D27E}" type="pres">
      <dgm:prSet presAssocID="{CA724C5C-281E-49DA-B137-278575F85092}" presName="spacer" presStyleCnt="0"/>
      <dgm:spPr/>
    </dgm:pt>
    <dgm:pt modelId="{55E59956-E8D7-9F46-851E-C1B678CA696F}" type="pres">
      <dgm:prSet presAssocID="{C483AF44-F967-4A2E-A535-72C45F10A45A}" presName="parentText" presStyleLbl="node1" presStyleIdx="1" presStyleCnt="7">
        <dgm:presLayoutVars>
          <dgm:chMax val="0"/>
          <dgm:bulletEnabled val="1"/>
        </dgm:presLayoutVars>
      </dgm:prSet>
      <dgm:spPr/>
      <dgm:t>
        <a:bodyPr/>
        <a:lstStyle/>
        <a:p>
          <a:endParaRPr lang="ru-RU"/>
        </a:p>
      </dgm:t>
    </dgm:pt>
    <dgm:pt modelId="{ADBCF62C-3C0F-D747-9CA7-25C7F7614F38}" type="pres">
      <dgm:prSet presAssocID="{69A903CF-C14E-419C-9147-0F345E5485A2}" presName="spacer" presStyleCnt="0"/>
      <dgm:spPr/>
    </dgm:pt>
    <dgm:pt modelId="{98D77CA2-BFC0-E148-8A3F-C574218477F5}" type="pres">
      <dgm:prSet presAssocID="{F60AACC5-7B1A-4B9E-9896-03FD4095A8F0}" presName="parentText" presStyleLbl="node1" presStyleIdx="2" presStyleCnt="7">
        <dgm:presLayoutVars>
          <dgm:chMax val="0"/>
          <dgm:bulletEnabled val="1"/>
        </dgm:presLayoutVars>
      </dgm:prSet>
      <dgm:spPr/>
      <dgm:t>
        <a:bodyPr/>
        <a:lstStyle/>
        <a:p>
          <a:endParaRPr lang="ru-RU"/>
        </a:p>
      </dgm:t>
    </dgm:pt>
    <dgm:pt modelId="{5183049E-1E3B-1242-B154-06191B960ED1}" type="pres">
      <dgm:prSet presAssocID="{F8CD1600-A69C-46F3-AEE9-DAD3B1BD75F4}" presName="spacer" presStyleCnt="0"/>
      <dgm:spPr/>
    </dgm:pt>
    <dgm:pt modelId="{6C1D62EA-80B6-DD45-B318-B89AEA49AEFC}" type="pres">
      <dgm:prSet presAssocID="{1576220C-6462-44D8-B842-5F95F5FB029F}" presName="parentText" presStyleLbl="node1" presStyleIdx="3" presStyleCnt="7" custLinFactY="1313" custLinFactNeighborX="585" custLinFactNeighborY="100000">
        <dgm:presLayoutVars>
          <dgm:chMax val="0"/>
          <dgm:bulletEnabled val="1"/>
        </dgm:presLayoutVars>
      </dgm:prSet>
      <dgm:spPr/>
      <dgm:t>
        <a:bodyPr/>
        <a:lstStyle/>
        <a:p>
          <a:endParaRPr lang="ru-RU"/>
        </a:p>
      </dgm:t>
    </dgm:pt>
    <dgm:pt modelId="{6147AB5F-5027-E241-A3F8-19DE78472A62}" type="pres">
      <dgm:prSet presAssocID="{4FBF50D4-FA00-4C30-A03A-E720FE0A1A3C}" presName="spacer" presStyleCnt="0"/>
      <dgm:spPr/>
    </dgm:pt>
    <dgm:pt modelId="{696E61D2-F1A8-AE47-B093-260611F385E7}" type="pres">
      <dgm:prSet presAssocID="{4F92EB84-98B5-43FD-B802-128745466394}" presName="parentText" presStyleLbl="node1" presStyleIdx="4" presStyleCnt="7">
        <dgm:presLayoutVars>
          <dgm:chMax val="0"/>
          <dgm:bulletEnabled val="1"/>
        </dgm:presLayoutVars>
      </dgm:prSet>
      <dgm:spPr/>
      <dgm:t>
        <a:bodyPr/>
        <a:lstStyle/>
        <a:p>
          <a:endParaRPr lang="ru-RU"/>
        </a:p>
      </dgm:t>
    </dgm:pt>
    <dgm:pt modelId="{0A865861-D190-4342-96EA-D54B609B6BBE}" type="pres">
      <dgm:prSet presAssocID="{99423E22-FDD3-4B3E-875A-260A0BFCAB08}" presName="spacer" presStyleCnt="0"/>
      <dgm:spPr/>
    </dgm:pt>
    <dgm:pt modelId="{8BE73DD8-951C-CD4D-944A-F49A4E9C9021}" type="pres">
      <dgm:prSet presAssocID="{60B14A3B-E548-4CCB-8637-7FE90C1256C5}" presName="parentText" presStyleLbl="node1" presStyleIdx="5" presStyleCnt="7">
        <dgm:presLayoutVars>
          <dgm:chMax val="0"/>
          <dgm:bulletEnabled val="1"/>
        </dgm:presLayoutVars>
      </dgm:prSet>
      <dgm:spPr/>
      <dgm:t>
        <a:bodyPr/>
        <a:lstStyle/>
        <a:p>
          <a:endParaRPr lang="ru-RU"/>
        </a:p>
      </dgm:t>
    </dgm:pt>
    <dgm:pt modelId="{61912D81-4C18-2344-A36C-9A57BE87A89E}" type="pres">
      <dgm:prSet presAssocID="{C432D1DC-CDBE-42C2-AEFB-14CCB5382703}" presName="spacer" presStyleCnt="0"/>
      <dgm:spPr/>
    </dgm:pt>
    <dgm:pt modelId="{86253434-1506-094B-8C6E-E2375413DA19}" type="pres">
      <dgm:prSet presAssocID="{2967E0AF-ED51-45AC-837A-9AF891E32291}" presName="parentText" presStyleLbl="node1" presStyleIdx="6" presStyleCnt="7">
        <dgm:presLayoutVars>
          <dgm:chMax val="0"/>
          <dgm:bulletEnabled val="1"/>
        </dgm:presLayoutVars>
      </dgm:prSet>
      <dgm:spPr/>
      <dgm:t>
        <a:bodyPr/>
        <a:lstStyle/>
        <a:p>
          <a:endParaRPr lang="ru-RU"/>
        </a:p>
      </dgm:t>
    </dgm:pt>
  </dgm:ptLst>
  <dgm:cxnLst>
    <dgm:cxn modelId="{2855D1D2-2DA5-4B25-A075-DC848429A50D}" type="presOf" srcId="{1576220C-6462-44D8-B842-5F95F5FB029F}" destId="{6C1D62EA-80B6-DD45-B318-B89AEA49AEFC}" srcOrd="0" destOrd="0" presId="urn:microsoft.com/office/officeart/2005/8/layout/vList2"/>
    <dgm:cxn modelId="{CB837DF2-8064-407A-9E42-638A30EE3064}" type="presOf" srcId="{2967E0AF-ED51-45AC-837A-9AF891E32291}" destId="{86253434-1506-094B-8C6E-E2375413DA19}" srcOrd="0" destOrd="0" presId="urn:microsoft.com/office/officeart/2005/8/layout/vList2"/>
    <dgm:cxn modelId="{4552B3BD-3408-4884-9671-DC85D5D9733E}" srcId="{2A3C12ED-9B28-42CD-BF47-E8C8697411AF}" destId="{F60AACC5-7B1A-4B9E-9896-03FD4095A8F0}" srcOrd="2" destOrd="0" parTransId="{41380B4C-A339-4199-BCB3-385334625F0A}" sibTransId="{F8CD1600-A69C-46F3-AEE9-DAD3B1BD75F4}"/>
    <dgm:cxn modelId="{80B17FC0-B319-469A-A3ED-429BE619A344}" type="presOf" srcId="{60611C47-78A6-4B25-8A92-3029C59AD2E8}" destId="{8E560FB3-CEAB-6944-9C90-BD945F6969BD}" srcOrd="0" destOrd="0" presId="urn:microsoft.com/office/officeart/2005/8/layout/vList2"/>
    <dgm:cxn modelId="{710BFAE4-E1D5-40E6-ADDE-E02E0F3EE06D}" type="presOf" srcId="{60B14A3B-E548-4CCB-8637-7FE90C1256C5}" destId="{8BE73DD8-951C-CD4D-944A-F49A4E9C9021}" srcOrd="0" destOrd="0" presId="urn:microsoft.com/office/officeart/2005/8/layout/vList2"/>
    <dgm:cxn modelId="{12B3DE49-EDAA-41C9-BAA0-CFEF7F0A9A36}" srcId="{2A3C12ED-9B28-42CD-BF47-E8C8697411AF}" destId="{1576220C-6462-44D8-B842-5F95F5FB029F}" srcOrd="3" destOrd="0" parTransId="{84330583-5BBD-4486-B53C-3EA56403CF2C}" sibTransId="{4FBF50D4-FA00-4C30-A03A-E720FE0A1A3C}"/>
    <dgm:cxn modelId="{C99AE8F7-EA86-4E24-A0DD-801D62ABA153}" type="presOf" srcId="{F60AACC5-7B1A-4B9E-9896-03FD4095A8F0}" destId="{98D77CA2-BFC0-E148-8A3F-C574218477F5}" srcOrd="0" destOrd="0" presId="urn:microsoft.com/office/officeart/2005/8/layout/vList2"/>
    <dgm:cxn modelId="{FAD7D9C7-BF94-42BD-BE9B-DBD2D6572D55}" type="presOf" srcId="{C483AF44-F967-4A2E-A535-72C45F10A45A}" destId="{55E59956-E8D7-9F46-851E-C1B678CA696F}" srcOrd="0" destOrd="0" presId="urn:microsoft.com/office/officeart/2005/8/layout/vList2"/>
    <dgm:cxn modelId="{6DD1EBA9-D635-4EB6-BFC7-24AC11DD5E97}" srcId="{2A3C12ED-9B28-42CD-BF47-E8C8697411AF}" destId="{60611C47-78A6-4B25-8A92-3029C59AD2E8}" srcOrd="0" destOrd="0" parTransId="{00184B98-C2EA-4CEA-BCA1-90BC6C9F31A1}" sibTransId="{CA724C5C-281E-49DA-B137-278575F85092}"/>
    <dgm:cxn modelId="{7E590374-3C58-408F-8702-69183951FD56}" srcId="{2A3C12ED-9B28-42CD-BF47-E8C8697411AF}" destId="{4F92EB84-98B5-43FD-B802-128745466394}" srcOrd="4" destOrd="0" parTransId="{844DDC72-C233-4943-9BBE-56A692B9CBDA}" sibTransId="{99423E22-FDD3-4B3E-875A-260A0BFCAB08}"/>
    <dgm:cxn modelId="{9947BE18-4026-4829-A860-0E1E30B300E7}" srcId="{2A3C12ED-9B28-42CD-BF47-E8C8697411AF}" destId="{C483AF44-F967-4A2E-A535-72C45F10A45A}" srcOrd="1" destOrd="0" parTransId="{BFF6B19C-2460-4B0D-9ADB-2387E240A87C}" sibTransId="{69A903CF-C14E-419C-9147-0F345E5485A2}"/>
    <dgm:cxn modelId="{778CA4A1-49A6-4929-ACD2-C5F7325D217C}" srcId="{2A3C12ED-9B28-42CD-BF47-E8C8697411AF}" destId="{2967E0AF-ED51-45AC-837A-9AF891E32291}" srcOrd="6" destOrd="0" parTransId="{F9451C51-6A44-40F5-A3E0-2E37D21B4638}" sibTransId="{1E90455A-CF5A-478D-BE4F-6371316C6B46}"/>
    <dgm:cxn modelId="{DCB79A7F-353A-4473-8B98-651A28AA063E}" srcId="{2A3C12ED-9B28-42CD-BF47-E8C8697411AF}" destId="{60B14A3B-E548-4CCB-8637-7FE90C1256C5}" srcOrd="5" destOrd="0" parTransId="{149995B6-E503-4B6B-A4A9-08BD45D13C03}" sibTransId="{C432D1DC-CDBE-42C2-AEFB-14CCB5382703}"/>
    <dgm:cxn modelId="{4BA0AAF2-1995-433B-8CAA-E4C3D96CF6DA}" type="presOf" srcId="{2A3C12ED-9B28-42CD-BF47-E8C8697411AF}" destId="{E039417E-19E5-F848-8509-9F14D774CC36}" srcOrd="0" destOrd="0" presId="urn:microsoft.com/office/officeart/2005/8/layout/vList2"/>
    <dgm:cxn modelId="{4E0E7856-B2AC-4070-91BE-099CDC6DC5E5}" type="presOf" srcId="{4F92EB84-98B5-43FD-B802-128745466394}" destId="{696E61D2-F1A8-AE47-B093-260611F385E7}" srcOrd="0" destOrd="0" presId="urn:microsoft.com/office/officeart/2005/8/layout/vList2"/>
    <dgm:cxn modelId="{04FB5B6C-E336-4DD0-A3F7-E36B6EA97D59}" type="presParOf" srcId="{E039417E-19E5-F848-8509-9F14D774CC36}" destId="{8E560FB3-CEAB-6944-9C90-BD945F6969BD}" srcOrd="0" destOrd="0" presId="urn:microsoft.com/office/officeart/2005/8/layout/vList2"/>
    <dgm:cxn modelId="{28CB0864-A5DF-4325-BB1D-B5A217D71B5D}" type="presParOf" srcId="{E039417E-19E5-F848-8509-9F14D774CC36}" destId="{B4203D27-A3C7-0A4E-9587-5EF74972D27E}" srcOrd="1" destOrd="0" presId="urn:microsoft.com/office/officeart/2005/8/layout/vList2"/>
    <dgm:cxn modelId="{E1E08BCE-4B8F-477C-AE2A-6DA453DB30AB}" type="presParOf" srcId="{E039417E-19E5-F848-8509-9F14D774CC36}" destId="{55E59956-E8D7-9F46-851E-C1B678CA696F}" srcOrd="2" destOrd="0" presId="urn:microsoft.com/office/officeart/2005/8/layout/vList2"/>
    <dgm:cxn modelId="{FA2ADF53-2687-4889-93F6-B5744F155E72}" type="presParOf" srcId="{E039417E-19E5-F848-8509-9F14D774CC36}" destId="{ADBCF62C-3C0F-D747-9CA7-25C7F7614F38}" srcOrd="3" destOrd="0" presId="urn:microsoft.com/office/officeart/2005/8/layout/vList2"/>
    <dgm:cxn modelId="{B8960961-F623-45CB-AC1C-AAFE1B0809F7}" type="presParOf" srcId="{E039417E-19E5-F848-8509-9F14D774CC36}" destId="{98D77CA2-BFC0-E148-8A3F-C574218477F5}" srcOrd="4" destOrd="0" presId="urn:microsoft.com/office/officeart/2005/8/layout/vList2"/>
    <dgm:cxn modelId="{E149873B-5189-48F3-97D7-B479EEF2A847}" type="presParOf" srcId="{E039417E-19E5-F848-8509-9F14D774CC36}" destId="{5183049E-1E3B-1242-B154-06191B960ED1}" srcOrd="5" destOrd="0" presId="urn:microsoft.com/office/officeart/2005/8/layout/vList2"/>
    <dgm:cxn modelId="{F1D67BAD-F6A3-4FDD-ABF2-EB687C8AA3B7}" type="presParOf" srcId="{E039417E-19E5-F848-8509-9F14D774CC36}" destId="{6C1D62EA-80B6-DD45-B318-B89AEA49AEFC}" srcOrd="6" destOrd="0" presId="urn:microsoft.com/office/officeart/2005/8/layout/vList2"/>
    <dgm:cxn modelId="{B7787B76-2EFD-4150-A27F-D92888557FBC}" type="presParOf" srcId="{E039417E-19E5-F848-8509-9F14D774CC36}" destId="{6147AB5F-5027-E241-A3F8-19DE78472A62}" srcOrd="7" destOrd="0" presId="urn:microsoft.com/office/officeart/2005/8/layout/vList2"/>
    <dgm:cxn modelId="{8DF2E9C5-BBEF-42DD-A5FC-E298E3495FDE}" type="presParOf" srcId="{E039417E-19E5-F848-8509-9F14D774CC36}" destId="{696E61D2-F1A8-AE47-B093-260611F385E7}" srcOrd="8" destOrd="0" presId="urn:microsoft.com/office/officeart/2005/8/layout/vList2"/>
    <dgm:cxn modelId="{02FC0761-0444-45CB-9019-9B3A664C3229}" type="presParOf" srcId="{E039417E-19E5-F848-8509-9F14D774CC36}" destId="{0A865861-D190-4342-96EA-D54B609B6BBE}" srcOrd="9" destOrd="0" presId="urn:microsoft.com/office/officeart/2005/8/layout/vList2"/>
    <dgm:cxn modelId="{3E404606-FF19-41BD-A231-56E4751A4DB4}" type="presParOf" srcId="{E039417E-19E5-F848-8509-9F14D774CC36}" destId="{8BE73DD8-951C-CD4D-944A-F49A4E9C9021}" srcOrd="10" destOrd="0" presId="urn:microsoft.com/office/officeart/2005/8/layout/vList2"/>
    <dgm:cxn modelId="{9C7ED75C-AB7E-4895-8CC0-EC2116081871}" type="presParOf" srcId="{E039417E-19E5-F848-8509-9F14D774CC36}" destId="{61912D81-4C18-2344-A36C-9A57BE87A89E}" srcOrd="11" destOrd="0" presId="urn:microsoft.com/office/officeart/2005/8/layout/vList2"/>
    <dgm:cxn modelId="{871DB284-CE56-4014-9524-E154535DFC2A}" type="presParOf" srcId="{E039417E-19E5-F848-8509-9F14D774CC36}" destId="{86253434-1506-094B-8C6E-E2375413DA19}"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94DB1B-FAC1-4FB8-BC5F-1547706C3E9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uk-UA"/>
        </a:p>
      </dgm:t>
    </dgm:pt>
    <dgm:pt modelId="{B370EC74-4D6C-4D33-9F70-DB8FEBF8E488}">
      <dgm:prSet phldrT="[Текст]" custT="1"/>
      <dgm:spPr/>
      <dgm:t>
        <a:bodyPr/>
        <a:lstStyle/>
        <a:p>
          <a:r>
            <a:rPr lang="uk-UA" sz="1800" dirty="0"/>
            <a:t>конференція</a:t>
          </a:r>
          <a:endParaRPr lang="uk-UA" dirty="0"/>
        </a:p>
      </dgm:t>
    </dgm:pt>
    <dgm:pt modelId="{AD317A25-6832-4F49-B66E-DE1040CE709C}" type="parTrans" cxnId="{61774AC4-E6CC-4585-9EEA-68ED2BFBBDD8}">
      <dgm:prSet/>
      <dgm:spPr/>
      <dgm:t>
        <a:bodyPr/>
        <a:lstStyle/>
        <a:p>
          <a:endParaRPr lang="uk-UA"/>
        </a:p>
      </dgm:t>
    </dgm:pt>
    <dgm:pt modelId="{62B2D6D7-B53D-4437-AF6F-9FE9EC1F0C7A}" type="sibTrans" cxnId="{61774AC4-E6CC-4585-9EEA-68ED2BFBBDD8}">
      <dgm:prSet/>
      <dgm:spPr/>
      <dgm:t>
        <a:bodyPr/>
        <a:lstStyle/>
        <a:p>
          <a:endParaRPr lang="uk-UA"/>
        </a:p>
      </dgm:t>
    </dgm:pt>
    <dgm:pt modelId="{4F8C9F1D-BCD7-4757-BE56-CDE667654D77}">
      <dgm:prSet phldrT="[Текст]" custT="1"/>
      <dgm:spPr/>
      <dgm:t>
        <a:bodyPr/>
        <a:lstStyle/>
        <a:p>
          <a:r>
            <a:rPr lang="uk-UA" sz="1800" dirty="0"/>
            <a:t>форум</a:t>
          </a:r>
          <a:endParaRPr lang="uk-UA" dirty="0"/>
        </a:p>
      </dgm:t>
    </dgm:pt>
    <dgm:pt modelId="{6D5E10A9-A289-4AF5-9EFB-18067D441DB4}" type="parTrans" cxnId="{64649E0A-DC52-48F5-9FDB-CC042369E3C1}">
      <dgm:prSet/>
      <dgm:spPr/>
      <dgm:t>
        <a:bodyPr/>
        <a:lstStyle/>
        <a:p>
          <a:endParaRPr lang="uk-UA"/>
        </a:p>
      </dgm:t>
    </dgm:pt>
    <dgm:pt modelId="{400D1B0B-71B1-46CB-B010-052A8828753D}" type="sibTrans" cxnId="{64649E0A-DC52-48F5-9FDB-CC042369E3C1}">
      <dgm:prSet/>
      <dgm:spPr/>
      <dgm:t>
        <a:bodyPr/>
        <a:lstStyle/>
        <a:p>
          <a:endParaRPr lang="uk-UA"/>
        </a:p>
      </dgm:t>
    </dgm:pt>
    <dgm:pt modelId="{9BDA4363-7007-4117-8EB3-7FB8F90AE046}">
      <dgm:prSet phldrT="[Текст]" custT="1"/>
      <dgm:spPr/>
      <dgm:t>
        <a:bodyPr/>
        <a:lstStyle/>
        <a:p>
          <a:r>
            <a:rPr lang="uk-UA" sz="1800" dirty="0"/>
            <a:t>громадські слухання</a:t>
          </a:r>
          <a:endParaRPr lang="uk-UA" dirty="0"/>
        </a:p>
      </dgm:t>
    </dgm:pt>
    <dgm:pt modelId="{F99E0EDB-B0E5-4934-A7B6-5E3F1F020811}" type="parTrans" cxnId="{FAFCDD04-0AA6-4E85-846A-FBA492B1C4CD}">
      <dgm:prSet/>
      <dgm:spPr/>
      <dgm:t>
        <a:bodyPr/>
        <a:lstStyle/>
        <a:p>
          <a:endParaRPr lang="uk-UA"/>
        </a:p>
      </dgm:t>
    </dgm:pt>
    <dgm:pt modelId="{04065080-09DC-437B-9123-3B2109FA0F81}" type="sibTrans" cxnId="{FAFCDD04-0AA6-4E85-846A-FBA492B1C4CD}">
      <dgm:prSet/>
      <dgm:spPr/>
      <dgm:t>
        <a:bodyPr/>
        <a:lstStyle/>
        <a:p>
          <a:endParaRPr lang="uk-UA"/>
        </a:p>
      </dgm:t>
    </dgm:pt>
    <dgm:pt modelId="{BE772CFD-94F7-4CF1-B577-EDB16B7435E4}">
      <dgm:prSet phldrT="[Текст]" custT="1"/>
      <dgm:spPr/>
      <dgm:t>
        <a:bodyPr/>
        <a:lstStyle/>
        <a:p>
          <a:r>
            <a:rPr lang="uk-UA" sz="1800" dirty="0"/>
            <a:t>засідання за круглим столом</a:t>
          </a:r>
          <a:endParaRPr lang="uk-UA" dirty="0"/>
        </a:p>
      </dgm:t>
    </dgm:pt>
    <dgm:pt modelId="{0D1C4AEB-368A-464E-8AD1-BB7DFC91E7DE}" type="parTrans" cxnId="{347EDEF0-0BC8-49C3-A6AC-7C19EA725E1C}">
      <dgm:prSet/>
      <dgm:spPr/>
      <dgm:t>
        <a:bodyPr/>
        <a:lstStyle/>
        <a:p>
          <a:endParaRPr lang="uk-UA"/>
        </a:p>
      </dgm:t>
    </dgm:pt>
    <dgm:pt modelId="{87024168-8145-44ED-8308-F8CF24A42698}" type="sibTrans" cxnId="{347EDEF0-0BC8-49C3-A6AC-7C19EA725E1C}">
      <dgm:prSet/>
      <dgm:spPr/>
      <dgm:t>
        <a:bodyPr/>
        <a:lstStyle/>
        <a:p>
          <a:endParaRPr lang="uk-UA"/>
        </a:p>
      </dgm:t>
    </dgm:pt>
    <dgm:pt modelId="{0C2BF6CD-EC3C-4D4D-9028-6290563B9ACC}">
      <dgm:prSet phldrT="[Текст]" custT="1"/>
      <dgm:spPr/>
      <dgm:t>
        <a:bodyPr/>
        <a:lstStyle/>
        <a:p>
          <a:r>
            <a:rPr lang="uk-UA" sz="1800" dirty="0"/>
            <a:t>збори</a:t>
          </a:r>
          <a:endParaRPr lang="uk-UA" dirty="0"/>
        </a:p>
      </dgm:t>
    </dgm:pt>
    <dgm:pt modelId="{B4AFBB16-38F0-44A8-8B31-8D295F18ECFB}" type="parTrans" cxnId="{6FEB6A23-DCFE-4EE2-BB2E-8B87B18A9FC3}">
      <dgm:prSet/>
      <dgm:spPr/>
      <dgm:t>
        <a:bodyPr/>
        <a:lstStyle/>
        <a:p>
          <a:endParaRPr lang="uk-UA"/>
        </a:p>
      </dgm:t>
    </dgm:pt>
    <dgm:pt modelId="{D94E127D-6FB1-418E-A0FD-737C337E79EF}" type="sibTrans" cxnId="{6FEB6A23-DCFE-4EE2-BB2E-8B87B18A9FC3}">
      <dgm:prSet/>
      <dgm:spPr/>
      <dgm:t>
        <a:bodyPr/>
        <a:lstStyle/>
        <a:p>
          <a:endParaRPr lang="uk-UA"/>
        </a:p>
      </dgm:t>
    </dgm:pt>
    <dgm:pt modelId="{93994FCB-5F3B-40BF-9002-60F36794A274}">
      <dgm:prSet phldrT="[Текст]" custT="1"/>
      <dgm:spPr/>
      <dgm:t>
        <a:bodyPr/>
        <a:lstStyle/>
        <a:p>
          <a:r>
            <a:rPr lang="uk-UA" sz="1800" dirty="0"/>
            <a:t>електронна консультація</a:t>
          </a:r>
          <a:endParaRPr lang="uk-UA" dirty="0"/>
        </a:p>
      </dgm:t>
    </dgm:pt>
    <dgm:pt modelId="{10EB81B0-72A3-462D-8FA6-B2F9D383881A}" type="parTrans" cxnId="{57772C8C-877B-4B4A-9C94-B0B2EBD4D84D}">
      <dgm:prSet/>
      <dgm:spPr/>
      <dgm:t>
        <a:bodyPr/>
        <a:lstStyle/>
        <a:p>
          <a:endParaRPr lang="uk-UA"/>
        </a:p>
      </dgm:t>
    </dgm:pt>
    <dgm:pt modelId="{11A5C298-18CD-4F9D-BF84-917EF5B9E85E}" type="sibTrans" cxnId="{57772C8C-877B-4B4A-9C94-B0B2EBD4D84D}">
      <dgm:prSet/>
      <dgm:spPr/>
      <dgm:t>
        <a:bodyPr/>
        <a:lstStyle/>
        <a:p>
          <a:endParaRPr lang="uk-UA"/>
        </a:p>
      </dgm:t>
    </dgm:pt>
    <dgm:pt modelId="{1C40B9CC-855D-4D29-BB76-7ACFA2D7AAA2}">
      <dgm:prSet phldrT="[Текст]" custT="1"/>
      <dgm:spPr/>
      <dgm:t>
        <a:bodyPr/>
        <a:lstStyle/>
        <a:p>
          <a:r>
            <a:rPr lang="uk-UA" sz="1800" dirty="0"/>
            <a:t>зустрічі</a:t>
          </a:r>
          <a:endParaRPr lang="uk-UA" dirty="0"/>
        </a:p>
      </dgm:t>
    </dgm:pt>
    <dgm:pt modelId="{10DE0D81-80B0-4D5B-8A18-A894B74DEDB0}" type="parTrans" cxnId="{6B45BFD8-A57F-4A27-8892-9984C3517C5A}">
      <dgm:prSet/>
      <dgm:spPr/>
      <dgm:t>
        <a:bodyPr/>
        <a:lstStyle/>
        <a:p>
          <a:endParaRPr lang="uk-UA"/>
        </a:p>
      </dgm:t>
    </dgm:pt>
    <dgm:pt modelId="{4DADA10B-FB87-4877-A5DF-A1010D7178A7}" type="sibTrans" cxnId="{6B45BFD8-A57F-4A27-8892-9984C3517C5A}">
      <dgm:prSet/>
      <dgm:spPr/>
      <dgm:t>
        <a:bodyPr/>
        <a:lstStyle/>
        <a:p>
          <a:endParaRPr lang="uk-UA"/>
        </a:p>
      </dgm:t>
    </dgm:pt>
    <dgm:pt modelId="{2943CB2E-7E76-4F36-882B-54EB67AC31CB}">
      <dgm:prSet phldrT="[Текст]" custT="1"/>
      <dgm:spPr/>
      <dgm:t>
        <a:bodyPr/>
        <a:lstStyle/>
        <a:p>
          <a:r>
            <a:rPr lang="uk-UA" sz="1800" dirty="0"/>
            <a:t>теле- або радіодебати</a:t>
          </a:r>
          <a:endParaRPr lang="uk-UA" dirty="0"/>
        </a:p>
      </dgm:t>
    </dgm:pt>
    <dgm:pt modelId="{07559443-EA74-4BDC-9E91-D7CC270D1950}" type="parTrans" cxnId="{A7533506-378F-4305-8F81-A43DC56A874E}">
      <dgm:prSet/>
      <dgm:spPr/>
      <dgm:t>
        <a:bodyPr/>
        <a:lstStyle/>
        <a:p>
          <a:endParaRPr lang="uk-UA"/>
        </a:p>
      </dgm:t>
    </dgm:pt>
    <dgm:pt modelId="{FDA5A696-41CB-4ED8-86A3-68AC664B5279}" type="sibTrans" cxnId="{A7533506-378F-4305-8F81-A43DC56A874E}">
      <dgm:prSet/>
      <dgm:spPr/>
      <dgm:t>
        <a:bodyPr/>
        <a:lstStyle/>
        <a:p>
          <a:endParaRPr lang="uk-UA"/>
        </a:p>
      </dgm:t>
    </dgm:pt>
    <dgm:pt modelId="{1153CFEA-0B4E-49E4-82E0-D2478F0EE517}">
      <dgm:prSet phldrT="[Текст]" custT="1"/>
      <dgm:spPr/>
      <dgm:t>
        <a:bodyPr/>
        <a:lstStyle/>
        <a:p>
          <a:r>
            <a:rPr lang="uk-UA" sz="1800" dirty="0"/>
            <a:t>Інтернет-конференція</a:t>
          </a:r>
          <a:endParaRPr lang="uk-UA" dirty="0"/>
        </a:p>
      </dgm:t>
    </dgm:pt>
    <dgm:pt modelId="{F99BAB93-E444-460C-8B60-AE32EAE6AD71}" type="parTrans" cxnId="{3B530005-D1CD-4D41-9ECD-7862EAD40492}">
      <dgm:prSet/>
      <dgm:spPr/>
      <dgm:t>
        <a:bodyPr/>
        <a:lstStyle/>
        <a:p>
          <a:endParaRPr lang="uk-UA"/>
        </a:p>
      </dgm:t>
    </dgm:pt>
    <dgm:pt modelId="{8812217D-BCA7-4746-81C6-44D16C28C680}" type="sibTrans" cxnId="{3B530005-D1CD-4D41-9ECD-7862EAD40492}">
      <dgm:prSet/>
      <dgm:spPr/>
      <dgm:t>
        <a:bodyPr/>
        <a:lstStyle/>
        <a:p>
          <a:endParaRPr lang="uk-UA"/>
        </a:p>
      </dgm:t>
    </dgm:pt>
    <dgm:pt modelId="{C8441D38-0266-49C9-9976-6ADEBBCDD6A7}" type="pres">
      <dgm:prSet presAssocID="{2C94DB1B-FAC1-4FB8-BC5F-1547706C3E92}" presName="diagram" presStyleCnt="0">
        <dgm:presLayoutVars>
          <dgm:dir/>
          <dgm:resizeHandles val="exact"/>
        </dgm:presLayoutVars>
      </dgm:prSet>
      <dgm:spPr/>
      <dgm:t>
        <a:bodyPr/>
        <a:lstStyle/>
        <a:p>
          <a:endParaRPr lang="ru-RU"/>
        </a:p>
      </dgm:t>
    </dgm:pt>
    <dgm:pt modelId="{58A5A92B-32E1-44B3-99AB-D11C0AABF88F}" type="pres">
      <dgm:prSet presAssocID="{B370EC74-4D6C-4D33-9F70-DB8FEBF8E488}" presName="node" presStyleLbl="node1" presStyleIdx="0" presStyleCnt="9">
        <dgm:presLayoutVars>
          <dgm:bulletEnabled val="1"/>
        </dgm:presLayoutVars>
      </dgm:prSet>
      <dgm:spPr/>
      <dgm:t>
        <a:bodyPr/>
        <a:lstStyle/>
        <a:p>
          <a:endParaRPr lang="ru-RU"/>
        </a:p>
      </dgm:t>
    </dgm:pt>
    <dgm:pt modelId="{4E244AF5-13FB-4D78-BA9B-B94FF14C828A}" type="pres">
      <dgm:prSet presAssocID="{62B2D6D7-B53D-4437-AF6F-9FE9EC1F0C7A}" presName="sibTrans" presStyleCnt="0"/>
      <dgm:spPr/>
    </dgm:pt>
    <dgm:pt modelId="{62B8A312-D6F9-4B21-AA0C-FF114417BF05}" type="pres">
      <dgm:prSet presAssocID="{4F8C9F1D-BCD7-4757-BE56-CDE667654D77}" presName="node" presStyleLbl="node1" presStyleIdx="1" presStyleCnt="9">
        <dgm:presLayoutVars>
          <dgm:bulletEnabled val="1"/>
        </dgm:presLayoutVars>
      </dgm:prSet>
      <dgm:spPr/>
      <dgm:t>
        <a:bodyPr/>
        <a:lstStyle/>
        <a:p>
          <a:endParaRPr lang="ru-RU"/>
        </a:p>
      </dgm:t>
    </dgm:pt>
    <dgm:pt modelId="{A3268507-13ED-405E-B6D9-AB2F44882358}" type="pres">
      <dgm:prSet presAssocID="{400D1B0B-71B1-46CB-B010-052A8828753D}" presName="sibTrans" presStyleCnt="0"/>
      <dgm:spPr/>
    </dgm:pt>
    <dgm:pt modelId="{C67D1144-4B81-4F74-A02F-C0562121A3CB}" type="pres">
      <dgm:prSet presAssocID="{9BDA4363-7007-4117-8EB3-7FB8F90AE046}" presName="node" presStyleLbl="node1" presStyleIdx="2" presStyleCnt="9">
        <dgm:presLayoutVars>
          <dgm:bulletEnabled val="1"/>
        </dgm:presLayoutVars>
      </dgm:prSet>
      <dgm:spPr/>
      <dgm:t>
        <a:bodyPr/>
        <a:lstStyle/>
        <a:p>
          <a:endParaRPr lang="ru-RU"/>
        </a:p>
      </dgm:t>
    </dgm:pt>
    <dgm:pt modelId="{53749078-F01B-4AD2-B9E1-AEEEAFBF0730}" type="pres">
      <dgm:prSet presAssocID="{04065080-09DC-437B-9123-3B2109FA0F81}" presName="sibTrans" presStyleCnt="0"/>
      <dgm:spPr/>
    </dgm:pt>
    <dgm:pt modelId="{7ADE5DB6-0597-4F12-9157-17A045EDF8AE}" type="pres">
      <dgm:prSet presAssocID="{BE772CFD-94F7-4CF1-B577-EDB16B7435E4}" presName="node" presStyleLbl="node1" presStyleIdx="3" presStyleCnt="9">
        <dgm:presLayoutVars>
          <dgm:bulletEnabled val="1"/>
        </dgm:presLayoutVars>
      </dgm:prSet>
      <dgm:spPr/>
      <dgm:t>
        <a:bodyPr/>
        <a:lstStyle/>
        <a:p>
          <a:endParaRPr lang="ru-RU"/>
        </a:p>
      </dgm:t>
    </dgm:pt>
    <dgm:pt modelId="{879B6AA2-ADE9-4422-9D6C-DD8CE796CEB9}" type="pres">
      <dgm:prSet presAssocID="{87024168-8145-44ED-8308-F8CF24A42698}" presName="sibTrans" presStyleCnt="0"/>
      <dgm:spPr/>
    </dgm:pt>
    <dgm:pt modelId="{6D6F7D51-ACA4-402F-B94D-8B1E38C0AAC4}" type="pres">
      <dgm:prSet presAssocID="{0C2BF6CD-EC3C-4D4D-9028-6290563B9ACC}" presName="node" presStyleLbl="node1" presStyleIdx="4" presStyleCnt="9">
        <dgm:presLayoutVars>
          <dgm:bulletEnabled val="1"/>
        </dgm:presLayoutVars>
      </dgm:prSet>
      <dgm:spPr/>
      <dgm:t>
        <a:bodyPr/>
        <a:lstStyle/>
        <a:p>
          <a:endParaRPr lang="ru-RU"/>
        </a:p>
      </dgm:t>
    </dgm:pt>
    <dgm:pt modelId="{93B56616-4819-4691-9A50-7B481A844A66}" type="pres">
      <dgm:prSet presAssocID="{D94E127D-6FB1-418E-A0FD-737C337E79EF}" presName="sibTrans" presStyleCnt="0"/>
      <dgm:spPr/>
    </dgm:pt>
    <dgm:pt modelId="{5D0F03B6-B27F-4E72-93FC-93EAB537DDF6}" type="pres">
      <dgm:prSet presAssocID="{1C40B9CC-855D-4D29-BB76-7ACFA2D7AAA2}" presName="node" presStyleLbl="node1" presStyleIdx="5" presStyleCnt="9">
        <dgm:presLayoutVars>
          <dgm:bulletEnabled val="1"/>
        </dgm:presLayoutVars>
      </dgm:prSet>
      <dgm:spPr/>
      <dgm:t>
        <a:bodyPr/>
        <a:lstStyle/>
        <a:p>
          <a:endParaRPr lang="ru-RU"/>
        </a:p>
      </dgm:t>
    </dgm:pt>
    <dgm:pt modelId="{1E8FCFBD-D30A-4751-B569-C737296E4E59}" type="pres">
      <dgm:prSet presAssocID="{4DADA10B-FB87-4877-A5DF-A1010D7178A7}" presName="sibTrans" presStyleCnt="0"/>
      <dgm:spPr/>
    </dgm:pt>
    <dgm:pt modelId="{32CF8064-1D5E-45B7-98B0-992387BC376B}" type="pres">
      <dgm:prSet presAssocID="{2943CB2E-7E76-4F36-882B-54EB67AC31CB}" presName="node" presStyleLbl="node1" presStyleIdx="6" presStyleCnt="9">
        <dgm:presLayoutVars>
          <dgm:bulletEnabled val="1"/>
        </dgm:presLayoutVars>
      </dgm:prSet>
      <dgm:spPr/>
      <dgm:t>
        <a:bodyPr/>
        <a:lstStyle/>
        <a:p>
          <a:endParaRPr lang="ru-RU"/>
        </a:p>
      </dgm:t>
    </dgm:pt>
    <dgm:pt modelId="{3DFB0991-4496-4FC6-B5CC-A28454C898A2}" type="pres">
      <dgm:prSet presAssocID="{FDA5A696-41CB-4ED8-86A3-68AC664B5279}" presName="sibTrans" presStyleCnt="0"/>
      <dgm:spPr/>
    </dgm:pt>
    <dgm:pt modelId="{CD3ADA41-DF87-409E-824E-5B5639AF7551}" type="pres">
      <dgm:prSet presAssocID="{1153CFEA-0B4E-49E4-82E0-D2478F0EE517}" presName="node" presStyleLbl="node1" presStyleIdx="7" presStyleCnt="9">
        <dgm:presLayoutVars>
          <dgm:bulletEnabled val="1"/>
        </dgm:presLayoutVars>
      </dgm:prSet>
      <dgm:spPr/>
      <dgm:t>
        <a:bodyPr/>
        <a:lstStyle/>
        <a:p>
          <a:endParaRPr lang="ru-RU"/>
        </a:p>
      </dgm:t>
    </dgm:pt>
    <dgm:pt modelId="{FCA7E785-5E07-4712-8A8C-17AD3133BA50}" type="pres">
      <dgm:prSet presAssocID="{8812217D-BCA7-4746-81C6-44D16C28C680}" presName="sibTrans" presStyleCnt="0"/>
      <dgm:spPr/>
    </dgm:pt>
    <dgm:pt modelId="{F6E7795A-E29E-4B08-8317-D1941CB1E304}" type="pres">
      <dgm:prSet presAssocID="{93994FCB-5F3B-40BF-9002-60F36794A274}" presName="node" presStyleLbl="node1" presStyleIdx="8" presStyleCnt="9">
        <dgm:presLayoutVars>
          <dgm:bulletEnabled val="1"/>
        </dgm:presLayoutVars>
      </dgm:prSet>
      <dgm:spPr/>
      <dgm:t>
        <a:bodyPr/>
        <a:lstStyle/>
        <a:p>
          <a:endParaRPr lang="ru-RU"/>
        </a:p>
      </dgm:t>
    </dgm:pt>
  </dgm:ptLst>
  <dgm:cxnLst>
    <dgm:cxn modelId="{A4C5F1C6-24BD-472C-B50C-033D38B96F26}" type="presOf" srcId="{4F8C9F1D-BCD7-4757-BE56-CDE667654D77}" destId="{62B8A312-D6F9-4B21-AA0C-FF114417BF05}" srcOrd="0" destOrd="0" presId="urn:microsoft.com/office/officeart/2005/8/layout/default#1"/>
    <dgm:cxn modelId="{D22D1415-5797-420E-9ADD-BD8DF3716924}" type="presOf" srcId="{B370EC74-4D6C-4D33-9F70-DB8FEBF8E488}" destId="{58A5A92B-32E1-44B3-99AB-D11C0AABF88F}" srcOrd="0" destOrd="0" presId="urn:microsoft.com/office/officeart/2005/8/layout/default#1"/>
    <dgm:cxn modelId="{FAFCDD04-0AA6-4E85-846A-FBA492B1C4CD}" srcId="{2C94DB1B-FAC1-4FB8-BC5F-1547706C3E92}" destId="{9BDA4363-7007-4117-8EB3-7FB8F90AE046}" srcOrd="2" destOrd="0" parTransId="{F99E0EDB-B0E5-4934-A7B6-5E3F1F020811}" sibTransId="{04065080-09DC-437B-9123-3B2109FA0F81}"/>
    <dgm:cxn modelId="{6FEB6A23-DCFE-4EE2-BB2E-8B87B18A9FC3}" srcId="{2C94DB1B-FAC1-4FB8-BC5F-1547706C3E92}" destId="{0C2BF6CD-EC3C-4D4D-9028-6290563B9ACC}" srcOrd="4" destOrd="0" parTransId="{B4AFBB16-38F0-44A8-8B31-8D295F18ECFB}" sibTransId="{D94E127D-6FB1-418E-A0FD-737C337E79EF}"/>
    <dgm:cxn modelId="{57772C8C-877B-4B4A-9C94-B0B2EBD4D84D}" srcId="{2C94DB1B-FAC1-4FB8-BC5F-1547706C3E92}" destId="{93994FCB-5F3B-40BF-9002-60F36794A274}" srcOrd="8" destOrd="0" parTransId="{10EB81B0-72A3-462D-8FA6-B2F9D383881A}" sibTransId="{11A5C298-18CD-4F9D-BF84-917EF5B9E85E}"/>
    <dgm:cxn modelId="{E27E2EBE-2C1A-41F1-8D9A-54A90FCABA87}" type="presOf" srcId="{1153CFEA-0B4E-49E4-82E0-D2478F0EE517}" destId="{CD3ADA41-DF87-409E-824E-5B5639AF7551}" srcOrd="0" destOrd="0" presId="urn:microsoft.com/office/officeart/2005/8/layout/default#1"/>
    <dgm:cxn modelId="{99425D54-30ED-4FA7-B73D-0202CBF67AA8}" type="presOf" srcId="{1C40B9CC-855D-4D29-BB76-7ACFA2D7AAA2}" destId="{5D0F03B6-B27F-4E72-93FC-93EAB537DDF6}" srcOrd="0" destOrd="0" presId="urn:microsoft.com/office/officeart/2005/8/layout/default#1"/>
    <dgm:cxn modelId="{9813D880-16A7-4A40-BC09-1D922222B7E2}" type="presOf" srcId="{2943CB2E-7E76-4F36-882B-54EB67AC31CB}" destId="{32CF8064-1D5E-45B7-98B0-992387BC376B}" srcOrd="0" destOrd="0" presId="urn:microsoft.com/office/officeart/2005/8/layout/default#1"/>
    <dgm:cxn modelId="{B089673F-DE40-43D0-87B7-9F932B8AACBC}" type="presOf" srcId="{9BDA4363-7007-4117-8EB3-7FB8F90AE046}" destId="{C67D1144-4B81-4F74-A02F-C0562121A3CB}" srcOrd="0" destOrd="0" presId="urn:microsoft.com/office/officeart/2005/8/layout/default#1"/>
    <dgm:cxn modelId="{3B530005-D1CD-4D41-9ECD-7862EAD40492}" srcId="{2C94DB1B-FAC1-4FB8-BC5F-1547706C3E92}" destId="{1153CFEA-0B4E-49E4-82E0-D2478F0EE517}" srcOrd="7" destOrd="0" parTransId="{F99BAB93-E444-460C-8B60-AE32EAE6AD71}" sibTransId="{8812217D-BCA7-4746-81C6-44D16C28C680}"/>
    <dgm:cxn modelId="{347EDEF0-0BC8-49C3-A6AC-7C19EA725E1C}" srcId="{2C94DB1B-FAC1-4FB8-BC5F-1547706C3E92}" destId="{BE772CFD-94F7-4CF1-B577-EDB16B7435E4}" srcOrd="3" destOrd="0" parTransId="{0D1C4AEB-368A-464E-8AD1-BB7DFC91E7DE}" sibTransId="{87024168-8145-44ED-8308-F8CF24A42698}"/>
    <dgm:cxn modelId="{74ABD963-AF3B-438B-82D9-73E083F14FD4}" type="presOf" srcId="{2C94DB1B-FAC1-4FB8-BC5F-1547706C3E92}" destId="{C8441D38-0266-49C9-9976-6ADEBBCDD6A7}" srcOrd="0" destOrd="0" presId="urn:microsoft.com/office/officeart/2005/8/layout/default#1"/>
    <dgm:cxn modelId="{A7533506-378F-4305-8F81-A43DC56A874E}" srcId="{2C94DB1B-FAC1-4FB8-BC5F-1547706C3E92}" destId="{2943CB2E-7E76-4F36-882B-54EB67AC31CB}" srcOrd="6" destOrd="0" parTransId="{07559443-EA74-4BDC-9E91-D7CC270D1950}" sibTransId="{FDA5A696-41CB-4ED8-86A3-68AC664B5279}"/>
    <dgm:cxn modelId="{64649E0A-DC52-48F5-9FDB-CC042369E3C1}" srcId="{2C94DB1B-FAC1-4FB8-BC5F-1547706C3E92}" destId="{4F8C9F1D-BCD7-4757-BE56-CDE667654D77}" srcOrd="1" destOrd="0" parTransId="{6D5E10A9-A289-4AF5-9EFB-18067D441DB4}" sibTransId="{400D1B0B-71B1-46CB-B010-052A8828753D}"/>
    <dgm:cxn modelId="{9C4AC39C-CAA9-49E9-BADB-CBD5B5A0F1E7}" type="presOf" srcId="{93994FCB-5F3B-40BF-9002-60F36794A274}" destId="{F6E7795A-E29E-4B08-8317-D1941CB1E304}" srcOrd="0" destOrd="0" presId="urn:microsoft.com/office/officeart/2005/8/layout/default#1"/>
    <dgm:cxn modelId="{8F286520-DD7A-4FE5-96C4-E2515E95D890}" type="presOf" srcId="{BE772CFD-94F7-4CF1-B577-EDB16B7435E4}" destId="{7ADE5DB6-0597-4F12-9157-17A045EDF8AE}" srcOrd="0" destOrd="0" presId="urn:microsoft.com/office/officeart/2005/8/layout/default#1"/>
    <dgm:cxn modelId="{6B45BFD8-A57F-4A27-8892-9984C3517C5A}" srcId="{2C94DB1B-FAC1-4FB8-BC5F-1547706C3E92}" destId="{1C40B9CC-855D-4D29-BB76-7ACFA2D7AAA2}" srcOrd="5" destOrd="0" parTransId="{10DE0D81-80B0-4D5B-8A18-A894B74DEDB0}" sibTransId="{4DADA10B-FB87-4877-A5DF-A1010D7178A7}"/>
    <dgm:cxn modelId="{61774AC4-E6CC-4585-9EEA-68ED2BFBBDD8}" srcId="{2C94DB1B-FAC1-4FB8-BC5F-1547706C3E92}" destId="{B370EC74-4D6C-4D33-9F70-DB8FEBF8E488}" srcOrd="0" destOrd="0" parTransId="{AD317A25-6832-4F49-B66E-DE1040CE709C}" sibTransId="{62B2D6D7-B53D-4437-AF6F-9FE9EC1F0C7A}"/>
    <dgm:cxn modelId="{EE850513-8043-43AA-9404-8A45E07462F7}" type="presOf" srcId="{0C2BF6CD-EC3C-4D4D-9028-6290563B9ACC}" destId="{6D6F7D51-ACA4-402F-B94D-8B1E38C0AAC4}" srcOrd="0" destOrd="0" presId="urn:microsoft.com/office/officeart/2005/8/layout/default#1"/>
    <dgm:cxn modelId="{A710DF59-6552-4520-8E9D-D32C0F35D154}" type="presParOf" srcId="{C8441D38-0266-49C9-9976-6ADEBBCDD6A7}" destId="{58A5A92B-32E1-44B3-99AB-D11C0AABF88F}" srcOrd="0" destOrd="0" presId="urn:microsoft.com/office/officeart/2005/8/layout/default#1"/>
    <dgm:cxn modelId="{28C931B0-A993-49B2-B437-17C74B8061A7}" type="presParOf" srcId="{C8441D38-0266-49C9-9976-6ADEBBCDD6A7}" destId="{4E244AF5-13FB-4D78-BA9B-B94FF14C828A}" srcOrd="1" destOrd="0" presId="urn:microsoft.com/office/officeart/2005/8/layout/default#1"/>
    <dgm:cxn modelId="{FB67D24C-E1E3-4661-A7E6-0DAB635A83A4}" type="presParOf" srcId="{C8441D38-0266-49C9-9976-6ADEBBCDD6A7}" destId="{62B8A312-D6F9-4B21-AA0C-FF114417BF05}" srcOrd="2" destOrd="0" presId="urn:microsoft.com/office/officeart/2005/8/layout/default#1"/>
    <dgm:cxn modelId="{DD82BB6A-5ABD-40E2-A9BE-BD147D8B7C29}" type="presParOf" srcId="{C8441D38-0266-49C9-9976-6ADEBBCDD6A7}" destId="{A3268507-13ED-405E-B6D9-AB2F44882358}" srcOrd="3" destOrd="0" presId="urn:microsoft.com/office/officeart/2005/8/layout/default#1"/>
    <dgm:cxn modelId="{B8061DA8-8721-49A7-B58A-65ED3EA266C0}" type="presParOf" srcId="{C8441D38-0266-49C9-9976-6ADEBBCDD6A7}" destId="{C67D1144-4B81-4F74-A02F-C0562121A3CB}" srcOrd="4" destOrd="0" presId="urn:microsoft.com/office/officeart/2005/8/layout/default#1"/>
    <dgm:cxn modelId="{14932EA3-F2FA-4187-87BC-BBC91B774B97}" type="presParOf" srcId="{C8441D38-0266-49C9-9976-6ADEBBCDD6A7}" destId="{53749078-F01B-4AD2-B9E1-AEEEAFBF0730}" srcOrd="5" destOrd="0" presId="urn:microsoft.com/office/officeart/2005/8/layout/default#1"/>
    <dgm:cxn modelId="{D1911582-C97A-47F5-A682-1FD1EB909B08}" type="presParOf" srcId="{C8441D38-0266-49C9-9976-6ADEBBCDD6A7}" destId="{7ADE5DB6-0597-4F12-9157-17A045EDF8AE}" srcOrd="6" destOrd="0" presId="urn:microsoft.com/office/officeart/2005/8/layout/default#1"/>
    <dgm:cxn modelId="{B6AF91D3-674B-4C97-B216-7717CDFCFEBD}" type="presParOf" srcId="{C8441D38-0266-49C9-9976-6ADEBBCDD6A7}" destId="{879B6AA2-ADE9-4422-9D6C-DD8CE796CEB9}" srcOrd="7" destOrd="0" presId="urn:microsoft.com/office/officeart/2005/8/layout/default#1"/>
    <dgm:cxn modelId="{90479944-DAB6-4637-83E4-24BDDB3D25F8}" type="presParOf" srcId="{C8441D38-0266-49C9-9976-6ADEBBCDD6A7}" destId="{6D6F7D51-ACA4-402F-B94D-8B1E38C0AAC4}" srcOrd="8" destOrd="0" presId="urn:microsoft.com/office/officeart/2005/8/layout/default#1"/>
    <dgm:cxn modelId="{3AE68FA7-5DFF-47B1-95D8-B72E21CF701B}" type="presParOf" srcId="{C8441D38-0266-49C9-9976-6ADEBBCDD6A7}" destId="{93B56616-4819-4691-9A50-7B481A844A66}" srcOrd="9" destOrd="0" presId="urn:microsoft.com/office/officeart/2005/8/layout/default#1"/>
    <dgm:cxn modelId="{22437176-DD3E-4CD5-833A-2A0A8EEA3483}" type="presParOf" srcId="{C8441D38-0266-49C9-9976-6ADEBBCDD6A7}" destId="{5D0F03B6-B27F-4E72-93FC-93EAB537DDF6}" srcOrd="10" destOrd="0" presId="urn:microsoft.com/office/officeart/2005/8/layout/default#1"/>
    <dgm:cxn modelId="{488C3A0A-CA89-4997-BDE9-203006A9C6AB}" type="presParOf" srcId="{C8441D38-0266-49C9-9976-6ADEBBCDD6A7}" destId="{1E8FCFBD-D30A-4751-B569-C737296E4E59}" srcOrd="11" destOrd="0" presId="urn:microsoft.com/office/officeart/2005/8/layout/default#1"/>
    <dgm:cxn modelId="{98C1EACE-3109-4633-901E-9E6D2B7D3E04}" type="presParOf" srcId="{C8441D38-0266-49C9-9976-6ADEBBCDD6A7}" destId="{32CF8064-1D5E-45B7-98B0-992387BC376B}" srcOrd="12" destOrd="0" presId="urn:microsoft.com/office/officeart/2005/8/layout/default#1"/>
    <dgm:cxn modelId="{9E78EE5F-67FE-42E8-8DBC-2618799C1EED}" type="presParOf" srcId="{C8441D38-0266-49C9-9976-6ADEBBCDD6A7}" destId="{3DFB0991-4496-4FC6-B5CC-A28454C898A2}" srcOrd="13" destOrd="0" presId="urn:microsoft.com/office/officeart/2005/8/layout/default#1"/>
    <dgm:cxn modelId="{4D7B986C-04C1-4DB2-A7F7-C1CD41E2A016}" type="presParOf" srcId="{C8441D38-0266-49C9-9976-6ADEBBCDD6A7}" destId="{CD3ADA41-DF87-409E-824E-5B5639AF7551}" srcOrd="14" destOrd="0" presId="urn:microsoft.com/office/officeart/2005/8/layout/default#1"/>
    <dgm:cxn modelId="{0150ED5A-8260-44E3-9E50-6C6A7C326ECE}" type="presParOf" srcId="{C8441D38-0266-49C9-9976-6ADEBBCDD6A7}" destId="{FCA7E785-5E07-4712-8A8C-17AD3133BA50}" srcOrd="15" destOrd="0" presId="urn:microsoft.com/office/officeart/2005/8/layout/default#1"/>
    <dgm:cxn modelId="{8AF47A12-9245-40E8-8AB1-47803BCEE79E}" type="presParOf" srcId="{C8441D38-0266-49C9-9976-6ADEBBCDD6A7}" destId="{F6E7795A-E29E-4B08-8317-D1941CB1E304}" srcOrd="16" destOrd="0" presId="urn:microsoft.com/office/officeart/2005/8/layout/defaul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5DF44-37B9-423B-A000-6A23409E3C2B}">
      <dsp:nvSpPr>
        <dsp:cNvPr id="0" name=""/>
        <dsp:cNvSpPr/>
      </dsp:nvSpPr>
      <dsp:spPr>
        <a:xfrm>
          <a:off x="0" y="0"/>
          <a:ext cx="5299040" cy="33119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08951-6435-4FED-ADC5-4B88DCA29090}">
      <dsp:nvSpPr>
        <dsp:cNvPr id="0" name=""/>
        <dsp:cNvSpPr/>
      </dsp:nvSpPr>
      <dsp:spPr>
        <a:xfrm>
          <a:off x="680747" y="2462728"/>
          <a:ext cx="121877" cy="1218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64F18-8791-476E-8DCF-A6EEA19B0903}">
      <dsp:nvSpPr>
        <dsp:cNvPr id="0" name=""/>
        <dsp:cNvSpPr/>
      </dsp:nvSpPr>
      <dsp:spPr>
        <a:xfrm>
          <a:off x="820529" y="2523667"/>
          <a:ext cx="1365148" cy="78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81" tIns="0" rIns="0" bIns="0" numCol="1" spcCol="1270" anchor="t" anchorCtr="0">
          <a:noAutofit/>
        </a:bodyPr>
        <a:lstStyle/>
        <a:p>
          <a:pPr lvl="0" algn="l" defTabSz="800100">
            <a:lnSpc>
              <a:spcPct val="90000"/>
            </a:lnSpc>
            <a:spcBef>
              <a:spcPct val="0"/>
            </a:spcBef>
            <a:spcAft>
              <a:spcPct val="35000"/>
            </a:spcAft>
          </a:pPr>
          <a:r>
            <a:rPr lang="uk-UA" sz="1800" b="1" kern="1200" dirty="0">
              <a:solidFill>
                <a:srgbClr val="002060"/>
              </a:solidFill>
            </a:rPr>
            <a:t>Не знаю</a:t>
          </a:r>
          <a:endParaRPr lang="ru-RU" sz="1800" b="1" kern="1200" dirty="0">
            <a:solidFill>
              <a:srgbClr val="002060"/>
            </a:solidFill>
          </a:endParaRPr>
        </a:p>
      </dsp:txBody>
      <dsp:txXfrm>
        <a:off x="820529" y="2523667"/>
        <a:ext cx="1365148" cy="788232"/>
      </dsp:txXfrm>
    </dsp:sp>
    <dsp:sp modelId="{A86909B7-0D2E-492C-BADB-CC4E56EBCD73}">
      <dsp:nvSpPr>
        <dsp:cNvPr id="0" name=""/>
        <dsp:cNvSpPr/>
      </dsp:nvSpPr>
      <dsp:spPr>
        <a:xfrm>
          <a:off x="1541841" y="1692380"/>
          <a:ext cx="211961" cy="2119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85F3A-7310-4C00-8771-5489B51076E8}">
      <dsp:nvSpPr>
        <dsp:cNvPr id="0" name=""/>
        <dsp:cNvSpPr/>
      </dsp:nvSpPr>
      <dsp:spPr>
        <a:xfrm>
          <a:off x="1674317" y="1798361"/>
          <a:ext cx="1676497" cy="1513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14" tIns="0" rIns="0" bIns="0" numCol="1" spcCol="1270" anchor="t" anchorCtr="0">
          <a:noAutofit/>
        </a:bodyPr>
        <a:lstStyle/>
        <a:p>
          <a:pPr lvl="0" algn="l" defTabSz="800100">
            <a:lnSpc>
              <a:spcPct val="90000"/>
            </a:lnSpc>
            <a:spcBef>
              <a:spcPct val="0"/>
            </a:spcBef>
            <a:spcAft>
              <a:spcPct val="35000"/>
            </a:spcAft>
          </a:pPr>
          <a:r>
            <a:rPr lang="uk-UA" sz="1800" b="1" kern="1200" dirty="0">
              <a:solidFill>
                <a:srgbClr val="002060"/>
              </a:solidFill>
            </a:rPr>
            <a:t>Знаю</a:t>
          </a:r>
          <a:endParaRPr lang="ru-RU" sz="1800" b="1" kern="1200" dirty="0">
            <a:solidFill>
              <a:srgbClr val="002060"/>
            </a:solidFill>
          </a:endParaRPr>
        </a:p>
      </dsp:txBody>
      <dsp:txXfrm>
        <a:off x="1674317" y="1798361"/>
        <a:ext cx="1676497" cy="1513538"/>
      </dsp:txXfrm>
    </dsp:sp>
    <dsp:sp modelId="{367F9DD4-87DC-46F0-B2F5-1AEB5F70DEFB}">
      <dsp:nvSpPr>
        <dsp:cNvPr id="0" name=""/>
        <dsp:cNvSpPr/>
      </dsp:nvSpPr>
      <dsp:spPr>
        <a:xfrm>
          <a:off x="2641392" y="1124721"/>
          <a:ext cx="280849" cy="2808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B27209-D862-47FA-88E2-D8E60B5D5B2A}">
      <dsp:nvSpPr>
        <dsp:cNvPr id="0" name=""/>
        <dsp:cNvSpPr/>
      </dsp:nvSpPr>
      <dsp:spPr>
        <a:xfrm>
          <a:off x="2808312" y="1265145"/>
          <a:ext cx="1676497" cy="2046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816" tIns="0" rIns="0" bIns="0" numCol="1" spcCol="1270" anchor="t" anchorCtr="0">
          <a:noAutofit/>
        </a:bodyPr>
        <a:lstStyle/>
        <a:p>
          <a:pPr lvl="0" algn="l" defTabSz="800100">
            <a:lnSpc>
              <a:spcPct val="90000"/>
            </a:lnSpc>
            <a:spcBef>
              <a:spcPct val="0"/>
            </a:spcBef>
            <a:spcAft>
              <a:spcPct val="35000"/>
            </a:spcAft>
          </a:pPr>
          <a:r>
            <a:rPr lang="uk-UA" sz="1800" b="1" kern="1200" noProof="0" dirty="0">
              <a:solidFill>
                <a:srgbClr val="002060"/>
              </a:solidFill>
            </a:rPr>
            <a:t>Зацікавлений</a:t>
          </a:r>
        </a:p>
      </dsp:txBody>
      <dsp:txXfrm>
        <a:off x="2808312" y="1265145"/>
        <a:ext cx="1676497" cy="2046754"/>
      </dsp:txXfrm>
    </dsp:sp>
    <dsp:sp modelId="{82988A52-B251-467E-AA70-941932C8D165}">
      <dsp:nvSpPr>
        <dsp:cNvPr id="0" name=""/>
        <dsp:cNvSpPr/>
      </dsp:nvSpPr>
      <dsp:spPr>
        <a:xfrm>
          <a:off x="3838975" y="749151"/>
          <a:ext cx="376231" cy="3762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1B99B-1AA3-4FBC-A050-BB8D9FADA261}">
      <dsp:nvSpPr>
        <dsp:cNvPr id="0" name=""/>
        <dsp:cNvSpPr/>
      </dsp:nvSpPr>
      <dsp:spPr>
        <a:xfrm>
          <a:off x="3940126" y="937267"/>
          <a:ext cx="1676497" cy="2374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357" tIns="0" rIns="0" bIns="0" numCol="1" spcCol="1270" anchor="t" anchorCtr="0">
          <a:noAutofit/>
        </a:bodyPr>
        <a:lstStyle/>
        <a:p>
          <a:pPr lvl="0" algn="l" defTabSz="800100">
            <a:lnSpc>
              <a:spcPct val="90000"/>
            </a:lnSpc>
            <a:spcBef>
              <a:spcPct val="0"/>
            </a:spcBef>
            <a:spcAft>
              <a:spcPct val="35000"/>
            </a:spcAft>
          </a:pPr>
          <a:r>
            <a:rPr lang="uk-UA" sz="1800" b="1" kern="1200" dirty="0">
              <a:solidFill>
                <a:srgbClr val="002060"/>
              </a:solidFill>
            </a:rPr>
            <a:t>Маю намір</a:t>
          </a:r>
          <a:endParaRPr lang="ru-RU" sz="1800" b="1" kern="1200" dirty="0">
            <a:solidFill>
              <a:srgbClr val="002060"/>
            </a:solidFill>
          </a:endParaRPr>
        </a:p>
      </dsp:txBody>
      <dsp:txXfrm>
        <a:off x="3940126" y="937267"/>
        <a:ext cx="1676497" cy="2374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A9426-79ED-44DA-B6EA-4FFB9F5A8C07}">
      <dsp:nvSpPr>
        <dsp:cNvPr id="0" name=""/>
        <dsp:cNvSpPr/>
      </dsp:nvSpPr>
      <dsp:spPr>
        <a:xfrm rot="5400000">
          <a:off x="-550801" y="1538368"/>
          <a:ext cx="3672011" cy="25704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noProof="0" dirty="0"/>
            <a:t>Гендерна рівність – обов'язковий контекст комунікацій</a:t>
          </a:r>
        </a:p>
      </dsp:txBody>
      <dsp:txXfrm rot="-5400000">
        <a:off x="1" y="2272770"/>
        <a:ext cx="2570408" cy="1101603"/>
      </dsp:txXfrm>
    </dsp:sp>
    <dsp:sp modelId="{DB391EFC-9FD9-49C5-B050-44ADEF4E8DF2}">
      <dsp:nvSpPr>
        <dsp:cNvPr id="0" name=""/>
        <dsp:cNvSpPr/>
      </dsp:nvSpPr>
      <dsp:spPr>
        <a:xfrm rot="5400000">
          <a:off x="3267344" y="-693284"/>
          <a:ext cx="4964710" cy="63585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342900" lvl="1" indent="-342900" algn="l" defTabSz="914400" rtl="0" eaLnBrk="1" latinLnBrk="0" hangingPunct="1">
            <a:lnSpc>
              <a:spcPct val="90000"/>
            </a:lnSpc>
            <a:spcBef>
              <a:spcPct val="0"/>
            </a:spcBef>
            <a:spcAft>
              <a:spcPct val="15000"/>
            </a:spcAft>
            <a:buClr>
              <a:srgbClr val="678C94"/>
            </a:buClr>
            <a:buSzPts val="1300"/>
            <a:buFont typeface="Noto Sans Symbols"/>
            <a:buChar char="••"/>
          </a:pPr>
          <a:r>
            <a:rPr lang="uk-UA" sz="1800" b="1" kern="1200" noProof="0" dirty="0">
              <a:solidFill>
                <a:schemeClr val="tx2"/>
              </a:solidFill>
              <a:latin typeface="+mn-lt"/>
              <a:ea typeface="+mn-ea"/>
              <a:cs typeface="+mn-cs"/>
              <a:sym typeface="Arial"/>
            </a:rPr>
            <a:t>Конституція України </a:t>
          </a:r>
          <a:r>
            <a:rPr lang="uk-UA" sz="1800" kern="1200" noProof="0" dirty="0">
              <a:solidFill>
                <a:schemeClr val="tx2"/>
              </a:solidFill>
              <a:latin typeface="+mn-lt"/>
              <a:ea typeface="+mn-ea"/>
              <a:cs typeface="+mn-cs"/>
              <a:sym typeface="Arial"/>
            </a:rPr>
            <a:t>«Стаття 24. Громадяни мають рівні конституційні права і свободи та є рівними перед законом.</a:t>
          </a:r>
          <a:endParaRPr lang="uk-UA" sz="1800" kern="1200" noProof="0" dirty="0">
            <a:solidFill>
              <a:schemeClr val="tx2"/>
            </a:solidFill>
            <a:latin typeface="+mn-lt"/>
            <a:ea typeface="+mn-ea"/>
            <a:cs typeface="+mn-cs"/>
          </a:endParaRPr>
        </a:p>
        <a:p>
          <a:pPr marL="342900" lvl="1" indent="-342900" algn="l" defTabSz="914400" rtl="0" eaLnBrk="1" latinLnBrk="0" hangingPunct="1">
            <a:lnSpc>
              <a:spcPct val="90000"/>
            </a:lnSpc>
            <a:spcBef>
              <a:spcPct val="0"/>
            </a:spcBef>
            <a:spcAft>
              <a:spcPct val="15000"/>
            </a:spcAft>
            <a:buClr>
              <a:srgbClr val="678C94"/>
            </a:buClr>
            <a:buSzPts val="1300"/>
            <a:buFont typeface="Noto Sans Symbols"/>
            <a:buChar char="••"/>
          </a:pPr>
          <a:r>
            <a:rPr lang="uk-UA" sz="1800" kern="1200" noProof="0" dirty="0">
              <a:solidFill>
                <a:schemeClr val="tx2"/>
              </a:solidFill>
              <a:latin typeface="+mn-lt"/>
              <a:ea typeface="+mn-ea"/>
              <a:cs typeface="+mn-cs"/>
              <a:sym typeface="Arial"/>
            </a:rPr>
            <a:t>Не може бути привілеїв чи обмежень за ознаками раси, кольору шкіри, політичних, релігійних та інших переконань, статі, етнічного та соціального походження, майнового стану, місця проживання, за мовними або іншими ознаками.</a:t>
          </a:r>
          <a:endParaRPr lang="uk-UA" sz="1800" kern="1200" noProof="0" dirty="0">
            <a:solidFill>
              <a:schemeClr val="tx2"/>
            </a:solidFill>
            <a:latin typeface="+mn-lt"/>
            <a:ea typeface="+mn-ea"/>
            <a:cs typeface="+mn-cs"/>
          </a:endParaRPr>
        </a:p>
        <a:p>
          <a:pPr marL="342900" lvl="1" indent="-342900" algn="l" defTabSz="914400" rtl="0" eaLnBrk="1" latinLnBrk="0" hangingPunct="1">
            <a:lnSpc>
              <a:spcPct val="90000"/>
            </a:lnSpc>
            <a:spcBef>
              <a:spcPct val="0"/>
            </a:spcBef>
            <a:spcAft>
              <a:spcPct val="15000"/>
            </a:spcAft>
            <a:buClr>
              <a:srgbClr val="678C94"/>
            </a:buClr>
            <a:buSzPts val="1300"/>
            <a:buFont typeface="Noto Sans Symbols"/>
            <a:buChar char="••"/>
          </a:pPr>
          <a:r>
            <a:rPr lang="uk-UA" sz="1800" kern="1200" noProof="0" dirty="0">
              <a:solidFill>
                <a:schemeClr val="tx2"/>
              </a:solidFill>
              <a:latin typeface="+mn-lt"/>
              <a:ea typeface="+mn-ea"/>
              <a:cs typeface="+mn-cs"/>
              <a:sym typeface="Arial"/>
            </a:rPr>
            <a:t>Рівність прав жінки і чоловіка забезпечується: наданням жінкам рівних з чоловіками можливостей у громадсько-політичній і культурній діяльності, у здобутті освіти і професійній підготовці, у праці та винагороді за неї; спеціальними заходами щодо охорони праці і здоров'я жінок, встановленням пенсійних пільг; створенням умов, які дають жінкам можливість поєднувати працю з материнством; правовим захистом, матеріальною і моральною підтримкою материнства і дитинства, включаючи надання оплачуваних відпусток та інших пільг вагітним жінкам і матерям»</a:t>
          </a:r>
          <a:endParaRPr lang="uk-UA" sz="1800" kern="1200" noProof="0" dirty="0">
            <a:solidFill>
              <a:schemeClr val="tx2"/>
            </a:solidFill>
            <a:latin typeface="+mn-lt"/>
            <a:ea typeface="+mn-ea"/>
            <a:cs typeface="+mn-cs"/>
          </a:endParaRPr>
        </a:p>
      </dsp:txBody>
      <dsp:txXfrm rot="-5400000">
        <a:off x="2570408" y="246009"/>
        <a:ext cx="6116226" cy="4479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A9426-79ED-44DA-B6EA-4FFB9F5A8C07}">
      <dsp:nvSpPr>
        <dsp:cNvPr id="0" name=""/>
        <dsp:cNvSpPr/>
      </dsp:nvSpPr>
      <dsp:spPr>
        <a:xfrm rot="5400000">
          <a:off x="-550801" y="1538368"/>
          <a:ext cx="3672011" cy="25704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noProof="0" dirty="0"/>
            <a:t>Інклюзія – обов'язковий контекст комунікацій</a:t>
          </a:r>
        </a:p>
      </dsp:txBody>
      <dsp:txXfrm rot="-5400000">
        <a:off x="1" y="2272770"/>
        <a:ext cx="2570408" cy="1101603"/>
      </dsp:txXfrm>
    </dsp:sp>
    <dsp:sp modelId="{DB391EFC-9FD9-49C5-B050-44ADEF4E8DF2}">
      <dsp:nvSpPr>
        <dsp:cNvPr id="0" name=""/>
        <dsp:cNvSpPr/>
      </dsp:nvSpPr>
      <dsp:spPr>
        <a:xfrm rot="5400000">
          <a:off x="3267344" y="-693284"/>
          <a:ext cx="4964710" cy="63585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uk-UA" sz="1500" b="1" kern="1200" noProof="0" dirty="0">
            <a:solidFill>
              <a:srgbClr val="990000"/>
            </a:solidFill>
            <a:latin typeface="+mj-lt"/>
          </a:endParaRPr>
        </a:p>
        <a:p>
          <a:pPr marL="171450" lvl="1" indent="-171450" algn="l" defTabSz="800100">
            <a:lnSpc>
              <a:spcPct val="90000"/>
            </a:lnSpc>
            <a:spcBef>
              <a:spcPct val="0"/>
            </a:spcBef>
            <a:spcAft>
              <a:spcPct val="15000"/>
            </a:spcAft>
            <a:buChar char="••"/>
          </a:pPr>
          <a:r>
            <a:rPr lang="uk-UA" sz="1800" b="1" kern="1200" dirty="0">
              <a:solidFill>
                <a:schemeClr val="tx2"/>
              </a:solidFill>
            </a:rPr>
            <a:t>ІНКЛЮЗІЯ</a:t>
          </a:r>
          <a:r>
            <a:rPr lang="uk-UA" sz="1800" kern="1200" dirty="0">
              <a:solidFill>
                <a:schemeClr val="tx2"/>
              </a:solidFill>
            </a:rPr>
            <a:t> – це процес збільшення ступеня участі </a:t>
          </a:r>
          <a:r>
            <a:rPr lang="uk-UA" sz="1800" b="1" i="1" kern="1200" dirty="0">
              <a:solidFill>
                <a:schemeClr val="tx2"/>
              </a:solidFill>
            </a:rPr>
            <a:t>всіх</a:t>
          </a:r>
          <a:r>
            <a:rPr lang="uk-UA" sz="1800" kern="1200" dirty="0">
              <a:solidFill>
                <a:schemeClr val="tx2"/>
              </a:solidFill>
            </a:rPr>
            <a:t> громадян у соціумі. </a:t>
          </a:r>
          <a:endParaRPr lang="uk-UA" sz="1500" b="1" kern="1200" noProof="0" dirty="0">
            <a:solidFill>
              <a:srgbClr val="990000"/>
            </a:solidFill>
            <a:latin typeface="+mj-lt"/>
          </a:endParaRPr>
        </a:p>
        <a:p>
          <a:pPr marL="171450" lvl="1" indent="-171450" algn="l" defTabSz="800100">
            <a:lnSpc>
              <a:spcPct val="90000"/>
            </a:lnSpc>
            <a:spcBef>
              <a:spcPct val="0"/>
            </a:spcBef>
            <a:spcAft>
              <a:spcPct val="15000"/>
            </a:spcAft>
            <a:buChar char="••"/>
          </a:pPr>
          <a:r>
            <a:rPr lang="uk-UA" sz="1800" kern="1200" dirty="0">
              <a:solidFill>
                <a:schemeClr val="tx2"/>
              </a:solidFill>
            </a:rPr>
            <a:t>Він передбачає розробку і застосування таких конкретних рішень, які зможуть дозволити </a:t>
          </a:r>
          <a:r>
            <a:rPr lang="uk-UA" sz="1800" b="1" i="1" kern="1200" dirty="0">
              <a:solidFill>
                <a:schemeClr val="tx2"/>
              </a:solidFill>
            </a:rPr>
            <a:t>кожній</a:t>
          </a:r>
          <a:r>
            <a:rPr lang="uk-UA" sz="1800" kern="1200" dirty="0">
              <a:solidFill>
                <a:schemeClr val="tx2"/>
              </a:solidFill>
            </a:rPr>
            <a:t> людині </a:t>
          </a:r>
          <a:r>
            <a:rPr lang="uk-UA" sz="1800" b="1" i="1" kern="1200" dirty="0">
              <a:solidFill>
                <a:schemeClr val="tx2"/>
              </a:solidFill>
            </a:rPr>
            <a:t>рівноправно</a:t>
          </a:r>
          <a:r>
            <a:rPr lang="uk-UA" sz="1800" kern="1200" dirty="0">
              <a:solidFill>
                <a:schemeClr val="tx2"/>
              </a:solidFill>
            </a:rPr>
            <a:t> брати участь у суспільному житті. </a:t>
          </a:r>
        </a:p>
        <a:p>
          <a:pPr marL="171450" lvl="1" indent="-171450" algn="l" defTabSz="800100">
            <a:lnSpc>
              <a:spcPct val="90000"/>
            </a:lnSpc>
            <a:spcBef>
              <a:spcPct val="0"/>
            </a:spcBef>
            <a:spcAft>
              <a:spcPct val="15000"/>
            </a:spcAft>
            <a:buChar char="••"/>
          </a:pPr>
          <a:endParaRPr lang="uk-UA" sz="1800" kern="1200" dirty="0">
            <a:solidFill>
              <a:schemeClr val="tx2"/>
            </a:solidFill>
          </a:endParaRPr>
        </a:p>
        <a:p>
          <a:pPr marL="171450" lvl="1" indent="-171450" algn="l" defTabSz="800100">
            <a:lnSpc>
              <a:spcPct val="90000"/>
            </a:lnSpc>
            <a:spcBef>
              <a:spcPct val="0"/>
            </a:spcBef>
            <a:spcAft>
              <a:spcPct val="15000"/>
            </a:spcAft>
            <a:buChar char="••"/>
          </a:pPr>
          <a:r>
            <a:rPr lang="uk-UA" sz="1800" kern="1200" dirty="0">
              <a:solidFill>
                <a:schemeClr val="tx2"/>
              </a:solidFill>
            </a:rPr>
            <a:t>При інклюзії </a:t>
          </a:r>
          <a:r>
            <a:rPr lang="uk-UA" sz="1800" b="1" i="1" kern="1200" dirty="0">
              <a:solidFill>
                <a:schemeClr val="tx2"/>
              </a:solidFill>
            </a:rPr>
            <a:t>всі</a:t>
          </a:r>
          <a:r>
            <a:rPr lang="uk-UA" sz="1800" kern="1200" dirty="0">
              <a:solidFill>
                <a:schemeClr val="tx2"/>
              </a:solidFill>
            </a:rPr>
            <a:t> зацікавлені сторони повинні брати активну участь за для отримання бажаного результату</a:t>
          </a:r>
          <a:r>
            <a:rPr lang="uk-UA" sz="1800" kern="1200" dirty="0">
              <a:solidFill>
                <a:srgbClr val="182B5D"/>
              </a:solidFill>
            </a:rPr>
            <a:t>:</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Жінки</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Люди з інвалідністю</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Люди похилого віку</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Молодь</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ВПО</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ЛГБТ спільнота </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Ветерани АТО/ООС</a:t>
          </a:r>
        </a:p>
        <a:p>
          <a:pPr marL="342900" lvl="2" indent="-171450" algn="l" defTabSz="800100">
            <a:lnSpc>
              <a:spcPct val="90000"/>
            </a:lnSpc>
            <a:spcBef>
              <a:spcPct val="0"/>
            </a:spcBef>
            <a:spcAft>
              <a:spcPct val="15000"/>
            </a:spcAft>
            <a:buChar char="••"/>
          </a:pPr>
          <a:r>
            <a:rPr lang="uk-UA" sz="1800" kern="1200" dirty="0">
              <a:solidFill>
                <a:srgbClr val="182B5D"/>
              </a:solidFill>
              <a:cs typeface="Gill Sans"/>
            </a:rPr>
            <a:t>Роми та представники інших національних меншин</a:t>
          </a:r>
          <a:endParaRPr lang="en-US" sz="1800" kern="1200" dirty="0">
            <a:solidFill>
              <a:srgbClr val="182B5D"/>
            </a:solidFill>
            <a:cs typeface="Gill Sans"/>
          </a:endParaRPr>
        </a:p>
        <a:p>
          <a:pPr marL="171450" lvl="1" indent="-171450" algn="l" defTabSz="800100">
            <a:lnSpc>
              <a:spcPct val="90000"/>
            </a:lnSpc>
            <a:spcBef>
              <a:spcPct val="0"/>
            </a:spcBef>
            <a:spcAft>
              <a:spcPct val="15000"/>
            </a:spcAft>
            <a:buChar char="••"/>
          </a:pPr>
          <a:endParaRPr lang="en-US" sz="1800" kern="1200" dirty="0">
            <a:solidFill>
              <a:srgbClr val="182B5D"/>
            </a:solidFill>
            <a:cs typeface="Gill Sans"/>
          </a:endParaRPr>
        </a:p>
        <a:p>
          <a:pPr marL="285750" lvl="1" indent="-285750" algn="l" defTabSz="1600200">
            <a:lnSpc>
              <a:spcPct val="90000"/>
            </a:lnSpc>
            <a:spcBef>
              <a:spcPct val="0"/>
            </a:spcBef>
            <a:spcAft>
              <a:spcPct val="15000"/>
            </a:spcAft>
            <a:buChar char="••"/>
          </a:pPr>
          <a:endParaRPr lang="uk-UA" sz="3600" b="1" kern="1200" dirty="0">
            <a:solidFill>
              <a:srgbClr val="182B5D"/>
            </a:solidFill>
            <a:cs typeface="Gill Sans"/>
          </a:endParaRPr>
        </a:p>
      </dsp:txBody>
      <dsp:txXfrm rot="-5400000">
        <a:off x="2570408" y="246009"/>
        <a:ext cx="6116226" cy="4479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A9426-79ED-44DA-B6EA-4FFB9F5A8C07}">
      <dsp:nvSpPr>
        <dsp:cNvPr id="0" name=""/>
        <dsp:cNvSpPr/>
      </dsp:nvSpPr>
      <dsp:spPr>
        <a:xfrm rot="5400000">
          <a:off x="-576995" y="1378555"/>
          <a:ext cx="3846638" cy="26926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uk-UA" sz="1700" b="1" kern="1200" noProof="0" dirty="0"/>
            <a:t>Форми безпосередньої участі територіальної громади у вирішенні питань місцевого значення </a:t>
          </a:r>
        </a:p>
      </dsp:txBody>
      <dsp:txXfrm rot="-5400000">
        <a:off x="1" y="2147882"/>
        <a:ext cx="2692646" cy="1153992"/>
      </dsp:txXfrm>
    </dsp:sp>
    <dsp:sp modelId="{DB391EFC-9FD9-49C5-B050-44ADEF4E8DF2}">
      <dsp:nvSpPr>
        <dsp:cNvPr id="0" name=""/>
        <dsp:cNvSpPr/>
      </dsp:nvSpPr>
      <dsp:spPr>
        <a:xfrm rot="5400000">
          <a:off x="3409142" y="-711565"/>
          <a:ext cx="4731345" cy="616433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uk-UA" sz="1200" kern="1200" noProof="0" dirty="0"/>
            <a:t>   </a:t>
          </a:r>
          <a:r>
            <a:rPr lang="uk-UA" sz="1600" kern="1200" noProof="0" dirty="0">
              <a:solidFill>
                <a:srgbClr val="002060"/>
              </a:solidFill>
              <a:latin typeface="Calibri" panose="020F0502020204030204" pitchFamily="34" charset="0"/>
              <a:ea typeface="+mn-ea"/>
              <a:cs typeface="+mn-cs"/>
            </a:rPr>
            <a:t>Місцеві вибори</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Місцевий референдум</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Загальні збори громадян за місцем проживання</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Місцеві ініціативи</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Громадські слухання</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Звернення громадян до органів і посадових осіб місцевого самоврядування, у тому числі у форматі електронної петиції</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Консультації з громадськістю</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Участь у консультативно-дорадчих органах, утворених при органах місцевого самоврядування</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Участь у роботі контрольно-наглядових органів юридичних осіб публічного права, утворених за рішенням Ради</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Участь у розподілі коштів місцевого бюджету через створення </a:t>
          </a:r>
          <a:r>
            <a:rPr lang="uk-UA" sz="1600" kern="1200" noProof="0" dirty="0" err="1">
              <a:solidFill>
                <a:srgbClr val="002060"/>
              </a:solidFill>
              <a:latin typeface="Calibri" panose="020F0502020204030204" pitchFamily="34" charset="0"/>
              <a:ea typeface="+mn-ea"/>
              <a:cs typeface="+mn-cs"/>
            </a:rPr>
            <a:t>проєктів</a:t>
          </a:r>
          <a:r>
            <a:rPr lang="uk-UA" sz="1600" kern="1200" noProof="0" dirty="0">
              <a:solidFill>
                <a:srgbClr val="002060"/>
              </a:solidFill>
              <a:latin typeface="Calibri" panose="020F0502020204030204" pitchFamily="34" charset="0"/>
              <a:ea typeface="+mn-ea"/>
              <a:cs typeface="+mn-cs"/>
            </a:rPr>
            <a:t> для покращення розвитку територіальної громади та/або голосування за них (громадський бюджет, бюджет місцевих проектів)</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 Участь у створенні та діяльності органів самоорганізації населення</a:t>
          </a:r>
        </a:p>
        <a:p>
          <a:pPr marL="171450" lvl="1" indent="-171450" algn="l" defTabSz="711200">
            <a:lnSpc>
              <a:spcPct val="90000"/>
            </a:lnSpc>
            <a:spcBef>
              <a:spcPct val="0"/>
            </a:spcBef>
            <a:spcAft>
              <a:spcPct val="15000"/>
            </a:spcAft>
            <a:buChar char="••"/>
          </a:pPr>
          <a:r>
            <a:rPr lang="uk-UA" sz="1600" kern="1200" noProof="0" dirty="0">
              <a:solidFill>
                <a:srgbClr val="002060"/>
              </a:solidFill>
              <a:latin typeface="Calibri" panose="020F0502020204030204" pitchFamily="34" charset="0"/>
              <a:ea typeface="+mn-ea"/>
              <a:cs typeface="+mn-cs"/>
            </a:rPr>
            <a:t>Інші форми участі, передбачені законодавством</a:t>
          </a:r>
        </a:p>
      </dsp:txBody>
      <dsp:txXfrm rot="-5400000">
        <a:off x="2692647" y="235895"/>
        <a:ext cx="5933372" cy="4269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60FB3-CEAB-6944-9C90-BD945F6969BD}">
      <dsp:nvSpPr>
        <dsp:cNvPr id="0" name=""/>
        <dsp:cNvSpPr/>
      </dsp:nvSpPr>
      <dsp:spPr>
        <a:xfrm>
          <a:off x="0" y="0"/>
          <a:ext cx="4885203" cy="6559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a:t>жінки можуть годувати груддю дитину, а чоловіки – ні;</a:t>
          </a:r>
        </a:p>
      </dsp:txBody>
      <dsp:txXfrm>
        <a:off x="32020" y="32020"/>
        <a:ext cx="4821163" cy="591899"/>
      </dsp:txXfrm>
    </dsp:sp>
    <dsp:sp modelId="{55E59956-E8D7-9F46-851E-C1B678CA696F}">
      <dsp:nvSpPr>
        <dsp:cNvPr id="0" name=""/>
        <dsp:cNvSpPr/>
      </dsp:nvSpPr>
      <dsp:spPr>
        <a:xfrm>
          <a:off x="0" y="667271"/>
          <a:ext cx="4885203" cy="655939"/>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a:t>в </a:t>
          </a:r>
          <a:r>
            <a:rPr lang="uk-UA" sz="1600" b="1" kern="1200" noProof="0" dirty="0"/>
            <a:t>багатьох країнах дівчатка віддають перевагу танцям, в той час як хлопчики грають у футбол;</a:t>
          </a:r>
        </a:p>
      </dsp:txBody>
      <dsp:txXfrm>
        <a:off x="32020" y="699291"/>
        <a:ext cx="4821163" cy="591899"/>
      </dsp:txXfrm>
    </dsp:sp>
    <dsp:sp modelId="{98D77CA2-BFC0-E148-8A3F-C574218477F5}">
      <dsp:nvSpPr>
        <dsp:cNvPr id="0" name=""/>
        <dsp:cNvSpPr/>
      </dsp:nvSpPr>
      <dsp:spPr>
        <a:xfrm>
          <a:off x="0" y="1333843"/>
          <a:ext cx="4885203" cy="655939"/>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a:t>після періоду статевого дозрівання у більшості хлопців розвивається більша м’язова сила, ніж у </a:t>
          </a:r>
          <a:r>
            <a:rPr lang="uk-UA" sz="1600" b="1" kern="1200" noProof="0" dirty="0" err="1"/>
            <a:t>дівчаток</a:t>
          </a:r>
          <a:r>
            <a:rPr lang="uk-UA" sz="1600" b="1" kern="1200" noProof="0" dirty="0"/>
            <a:t>;</a:t>
          </a:r>
        </a:p>
      </dsp:txBody>
      <dsp:txXfrm>
        <a:off x="32020" y="1365863"/>
        <a:ext cx="4821163" cy="591899"/>
      </dsp:txXfrm>
    </dsp:sp>
    <dsp:sp modelId="{6C1D62EA-80B6-DD45-B318-B89AEA49AEFC}">
      <dsp:nvSpPr>
        <dsp:cNvPr id="0" name=""/>
        <dsp:cNvSpPr/>
      </dsp:nvSpPr>
      <dsp:spPr>
        <a:xfrm>
          <a:off x="0" y="2019657"/>
          <a:ext cx="4885203" cy="655939"/>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a:t>жінки більше часу займаються домашнім господарством, ніж чоловіки</a:t>
          </a:r>
          <a:r>
            <a:rPr lang="ru-RU" sz="500" b="1" kern="1200" dirty="0"/>
            <a:t>;</a:t>
          </a:r>
          <a:endParaRPr lang="en-US" sz="500" b="1" kern="1200" dirty="0"/>
        </a:p>
      </dsp:txBody>
      <dsp:txXfrm>
        <a:off x="32020" y="2051677"/>
        <a:ext cx="4821163" cy="591899"/>
      </dsp:txXfrm>
    </dsp:sp>
    <dsp:sp modelId="{696E61D2-F1A8-AE47-B093-260611F385E7}">
      <dsp:nvSpPr>
        <dsp:cNvPr id="0" name=""/>
        <dsp:cNvSpPr/>
      </dsp:nvSpPr>
      <dsp:spPr>
        <a:xfrm>
          <a:off x="0" y="2666985"/>
          <a:ext cx="4885203" cy="655939"/>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a:t>майже у всіх хлопців і чоловіків на обличчі та грудях росте волосся, а у дівчат і жінок – ні</a:t>
          </a:r>
          <a:r>
            <a:rPr lang="ru-RU" sz="500" b="1" kern="1200" dirty="0"/>
            <a:t>;</a:t>
          </a:r>
          <a:endParaRPr lang="en-US" sz="500" b="1" kern="1200" dirty="0"/>
        </a:p>
      </dsp:txBody>
      <dsp:txXfrm>
        <a:off x="32020" y="2699005"/>
        <a:ext cx="4821163" cy="591899"/>
      </dsp:txXfrm>
    </dsp:sp>
    <dsp:sp modelId="{8BE73DD8-951C-CD4D-944A-F49A4E9C9021}">
      <dsp:nvSpPr>
        <dsp:cNvPr id="0" name=""/>
        <dsp:cNvSpPr/>
      </dsp:nvSpPr>
      <dsp:spPr>
        <a:xfrm>
          <a:off x="0" y="3333556"/>
          <a:ext cx="4885203" cy="655939"/>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a:t>дівчата не повинні робити перший крок, щоб познайомитися з хлопцем та стати ініціаторками початку взаємин;</a:t>
          </a:r>
        </a:p>
      </dsp:txBody>
      <dsp:txXfrm>
        <a:off x="32020" y="3365576"/>
        <a:ext cx="4821163" cy="591899"/>
      </dsp:txXfrm>
    </dsp:sp>
    <dsp:sp modelId="{86253434-1506-094B-8C6E-E2375413DA19}">
      <dsp:nvSpPr>
        <dsp:cNvPr id="0" name=""/>
        <dsp:cNvSpPr/>
      </dsp:nvSpPr>
      <dsp:spPr>
        <a:xfrm>
          <a:off x="0" y="4000127"/>
          <a:ext cx="4885203" cy="65593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uk-UA" sz="1600" b="1" kern="1200" noProof="0" dirty="0"/>
            <a:t>чоловіки – кращі керівники, а жінки – кращі виконавці. </a:t>
          </a:r>
        </a:p>
      </dsp:txBody>
      <dsp:txXfrm>
        <a:off x="32020" y="4032147"/>
        <a:ext cx="4821163" cy="591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5A92B-32E1-44B3-99AB-D11C0AABF88F}">
      <dsp:nvSpPr>
        <dsp:cNvPr id="0" name=""/>
        <dsp:cNvSpPr/>
      </dsp:nvSpPr>
      <dsp:spPr>
        <a:xfrm>
          <a:off x="755957" y="125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конференція</a:t>
          </a:r>
          <a:endParaRPr lang="uk-UA" kern="1200" dirty="0"/>
        </a:p>
      </dsp:txBody>
      <dsp:txXfrm>
        <a:off x="755957" y="1254"/>
        <a:ext cx="1742786" cy="1045671"/>
      </dsp:txXfrm>
    </dsp:sp>
    <dsp:sp modelId="{62B8A312-D6F9-4B21-AA0C-FF114417BF05}">
      <dsp:nvSpPr>
        <dsp:cNvPr id="0" name=""/>
        <dsp:cNvSpPr/>
      </dsp:nvSpPr>
      <dsp:spPr>
        <a:xfrm>
          <a:off x="2673021" y="125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форум</a:t>
          </a:r>
          <a:endParaRPr lang="uk-UA" kern="1200" dirty="0"/>
        </a:p>
      </dsp:txBody>
      <dsp:txXfrm>
        <a:off x="2673021" y="1254"/>
        <a:ext cx="1742786" cy="1045671"/>
      </dsp:txXfrm>
    </dsp:sp>
    <dsp:sp modelId="{C67D1144-4B81-4F74-A02F-C0562121A3CB}">
      <dsp:nvSpPr>
        <dsp:cNvPr id="0" name=""/>
        <dsp:cNvSpPr/>
      </dsp:nvSpPr>
      <dsp:spPr>
        <a:xfrm>
          <a:off x="4590086" y="125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громадські слухання</a:t>
          </a:r>
          <a:endParaRPr lang="uk-UA" kern="1200" dirty="0"/>
        </a:p>
      </dsp:txBody>
      <dsp:txXfrm>
        <a:off x="4590086" y="1254"/>
        <a:ext cx="1742786" cy="1045671"/>
      </dsp:txXfrm>
    </dsp:sp>
    <dsp:sp modelId="{7ADE5DB6-0597-4F12-9157-17A045EDF8AE}">
      <dsp:nvSpPr>
        <dsp:cNvPr id="0" name=""/>
        <dsp:cNvSpPr/>
      </dsp:nvSpPr>
      <dsp:spPr>
        <a:xfrm>
          <a:off x="755957" y="122120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засідання за круглим столом</a:t>
          </a:r>
          <a:endParaRPr lang="uk-UA" kern="1200" dirty="0"/>
        </a:p>
      </dsp:txBody>
      <dsp:txXfrm>
        <a:off x="755957" y="1221204"/>
        <a:ext cx="1742786" cy="1045671"/>
      </dsp:txXfrm>
    </dsp:sp>
    <dsp:sp modelId="{6D6F7D51-ACA4-402F-B94D-8B1E38C0AAC4}">
      <dsp:nvSpPr>
        <dsp:cNvPr id="0" name=""/>
        <dsp:cNvSpPr/>
      </dsp:nvSpPr>
      <dsp:spPr>
        <a:xfrm>
          <a:off x="2673021" y="122120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збори</a:t>
          </a:r>
          <a:endParaRPr lang="uk-UA" kern="1200" dirty="0"/>
        </a:p>
      </dsp:txBody>
      <dsp:txXfrm>
        <a:off x="2673021" y="1221204"/>
        <a:ext cx="1742786" cy="1045671"/>
      </dsp:txXfrm>
    </dsp:sp>
    <dsp:sp modelId="{5D0F03B6-B27F-4E72-93FC-93EAB537DDF6}">
      <dsp:nvSpPr>
        <dsp:cNvPr id="0" name=""/>
        <dsp:cNvSpPr/>
      </dsp:nvSpPr>
      <dsp:spPr>
        <a:xfrm>
          <a:off x="4590086" y="122120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зустрічі</a:t>
          </a:r>
          <a:endParaRPr lang="uk-UA" kern="1200" dirty="0"/>
        </a:p>
      </dsp:txBody>
      <dsp:txXfrm>
        <a:off x="4590086" y="1221204"/>
        <a:ext cx="1742786" cy="1045671"/>
      </dsp:txXfrm>
    </dsp:sp>
    <dsp:sp modelId="{32CF8064-1D5E-45B7-98B0-992387BC376B}">
      <dsp:nvSpPr>
        <dsp:cNvPr id="0" name=""/>
        <dsp:cNvSpPr/>
      </dsp:nvSpPr>
      <dsp:spPr>
        <a:xfrm>
          <a:off x="755957" y="244115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теле- або радіодебати</a:t>
          </a:r>
          <a:endParaRPr lang="uk-UA" kern="1200" dirty="0"/>
        </a:p>
      </dsp:txBody>
      <dsp:txXfrm>
        <a:off x="755957" y="2441154"/>
        <a:ext cx="1742786" cy="1045671"/>
      </dsp:txXfrm>
    </dsp:sp>
    <dsp:sp modelId="{CD3ADA41-DF87-409E-824E-5B5639AF7551}">
      <dsp:nvSpPr>
        <dsp:cNvPr id="0" name=""/>
        <dsp:cNvSpPr/>
      </dsp:nvSpPr>
      <dsp:spPr>
        <a:xfrm>
          <a:off x="2673021" y="244115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Інтернет-конференція</a:t>
          </a:r>
          <a:endParaRPr lang="uk-UA" kern="1200" dirty="0"/>
        </a:p>
      </dsp:txBody>
      <dsp:txXfrm>
        <a:off x="2673021" y="2441154"/>
        <a:ext cx="1742786" cy="1045671"/>
      </dsp:txXfrm>
    </dsp:sp>
    <dsp:sp modelId="{F6E7795A-E29E-4B08-8317-D1941CB1E304}">
      <dsp:nvSpPr>
        <dsp:cNvPr id="0" name=""/>
        <dsp:cNvSpPr/>
      </dsp:nvSpPr>
      <dsp:spPr>
        <a:xfrm>
          <a:off x="4590086" y="2441154"/>
          <a:ext cx="1742786" cy="1045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t>електронна консультація</a:t>
          </a:r>
          <a:endParaRPr lang="uk-UA" kern="1200" dirty="0"/>
        </a:p>
      </dsp:txBody>
      <dsp:txXfrm>
        <a:off x="4590086" y="2441154"/>
        <a:ext cx="1742786" cy="104567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70227B6A-CE70-4F85-926A-019F0E3A86F2}" type="datetimeFigureOut">
              <a:rPr lang="uk-UA" smtClean="0"/>
              <a:pPr/>
              <a:t>26.06.2020</a:t>
            </a:fld>
            <a:endParaRPr lang="uk-UA" dirty="0"/>
          </a:p>
        </p:txBody>
      </p:sp>
      <p:sp>
        <p:nvSpPr>
          <p:cNvPr id="4" name="Образ слайда 3"/>
          <p:cNvSpPr>
            <a:spLocks noGrp="1" noRot="1" noChangeAspect="1"/>
          </p:cNvSpPr>
          <p:nvPr>
            <p:ph type="sldImg" idx="2"/>
          </p:nvPr>
        </p:nvSpPr>
        <p:spPr>
          <a:xfrm>
            <a:off x="1143000" y="1243013"/>
            <a:ext cx="4475163" cy="3355975"/>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20E3DA9C-61D6-4024-930E-6A40F40258CD}" type="slidenum">
              <a:rPr lang="uk-UA" smtClean="0"/>
              <a:pPr/>
              <a:t>‹#›</a:t>
            </a:fld>
            <a:endParaRPr lang="uk-UA" dirty="0"/>
          </a:p>
        </p:txBody>
      </p:sp>
    </p:spTree>
    <p:extLst>
      <p:ext uri="{BB962C8B-B14F-4D97-AF65-F5344CB8AC3E}">
        <p14:creationId xmlns:p14="http://schemas.microsoft.com/office/powerpoint/2010/main" xmlns="" val="171689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enslive.info/obshhenie-ua/medijne-zombuvanny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a:t>Чоловіки</a:t>
            </a:r>
            <a:r>
              <a:rPr lang="ru-RU" sz="1200" dirty="0"/>
              <a:t> – </a:t>
            </a:r>
            <a:r>
              <a:rPr lang="ru-RU" sz="1200" dirty="0" err="1"/>
              <a:t>це</a:t>
            </a:r>
            <a:r>
              <a:rPr lang="ru-RU" sz="1200" dirty="0"/>
              <a:t> сильна стать, а </a:t>
            </a:r>
            <a:r>
              <a:rPr lang="ru-RU" sz="1200" dirty="0" err="1"/>
              <a:t>жінки</a:t>
            </a:r>
            <a:r>
              <a:rPr lang="ru-RU" sz="1200" dirty="0"/>
              <a:t> – </a:t>
            </a:r>
            <a:r>
              <a:rPr lang="ru-RU" sz="1200" dirty="0" err="1"/>
              <a:t>слабкий</a:t>
            </a:r>
            <a:r>
              <a:rPr lang="ru-RU" sz="1200" dirty="0"/>
              <a:t> (</a:t>
            </a:r>
            <a:r>
              <a:rPr lang="ru-RU" sz="1200" dirty="0" err="1"/>
              <a:t>хоча</a:t>
            </a:r>
            <a:r>
              <a:rPr lang="ru-RU" sz="1200" dirty="0"/>
              <a:t> </a:t>
            </a:r>
            <a:r>
              <a:rPr lang="ru-RU" sz="1200" dirty="0" err="1"/>
              <a:t>вже</a:t>
            </a:r>
            <a:r>
              <a:rPr lang="ru-RU" sz="1200" dirty="0"/>
              <a:t> давно доведено, </a:t>
            </a:r>
            <a:r>
              <a:rPr lang="ru-RU" sz="1200" dirty="0" err="1"/>
              <a:t>що</a:t>
            </a:r>
            <a:r>
              <a:rPr lang="ru-RU" sz="1200" dirty="0"/>
              <a:t> </a:t>
            </a:r>
            <a:r>
              <a:rPr lang="ru-RU" sz="1200" dirty="0" err="1"/>
              <a:t>дами</a:t>
            </a:r>
            <a:r>
              <a:rPr lang="ru-RU" sz="1200" dirty="0"/>
              <a:t> </a:t>
            </a:r>
            <a:r>
              <a:rPr lang="ru-RU" sz="1200" dirty="0" err="1"/>
              <a:t>можуть</a:t>
            </a:r>
            <a:r>
              <a:rPr lang="ru-RU" sz="1200" dirty="0"/>
              <a:t> бути </a:t>
            </a:r>
            <a:r>
              <a:rPr lang="ru-RU" sz="1200" dirty="0" err="1"/>
              <a:t>більш</a:t>
            </a:r>
            <a:r>
              <a:rPr lang="ru-RU" sz="1200" dirty="0"/>
              <a:t> </a:t>
            </a:r>
            <a:r>
              <a:rPr lang="ru-RU" sz="1200" dirty="0" err="1"/>
              <a:t>стійкі</a:t>
            </a:r>
            <a:r>
              <a:rPr lang="ru-RU" sz="1200" dirty="0"/>
              <a:t> і </a:t>
            </a:r>
            <a:r>
              <a:rPr lang="ru-RU" sz="1200" dirty="0" err="1"/>
              <a:t>психічно</a:t>
            </a:r>
            <a:r>
              <a:rPr lang="ru-RU" sz="1200" dirty="0"/>
              <a:t>, і </a:t>
            </a:r>
            <a:r>
              <a:rPr lang="ru-RU" sz="1200" dirty="0" err="1"/>
              <a:t>фізично</a:t>
            </a:r>
            <a:r>
              <a:rPr lang="ru-RU" sz="1200" dirty="0"/>
              <a:t>).</a:t>
            </a:r>
            <a:r>
              <a:rPr lang="ru-RU" sz="1200" dirty="0" err="1"/>
              <a:t>Представники</a:t>
            </a:r>
            <a:r>
              <a:rPr lang="ru-RU" sz="1200" dirty="0"/>
              <a:t> </a:t>
            </a:r>
            <a:r>
              <a:rPr lang="ru-RU" sz="1200" dirty="0" err="1"/>
              <a:t>сильної</a:t>
            </a:r>
            <a:r>
              <a:rPr lang="ru-RU" sz="1200" dirty="0"/>
              <a:t> </a:t>
            </a:r>
            <a:r>
              <a:rPr lang="ru-RU" sz="1200" dirty="0" err="1"/>
              <a:t>статі</a:t>
            </a:r>
            <a:r>
              <a:rPr lang="ru-RU" sz="1200" dirty="0"/>
              <a:t> не </a:t>
            </a:r>
            <a:r>
              <a:rPr lang="ru-RU" sz="1200" dirty="0" err="1"/>
              <a:t>повинні</a:t>
            </a:r>
            <a:r>
              <a:rPr lang="ru-RU" sz="1200" dirty="0"/>
              <a:t> </a:t>
            </a:r>
            <a:r>
              <a:rPr lang="ru-RU" sz="1200" dirty="0" err="1"/>
              <a:t>плакати</a:t>
            </a:r>
            <a:r>
              <a:rPr lang="ru-RU" sz="1200" dirty="0"/>
              <a:t> (</a:t>
            </a:r>
            <a:r>
              <a:rPr lang="ru-RU" sz="1200" dirty="0" err="1"/>
              <a:t>хоча</a:t>
            </a:r>
            <a:r>
              <a:rPr lang="ru-RU" sz="1200" dirty="0"/>
              <a:t> </a:t>
            </a:r>
            <a:r>
              <a:rPr lang="ru-RU" sz="1200" dirty="0" err="1"/>
              <a:t>сльози</a:t>
            </a:r>
            <a:r>
              <a:rPr lang="ru-RU" sz="1200" dirty="0"/>
              <a:t> – </a:t>
            </a:r>
            <a:r>
              <a:rPr lang="ru-RU" sz="1200" dirty="0" err="1"/>
              <a:t>це</a:t>
            </a:r>
            <a:r>
              <a:rPr lang="ru-RU" sz="1200" dirty="0"/>
              <a:t> </a:t>
            </a:r>
            <a:r>
              <a:rPr lang="ru-RU" sz="1200" dirty="0" err="1"/>
              <a:t>природна</a:t>
            </a:r>
            <a:r>
              <a:rPr lang="ru-RU" sz="1200" dirty="0"/>
              <a:t> </a:t>
            </a:r>
            <a:r>
              <a:rPr lang="ru-RU" sz="1200" dirty="0" err="1"/>
              <a:t>реакція</a:t>
            </a:r>
            <a:r>
              <a:rPr lang="ru-RU" sz="1200" dirty="0"/>
              <a:t> живого </a:t>
            </a:r>
            <a:r>
              <a:rPr lang="ru-RU" sz="1200" dirty="0" err="1"/>
              <a:t>організму</a:t>
            </a:r>
            <a:r>
              <a:rPr lang="ru-RU" sz="1200" dirty="0"/>
              <a:t>).У </a:t>
            </a:r>
            <a:r>
              <a:rPr lang="ru-RU" sz="1200" dirty="0" err="1"/>
              <a:t>чоловіків</a:t>
            </a:r>
            <a:r>
              <a:rPr lang="ru-RU" sz="1200" dirty="0"/>
              <a:t> </a:t>
            </a:r>
            <a:r>
              <a:rPr lang="ru-RU" sz="1200" dirty="0" err="1"/>
              <a:t>більш</a:t>
            </a:r>
            <a:r>
              <a:rPr lang="ru-RU" sz="1200" dirty="0"/>
              <a:t> </a:t>
            </a:r>
            <a:r>
              <a:rPr lang="ru-RU" sz="1200" dirty="0" err="1"/>
              <a:t>високий</a:t>
            </a:r>
            <a:r>
              <a:rPr lang="ru-RU" sz="1200" dirty="0"/>
              <a:t> </a:t>
            </a:r>
            <a:r>
              <a:rPr lang="ru-RU" sz="1200" dirty="0" err="1"/>
              <a:t>інтелект</a:t>
            </a:r>
            <a:r>
              <a:rPr lang="ru-RU" sz="1200" dirty="0"/>
              <a:t> (просто у </a:t>
            </a:r>
            <a:r>
              <a:rPr lang="ru-RU" sz="1200" dirty="0" err="1"/>
              <a:t>жінок</a:t>
            </a:r>
            <a:r>
              <a:rPr lang="ru-RU" sz="1200" dirty="0"/>
              <a:t> </a:t>
            </a:r>
            <a:r>
              <a:rPr lang="ru-RU" sz="1200" dirty="0" err="1"/>
              <a:t>більш</a:t>
            </a:r>
            <a:r>
              <a:rPr lang="ru-RU" sz="1200" dirty="0"/>
              <a:t> </a:t>
            </a:r>
            <a:r>
              <a:rPr lang="ru-RU" sz="1200" dirty="0" err="1"/>
              <a:t>розвинене</a:t>
            </a:r>
            <a:r>
              <a:rPr lang="ru-RU" sz="1200" dirty="0"/>
              <a:t> </a:t>
            </a:r>
            <a:r>
              <a:rPr lang="ru-RU" sz="1200" dirty="0" err="1"/>
              <a:t>півкуля</a:t>
            </a:r>
            <a:r>
              <a:rPr lang="ru-RU" sz="1200" dirty="0"/>
              <a:t>, </a:t>
            </a:r>
            <a:r>
              <a:rPr lang="ru-RU" sz="1200" dirty="0" err="1"/>
              <a:t>що</a:t>
            </a:r>
            <a:r>
              <a:rPr lang="ru-RU" sz="1200" dirty="0"/>
              <a:t> </a:t>
            </a:r>
            <a:r>
              <a:rPr lang="ru-RU" sz="1200" dirty="0" err="1"/>
              <a:t>відповідає</a:t>
            </a:r>
            <a:r>
              <a:rPr lang="ru-RU" sz="1200" dirty="0"/>
              <a:t> за </a:t>
            </a:r>
            <a:r>
              <a:rPr lang="ru-RU" sz="1200" dirty="0" err="1"/>
              <a:t>емоційну</a:t>
            </a:r>
            <a:r>
              <a:rPr lang="ru-RU" sz="1200" dirty="0"/>
              <a:t> сферу).</a:t>
            </a:r>
            <a:r>
              <a:rPr lang="ru-RU" sz="1200" dirty="0" err="1"/>
              <a:t>Незаміжня</a:t>
            </a:r>
            <a:r>
              <a:rPr lang="ru-RU" sz="1200" dirty="0"/>
              <a:t> </a:t>
            </a:r>
            <a:r>
              <a:rPr lang="ru-RU" sz="1200" dirty="0" err="1"/>
              <a:t>жінка</a:t>
            </a:r>
            <a:r>
              <a:rPr lang="ru-RU" sz="1200" dirty="0"/>
              <a:t> – </a:t>
            </a:r>
            <a:r>
              <a:rPr lang="ru-RU" sz="1200" dirty="0" err="1"/>
              <a:t>неповноцінна</a:t>
            </a:r>
            <a:r>
              <a:rPr lang="ru-RU" sz="1200" dirty="0"/>
              <a:t> (</a:t>
            </a:r>
            <a:r>
              <a:rPr lang="ru-RU" sz="1200" dirty="0" err="1"/>
              <a:t>Самотні</a:t>
            </a:r>
            <a:r>
              <a:rPr lang="ru-RU" sz="1200" dirty="0"/>
              <a:t> </a:t>
            </a:r>
            <a:r>
              <a:rPr lang="ru-RU" sz="1200" dirty="0" err="1"/>
              <a:t>дами</a:t>
            </a:r>
            <a:r>
              <a:rPr lang="ru-RU" sz="1200" dirty="0"/>
              <a:t> </a:t>
            </a:r>
            <a:r>
              <a:rPr lang="ru-RU" sz="1200" dirty="0" err="1"/>
              <a:t>сьогодні</a:t>
            </a:r>
            <a:r>
              <a:rPr lang="ru-RU" sz="1200" dirty="0"/>
              <a:t> – далеко не </a:t>
            </a:r>
            <a:r>
              <a:rPr lang="ru-RU" sz="1200" dirty="0" err="1"/>
              <a:t>рідкість</a:t>
            </a:r>
            <a:r>
              <a:rPr lang="ru-RU" sz="1200" dirty="0"/>
              <a:t> і вони в </a:t>
            </a:r>
            <a:r>
              <a:rPr lang="ru-RU" sz="1200" dirty="0" err="1"/>
              <a:t>жодному</a:t>
            </a:r>
            <a:r>
              <a:rPr lang="ru-RU" sz="1200" dirty="0"/>
              <a:t> </a:t>
            </a:r>
            <a:r>
              <a:rPr lang="ru-RU" sz="1200" dirty="0" err="1"/>
              <a:t>разі</a:t>
            </a:r>
            <a:r>
              <a:rPr lang="ru-RU" sz="1200" dirty="0"/>
              <a:t> не </a:t>
            </a:r>
            <a:r>
              <a:rPr lang="ru-RU" sz="1200" dirty="0" err="1"/>
              <a:t>вважають</a:t>
            </a:r>
            <a:r>
              <a:rPr lang="ru-RU" sz="1200" dirty="0"/>
              <a:t> себе </a:t>
            </a:r>
            <a:r>
              <a:rPr lang="ru-RU" sz="1200" dirty="0" err="1"/>
              <a:t>нещасними</a:t>
            </a:r>
            <a:r>
              <a:rPr lang="ru-RU" sz="1200" dirty="0"/>
              <a:t> </a:t>
            </a:r>
            <a:r>
              <a:rPr lang="ru-RU" sz="1200" dirty="0" err="1"/>
              <a:t>або</a:t>
            </a:r>
            <a:r>
              <a:rPr lang="ru-RU" sz="1200" dirty="0"/>
              <a:t> </a:t>
            </a:r>
            <a:r>
              <a:rPr lang="ru-RU" sz="1200" dirty="0" err="1"/>
              <a:t>неповноцінними</a:t>
            </a:r>
            <a:r>
              <a:rPr lang="ru-RU" sz="1200" dirty="0"/>
              <a:t>).Головне </a:t>
            </a:r>
            <a:r>
              <a:rPr lang="ru-RU" sz="1200" dirty="0" err="1"/>
              <a:t>призначення</a:t>
            </a:r>
            <a:r>
              <a:rPr lang="ru-RU" sz="1200" dirty="0"/>
              <a:t> </a:t>
            </a:r>
            <a:r>
              <a:rPr lang="ru-RU" sz="1200" dirty="0" err="1"/>
              <a:t>жінки</a:t>
            </a:r>
            <a:r>
              <a:rPr lang="ru-RU" sz="1200" dirty="0"/>
              <a:t> – </a:t>
            </a:r>
            <a:r>
              <a:rPr lang="ru-RU" sz="1200" dirty="0" err="1"/>
              <a:t>сім’я</a:t>
            </a:r>
            <a:r>
              <a:rPr lang="ru-RU" sz="1200" dirty="0"/>
              <a:t> і </a:t>
            </a:r>
            <a:r>
              <a:rPr lang="ru-RU" sz="1200" dirty="0" err="1"/>
              <a:t>діти</a:t>
            </a:r>
            <a:r>
              <a:rPr lang="ru-RU" sz="1200" dirty="0"/>
              <a:t>, </a:t>
            </a:r>
            <a:r>
              <a:rPr lang="ru-RU" sz="1200" dirty="0" err="1"/>
              <a:t>чоловіки</a:t>
            </a:r>
            <a:r>
              <a:rPr lang="ru-RU" sz="1200" dirty="0"/>
              <a:t> – </a:t>
            </a:r>
            <a:r>
              <a:rPr lang="ru-RU" sz="1200" dirty="0" err="1"/>
              <a:t>кар’єра</a:t>
            </a:r>
            <a:r>
              <a:rPr lang="ru-RU" sz="1200" dirty="0"/>
              <a:t> (</a:t>
            </a:r>
            <a:r>
              <a:rPr lang="ru-RU" sz="1200" dirty="0" err="1"/>
              <a:t>багато</a:t>
            </a:r>
            <a:r>
              <a:rPr lang="ru-RU" sz="1200" dirty="0"/>
              <a:t> </a:t>
            </a:r>
            <a:r>
              <a:rPr lang="ru-RU" sz="1200" dirty="0" err="1"/>
              <a:t>дами</a:t>
            </a:r>
            <a:r>
              <a:rPr lang="ru-RU" sz="1200" dirty="0"/>
              <a:t> </a:t>
            </a:r>
            <a:r>
              <a:rPr lang="ru-RU" sz="1200" dirty="0" err="1"/>
              <a:t>сьогодні</a:t>
            </a:r>
            <a:r>
              <a:rPr lang="ru-RU" sz="1200" dirty="0"/>
              <a:t> </a:t>
            </a:r>
            <a:r>
              <a:rPr lang="ru-RU" sz="1200" dirty="0" err="1"/>
              <a:t>успішно</a:t>
            </a:r>
            <a:r>
              <a:rPr lang="ru-RU" sz="1200" dirty="0"/>
              <a:t> </a:t>
            </a:r>
            <a:r>
              <a:rPr lang="ru-RU" sz="1200" dirty="0" err="1"/>
              <a:t>справляються</a:t>
            </a:r>
            <a:r>
              <a:rPr lang="ru-RU" sz="1200" dirty="0"/>
              <a:t> і з </a:t>
            </a:r>
            <a:r>
              <a:rPr lang="ru-RU" sz="1200" dirty="0" err="1"/>
              <a:t>тим</a:t>
            </a:r>
            <a:r>
              <a:rPr lang="ru-RU" sz="1200" dirty="0"/>
              <a:t> і з </a:t>
            </a:r>
            <a:r>
              <a:rPr lang="ru-RU" sz="1200" dirty="0" err="1"/>
              <a:t>іншим</a:t>
            </a:r>
            <a:r>
              <a:rPr lang="ru-RU" sz="1200" dirty="0"/>
              <a:t>, а </a:t>
            </a:r>
            <a:r>
              <a:rPr lang="ru-RU" sz="1200" dirty="0" err="1"/>
              <a:t>багато</a:t>
            </a:r>
            <a:r>
              <a:rPr lang="ru-RU" sz="1200" dirty="0"/>
              <a:t> </a:t>
            </a:r>
            <a:r>
              <a:rPr lang="ru-RU" sz="1200" dirty="0" err="1"/>
              <a:t>чоловіків</a:t>
            </a:r>
            <a:r>
              <a:rPr lang="ru-RU" sz="1200" dirty="0"/>
              <a:t> </a:t>
            </a:r>
            <a:r>
              <a:rPr lang="ru-RU" sz="1200" dirty="0" err="1"/>
              <a:t>вважають</a:t>
            </a:r>
            <a:r>
              <a:rPr lang="ru-RU" sz="1200" dirty="0"/>
              <a:t> за </a:t>
            </a:r>
            <a:r>
              <a:rPr lang="ru-RU" sz="1200" dirty="0" err="1"/>
              <a:t>краще</a:t>
            </a:r>
            <a:r>
              <a:rPr lang="ru-RU" sz="1200" dirty="0"/>
              <a:t> бути хорошими татами і </a:t>
            </a:r>
            <a:r>
              <a:rPr lang="ru-RU" sz="1200" dirty="0" err="1"/>
              <a:t>чоловіками</a:t>
            </a:r>
            <a:r>
              <a:rPr lang="ru-RU" sz="1200" dirty="0"/>
              <a:t>, а не </a:t>
            </a:r>
            <a:r>
              <a:rPr lang="ru-RU" sz="1200" dirty="0" err="1"/>
              <a:t>підкорювачами</a:t>
            </a:r>
            <a:r>
              <a:rPr lang="ru-RU" sz="1200" dirty="0"/>
              <a:t> </a:t>
            </a:r>
            <a:r>
              <a:rPr lang="ru-RU" sz="1200" dirty="0" err="1"/>
              <a:t>кар’єрних</a:t>
            </a:r>
            <a:r>
              <a:rPr lang="ru-RU" sz="1200" dirty="0"/>
              <a:t> </a:t>
            </a:r>
            <a:r>
              <a:rPr lang="ru-RU" sz="1200" dirty="0" err="1"/>
              <a:t>Еверест</a:t>
            </a:r>
            <a:r>
              <a:rPr lang="ru-RU" sz="1200" dirty="0"/>
              <a:t>).</a:t>
            </a:r>
            <a:endParaRPr lang="en-GB" sz="1200" dirty="0"/>
          </a:p>
          <a:p>
            <a:endParaRPr lang="ru-RU" dirty="0"/>
          </a:p>
        </p:txBody>
      </p:sp>
      <p:sp>
        <p:nvSpPr>
          <p:cNvPr id="4" name="Номер слайда 3"/>
          <p:cNvSpPr>
            <a:spLocks noGrp="1"/>
          </p:cNvSpPr>
          <p:nvPr>
            <p:ph type="sldNum" sz="quarter" idx="10"/>
          </p:nvPr>
        </p:nvSpPr>
        <p:spPr/>
        <p:txBody>
          <a:bodyPr/>
          <a:lstStyle/>
          <a:p>
            <a:fld id="{32E7C4D4-9E08-4178-91C2-D4C6AC76FD98}" type="slidenum">
              <a:rPr lang="ru-RU" smtClean="0"/>
              <a:pPr/>
              <a:t>19</a:t>
            </a:fld>
            <a:endParaRPr lang="ru-RU"/>
          </a:p>
        </p:txBody>
      </p:sp>
    </p:spTree>
    <p:extLst>
      <p:ext uri="{BB962C8B-B14F-4D97-AF65-F5344CB8AC3E}">
        <p14:creationId xmlns:p14="http://schemas.microsoft.com/office/powerpoint/2010/main" xmlns="" val="340803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Як </a:t>
            </a:r>
            <a:r>
              <a:rPr lang="ru-RU" sz="1200" b="0" i="0" kern="1200" dirty="0" err="1">
                <a:solidFill>
                  <a:schemeClr val="tx1"/>
                </a:solidFill>
                <a:effectLst/>
                <a:latin typeface="+mn-lt"/>
                <a:ea typeface="+mn-ea"/>
                <a:cs typeface="+mn-cs"/>
              </a:rPr>
              <a:t>бачимо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гендерні</a:t>
            </a:r>
            <a:r>
              <a:rPr lang="ru-RU" sz="1200" b="0" i="0" kern="1200" dirty="0">
                <a:solidFill>
                  <a:schemeClr val="tx1"/>
                </a:solidFill>
                <a:effectLst/>
                <a:latin typeface="+mn-lt"/>
                <a:ea typeface="+mn-ea"/>
                <a:cs typeface="+mn-cs"/>
              </a:rPr>
              <a:t> характеристики – </a:t>
            </a:r>
            <a:r>
              <a:rPr lang="ru-RU" sz="1200" b="0" i="0" kern="1200" dirty="0" err="1">
                <a:solidFill>
                  <a:schemeClr val="tx1"/>
                </a:solidFill>
                <a:effectLst/>
                <a:latin typeface="+mn-lt"/>
                <a:ea typeface="+mn-ea"/>
                <a:cs typeface="+mn-cs"/>
              </a:rPr>
              <a:t>це</a:t>
            </a:r>
            <a:r>
              <a:rPr lang="ru-RU" sz="1200" b="0" i="0" kern="1200" dirty="0">
                <a:solidFill>
                  <a:schemeClr val="tx1"/>
                </a:solidFill>
                <a:effectLst/>
                <a:latin typeface="+mn-lt"/>
                <a:ea typeface="+mn-ea"/>
                <a:cs typeface="+mn-cs"/>
              </a:rPr>
              <a:t> та </a:t>
            </a:r>
            <a:r>
              <a:rPr lang="ru-RU" sz="1200" b="0" i="0" kern="1200" dirty="0" err="1">
                <a:solidFill>
                  <a:schemeClr val="tx1"/>
                </a:solidFill>
                <a:effectLst/>
                <a:latin typeface="+mn-lt"/>
                <a:ea typeface="+mn-ea"/>
                <a:cs typeface="+mn-cs"/>
              </a:rPr>
              <a:t>поведінка</a:t>
            </a:r>
            <a:r>
              <a:rPr lang="ru-RU" sz="1200" b="0" i="0" kern="1200" dirty="0">
                <a:solidFill>
                  <a:schemeClr val="tx1"/>
                </a:solidFill>
                <a:effectLst/>
                <a:latin typeface="+mn-lt"/>
                <a:ea typeface="+mn-ea"/>
                <a:cs typeface="+mn-cs"/>
              </a:rPr>
              <a:t>, яку </a:t>
            </a:r>
            <a:r>
              <a:rPr lang="ru-RU" sz="1200" b="0" i="0" kern="1200" dirty="0" err="1">
                <a:solidFill>
                  <a:schemeClr val="tx1"/>
                </a:solidFill>
                <a:effectLst/>
                <a:latin typeface="+mn-lt"/>
                <a:ea typeface="+mn-ea"/>
                <a:cs typeface="+mn-cs"/>
              </a:rPr>
              <a:t>суспільство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очікує</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від</a:t>
            </a:r>
            <a:r>
              <a:rPr lang="ru-RU" sz="1200" b="0" i="0" kern="1200" dirty="0">
                <a:solidFill>
                  <a:schemeClr val="tx1"/>
                </a:solidFill>
                <a:effectLst/>
                <a:latin typeface="+mn-lt"/>
                <a:ea typeface="+mn-ea"/>
                <a:cs typeface="+mn-cs"/>
              </a:rPr>
              <a:t> хлопчика </a:t>
            </a:r>
            <a:r>
              <a:rPr lang="ru-RU" sz="1200" b="0" i="0" kern="1200" dirty="0" err="1">
                <a:solidFill>
                  <a:schemeClr val="tx1"/>
                </a:solidFill>
                <a:effectLst/>
                <a:latin typeface="+mn-lt"/>
                <a:ea typeface="+mn-ea"/>
                <a:cs typeface="+mn-cs"/>
              </a:rPr>
              <a:t>чи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дівчинки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заздалегідь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приписуючи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їм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ті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інші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ролі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Хоча</a:t>
            </a:r>
            <a:r>
              <a:rPr lang="ru-RU" sz="1200" b="0" i="0" kern="1200" dirty="0">
                <a:solidFill>
                  <a:schemeClr val="tx1"/>
                </a:solidFill>
                <a:effectLst/>
                <a:latin typeface="+mn-lt"/>
                <a:ea typeface="+mn-ea"/>
                <a:cs typeface="+mn-cs"/>
              </a:rPr>
              <a:t> не секрет, </a:t>
            </a:r>
            <a:r>
              <a:rPr lang="ru-RU" sz="1200" b="0" i="0" kern="1200" dirty="0" err="1">
                <a:solidFill>
                  <a:schemeClr val="tx1"/>
                </a:solidFill>
                <a:effectLst/>
                <a:latin typeface="+mn-lt"/>
                <a:ea typeface="+mn-ea"/>
                <a:cs typeface="+mn-cs"/>
              </a:rPr>
              <a:t>що</a:t>
            </a:r>
            <a:r>
              <a:rPr lang="ru-RU" sz="1200" b="0" i="0" kern="1200" dirty="0">
                <a:solidFill>
                  <a:schemeClr val="tx1"/>
                </a:solidFill>
                <a:effectLst/>
                <a:latin typeface="+mn-lt"/>
                <a:ea typeface="+mn-ea"/>
                <a:cs typeface="+mn-cs"/>
              </a:rPr>
              <a:t> є й </a:t>
            </a:r>
            <a:r>
              <a:rPr lang="ru-RU" sz="1200" b="0" i="0" kern="1200" dirty="0" err="1">
                <a:solidFill>
                  <a:schemeClr val="tx1"/>
                </a:solidFill>
                <a:effectLst/>
                <a:latin typeface="+mn-lt"/>
                <a:ea typeface="+mn-ea"/>
                <a:cs typeface="+mn-cs"/>
              </a:rPr>
              <a:t>дівчатка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чудово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вміють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грати</a:t>
            </a:r>
            <a:r>
              <a:rPr lang="ru-RU" sz="1200" b="0" i="0" kern="1200" dirty="0">
                <a:solidFill>
                  <a:schemeClr val="tx1"/>
                </a:solidFill>
                <a:effectLst/>
                <a:latin typeface="+mn-lt"/>
                <a:ea typeface="+mn-ea"/>
                <a:cs typeface="+mn-cs"/>
              </a:rPr>
              <a:t> у футбол, і </a:t>
            </a:r>
            <a:r>
              <a:rPr lang="ru-RU" sz="1200" b="0" i="0" kern="1200" dirty="0" err="1">
                <a:solidFill>
                  <a:schemeClr val="tx1"/>
                </a:solidFill>
                <a:effectLst/>
                <a:latin typeface="+mn-lt"/>
                <a:ea typeface="+mn-ea"/>
                <a:cs typeface="+mn-cs"/>
              </a:rPr>
              <a:t>хлопці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які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займаються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танцями</a:t>
            </a:r>
            <a:r>
              <a:rPr lang="ru-RU" sz="1200" b="0" i="0" kern="1200" dirty="0">
                <a:solidFill>
                  <a:schemeClr val="tx1"/>
                </a:solidFill>
                <a:effectLst/>
                <a:latin typeface="+mn-lt"/>
                <a:ea typeface="+mn-ea"/>
                <a:cs typeface="+mn-cs"/>
              </a:rPr>
              <a:t>.</a:t>
            </a:r>
          </a:p>
          <a:p>
            <a:r>
              <a:rPr lang="ru-RU" sz="1200" b="0" i="0" kern="1200" dirty="0" err="1">
                <a:solidFill>
                  <a:schemeClr val="tx1"/>
                </a:solidFill>
                <a:effectLst/>
                <a:latin typeface="+mn-lt"/>
                <a:ea typeface="+mn-ea"/>
                <a:cs typeface="+mn-cs"/>
              </a:rPr>
              <a:t>Наприклад</a:t>
            </a:r>
            <a:r>
              <a:rPr lang="ru-RU" sz="1200" b="0" i="0" kern="1200" dirty="0">
                <a:solidFill>
                  <a:schemeClr val="tx1"/>
                </a:solidFill>
                <a:effectLst/>
                <a:latin typeface="+mn-lt"/>
                <a:ea typeface="+mn-ea"/>
                <a:cs typeface="+mn-cs"/>
              </a:rPr>
              <a:t>, у </a:t>
            </a:r>
            <a:r>
              <a:rPr lang="ru-RU" sz="1200" b="0" i="0" kern="1200" dirty="0" err="1">
                <a:solidFill>
                  <a:schemeClr val="tx1"/>
                </a:solidFill>
                <a:effectLst/>
                <a:latin typeface="+mn-lt"/>
                <a:ea typeface="+mn-ea"/>
                <a:cs typeface="+mn-cs"/>
              </a:rPr>
              <a:t>засобах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масової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інформації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жінки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найчастіше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зображені</a:t>
            </a:r>
            <a:r>
              <a:rPr lang="ru-RU" sz="1200" b="0" i="0" kern="1200" dirty="0">
                <a:solidFill>
                  <a:schemeClr val="tx1"/>
                </a:solidFill>
                <a:effectLst/>
                <a:latin typeface="+mn-lt"/>
                <a:ea typeface="+mn-ea"/>
                <a:cs typeface="+mn-cs"/>
              </a:rPr>
              <a:t> як </a:t>
            </a:r>
            <a:r>
              <a:rPr lang="ru-RU" sz="1200" b="0" i="0" kern="1200" dirty="0" err="1">
                <a:solidFill>
                  <a:schemeClr val="tx1"/>
                </a:solidFill>
                <a:effectLst/>
                <a:latin typeface="+mn-lt"/>
                <a:ea typeface="+mn-ea"/>
                <a:cs typeface="+mn-cs"/>
              </a:rPr>
              <a:t>об’єкти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дії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жертви</a:t>
            </a:r>
            <a:r>
              <a:rPr lang="ru-RU" sz="1200" b="0" i="0" kern="1200" dirty="0">
                <a:solidFill>
                  <a:schemeClr val="tx1"/>
                </a:solidFill>
                <a:effectLst/>
                <a:latin typeface="+mn-lt"/>
                <a:ea typeface="+mn-ea"/>
                <a:cs typeface="+mn-cs"/>
              </a:rPr>
              <a:t> і </a:t>
            </a:r>
            <a:r>
              <a:rPr lang="ru-RU" sz="1200" b="0" i="0" kern="1200" dirty="0" err="1">
                <a:solidFill>
                  <a:schemeClr val="tx1"/>
                </a:solidFill>
                <a:effectLst/>
                <a:latin typeface="+mn-lt"/>
                <a:ea typeface="+mn-ea"/>
                <a:cs typeface="+mn-cs"/>
              </a:rPr>
              <a:t>піклувальниці</a:t>
            </a:r>
            <a:r>
              <a:rPr lang="ru-RU" sz="1200" b="0" i="0" kern="1200" dirty="0">
                <a:solidFill>
                  <a:schemeClr val="tx1"/>
                </a:solidFill>
                <a:effectLst/>
                <a:latin typeface="+mn-lt"/>
                <a:ea typeface="+mn-ea"/>
                <a:cs typeface="+mn-cs"/>
              </a:rPr>
              <a:t>, а </a:t>
            </a:r>
            <a:r>
              <a:rPr lang="ru-RU" sz="1200" b="0" i="0" kern="1200" dirty="0" err="1">
                <a:solidFill>
                  <a:schemeClr val="tx1"/>
                </a:solidFill>
                <a:effectLst/>
                <a:latin typeface="+mn-lt"/>
                <a:ea typeface="+mn-ea"/>
                <a:cs typeface="+mn-cs"/>
              </a:rPr>
              <a:t>чоловіки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зазвичай</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зображуються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винахідливими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сильними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розумними</a:t>
            </a:r>
            <a:r>
              <a:rPr lang="ru-RU" sz="1200" b="0" i="0" kern="1200" dirty="0">
                <a:solidFill>
                  <a:schemeClr val="tx1"/>
                </a:solidFill>
                <a:effectLst/>
                <a:latin typeface="+mn-lt"/>
                <a:ea typeface="+mn-ea"/>
                <a:cs typeface="+mn-cs"/>
              </a:rPr>
              <a:t> та </a:t>
            </a:r>
            <a:r>
              <a:rPr lang="ru-RU" sz="1200" b="0" i="0" kern="1200" dirty="0" err="1">
                <a:solidFill>
                  <a:schemeClr val="tx1"/>
                </a:solidFill>
                <a:effectLst/>
                <a:latin typeface="+mn-lt"/>
                <a:ea typeface="+mn-ea"/>
                <a:cs typeface="+mn-cs"/>
              </a:rPr>
              <a:t>ініціативними</a:t>
            </a:r>
            <a:r>
              <a:rPr lang="ru-RU" sz="1200" b="0" i="0" kern="1200" dirty="0">
                <a:solidFill>
                  <a:schemeClr val="tx1"/>
                </a:solidFill>
                <a:effectLst/>
                <a:latin typeface="+mn-lt"/>
                <a:ea typeface="+mn-ea"/>
                <a:cs typeface="+mn-cs"/>
              </a:rPr>
              <a:t>. У той час, коли </a:t>
            </a:r>
            <a:r>
              <a:rPr lang="ru-RU" sz="1200" b="0" i="0" kern="1200" dirty="0" err="1">
                <a:solidFill>
                  <a:schemeClr val="tx1"/>
                </a:solidFill>
                <a:effectLst/>
                <a:latin typeface="+mn-lt"/>
                <a:ea typeface="+mn-ea"/>
                <a:cs typeface="+mn-cs"/>
              </a:rPr>
              <a:t>засоби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масової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інформації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підкреслюють</a:t>
            </a:r>
            <a:r>
              <a:rPr lang="ru-RU" sz="1200" b="0" i="0" kern="1200" dirty="0">
                <a:solidFill>
                  <a:schemeClr val="tx1"/>
                </a:solidFill>
                <a:effectLst/>
                <a:latin typeface="+mn-lt"/>
                <a:ea typeface="+mn-ea"/>
                <a:cs typeface="+mn-cs"/>
              </a:rPr>
              <a:t> силу і </a:t>
            </a:r>
            <a:r>
              <a:rPr lang="ru-RU" sz="1200" b="0" i="0" kern="1200" dirty="0" err="1">
                <a:solidFill>
                  <a:schemeClr val="tx1"/>
                </a:solidFill>
                <a:effectLst/>
                <a:latin typeface="+mn-lt"/>
                <a:ea typeface="+mn-ea"/>
                <a:cs typeface="+mn-cs"/>
              </a:rPr>
              <a:t>успіх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чоловіків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жінка,в</a:t>
            </a:r>
            <a:r>
              <a:rPr lang="ru-RU" sz="1200" b="0" i="0" kern="1200" dirty="0">
                <a:solidFill>
                  <a:schemeClr val="tx1"/>
                </a:solidFill>
                <a:effectLst/>
                <a:latin typeface="+mn-lt"/>
                <a:ea typeface="+mn-ea"/>
                <a:cs typeface="+mn-cs"/>
              </a:rPr>
              <a:t> першу </a:t>
            </a:r>
            <a:r>
              <a:rPr lang="ru-RU" sz="1200" b="0" i="0" kern="1200" dirty="0" err="1">
                <a:solidFill>
                  <a:schemeClr val="tx1"/>
                </a:solidFill>
                <a:effectLst/>
                <a:latin typeface="+mn-lt"/>
                <a:ea typeface="+mn-ea"/>
                <a:cs typeface="+mn-cs"/>
              </a:rPr>
              <a:t>чергу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оцінюється</a:t>
            </a:r>
            <a:r>
              <a:rPr lang="ru-RU" sz="1200" b="0" i="0" kern="1200" dirty="0">
                <a:solidFill>
                  <a:schemeClr val="tx1"/>
                </a:solidFill>
                <a:effectLst/>
                <a:latin typeface="+mn-lt"/>
                <a:ea typeface="+mn-ea"/>
                <a:cs typeface="+mn-cs"/>
              </a:rPr>
              <a:t> за </a:t>
            </a:r>
            <a:r>
              <a:rPr lang="ru-RU" sz="1200" b="0" i="0" kern="1200" dirty="0" err="1">
                <a:solidFill>
                  <a:schemeClr val="tx1"/>
                </a:solidFill>
                <a:effectLst/>
                <a:latin typeface="+mn-lt"/>
                <a:ea typeface="+mn-ea"/>
                <a:cs typeface="+mn-cs"/>
              </a:rPr>
              <a:t>зовнішнім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виглядом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Крім</a:t>
            </a:r>
            <a:r>
              <a:rPr lang="ru-RU" sz="1200" b="0" i="0" kern="1200" dirty="0">
                <a:solidFill>
                  <a:schemeClr val="tx1"/>
                </a:solidFill>
                <a:effectLst/>
                <a:latin typeface="+mn-lt"/>
                <a:ea typeface="+mn-ea"/>
                <a:cs typeface="+mn-cs"/>
              </a:rPr>
              <a:t> того, ЗМІ </a:t>
            </a:r>
            <a:r>
              <a:rPr lang="ru-RU" sz="1200" b="0" i="0" kern="1200" dirty="0" err="1">
                <a:solidFill>
                  <a:schemeClr val="tx1"/>
                </a:solidFill>
                <a:effectLst/>
                <a:latin typeface="+mn-lt"/>
                <a:ea typeface="+mn-ea"/>
                <a:cs typeface="+mn-cs"/>
              </a:rPr>
              <a:t>набагато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частіше</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реклами</a:t>
            </a:r>
            <a:r>
              <a:rPr lang="ru-RU" sz="1200" b="0" i="0" kern="1200" dirty="0">
                <a:solidFill>
                  <a:schemeClr val="tx1"/>
                </a:solidFill>
                <a:effectLst/>
                <a:latin typeface="+mn-lt"/>
                <a:ea typeface="+mn-ea"/>
                <a:cs typeface="+mn-cs"/>
              </a:rPr>
              <a:t> та </a:t>
            </a:r>
            <a:r>
              <a:rPr lang="ru-RU" sz="1200" b="0" i="0" kern="1200" dirty="0" err="1">
                <a:solidFill>
                  <a:schemeClr val="tx1"/>
                </a:solidFill>
                <a:effectLst/>
                <a:latin typeface="+mn-lt"/>
                <a:ea typeface="+mn-ea"/>
                <a:cs typeface="+mn-cs"/>
              </a:rPr>
              <a:t>привернення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уваги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споживачів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використовують</a:t>
            </a:r>
            <a:r>
              <a:rPr lang="ru-RU" sz="1200" b="0" i="0" kern="1200" dirty="0">
                <a:solidFill>
                  <a:schemeClr val="tx1"/>
                </a:solidFill>
                <a:effectLst/>
                <a:latin typeface="+mn-lt"/>
                <a:ea typeface="+mn-ea"/>
                <a:cs typeface="+mn-cs"/>
              </a:rPr>
              <a:t> </a:t>
            </a:r>
            <a:r>
              <a:rPr lang="ru-RU" sz="1200" b="0" i="0" u="sng" kern="1200" dirty="0" err="1">
                <a:solidFill>
                  <a:schemeClr val="tx1"/>
                </a:solidFill>
                <a:effectLst/>
                <a:latin typeface="+mn-lt"/>
                <a:ea typeface="+mn-ea"/>
                <a:cs typeface="+mn-cs"/>
                <a:hlinkClick r:id="rId3" tooltip="Медійність чи реальність?"/>
              </a:rPr>
              <a:t>жіночу</a:t>
            </a:r>
            <a:r>
              <a:rPr lang="ru-RU" sz="1200" b="0" i="0" u="sng" kern="1200" dirty="0">
                <a:solidFill>
                  <a:schemeClr val="tx1"/>
                </a:solidFill>
                <a:effectLst/>
                <a:latin typeface="+mn-lt"/>
                <a:ea typeface="+mn-ea"/>
                <a:cs typeface="+mn-cs"/>
                <a:hlinkClick r:id="rId3" tooltip="Медійність чи реальність?"/>
              </a:rPr>
              <a:t> </a:t>
            </a:r>
            <a:r>
              <a:rPr lang="ru-RU" sz="1200" b="0" i="0" u="sng" kern="1200" dirty="0" err="1">
                <a:solidFill>
                  <a:schemeClr val="tx1"/>
                </a:solidFill>
                <a:effectLst/>
                <a:latin typeface="+mn-lt"/>
                <a:ea typeface="+mn-ea"/>
                <a:cs typeface="+mn-cs"/>
                <a:hlinkClick r:id="rId3" tooltip="Медійність чи реальність?"/>
              </a:rPr>
              <a:t>сексуальність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ніж</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чоловічу</a:t>
            </a:r>
            <a:r>
              <a:rPr lang="ru-RU" sz="1200" b="0" i="0" kern="1200" dirty="0">
                <a:solidFill>
                  <a:schemeClr val="tx1"/>
                </a:solidFill>
                <a:effectLst/>
                <a:latin typeface="+mn-lt"/>
                <a:ea typeface="+mn-ea"/>
                <a:cs typeface="+mn-cs"/>
              </a:rPr>
              <a:t>.</a:t>
            </a:r>
          </a:p>
          <a:p>
            <a:r>
              <a:rPr lang="ru-RU" sz="1200" b="0" i="0" kern="1200" dirty="0" err="1">
                <a:solidFill>
                  <a:schemeClr val="tx1"/>
                </a:solidFill>
                <a:effectLst/>
                <a:latin typeface="+mn-lt"/>
                <a:ea typeface="+mn-ea"/>
                <a:cs typeface="+mn-cs"/>
              </a:rPr>
              <a:t>Поняття</a:t>
            </a:r>
            <a:r>
              <a:rPr lang="ru-RU" sz="1200" b="0" i="0" kern="1200" dirty="0">
                <a:solidFill>
                  <a:schemeClr val="tx1"/>
                </a:solidFill>
                <a:effectLst/>
                <a:latin typeface="+mn-lt"/>
                <a:ea typeface="+mn-ea"/>
                <a:cs typeface="+mn-cs"/>
              </a:rPr>
              <a:t> </a:t>
            </a:r>
            <a:r>
              <a:rPr lang="ru-RU" sz="1200" b="0" i="1" kern="1200" dirty="0">
                <a:solidFill>
                  <a:schemeClr val="tx1"/>
                </a:solidFill>
                <a:effectLst/>
                <a:latin typeface="+mn-lt"/>
                <a:ea typeface="+mn-ea"/>
                <a:cs typeface="+mn-cs"/>
              </a:rPr>
              <a:t>«</a:t>
            </a:r>
            <a:r>
              <a:rPr lang="ru-RU" sz="1200" b="0" i="1" kern="1200" dirty="0" err="1">
                <a:solidFill>
                  <a:schemeClr val="tx1"/>
                </a:solidFill>
                <a:effectLst/>
                <a:latin typeface="+mn-lt"/>
                <a:ea typeface="+mn-ea"/>
                <a:cs typeface="+mn-cs"/>
              </a:rPr>
              <a:t>гендерний</a:t>
            </a:r>
            <a:r>
              <a:rPr lang="ru-RU" sz="1200" b="0" i="1" kern="1200" dirty="0">
                <a:solidFill>
                  <a:schemeClr val="tx1"/>
                </a:solidFill>
                <a:effectLst/>
                <a:latin typeface="+mn-lt"/>
                <a:ea typeface="+mn-ea"/>
                <a:cs typeface="+mn-cs"/>
              </a:rPr>
              <a:t>»</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по-різному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сприймається</a:t>
            </a:r>
            <a:r>
              <a:rPr lang="ru-RU" sz="1200" b="0" i="0" kern="1200" dirty="0">
                <a:solidFill>
                  <a:schemeClr val="tx1"/>
                </a:solidFill>
                <a:effectLst/>
                <a:latin typeface="+mn-lt"/>
                <a:ea typeface="+mn-ea"/>
                <a:cs typeface="+mn-cs"/>
              </a:rPr>
              <a:t> як в рамках </a:t>
            </a:r>
            <a:r>
              <a:rPr lang="ru-RU" sz="1200" b="0" i="0" kern="1200" dirty="0" err="1">
                <a:solidFill>
                  <a:schemeClr val="tx1"/>
                </a:solidFill>
                <a:effectLst/>
                <a:latin typeface="+mn-lt"/>
                <a:ea typeface="+mn-ea"/>
                <a:cs typeface="+mn-cs"/>
              </a:rPr>
              <a:t>однієї</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культури</a:t>
            </a:r>
            <a:r>
              <a:rPr lang="ru-RU" sz="1200" b="0" i="0" kern="1200" dirty="0">
                <a:solidFill>
                  <a:schemeClr val="tx1"/>
                </a:solidFill>
                <a:effectLst/>
                <a:latin typeface="+mn-lt"/>
                <a:ea typeface="+mn-ea"/>
                <a:cs typeface="+mn-cs"/>
              </a:rPr>
              <a:t>, так і в </a:t>
            </a:r>
            <a:r>
              <a:rPr lang="ru-RU" sz="1200" b="0" i="0" kern="1200" dirty="0" err="1">
                <a:solidFill>
                  <a:schemeClr val="tx1"/>
                </a:solidFill>
                <a:effectLst/>
                <a:latin typeface="+mn-lt"/>
                <a:ea typeface="+mn-ea"/>
                <a:cs typeface="+mn-cs"/>
              </a:rPr>
              <a:t>різних</a:t>
            </a:r>
            <a:r>
              <a:rPr lang="ru-RU" sz="1200" b="0" i="0" kern="1200" dirty="0">
                <a:solidFill>
                  <a:schemeClr val="tx1"/>
                </a:solidFill>
                <a:effectLst/>
                <a:latin typeface="+mn-lt"/>
                <a:ea typeface="+mn-ea"/>
                <a:cs typeface="+mn-cs"/>
              </a:rPr>
              <a:t> культурах, о </a:t>
            </a:r>
            <a:r>
              <a:rPr lang="ru-RU" sz="1200" b="0" i="0" kern="1200" dirty="0" err="1">
                <a:solidFill>
                  <a:schemeClr val="tx1"/>
                </a:solidFill>
                <a:effectLst/>
                <a:latin typeface="+mn-lt"/>
                <a:ea typeface="+mn-ea"/>
                <a:cs typeface="+mn-cs"/>
              </a:rPr>
              <a:t>більше</a:t>
            </a:r>
            <a:r>
              <a:rPr lang="ru-RU" sz="1200" b="0" i="0" kern="1200" dirty="0">
                <a:solidFill>
                  <a:schemeClr val="tx1"/>
                </a:solidFill>
                <a:effectLst/>
                <a:latin typeface="+mn-lt"/>
                <a:ea typeface="+mn-ea"/>
                <a:cs typeface="+mn-cs"/>
              </a:rPr>
              <a:t> того, </a:t>
            </a:r>
            <a:r>
              <a:rPr lang="ru-RU" sz="1200" b="0" i="0" kern="1200" dirty="0" err="1">
                <a:solidFill>
                  <a:schemeClr val="tx1"/>
                </a:solidFill>
                <a:effectLst/>
                <a:latin typeface="+mn-lt"/>
                <a:ea typeface="+mn-ea"/>
                <a:cs typeface="+mn-cs"/>
              </a:rPr>
              <a:t>це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поняття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може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змінюватися</a:t>
            </a:r>
            <a:r>
              <a:rPr lang="ru-RU" sz="1200" b="0" i="0" kern="1200" dirty="0">
                <a:solidFill>
                  <a:schemeClr val="tx1"/>
                </a:solidFill>
                <a:effectLst/>
                <a:latin typeface="+mn-lt"/>
                <a:ea typeface="+mn-ea"/>
                <a:cs typeface="+mn-cs"/>
              </a:rPr>
              <a:t> з часом. </a:t>
            </a:r>
            <a:r>
              <a:rPr lang="ru-RU" sz="1200" b="0" i="0" kern="1200" dirty="0" err="1">
                <a:solidFill>
                  <a:schemeClr val="tx1"/>
                </a:solidFill>
                <a:effectLst/>
                <a:latin typeface="+mn-lt"/>
                <a:ea typeface="+mn-ea"/>
                <a:cs typeface="+mn-cs"/>
              </a:rPr>
              <a:t>Наприклад</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якщо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кілька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століть</a:t>
            </a:r>
            <a:r>
              <a:rPr lang="ru-RU" sz="1200" b="0" i="0" kern="1200" dirty="0">
                <a:solidFill>
                  <a:schemeClr val="tx1"/>
                </a:solidFill>
                <a:effectLst/>
                <a:latin typeface="+mn-lt"/>
                <a:ea typeface="+mn-ea"/>
                <a:cs typeface="+mn-cs"/>
              </a:rPr>
              <a:t> тому </a:t>
            </a:r>
            <a:r>
              <a:rPr lang="ru-RU" sz="1200" b="0" i="0" kern="1200" dirty="0" err="1">
                <a:solidFill>
                  <a:schemeClr val="tx1"/>
                </a:solidFill>
                <a:effectLst/>
                <a:latin typeface="+mn-lt"/>
                <a:ea typeface="+mn-ea"/>
                <a:cs typeface="+mn-cs"/>
              </a:rPr>
              <a:t>європейські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жінки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здебільшого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були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домогосподарками</a:t>
            </a:r>
            <a:r>
              <a:rPr lang="ru-RU" sz="1200" b="0" i="0" kern="1200" dirty="0">
                <a:solidFill>
                  <a:schemeClr val="tx1"/>
                </a:solidFill>
                <a:effectLst/>
                <a:latin typeface="+mn-lt"/>
                <a:ea typeface="+mn-ea"/>
                <a:cs typeface="+mn-cs"/>
              </a:rPr>
              <a:t> і могли </a:t>
            </a:r>
            <a:r>
              <a:rPr lang="ru-RU" sz="1200" b="0" i="0" kern="1200" dirty="0" err="1">
                <a:solidFill>
                  <a:schemeClr val="tx1"/>
                </a:solidFill>
                <a:effectLst/>
                <a:latin typeface="+mn-lt"/>
                <a:ea typeface="+mn-ea"/>
                <a:cs typeface="+mn-cs"/>
              </a:rPr>
              <a:t>приймати</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рішення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які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стосуються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лише</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внутрішнього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розпорядку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облаштування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будинку</a:t>
            </a:r>
            <a:r>
              <a:rPr lang="ru-RU" sz="1200" b="0" i="0" kern="1200" dirty="0">
                <a:solidFill>
                  <a:schemeClr val="tx1"/>
                </a:solidFill>
                <a:effectLst/>
                <a:latin typeface="+mn-lt"/>
                <a:ea typeface="+mn-ea"/>
                <a:cs typeface="+mn-cs"/>
              </a:rPr>
              <a:t> й </a:t>
            </a:r>
            <a:r>
              <a:rPr lang="ru-RU" sz="1200" b="0" i="0" kern="1200" dirty="0" err="1">
                <a:solidFill>
                  <a:schemeClr val="tx1"/>
                </a:solidFill>
                <a:effectLst/>
                <a:latin typeface="+mn-lt"/>
                <a:ea typeface="+mn-ea"/>
                <a:cs typeface="+mn-cs"/>
              </a:rPr>
              <a:t>виховання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дітей</a:t>
            </a:r>
            <a:r>
              <a:rPr lang="ru-RU" sz="1200" b="0" i="0" kern="1200" dirty="0">
                <a:solidFill>
                  <a:schemeClr val="tx1"/>
                </a:solidFill>
                <a:effectLst/>
                <a:latin typeface="+mn-lt"/>
                <a:ea typeface="+mn-ea"/>
                <a:cs typeface="+mn-cs"/>
              </a:rPr>
              <a:t>, то </a:t>
            </a:r>
            <a:r>
              <a:rPr lang="ru-RU" sz="1200" b="0" i="0" kern="1200" dirty="0" err="1">
                <a:solidFill>
                  <a:schemeClr val="tx1"/>
                </a:solidFill>
                <a:effectLst/>
                <a:latin typeface="+mn-lt"/>
                <a:ea typeface="+mn-ea"/>
                <a:cs typeface="+mn-cs"/>
              </a:rPr>
              <a:t>від</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чоловіка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очікувалося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що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він</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відповідає</a:t>
            </a:r>
            <a:r>
              <a:rPr lang="ru-RU" sz="1200" b="0" i="0" kern="1200" dirty="0">
                <a:solidFill>
                  <a:schemeClr val="tx1"/>
                </a:solidFill>
                <a:effectLst/>
                <a:latin typeface="+mn-lt"/>
                <a:ea typeface="+mn-ea"/>
                <a:cs typeface="+mn-cs"/>
              </a:rPr>
              <a:t> за </a:t>
            </a:r>
            <a:r>
              <a:rPr lang="ru-RU" sz="1200" b="0" i="0" kern="1200" dirty="0" err="1">
                <a:solidFill>
                  <a:schemeClr val="tx1"/>
                </a:solidFill>
                <a:effectLst/>
                <a:latin typeface="+mn-lt"/>
                <a:ea typeface="+mn-ea"/>
                <a:cs typeface="+mn-cs"/>
              </a:rPr>
              <a:t>утримання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сім’ї</a:t>
            </a:r>
            <a:r>
              <a:rPr lang="ru-RU" sz="1200" b="0" i="0" kern="1200" dirty="0">
                <a:solidFill>
                  <a:schemeClr val="tx1"/>
                </a:solidFill>
                <a:effectLst/>
                <a:latin typeface="+mn-lt"/>
                <a:ea typeface="+mn-ea"/>
                <a:cs typeface="+mn-cs"/>
              </a:rPr>
              <a:t>. На </a:t>
            </a:r>
            <a:r>
              <a:rPr lang="ru-RU" sz="1200" b="0" i="0" kern="1200" dirty="0" err="1">
                <a:solidFill>
                  <a:schemeClr val="tx1"/>
                </a:solidFill>
                <a:effectLst/>
                <a:latin typeface="+mn-lt"/>
                <a:ea typeface="+mn-ea"/>
                <a:cs typeface="+mn-cs"/>
              </a:rPr>
              <a:t>даному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етапі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ролі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чоловіків</a:t>
            </a:r>
            <a:r>
              <a:rPr lang="ru-RU" sz="1200" b="0" i="0" kern="1200" dirty="0">
                <a:solidFill>
                  <a:schemeClr val="tx1"/>
                </a:solidFill>
                <a:effectLst/>
                <a:latin typeface="+mn-lt"/>
                <a:ea typeface="+mn-ea"/>
                <a:cs typeface="+mn-cs"/>
              </a:rPr>
              <a:t> і </a:t>
            </a:r>
            <a:r>
              <a:rPr lang="ru-RU" sz="1200" b="0" i="0" kern="1200" dirty="0" err="1">
                <a:solidFill>
                  <a:schemeClr val="tx1"/>
                </a:solidFill>
                <a:effectLst/>
                <a:latin typeface="+mn-lt"/>
                <a:ea typeface="+mn-ea"/>
                <a:cs typeface="+mn-cs"/>
              </a:rPr>
              <a:t>жінок</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багато</a:t>
            </a:r>
            <a:r>
              <a:rPr lang="ru-RU" sz="1200" b="0" i="0" kern="1200" dirty="0">
                <a:solidFill>
                  <a:schemeClr val="tx1"/>
                </a:solidFill>
                <a:effectLst/>
                <a:latin typeface="+mn-lt"/>
                <a:ea typeface="+mn-ea"/>
                <a:cs typeface="+mn-cs"/>
              </a:rPr>
              <a:t> в </a:t>
            </a:r>
            <a:r>
              <a:rPr lang="ru-RU" sz="1200" b="0" i="0" kern="1200" dirty="0" err="1">
                <a:solidFill>
                  <a:schemeClr val="tx1"/>
                </a:solidFill>
                <a:effectLst/>
                <a:latin typeface="+mn-lt"/>
                <a:ea typeface="+mn-ea"/>
                <a:cs typeface="+mn-cs"/>
              </a:rPr>
              <a:t>чому</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зрівнялися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Наприклад</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значно</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більша</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кількість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порівняно</a:t>
            </a:r>
            <a:r>
              <a:rPr lang="ru-RU" sz="1200" b="0" i="0" kern="1200" dirty="0">
                <a:solidFill>
                  <a:schemeClr val="tx1"/>
                </a:solidFill>
                <a:effectLst/>
                <a:latin typeface="+mn-lt"/>
                <a:ea typeface="+mn-ea"/>
                <a:cs typeface="+mn-cs"/>
              </a:rPr>
              <a:t> з </a:t>
            </a:r>
            <a:r>
              <a:rPr lang="ru-RU" sz="1200" b="0" i="0" kern="1200" dirty="0" err="1">
                <a:solidFill>
                  <a:schemeClr val="tx1"/>
                </a:solidFill>
                <a:effectLst/>
                <a:latin typeface="+mn-lt"/>
                <a:ea typeface="+mn-ea"/>
                <a:cs typeface="+mn-cs"/>
              </a:rPr>
              <a:t>минулим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століттям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європейських</a:t>
            </a:r>
            <a:r>
              <a:rPr lang="ru-RU" sz="1200" b="0" i="0" kern="1200" dirty="0">
                <a:solidFill>
                  <a:schemeClr val="tx1"/>
                </a:solidFill>
                <a:effectLst/>
                <a:latin typeface="+mn-lt"/>
                <a:ea typeface="+mn-ea"/>
                <a:cs typeface="+mn-cs"/>
              </a:rPr>
              <a:t> і </a:t>
            </a:r>
            <a:r>
              <a:rPr lang="ru-RU" sz="1200" b="0" i="0" kern="1200" dirty="0" err="1">
                <a:solidFill>
                  <a:schemeClr val="tx1"/>
                </a:solidFill>
                <a:effectLst/>
                <a:latin typeface="+mn-lt"/>
                <a:ea typeface="+mn-ea"/>
                <a:cs typeface="+mn-cs"/>
              </a:rPr>
              <a:t>американських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чоловіків</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беруть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відпустку</a:t>
            </a:r>
            <a:r>
              <a:rPr lang="ru-RU" sz="1200" b="0" i="0" kern="1200" dirty="0">
                <a:solidFill>
                  <a:schemeClr val="tx1"/>
                </a:solidFill>
                <a:effectLst/>
                <a:latin typeface="+mn-lt"/>
                <a:ea typeface="+mn-ea"/>
                <a:cs typeface="+mn-cs"/>
              </a:rPr>
              <a:t> по догляду за </a:t>
            </a:r>
            <a:r>
              <a:rPr lang="ru-RU" sz="1200" b="0" i="0" kern="1200" dirty="0" err="1">
                <a:solidFill>
                  <a:schemeClr val="tx1"/>
                </a:solidFill>
                <a:effectLst/>
                <a:latin typeface="+mn-lt"/>
                <a:ea typeface="+mn-ea"/>
                <a:cs typeface="+mn-cs"/>
              </a:rPr>
              <a:t>новонародженою</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дитиною</a:t>
            </a:r>
            <a:r>
              <a:rPr lang="ru-RU" sz="1200" b="0" i="0" kern="1200" dirty="0">
                <a:solidFill>
                  <a:schemeClr val="tx1"/>
                </a:solidFill>
                <a:effectLst/>
                <a:latin typeface="+mn-lt"/>
                <a:ea typeface="+mn-ea"/>
                <a:cs typeface="+mn-cs"/>
              </a:rPr>
              <a:t>, а дружина </a:t>
            </a:r>
            <a:r>
              <a:rPr lang="ru-RU" sz="1200" b="0" i="0" kern="1200" dirty="0" err="1">
                <a:solidFill>
                  <a:schemeClr val="tx1"/>
                </a:solidFill>
                <a:effectLst/>
                <a:latin typeface="+mn-lt"/>
                <a:ea typeface="+mn-ea"/>
                <a:cs typeface="+mn-cs"/>
              </a:rPr>
              <a:t>тим</a:t>
            </a:r>
            <a:r>
              <a:rPr lang="ru-RU" sz="1200" b="0" i="0" kern="1200" dirty="0">
                <a:solidFill>
                  <a:schemeClr val="tx1"/>
                </a:solidFill>
                <a:effectLst/>
                <a:latin typeface="+mn-lt"/>
                <a:ea typeface="+mn-ea"/>
                <a:cs typeface="+mn-cs"/>
              </a:rPr>
              <a:t> часом </a:t>
            </a:r>
            <a:r>
              <a:rPr lang="ru-RU" sz="1200" b="0" i="0" kern="1200" dirty="0" err="1">
                <a:solidFill>
                  <a:schemeClr val="tx1"/>
                </a:solidFill>
                <a:effectLst/>
                <a:latin typeface="+mn-lt"/>
                <a:ea typeface="+mn-ea"/>
                <a:cs typeface="+mn-cs"/>
              </a:rPr>
              <a:t>забезпечує</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дохід</a:t>
            </a:r>
            <a:r>
              <a:rPr lang="ru-RU" sz="1200" b="0" i="0" kern="1200" dirty="0">
                <a:solidFill>
                  <a:schemeClr val="tx1"/>
                </a:solidFill>
                <a:effectLst/>
                <a:latin typeface="+mn-lt"/>
                <a:ea typeface="+mn-ea"/>
                <a:cs typeface="+mn-cs"/>
              </a:rPr>
              <a:t> для </a:t>
            </a:r>
            <a:r>
              <a:rPr lang="ru-RU" sz="1200" b="0" i="0" kern="1200" dirty="0" err="1">
                <a:solidFill>
                  <a:schemeClr val="tx1"/>
                </a:solidFill>
                <a:effectLst/>
                <a:latin typeface="+mn-lt"/>
                <a:ea typeface="+mn-ea"/>
                <a:cs typeface="+mn-cs"/>
              </a:rPr>
              <a:t>родини</a:t>
            </a:r>
            <a:r>
              <a:rPr lang="ru-RU" sz="1200" b="0" i="0" kern="1200" dirty="0">
                <a:solidFill>
                  <a:schemeClr val="tx1"/>
                </a:solidFill>
                <a:effectLst/>
                <a:latin typeface="+mn-lt"/>
                <a:ea typeface="+mn-ea"/>
                <a:cs typeface="+mn-cs"/>
              </a:rPr>
              <a:t>. Тим не </a:t>
            </a:r>
            <a:r>
              <a:rPr lang="ru-RU" sz="1200" b="0" i="0" kern="1200" dirty="0" err="1">
                <a:solidFill>
                  <a:schemeClr val="tx1"/>
                </a:solidFill>
                <a:effectLst/>
                <a:latin typeface="+mn-lt"/>
                <a:ea typeface="+mn-ea"/>
                <a:cs typeface="+mn-cs"/>
              </a:rPr>
              <a:t>менш</a:t>
            </a:r>
            <a:r>
              <a:rPr lang="ru-RU" sz="1200" b="0" i="0" kern="1200" dirty="0">
                <a:solidFill>
                  <a:schemeClr val="tx1"/>
                </a:solidFill>
                <a:effectLst/>
                <a:latin typeface="+mn-lt"/>
                <a:ea typeface="+mn-ea"/>
                <a:cs typeface="+mn-cs"/>
              </a:rPr>
              <a:t>, у </a:t>
            </a:r>
            <a:r>
              <a:rPr lang="ru-RU" sz="1200" b="0" i="0" kern="1200" dirty="0" err="1">
                <a:solidFill>
                  <a:schemeClr val="tx1"/>
                </a:solidFill>
                <a:effectLst/>
                <a:latin typeface="+mn-lt"/>
                <a:ea typeface="+mn-ea"/>
                <a:cs typeface="+mn-cs"/>
              </a:rPr>
              <a:t>східних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країнах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ці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традиційні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гендерні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ролі</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майже</a:t>
            </a:r>
            <a:r>
              <a:rPr lang="ru-RU" sz="1200" b="0" i="0" kern="1200" dirty="0">
                <a:solidFill>
                  <a:schemeClr val="tx1"/>
                </a:solidFill>
                <a:effectLst/>
                <a:latin typeface="+mn-lt"/>
                <a:ea typeface="+mn-ea"/>
                <a:cs typeface="+mn-cs"/>
              </a:rPr>
              <a:t> не </a:t>
            </a:r>
            <a:r>
              <a:rPr lang="ru-RU" sz="1200" b="0" i="0" kern="1200" dirty="0" err="1">
                <a:solidFill>
                  <a:schemeClr val="tx1"/>
                </a:solidFill>
                <a:effectLst/>
                <a:latin typeface="+mn-lt"/>
                <a:ea typeface="+mn-ea"/>
                <a:cs typeface="+mn-cs"/>
              </a:rPr>
              <a:t>змінювалися</a:t>
            </a:r>
            <a:r>
              <a:rPr lang="ru-RU" sz="1200" b="0" i="0" kern="1200" dirty="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32E7C4D4-9E08-4178-91C2-D4C6AC76FD98}" type="slidenum">
              <a:rPr lang="ru-RU" smtClean="0"/>
              <a:pPr/>
              <a:t>35</a:t>
            </a:fld>
            <a:endParaRPr lang="ru-RU"/>
          </a:p>
        </p:txBody>
      </p:sp>
    </p:spTree>
    <p:extLst>
      <p:ext uri="{BB962C8B-B14F-4D97-AF65-F5344CB8AC3E}">
        <p14:creationId xmlns:p14="http://schemas.microsoft.com/office/powerpoint/2010/main" xmlns="" val="88154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65513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424334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94758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109246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3067124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4536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500" b="0" i="0">
                <a:solidFill>
                  <a:srgbClr val="172B5D"/>
                </a:solidFill>
                <a:latin typeface="Arial"/>
                <a:cs typeface="Arial"/>
              </a:defRPr>
            </a:lvl1p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p14="http://schemas.microsoft.com/office/powerpoint/2010/main" xmlns="" val="141289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158984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382119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54914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199663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226990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316882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306079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03D42B3-3F9F-4713-9741-42C3AD1D7024}" type="datetimeFigureOut">
              <a:rPr lang="uk-UA" smtClean="0"/>
              <a:pPr/>
              <a:t>26.06.2020</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37619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D42B3-3F9F-4713-9741-42C3AD1D7024}" type="datetimeFigureOut">
              <a:rPr lang="uk-UA" smtClean="0"/>
              <a:pPr/>
              <a:t>26.06.2020</a:t>
            </a:fld>
            <a:endParaRPr lang="uk-UA"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013B9-4D91-46DA-9CEE-6AD3BDA4E36E}" type="slidenum">
              <a:rPr lang="uk-UA" smtClean="0"/>
              <a:pPr/>
              <a:t>‹#›</a:t>
            </a:fld>
            <a:endParaRPr lang="uk-UA" dirty="0"/>
          </a:p>
        </p:txBody>
      </p:sp>
    </p:spTree>
    <p:extLst>
      <p:ext uri="{BB962C8B-B14F-4D97-AF65-F5344CB8AC3E}">
        <p14:creationId xmlns:p14="http://schemas.microsoft.com/office/powerpoint/2010/main" xmlns="" val="281963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png"/><Relationship Id="rId7" Type="http://schemas.openxmlformats.org/officeDocument/2006/relationships/diagramData" Target="../diagrams/data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image" Target="../media/image1.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png"/><Relationship Id="rId7" Type="http://schemas.openxmlformats.org/officeDocument/2006/relationships/diagramData" Target="../diagrams/data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3.xml"/><Relationship Id="rId5" Type="http://schemas.openxmlformats.org/officeDocument/2006/relationships/image" Target="../media/image1.pn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3.png"/><Relationship Id="rId7" Type="http://schemas.openxmlformats.org/officeDocument/2006/relationships/diagramData" Target="../diagrams/data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4.xml"/><Relationship Id="rId5" Type="http://schemas.openxmlformats.org/officeDocument/2006/relationships/image" Target="../media/image1.png"/><Relationship Id="rId10" Type="http://schemas.openxmlformats.org/officeDocument/2006/relationships/diagramColors" Target="../diagrams/colors4.xml"/><Relationship Id="rId4" Type="http://schemas.openxmlformats.org/officeDocument/2006/relationships/image" Target="../media/image2.png"/><Relationship Id="rId9"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openxmlformats.org/officeDocument/2006/relationships/image" Target="../media/image1.png"/><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3.png"/><Relationship Id="rId5" Type="http://schemas.openxmlformats.org/officeDocument/2006/relationships/diagramQuickStyle" Target="../diagrams/quickStyle5.xml"/><Relationship Id="rId10" Type="http://schemas.openxmlformats.org/officeDocument/2006/relationships/image" Target="../media/image5.png"/><Relationship Id="rId4" Type="http://schemas.openxmlformats.org/officeDocument/2006/relationships/diagramLayout" Target="../diagrams/layout5.xml"/><Relationship Id="rId9"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3.png"/><Relationship Id="rId7" Type="http://schemas.openxmlformats.org/officeDocument/2006/relationships/diagramData" Target="../diagrams/data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6.xml"/><Relationship Id="rId5" Type="http://schemas.openxmlformats.org/officeDocument/2006/relationships/image" Target="../media/image1.png"/><Relationship Id="rId10" Type="http://schemas.openxmlformats.org/officeDocument/2006/relationships/diagramColors" Target="../diagrams/colors6.xml"/><Relationship Id="rId4" Type="http://schemas.openxmlformats.org/officeDocument/2006/relationships/image" Target="../media/image2.png"/><Relationship Id="rId9"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1.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5.png"/><Relationship Id="rId7" Type="http://schemas.openxmlformats.org/officeDocument/2006/relationships/image" Target="../media/image3.pn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67.png"/><Relationship Id="rId10" Type="http://schemas.openxmlformats.org/officeDocument/2006/relationships/image" Target="../media/image13.png"/><Relationship Id="rId4" Type="http://schemas.openxmlformats.org/officeDocument/2006/relationships/image" Target="../media/image66.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hl=uk&amp;gl=UA"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739825"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dirty="0"/>
          </a:p>
        </p:txBody>
      </p:sp>
      <p:sp>
        <p:nvSpPr>
          <p:cNvPr id="8" name="object 8"/>
          <p:cNvSpPr/>
          <p:nvPr/>
        </p:nvSpPr>
        <p:spPr>
          <a:xfrm>
            <a:off x="8167369" y="1816226"/>
            <a:ext cx="0" cy="1990089"/>
          </a:xfrm>
          <a:custGeom>
            <a:avLst/>
            <a:gdLst/>
            <a:ahLst/>
            <a:cxnLst/>
            <a:rect l="l" t="t" r="r" b="b"/>
            <a:pathLst>
              <a:path h="1990089">
                <a:moveTo>
                  <a:pt x="0" y="0"/>
                </a:moveTo>
                <a:lnTo>
                  <a:pt x="0" y="1989836"/>
                </a:lnTo>
              </a:path>
            </a:pathLst>
          </a:custGeom>
          <a:ln w="12700">
            <a:solidFill>
              <a:srgbClr val="FFFFFF"/>
            </a:solidFill>
          </a:ln>
        </p:spPr>
        <p:txBody>
          <a:bodyPr wrap="square" lIns="0" tIns="0" rIns="0" bIns="0" rtlCol="0"/>
          <a:lstStyle/>
          <a:p>
            <a:endParaRPr dirty="0"/>
          </a:p>
        </p:txBody>
      </p:sp>
      <p:sp>
        <p:nvSpPr>
          <p:cNvPr id="9" name="object 9"/>
          <p:cNvSpPr/>
          <p:nvPr/>
        </p:nvSpPr>
        <p:spPr>
          <a:xfrm>
            <a:off x="733475" y="1816226"/>
            <a:ext cx="7440295" cy="12700"/>
          </a:xfrm>
          <a:custGeom>
            <a:avLst/>
            <a:gdLst/>
            <a:ahLst/>
            <a:cxnLst/>
            <a:rect l="l" t="t" r="r" b="b"/>
            <a:pathLst>
              <a:path w="7440295" h="12700">
                <a:moveTo>
                  <a:pt x="0" y="12700"/>
                </a:moveTo>
                <a:lnTo>
                  <a:pt x="7440244" y="12700"/>
                </a:lnTo>
                <a:lnTo>
                  <a:pt x="7440244" y="0"/>
                </a:lnTo>
                <a:lnTo>
                  <a:pt x="0" y="0"/>
                </a:lnTo>
                <a:lnTo>
                  <a:pt x="0" y="12700"/>
                </a:lnTo>
                <a:close/>
              </a:path>
            </a:pathLst>
          </a:custGeom>
          <a:solidFill>
            <a:srgbClr val="FFFFFF"/>
          </a:solidFill>
        </p:spPr>
        <p:txBody>
          <a:bodyPr wrap="square" lIns="0" tIns="0" rIns="0" bIns="0" rtlCol="0"/>
          <a:lstStyle/>
          <a:p>
            <a:endParaRPr dirty="0"/>
          </a:p>
        </p:txBody>
      </p:sp>
      <p:sp>
        <p:nvSpPr>
          <p:cNvPr id="10" name="object 10"/>
          <p:cNvSpPr/>
          <p:nvPr/>
        </p:nvSpPr>
        <p:spPr>
          <a:xfrm>
            <a:off x="733475" y="3787013"/>
            <a:ext cx="7440295" cy="0"/>
          </a:xfrm>
          <a:custGeom>
            <a:avLst/>
            <a:gdLst/>
            <a:ahLst/>
            <a:cxnLst/>
            <a:rect l="l" t="t" r="r" b="b"/>
            <a:pathLst>
              <a:path w="7440295">
                <a:moveTo>
                  <a:pt x="0" y="0"/>
                </a:moveTo>
                <a:lnTo>
                  <a:pt x="7440244" y="0"/>
                </a:lnTo>
              </a:path>
            </a:pathLst>
          </a:custGeom>
          <a:ln w="38100">
            <a:solidFill>
              <a:srgbClr val="FFFFFF"/>
            </a:solidFill>
          </a:ln>
        </p:spPr>
        <p:txBody>
          <a:bodyPr wrap="square" lIns="0" tIns="0" rIns="0" bIns="0" rtlCol="0"/>
          <a:lstStyle/>
          <a:p>
            <a:endParaRPr dirty="0"/>
          </a:p>
        </p:txBody>
      </p:sp>
      <p:sp>
        <p:nvSpPr>
          <p:cNvPr id="11" name="object 11"/>
          <p:cNvSpPr txBox="1"/>
          <p:nvPr/>
        </p:nvSpPr>
        <p:spPr>
          <a:xfrm>
            <a:off x="752474" y="1846661"/>
            <a:ext cx="7414895" cy="2098010"/>
          </a:xfrm>
          <a:prstGeom prst="rect">
            <a:avLst/>
          </a:prstGeom>
          <a:solidFill>
            <a:srgbClr val="5B9BD4"/>
          </a:solidFill>
        </p:spPr>
        <p:txBody>
          <a:bodyPr vert="horz" wrap="square" lIns="0" tIns="248920" rIns="0" bIns="0" rtlCol="0">
            <a:spAutoFit/>
          </a:bodyPr>
          <a:lstStyle/>
          <a:p>
            <a:pPr marL="1270" algn="ctr">
              <a:lnSpc>
                <a:spcPct val="100000"/>
              </a:lnSpc>
              <a:spcBef>
                <a:spcPts val="1960"/>
              </a:spcBef>
            </a:pPr>
            <a:r>
              <a:rPr sz="2400" b="1" dirty="0">
                <a:solidFill>
                  <a:schemeClr val="bg1"/>
                </a:solidFill>
              </a:rPr>
              <a:t>Учбовий модуль № </a:t>
            </a:r>
            <a:r>
              <a:rPr lang="uk-UA" sz="2400" b="1" dirty="0">
                <a:solidFill>
                  <a:schemeClr val="bg1"/>
                </a:solidFill>
              </a:rPr>
              <a:t>2</a:t>
            </a:r>
            <a:endParaRPr sz="2400" b="1" dirty="0">
              <a:solidFill>
                <a:schemeClr val="bg1"/>
              </a:solidFill>
            </a:endParaRPr>
          </a:p>
          <a:p>
            <a:pPr>
              <a:lnSpc>
                <a:spcPct val="100000"/>
              </a:lnSpc>
              <a:spcBef>
                <a:spcPts val="5"/>
              </a:spcBef>
            </a:pPr>
            <a:endParaRPr sz="2400" b="1" dirty="0">
              <a:solidFill>
                <a:schemeClr val="bg1"/>
              </a:solidFill>
            </a:endParaRPr>
          </a:p>
          <a:p>
            <a:pPr marL="1905" algn="ctr"/>
            <a:r>
              <a:rPr sz="2400" b="1" dirty="0">
                <a:solidFill>
                  <a:schemeClr val="bg1"/>
                </a:solidFill>
              </a:rPr>
              <a:t>«</a:t>
            </a:r>
            <a:r>
              <a:rPr lang="uk-UA" sz="2400" b="1" dirty="0">
                <a:solidFill>
                  <a:schemeClr val="bg1"/>
                </a:solidFill>
              </a:rPr>
              <a:t>Ефективні партнерські стосунки та комунікації в контексті децентралізації в громадах</a:t>
            </a:r>
            <a:r>
              <a:rPr sz="2400" b="1" dirty="0">
                <a:solidFill>
                  <a:schemeClr val="bg1"/>
                </a:solidFill>
              </a:rPr>
              <a:t>»</a:t>
            </a:r>
            <a:endParaRPr lang="uk-UA" sz="2400" b="1" dirty="0">
              <a:solidFill>
                <a:schemeClr val="bg1"/>
              </a:solidFill>
            </a:endParaRPr>
          </a:p>
          <a:p>
            <a:pPr marL="1905" algn="ctr">
              <a:lnSpc>
                <a:spcPct val="100000"/>
              </a:lnSpc>
            </a:pPr>
            <a:endParaRPr sz="2400" b="1" dirty="0">
              <a:solidFill>
                <a:schemeClr val="bg1"/>
              </a:solidFill>
            </a:endParaRPr>
          </a:p>
        </p:txBody>
      </p:sp>
      <p:sp>
        <p:nvSpPr>
          <p:cNvPr id="13" name="Title 1"/>
          <p:cNvSpPr txBox="1">
            <a:spLocks/>
          </p:cNvSpPr>
          <p:nvPr/>
        </p:nvSpPr>
        <p:spPr>
          <a:xfrm>
            <a:off x="598931" y="6094090"/>
            <a:ext cx="5985238" cy="4808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Tree>
    <p:extLst>
      <p:ext uri="{BB962C8B-B14F-4D97-AF65-F5344CB8AC3E}">
        <p14:creationId xmlns:p14="http://schemas.microsoft.com/office/powerpoint/2010/main" xmlns="" val="105893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3" name="AutoShape 2" descr="data:image/jpeg;base64,/9j/4AAQSkZJRgABAQAAAQABAAD/2wCEAAkGBxMTERUTExIWFhUXGCAYGRcYFx0gIBsgIB4gIR0eHSAdHSgmHx0lHiIeITEhJiorLi4vHx8zODMtNygtLisBCgoKDg0OGxAQGy8lICUwNS0tLS0tLS0tLS0tLy0tLS0tLS0uLS8tLS0tLS0tLS0tLS0tLS0tLS0tLS0tLSstLf/AABEIAKIBOAMBIgACEQEDEQH/xAAcAAACAwADAQAAAAAAAAAAAAAABQQGBwECAwj/xABLEAACAQMCAwQHAwgHBwIHAAABAgMABBESIQUGMRMiQVEHFDJhcYGRI1KhMzRCcnOxsrMVJDWCwcLRJUNidKLh8BZTCDZUY4PE0v/EABkBAQEBAQEBAAAAAAAAAAAAAAABAgMEBf/EAC8RAAICAQMCAwYGAwAAAAAAAAABAhEDEiExBEEyUXETYbHB0fAUIjOBkaEjQlL/2gAMAwEAAhEDEQA/ANxoqFxLisNuAZpAgY4BOdz8qj23MdrIVCTqdTaF67t5dOtANaKKV3PMVrGWDzKpRgjddmIJA6dcA/SgGlFQeGcXguNXYyB9ONWM7ZzjqPcakXl0kSGSRgqL1Y+FAe1FI/8A1fY//Up+P+lOkYEAg5BGQaA7UV5zzKilnYKo3JJwB8SaU23NVpJJ2cc2psFtlbGAMnfGOnvoB1RSjhnM9pOQsU6lj0U5Un4BgCflTegCilXE+Y7W3OmWZVb7oyxHxCgkV4z82Widnrl09qgkTKPgq3Qk6dunQ4oB3RXlbXCSKHRlZT0ZSCD8xXrQBRRRQBRRRQBRRRQBRRRQBRRRQBRRRQBRRRQHncuVRmHUAnfPgPdv9N6rXKHMU108gkjVFUZXCTKW364kQADyGdXmBT/igBglBOBobJzjHdO+fD4+FUT0aW6JcSqI4Y2ES5ESKgOcMNYWNcuAQcE5XVuBqFQ0uDRaKKKpkKKKKAKKKKAKKKKAofpa/IwftD/DVFt5zHAjr1S41D4hVIq9elr8jB+0P8NUQRE2erGwnwfmm37jQG4pcqYxJnuldefdjOfpWI3NyZIZ5D1e5Vz/AHllNXWHjH+wic94Ibf8dI/6CDVHWM+ps2NjcIoPvEbk/wAQ+tAXX0R9Ln4p/nqf6Ur3TaLGOsjjPwXvH8dNQPRH0ufin+elnpTvdV0kYO0afixyfwC0BTjGdIbHdJIB94AJHy1D61tPJF72tjCc7qug/wBzu/uAPzqg8Y4Vo4TayY31lj8JMkH6KlO/RNeZSaE/osJB/eGD/CPrQEP0r3r9rFDkhAmvHgSSRv54A/E139HPLodTdGQ/pxhQPMYJJ89+n+tWTnblr1yMFCBLHnST0YHqp+gwfD5ms14fxK64fMVGUIPfif2W+I/cw+uKA9OPcrzW85jRJJVADK6xsdvfgHDA/wCB8a0Ky4rOOEtM6sJkjYd5SDlcgMQR5YNSuWua4bsYB0S43jY7/FT+kPx8wKeTRB1KsMqwIIPiDsRQGFcD4ebq5SEvgyMcudzsCxPXcnH1NXfnTlA+rxyRMzmCJItGnJZQcZGP0t848hVa5l5Xmsn1rqMQOUlXqvlqx7LDz6H8Kf8AK/pAIxHd7joJgP4wP4h8x40BG9G5uIbns2ilWKRTnUjABgMg7jAOAR78jyFahXSKVWUMpDKRkEHII8wRXLSAEAnc9B5460B2rrI+AT5DNdq85z3Wx1wf3e+gIqX5JUaRjYMdQ2J8B54qdSeCbLKAFHeGMFNvPAB8akcevWhgaRSoYEAagCNyBjd065x7X16UAwopby9fmeBZGKkkndAMbHG2Hcfj9OlMqAKK4JrpDOjrqRlZT0ZSCPqKA9KKixX8TnSkisxQOAGBOk9G+HTf3iunDnJ1ZOenjn/MaAm0UUuvuLLG+go5JAIIUkHOfHw3Hj5ihUrIM/NMKStG7IpV2U5kXYBQwYjwye7iunEOPyLFbSxorGZQ3Y98schT3GRWHdzuSMHzFL+JiVpZkOpVDFy69nqKhRpjhHXWzZyT0x7678wzyx21sDdC3fThwRjWQq5GpFbRg/dHjQg7W6eW3lMkBhOlhplZCCNPUlSRp8N/I1UeRryOLtJJWEcUaBe1aMJCdTkkrMZCrlnbcnDEkZztTTlZ1ayn1MTu4eTtmkJ7g3BcDGFwMYA2z41XDcSRxzN210xKBVM62ykM80a4Ud1epALMe7tiozcFexoFjx21m1GG5hkCDL6JVbSPNsHYbHc1LtLpJUDxuroejIwYHBwcEbHfas75UZkhvI29rsC/tQMWyGGpnjdiTkY7/wAvGrjyfHps4lBUgagNLAjGo7AgnYdOponZckFF7EvjXEOwiMmAcEDBbT19+DUm1m1oj7d5Q2xyNxnYkDI+QpbzQwEOScAMMnOCOvQ6WOScDYeOPGp/Dh9jHjpoX9w9w/cPgKpzJFFFFAFFFFAUP0tfkYP2h/hpNypw/t+G3kYGWyGX9ZRqH1xj50/9KNpJJFCI43chySEUtju+OBXHoutJI4phJG6EuMB1K528MigM6XiJ9WMH6JlEv/SV/wBD8qtHMvDuw4VaIRhjJrb4srHB+AwPlUZuVJP6S7Hsn7Htc69B06Paxqxj2e78atXpPtJJLeIRxu5EuSEUtgaW8h0oCB6I+lz8U/z1S+O3JuLuV13MkhC+8Z0p+AFWzkqKeC1vWMMofSugGNgScOBgYydyOlJuUOBTG8g1wSqitqLNGwA0gkbkeYAoDvzRzM7CSyAj7GNhGpwdX2ZAG+rHUeXQ119HV52d8g8JFaM/TUPxUD51qarFMsq6BgFo2yB5b4+tY3bcMuoZVcW8xMbhsiJ9ypztt0OKAu/HeMGCd43v5U7wfSIA2FJY6Qc9CCoz17vvNOn4Zb8QtI2c6+73ZQNLAjYkZzjJBypzSjn/AJYe403EA1OF0snQkdQRnxGTkePywUXJN5dQzdg3aIml20OmNwpII1DI38utSjTk2IuPcIksrjQW3GHR12yM7EeIOR8q0zgnNCnh63U+e6dDlRnJ1aQcDzyD86zZob2+kDlJJXIA1acKB5ZwFUVp3DuWFXh5s3bJZTqYeDE5yPPScY+FUyenCeabW7cwx6iSpJDJgEbAjfr16VUudeSViRri32Rd3j8h4lfcPunp4eVV264PeWUoYI6sp7sqAlT78geI8G+lOeauL3ckVtGGciW2R5FVBlmJOc6RnGw2G1AcejTjLpcC3JJjkBwPusATkeWQDn5Vok7FpoGAOO/k46beO3+lUj0f8rTJMLmZCgUHQre0SRjJHgACeu9WmeVlmt0DFQ2cruM4Od9vlRliP66y+yds7dPP3VTm5xk06gLXGCcmdh0yD/uz47deufKrFYcSSeIkMMgYfTnunG+NvjUsrg1yRrdCsi5TRk9Mqf4mJ+ld+a8erNnUN1xpODnUOmHQ5+DfXpXnaxhZF0g9cd5OmfMg9fiKh8UvTJazF2C6ZQobIULgrgljqx8dj8Kpk4sZ3ThsrxthwshVmOog74LamfceRJGMdOlWKyctGjE5JUEkeORVZVFbhUw1qwMcgLq6uN85OpRgkf8Aau3FJcPw0BiAzYxk79wHcDY7DxqM1FWTU5hjlkeAJIH76nK7DTrBOc9O6On319+I3JMh9SiUgbhs7EY7zbYwPptSPgzA8UdTcQSAtKoiS4DtH7RP2XZARk7hiD12OatNlw9LdFhTJRVOM+RyTuAPPyqLc6TSiq9PmLOVSS7+SqQMpKCckZZizsM7ADctgDpjFN1PdO5GceZx18zSXlRF1k9pExERACMmoDK5yFgTyG5Jx5b08XJU+GMdSx8x4/4VVwYyeI9pb3BKgAnIAGfdkk+QFV3jcRkuInEZJ0pk9xwo1H9Hs3bzOdh08RTq5ZtTe0M4G0YOVx5+O9K76HXcRatfcRDgQs43LddJwh264/dRiHJ04ry/LJM7rbWLBjs0gk1nb9LAxn4VB5xuI4Le3t3ubNGCYPrJGSAANSBlfxB3I8tzSHiV7ciWbtJeMCQSPpWC3UxYDHswhwQV06dyfPNQ+ZImju1nveESX3a2sQ1orNodR9opVdSr3snbz2J3qKVmpYtPLLVyxxeCS2lto7qCacq+hEuTIWGjw1hcb+CgADfal9zwOS2tZjJCEEhiizHdTTue0mRWGi5RkBOegzk7Z8aRcEijuL609W4FLZmKUSPO6sgCAHI6AMT0wc/DrWl863PZ2Ur+sG2xp+2EfaFe8B7AG+enuznwo+BHaSRWeX7WOCC6HZ3UaOiqfWLeBFyxKAjsQurGd8np0p3wG9SKxKRTJO8KkswzgliTkjOfPbO+Kq/KsxeK6cvLMW7Mxy6phnvAKqC6j0L3xqyC3te5ae8Kupjb3HbSSFwgYBzCwAJYDT2SsTupGSu5AwvWkeC5b10zvc8WeW3kZmVQjLpYKy9dQwQSSdsbgdTsDirPw4fZR/qL+4eYH7hVW4B2aRulx3QXXAYMCThjknsoyc4O5z0I2q3RIFUKOgAA+A6VUc5qmd6KKKpkKKKKAKKKKAKV8RunW5tkU4Vy4YY64XI+G/j8vEU0pJzFeCJ4W7AyyAt2eMgK2nG5AIAIJyT0UMdyMEyx3Yh9InMdxayQiFwodWJyoPQjHX41H5T5tnlubeOZwVlic7KB3w8mDt/wpjFKfSfc9p6nJpK64i2k5yM6Tg5AOR7wKr1ve9jJZS/cXUfgJ5c/hkUIare3ptrW8l06SruUyOpOAp36gsRVF4jz1eoUCyLvFGx7i9WQE+HmasvpYvdNrHGD+VkB+KqM/wAWms24x7Uf7CL+WtAaVzbzDcQWVrNGwDyadZKg5ymo7HpvSG35wv3tWkQ6nEyr3YgcKUYnYDzA3qTz9/Ztj8E/lVG5AuoEtbgTzGJXkRQysVOcE4BXcdPpmgGHKXMXEJruOOdWEZ1asw6eikjfTtvilPF+eL1LmaNZFCrKygaF6BiB4eVXXl+4tGn+xu5JpChGhpXYY230nbOw369fM1k/MH55cft3/jNAWnjnOHEIbiZRtGsrKpaLYgMQN8b7e+rByTzsbp+wmVVlwSrLnDY6jBJw2N+u+/TFTuIcRMycQhZBoiiIB8yUYnxI2wPI/hWacin/AGhb/rH+FqAsvOXOF3b3ksUTqEXTgFFPVFJ3I8zVjsLky+pSyMutowx8Mk9cALv9Ris+9Iv9oz/3P5a1oXL9s7W9iwUaViTU2ojGw8NQB+YPyoyxK7zxzZNBdmGAoFRVyCinvHfxH3StSOQeaZrmd4ZypDIWGFC7gjPTrkH8Kp8J9c4kCd1mnz/c1Z/gFc8Cl9V4kmf93MYz8CShJ+RzQhq8dpOCDpQ4O2ZXPw2x16/h1qOY5YbeZuzOrttahUEhILDDadY38diMYzikPMFhey3F60M0yCJMoqvINebYjRGoITJkwdXVSNtyaRcVurx9bI90EIGk5uF7ws18EGr8t4YwWznxrDlR3jh1dy6zXMj8NllZjrAkfGPLOFZTnA81qBxG/liM6rMR2calAXAO6ZOF097HxGNutLoL+60FGN0JTfW7YIfPZYgEgyBpC6i+pQce1tjNReHzXYaFI3unIuIiZJDOFdSs+0qPujhsB1BKHEZGNhRyNxx0txweL3SyFdTNpaVCux3JRY99IzhnXfA2J8qsXAtUlvHI75bDAkjruwyflWecGuOI5tiGuGYCJmWQyYbFvKzq2rbLEAZPRip6gV6ctz3naW3bNdFswg6mlxoNsdRYEFWHa51FsNq0b7VFIs8W3YunApn7Uq1wkw7M47N10rggHuKuFzkYyT0NMoB3W+A+9nGfeB+FI+UroySH7RWwh2BXO+jchXbI2G/mW86frblVbpvj2Rjx8gP8a2jz5FTPOeyLMW0I2cYJYgjYbUl4izLNGysRhYxsRgkswAJb2epAJ6/KmN4V1kHQOg3LZ9kb7Hp4YqQnDI5AkjA50gbM2BjyGeu5GeuCRnejJF0zLb+8eOeXspcpG9wgZbGd1USyapgXD4bDDc+GDjave75ghsbqF5b1+ztbCMwW0asqTlo9IYEk5z4atxjOdjUaWG7knuEtVunQTSZSHitso3difs+yJXJJOlt9981aOIce4Ra+rRcQEa3MEMZUSQmVo+6MYdIiuQR1XG4zgViJ6cqpJfQrPC1uo72xuLviEi3t1LqayGoosLAgKUz3cAE5PQjxKk1bLri0xsrjTLMJBoVD2cTEFnACqNe+QQpZyMbnwNLZ+c+H3XELNrKaJp2k7ORmgkDmLDHSjPH3e8fAjxr2uLYGzuF0R6mMKsmmE7mQZUI8Mcfab93UX72n567HBeJWL+VoGS2umdcK5jLPKFjLESAOXK3EhAAHXC+BGasPDBH6vddmbb2Bnsp3l+9jUHG3jjY5OdqT8uWTQQXUkcUkSMigSNHaxtq1kEhrZG7ig7llJG+PGmXLzN6tdJrEmFUghgyktqz3uyiJk2B7xP6O4pHg1ld5LFl/hbN8Kc9tHkaVG3ewcaFOPPrnDeGRWmp0FZ9xm17SB0CMMyRkByXbYP10GXUuVJAOkZ1bjx0FelVGchzRRRVOYUUUUAUUUUAVTfSJcxx9g0j9mMthg6KdQ0sg78iZGtVY4J9kDbORcqqPpClYLCFEmSx70RYMvQZDKGx1ycqcgHxABkuDePxIpvPmOx4fjGPVhjDBhjCdCCQR7wTUPifDs8LtLgDo0kbfAuxX5Agj+9TP0lvlbIkkkwk5JyT7HU6VyffpHwFPOXuHescDMQGWIkK/rLIxX8QKpl8lO45xBrxrOJTlhEkf/wCQtpbP0U1157tlivXjX2USNR8BGoFT/Rfw7tbztD7MK6v7zd1f8x+VRvSQf9ozfBP4FoQfc/f2bY/BP5VKOV+FR3FnMJGkVVnjP2ahjkqV6Hw72T8Kb8//ANm2PwT+VSnlTmFrK1lkVFctMqYJxjuMc7fCgHfJtlawXKyRyTszDRh41UDXg775BGMY/wC1UjmD88uP27/xmtC5X59kurpIGhRQ2rcMSRhSfL3VnnMH55cft3/jNCs1OW3dRxMsjBWjJUnoe4+dOR8zuRv4bis45G/tC3/XP8LVY+aefZc3FqsSKAzxa8knGSpOMDBI+NQPRpwaSS6SfSRFFk6iNmYggAefXJ8se+gbsh+kX+0Z/wC5/LWr5692PBFkBwfVlVfiyhR+Jqh+kU/7Rn/ufy1pvzbfaeE2MIO8iKx+CIP8WB+VCCbkWeOGdrmUHRAmdhk5YhFAH94/Q1A5mvI5rqWWLIR21DIwc4Gf+rJq08h8It5bSU3JwkkyoMtpyUGQAc+bHb3VD9IfLcVoYTCCEcMDlidxjz8wfwoC6pwqO+ihuWlkQvGhIRgNwDnfGdiSMZ+OcDEnh/LkUDGRXZmAJGoqcd1htgbDB6DyXyqn8D5tNpwaWXsxKYJQmgtpysjDG+D4s3h4Uu4N6ZDLcQxeoqvayJHq7YnGpgM47PfrmstxTO8MeScbjwPjxa6WG3cytmWEyZ1Kc963GfYGn2n2369fL1PGplC9pcMNLyIyLp17ShVZSU0zY2UqNJw2cZpDxn0zNBczQeohhFK8ertsZ0MVzjszjOM4qdwv0n2V66Ryma0fOzaxoJPgWH72AHvprQfTZEroshupU9dbt3+xdVXVoIAKxuTvpBPeI6jb371VOIXfEJp5YreWdpRBbumh41VWbVqeQNgFCOoAyTjarZzVeLw7h80xQ3IBXKSt11MqYzpOw64xWdcD9KkZu1KcNSN5jHCzCdsBQ2FAXRpGMnpisyaujeCEnFyUbHI43c6JczvleMrBkH/d5GUH/B7qh8J47d67dmnnCyetIzOwKOU7Ts1QYLLIuAcnAwBgnpSzj3PdtDxCfPC1d4rknV6y4DPGSqydnpKB8b5wd/HYGmHKnNvBZJVD2rW0mGVWkkZ0XtCdeGLdwtqPe0jbxG1Zvfk9Di1G9Hw8h6/F5xY8Gk7Z9c08KytndwVYkN5g4o5BuppUsLmXiDa5xPrgkOe20s2OzXYJowCcDptUziXBbW1nt1jt8qoMy5lmOloIyY9OX0jbORg56kHqM34b6SbaCRZYuFIrIGCf1lyE1kltClCqZJPsgbbdKrdPcxGOuLUF8PeaVxHkN7qdpbiaFBqJUQWsYfGTp1SyBiTjrgAZpDz3zTbWlyln/R8FzOIk+2uniUYwQNTyLudvEr1rtx/0vNbtCPU1btbeOf8ALEY7RdWn8mc46Z8aTw+kaDiNzBb3HCoH7WRY9buGK6mAyMxZ2z4EVdUUc/ZZmra2XoTOTbS+ueIBmt7C3htyjt2ECHtA4JAjlCtkjG5Vhg7U+niAs7jW4jUCNyxSSPSwkzuY31dpkA93G5rrxHk3hXC2XiAeW2ETA6EkYiQ79zS2Sc+QI6Z6A1UeZfTH26PFFaYjOO80zqxwQR+SKldx0DGq5JcmceKeSScVsi0cjRNPDcRpON1XShnncgaiSWBkOgPuO6Q25z5VaxwufRclyjPKqgIhfTlQRn7R8AkYG2B3RnNZzxjm9uFPb9jD2guLWOVxLPM2CS2Qut2Cj5Zqy8lekS0v3ELK0E59lGfKt7lbbJ9xA92aRkuC5cU3/kS2DivDGjtcSoVzMm5UMNg+nAiYHOSBuep28q0FOgqFxPhkc0YSTOkHOxx0BHX51nXMvplt4XMdrEbgrsZC2lNvu7EsPfsD4E1W1Hk5RhPK/wAqNTorKuHeky5k4Xd3phhDwSRoq4bSQzKDnvZzgnpio/AfTbGzBbu3MYP+8jYsB7ypGcfAk+6mtGvw2Telwa7RXla3CSIskbBkYBlZTkEHoQfKitHA9aKKKAKrPOXD5Zex7KNmIJ74bGg5VlZsOpKhlDYGSSqju51CzUo9afrq6s64wMbDbwoyxdOyCWhhtrZbi2BYQqNJRW0aQoK7k9M+BPsnc+MK/wCIKGVY2lgRQwMcaJg9/Tq2YY73l/jinMjMYdbFiQAd1TBz1xsa5NqvaldIYbEkIm5LZJbbpsPoKlGlJLehFw+wKSSKLlkAXUx7JVB0qpY5Rs9HU79DnFQ+auY7eCeMslvKjQM4BjLTXD6hHGkR0kHvddydx4DNOnb7IhVCM0cmWRBkjQdPsjOxB2HlVM5m409vDZSCWWOXs9h6tE0Wok5LtKU7Js9e8p8xU4NeLcY2vGLloLqK59TeWAQ6Qi92Ay5BjbXlNSAbYJ946ZjSmTEietWeIhrUhIMTNjpjGARuuceP0Y2/EJpOHyyzxWYVnjbVGyuJCWGtpAupQ2MYIZs/Ko897w/NzpS2wEHq/wBm27aTnVt01Y64qM3BbcFqsI0GmRIIlbSDlY12ygJww+OPfQbeInLQQkkgkmJcnIJPx3HWon9LSoEjhtkkzBG7sZRGveBAC5G+ynp02rmXiTNb6+zWGRZOzYM4K91SdmKkEEbA46mtnCt6Jht4m1P2EWoLrJMakknOTn37HNTTOwyNu6oOy+4+/YbClXEL/SyoHjXMKsysrlsZI/RXpnwxnY1F45xSSBUkkKaXGA4SQgbbayFwoOdtWM/hSxpY6SzjkZjJDE7YU6jGpJyPHPXGMUtaznYJqtoSF7oVkTYb9NyAuw29/uzTSZVww7qqNLEk4+pORUSN0JKh1LLgNjUfujHTxKn8KBOjyhS4UKq26BAxOAqDHkQA+M9d/eOle3M1wAhUpGx7KWRe0UMFKLkHB95Ga9YItyMg5BGk5GNvhtjIHwJrrcdkYSW0ElJMagdOkg51gYyMddvPFQt2zMece0Xhl4rjA+yO6QKdSz6W/IAAgEY72+QcVmXKn5/af8xF/MWtH5tihHDrzsRagaYc+rRFF/Lfpajkn8KzjlT8+tP+Yi/mLXCXKPrdP+lL77G1X3owsL0zzo86SPLJltSkB9R1d3Hs6sjGQduvjWDXdu0cjxt7SMVOPMHB/Gtz5g9McUEk8KWsjSxO8eWZQpKsVztk4yM4x9Kwu4maSRnbdnYsfeWOT+NMmnsOk9rvr47Gw3nEXn5SLSHLLojyfEJOoX/pwKyrlz88tv28f8YrX+PcHa05VMMgw4CO48i86sQfeM4+VZBy5+eW37eP+MUlyh07WidebNs5i9HPC5Z5dVxJHcTSFvbB77nPslemWG2fEb1hXELVopZIm9qN2Q481JB/EVtXMnpStIbiZBYF7iF2jDtoAJRsA6t2xkZH+FYxIZbmZmCs8srliqKSSzHJwBk9TTJXYnSe0Sevj3m68gEXPB455ctLbxTRI5Y7LggbA4PdwuSD0r5/FfTHKXA3s+DdjIMSdlI7jyLBjp28QCB8q+ZxTJwh0jTlOuL+pvVnyJZ3ltZzTiXX6pAvccAYEa420nzqfwT0XWEcsc6dsHidXXMgIypyM93pkUkHpOXh9vZ27WzSEWcDahIB7UY2xpNMuVvSyl5dxWwtGQyEjUZAcYUt00jPTFdFpPJJZ6bV0Vv/AOIS4ftrWPfQEZx5FiQD8wAPqfOqv6KeV4b+8aOcnQkZk0KcF9wMZ66RnfG/StU585fPFoJURAk1tIexYn29sMpyBp1YHzCnOKwZHuLK42MkE8Te8Mp9/mCPkQfEGsT2lbPV0z14dEXTN79I3IENzal41cT28GmIKSdSoCRGVOck7gHrnG56Vh8HLnEEZXSzugykMpEEmQQcgju9Qa13kT0txz6Yb7TFL0EvSN/1vuN/0/DYVoHMO9s+D1xg5/4hWnFS3R545smD8kkIPSBxCUcEnlVSsjQpqGCCusqr7dRhWb4Yr5ttIdciJqC6mC6j0GTjJ9w619X3JjmBtJFJWSHffqpGkjzz76+bedeT5+HzFJFJiJPZy47rjw+DY6r9MjeplXc6dDONOPc3uw9HtlFZyWYVzHKVMhLnUzLghsjYHIBwAB7qwvmbka6t7uWGK3uJo0buSLC5DKQCN1XBIBwceINPeRPSrNa6YbrVPANg3+8jHuJ9pR907+R2xW68H4tDdRLNBIskbdCPD3EdQfcd6tRmtjGrL08m5bplK9CSXCWLw3EUkfZynsxIjL3WAJxqAyNWo/OitDorolSo8eSeuTl5hRRRVMBS3iUKojSKFBGSS2ojfY4APWmVQuNHFvL+ofvf5SCfgN6AW2l7qg72hlzo0jUp2AOBnJz0qTezNgyR27vICAFZwmeuNycYB/fS7gwYWwH2hZXYd0PnwPe16iPlt7qZQFijai5O2zJ7/AHGaArPMvM8dueweGJSIdR13kUZHaagQgk9vGDuRjJ+NJ+cLiCHskkuJ44lszLHCLpYBM+raNgijwOMjAGMYrtz1G7XAIM6hYFI0LekMcvkf1bCIRgZJyd/ICufSRxOKIW7PdPFI0Q0xdnC5P8AxNJOhwAdjjfxwaydESODz2JS8jsngijRYGa51ibWSX7rhySdOMDJPtnHSvbhvEnzgW8d0ng8Vqyk/EsFUVC5Fk7W1uQk8F/Key1QiNFSPdsZbso9fidxtp267uLLle5UlxJFbeOIQ7fg76fwobjVO/v5nXmOANKC9g0hMcWnEOvQAxMiEgjfTsAOhrlVVbNsW5jja4OmNgYjpK7ZwcE+85H0rw4pdI8qMbmONZrdEaV5Csoj1EvpToDJgd7bGD5Co783RcNhiAhDpcSymNYZdSoEC7FmzknrgdCapyXJL5ohYkk4KmzC4yME6snYHIGMjIHj12qP6QNIhszqXCqxVi8anZU3VpEIzg+Az44wCK49IXM9rbdlO6SSmW3JAjZR3NceCcjOSX23xgNXlx7mMNc+p2sFzLJZwl3aORFA7isqkujamOEHTqT13rNHVS4LXxy7jSKRGkRWkj7qu4XVt78eR+hrxtriAMwN3GcuDozuCWJwcuR1DDIA6GqhxDnOyuobSc28jm7c2gBKaom1AEjIIydfUdQem5FRrHjdn/W9dvdQXNoguJImMYLBCzZUquFP2uNgvdZQNs1bZlRjW5oEHELctrS5iI3PtDoVHv8AuoTny3rykMXq8ksc2tY4yS0JGoZi1dw5wGKsHBPmpqg8OurGWaxh7G41XkBZWMi91VSVNDYUZyi428lPUZpxFzFHw+5Szhtp5pLmLtwmtTgojLpBZQ2dMIXc+A8c5Ww4x7FU5kZP6NvQlx6xlbZi5lWVwS4BR3WZxkEfdUE5IJ8M95U/PrT/AJiL+YtbX6Sbx5eAyyPbNbsXTMT4yMSqATp2361ifKn59af8xF/MWuU/Ej6XTS1YpP74Ni5i9FFoZJ7ue7lRXkaVsKuBrYnA2JO5wPGp3LnK3CLFreUM0kk28Mk2T5bgBQqncYJAI86e8wX4eG4V2SLsXQhnQsM6+7qUruDgbjPXNVyTjzT6Ypby00FlB0wyE9QcLqTGdq66UfNefI1Tewx9L90jcJukVsspi1Dfb7VKwHlz88tv28f8YravSgP6jxHunrF3vDeSPu/Hx6+NYry5+eW37eP+MVyyeJH0Oj/Rl+/wNm5i9DkdxLPOl06ySu0gDICoLMWxtg43xn99YmkktvMdLtHLGxXKsQQQcHce+vqXiV06XMeJGCMFUoFTBJfGSWOobeCj/t8xcz/nt1/zEv8AG1MiS3Q6PJKVxk7VH0Pyrx173g3byY7QxSK+PFl1Ln54DY8M18yivoH0V/2C/wAJv8a+fhTJwjXSJKc0vP6m0XHIsN3BZTv2+TZwBijoFUBFAJzGxPXfyG9enK/JlvaXMdyguS8YdgrsCCcFdOFhB1HOcZ6YNPeEc42VrZ2cU912T+qQnRoc7GNcHKr/AI1OsufOHyypHHfandgir2cm5JwBkqPHzraUTySnlpqnRN4LLplcrEw7Z1ZtR9nUruekY6HK4J64O2cn05w5OtuIR6ZlxIB3JV9pf9V/4Tt8DvWXemniN5bX6mK5uI4pIgVCTOq5BIYAKwGehPxFdvRN6QhG8sN/cyEPho5ZXZgpGQVJYnSDsR4bHPUU1q9LCwT0LLBlI5x5NueHSaZlzGThJV9lv/5bH6J9+Mjenvo79Icloy29ye0s2IXDbmL3rn9EeK/Mb9df5449w9bORLqWNlli1LGCCzg+wyAb9ej9ARnO1fMNc5LS9j2YZfiMbU0fWAX+vhhjHq+Bgj7x+o/88aY8QsY5o2ilRXRhgqwyD/551nnOIuk5et3jkljmijgaQxuytjQFYEqckAtk/DPhWV8t883cF1DLNdXMsSuC8bTOwZTsdmbBODkZ8QK6uaWzPDj6aU4uUXwWT0geimS21T2YaWDctH1eMe776j6jxzuao/LXMdxYy9rbyaT+kp3Vx5MPEfiM7EV9NWXNVlLAbhLmPsVxqcsFCE9A2rBUnIGDvXzp6Rbu1l4hNJafkmIJIGFZsd8qPIn6nJ8a5ziluj19NllkvHkV/fc+iOTOZY+IWq3CDSfZdM50OOq58fAg+IIoqg//AA9K3YXZPsdogH6wU6vwK/hRXWLtWfPzQUMjijW6KKK0cgqFxnT6vLqIC6DknOAPfhlP4iptQ+LqTBIACTpOAuc58MYBOfeATQCXh0arBpEhQCRhsrDOAMgjWzDBz1Y/uAmWYGhwAOoOV1ZO/vGdvnUfhFvKbcAr3ixLdqGz4Y9tcnyyfL5VNEDJEwbHhjvEjr5YAHyFAZ36ROzadEYzMxiTCNJAbfOXYFklkQ5wp1OGAPdXqwFe95xW4hu2kImYI50xoX7PshZBxpjAaNkMwK6gdWrSASMitBNpEyozxI5OFyUB/eOlK14y8iXaoADA2hdGc51MMYIHgB08zv5Q3dr0M/s+IcTgEKsLqSS2eVpVfJM6lIG3Kkq2NcugE7BQNjnEzk97sXaRXc07BdS5aScKzC4uFyNOzZQLs/d06fdWjWTvpg1E6tI1Ak9cb5zvSLinHJxDfEEAwyKsZQb4JA72c79fgPCj2LG5bImcU4TImnspLeKJVVAJYQxBzgd4kbEkADz+NZ9zpw1Xm4UnapILi4ly8ShV74jTugeQH1zVs4lHhbw9wlhGWBVHzh13ZdgduoO/kemJvCBBJBaSPGkx1s0MjhMrl8hlIGNRGDleuM0IvMw7jSSzWE0kwKmxjh4eBnYssjF8fABB8xV/4HeRw8d4qZpFjBt1YF2C5AjQkjPXA3+tXS1it7q2kL2kAR5tTriORXfC5dsLgvnuk7kFetMuLcCt5iryW8LsFKanRSdJGCoJHTGdulKDl2MA4KhFjwcnug8SJB92qEZ+RB+lMo5FFxxpROt6WsWb1wHJ2Efcyp046Db/ANse8Dap+DQMI1aC3KwnMalExGR9wY7vQdPKqjzQqWpEEK20EDx5liWOIdoCJSdjEwbZMdPEjGWTCi6rKTwCZUveBO7qiLZyFmYgBRifJJPQDzphzJLE3G+HGO8RIvU3HrUbqVTC3ALBvZ2II3rURy/Zs4RrSAiNCiAxJ3Vbqo22U6myOm5ri95csUjDeoQPoXQqiFNlYnUq7bA6mJHvbzpRNQi4zwN73gxtra8W7ZmBFw7ghtMmogsgI2Hd2HhVE4H6IuIRXMErNb6Y5UdsSNnCsCcdzrgVos9ohiVIYZbaNM9yA9n7ZBJwEI6jOeo3PjuW1pIqTukl2G7BwochsHBK6E0e3k5HXy3xWXFN2doZZwi4rg7cS1RRXcgPZ6nHfKFtIL4LaSgBwN9ifOl13xJ3xPHKscKusUX2QJuXyNRxjIXqB/ga9eE8Wea2una8MRDoC0iKeyJxqQxndRghArb4wx3Y4itxJ00MvFI5yrLpiMCjOSBgFQSNidxWzztUe3O3CmuYL2FCsbOYwHkOlDiRD1CnfPd+JA99Zpwb0fzJPDIbuyKpKjHE5zgMCcDR1xWycVjiRp2UxyOxUSRtg6R1GRnxwKWS3dqt8LD7HtSQRH2PhhmPe7PTnswp69QRWJRTdnow5Zxi4xJXG3V760kViV7pBEihSGLYJHU7ZI8MgVk3HOQnlmnuEvrDsXmcq5uR+kS4BIUgNo72M9MnpWpcFngvpEe3nQm2VY5FELjcEnClio05H3TjGdjjFHhihijmzeRF7RBDMCs5C/ZPak6uyyRrcEIoIGDv3sjMlZ1wyceOfQtvJFqtpw6SxmubXtxrGFmBx2mkLqzgg6nUdP0l8xWcW/ofv3XUktq4yRlZWIyCQwyE6ggg+RBplPxawbC+vx6FZirCKcMdb27Nkdl3SBE2CCckjpV44XzZaJa21ub3Eki4hkSJ++gkZFLApgMdOGz4gnpimz2ZrVkx3KPL52KnzP6K76doCjQfZ20MLanYd5Ew2O4ds9DS/l/0a3VveQyyT2mmCeMyATHI7wIGCntEdAcZ2q+WPOFrIksqcSZkhUPJmCTugsAD0BO+2B5mqhxa9s5bx5xfRKlxLHOqusy6hF2caaj2eFwVuev/ANvwzhpjyZWbPWmv6ND544VY31syXE8aCNyBN2ijsnxuCScdOqH8CARjXG/RfdQl9E1tKqqHJEyoQp6MwkICgnocke+rXxHhptZIe1urfVdSdugXtMPLIk0cpDrE4IJniIcgZC4wOp9eL2E3DP6xLdW8cksBtl7shUaYoVQjREw7rRswUoAC7dckVZJPkxhy5Me0e4q525ZnvWsvVuxcJZxxsRPFgMuvUPb3wA24yO6fI135P9Glukokvry2YJh+wSVSCCRpMjHHdJIGAMHI33wffiUMMNz2Mk8VvJDGjaEM8hTs4JyG19gofOtGYHqDINzjMfhvEraO2kLXELRGWHDh7hSsiRxDugW2Vcdmzq+SDgKVwTiVGzayZtGlcehtjLHNEQdMkci48CrKw+hBFYzzP6FpA5exlVkJyIpSQy+4Nghh8cH3nrVo5f8ASVw6K1ijmu0MioA5jglC58dIESj6AfAdK0KGQMoYbhgCPgelaajI4RnlwO1sYxwrka/j4PfWrQfbSyxMih07wVlJOdWBgA9cUo4P6Gb6Rh27RwJ497W3yC7fVhX0DRT2aNrq8iuu4r5a4DDZW6W8IOldyT1YnqzHzP8AoBsK4prRWzzNtu2FFFFCBXldxF43QMVLKVDDqMjGR7x1r1ooDL/6VQTDRcXQ0MMK5GCPa3ZpQGyQRgYJxgDz4u+JKmF9auG0tGxwQc5AwDmXJzncZ89sAYuPG+BTzSaortoV0BdCpnvd8a85G+G+qqfClttwiXtMm9dl2YppK+JyAQ+QDnHuAA23zmjrrJ3LNgyRI/bSSq4UgSZyNycnLHfBAxgDb3nMLhyNi/JXI7YhSzA6sO3dxqdQoJGNgd9wNqLfhcyOn9fkKo4ypU4bGMjOvO+D1yN/r52CjHEcDftMe2pyNbkZA3XclTq2IHxNUl2mP+Gsezg8MqNgdunTbyqO/Luv1kO40zOrDQgUqFOcHOdRz+l+AxXtw38nb566B+791Sn4hHGT2kipktjUwGQACcZ8qphNrgqvFFyL9SupcIukljkagGGNLYyMjAXHuNTOEIWgs99Wl2ywVgNmI3B3U+GD7/jXncLDJ6xru0WObZXSQZGkgkDPT9HIHn8KdcBaFYlginEuhTvqBONR648AdvlUKnQj5GUCxPeB+1bfB64AIOwzuCMjIxj4BhxDmFFlMRt7linVljGn2dWQxYA7ZHyPuzH5Ud/U8NGY9L6VU6slQAPHB338BTe54Qrlm1upcYOk+GF2Hl7PX3mgdXuKDzFEAGNtd9cj7IE753wDnw/EUl5qvAJo5C8sYaFQIgbbWdLv0WaOTLHIwFxnxJ2xb/6FUOH1vs2r6MWx8N8Y8gBVN564m0d7bSRSqjFMDMqgjdgToaJyUOdyNsqu3dBAqq9i4cTA0zEjOE1YPjjBHTfqKWS8NhWBJjGSzBdtbDcjPv6Hzp9LaFu03xrXAPXw8R4/WoPFbRhbJGuGZdI3xg46nBOPlVMrkhXN7dW7dlBZ641JCtq69G+Q72N/FT7q8b7idxJBMktuqIYZQXfXpGIzgvpwwQ+Ok6t8DcEjtc8vlmYrfzLnc95jg6nPd74wMMBj/hri/wCHdnb3R9aZ19WkUBwz6fabUc6tR3x7ByABg9DDWwl5PsZGsbiOLSja10AxydkAMagi3CZ6hgcjY4GxBqLZ3EqXCxyTrG+rbs7a3kz84u8v0qbydwbtbe6gfMWt0bSAupRkkb9hGCDjTurHY774Dqz5MEX5O7uFGckKygH44WiJPkX8SkY3F4pJwGh0j9YHp3vMeQ+dVa9/+b4vh/8ArtWjWnBMXVzM6oVlMZHnlFwCduvv3NUq64HcnmeO6ED9gBvLju/kGXr+ttWZI74ZLf0ZSeR+MtZytc79it32U58kkDYJ9wK6viAPGrH6Oo0finFwyq6mVtmAZT9u2NjsfOpPo95Pla34lb3cLxrcFdJZf1yGHvU6T9K7ejTgk8PEOIdrGV1MdJyO9iUnI36YwfgazFPY75ZxanXO3yPK2IPM0loY4vVwuRF2Uen8grfd+8c1F9JEKR8c4cqIoRVjOhVAH5ZyQANt/wDGm9twa4HM8l0YW7AjAkx3SewVev621efpC4RcS8ZsbiGFpI4hGWZegKys2Cfhj60a2/ckZRU1v/r/AHR48c41DccLv+y4c9oVjTJeFU1AyDYYG+MVSb/i0A4HBbm0JmbLLc6BhR28h0h+ucAjT5NmtB43xq+vrC8gl4c1u3ZroBfJc612AKjw3qC/Bpv/AEx6r2R9YDZ7LbUP6xq6Z+7v8KNX/BccoxSv/pd/cIeZrIxpwCMurnHtK2QdUkZAB8QAcfKofO3G2uOFWsc21xazPBMD1yq4BPxAwT5hqcXHL108XBQsDsYGPa4Gez+2U97y2BNT/S5yVM8jTWkLSGd0Z1QZwyK6lvgwK/MHzqNOmajOOqKb8/ixdzDcLHzO8jRGVVjyYguouPVfZAPX4Vo3Kc9rewu39HCBVfGiWBBk49oDHkcZ+NU3jfC7yPmBr6K0kljRMrgYDn1fTpzvjvbdOtX7lHjNzcrIbmya1KkBVZs6gRufZHStR5ZwzO4Ra8l3+RQvRfpuL6/jnjikSJsIrRR4XvuNu75ACtcVQBgDAGwArMvRZwS4gvuISTQvGkjZRmGA32jnb5EGtOrUODn1DWvb3fAKKKK0cAooooAooooAooooApVdSOrFVtQ4yAGyB5Zz3dhv7+hprRQCu3uwIy80PZd7GMas7ZzsvxHypO6WqrchZ2DTtqYshIU5z3QFG2/iT9c5tlGKFsWcPi7kOltYVdOrGM42Ox3HSi+4NFN+VjV8E6dWcDVjPl5D6CmdFCFPkt7M9V6eOZdjjB317HCjfw0jyqwcO4PDCcxppOCuxbGCdRABOBvvU/SPKuaFbOGUHqM1zRRQhwwrNufRpnQNcCMrECF1MpcmQ7QhbmINJg5wyuNkH6WDpVcYoVOjmuCK5ooQ40jypbzK4WzuWzpxBIdWAcdw74Oxx132pnXBFAUz0XrF6u5ikhbLZZYmQ6Dv3XCEqCBgZBOoAHJzmrpXAUDoK5oVu3YUUUUIFIuHIfXZjv0IzhsHcY3LY26YC+e/WnteEdnGrmQIA56tjc0B1azUknJ3z5eJz5edC2ag5BOxz4f6VJooCFdcJhkJLxgk9Tv7h4H3ClXHbOOCIPGgBDj2ixHTf9LrgDf3CrFSTm4jsBkZGsfuIHh51GajyJri6NtK4h7BF2HeWXOAOhIzkAdMVwnH7vUyF7XXjSo0y7PlQNWR7PtA/L31cexU9VB+IFc9ivXSPoKUNXuFHDvXtX2/YBd/Y1Z6d07+Oeo/Hbdgbd//AHD/AOfOpVFUjdkX1dvvn/z51KoooQKKKKAKKKKAKKKKAKKKKAKKKKAKKKKAKKKKAKKKKAKKKKAKKKKAKKKKAKKKKAKKKKAKKKKAKKKKAKKKKAK6ugOxAI94riigOwrm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2" name="Прямоугольник 1"/>
          <p:cNvSpPr/>
          <p:nvPr/>
        </p:nvSpPr>
        <p:spPr>
          <a:xfrm>
            <a:off x="3467541" y="876583"/>
            <a:ext cx="5493290" cy="5016758"/>
          </a:xfrm>
          <a:prstGeom prst="rect">
            <a:avLst/>
          </a:prstGeom>
        </p:spPr>
        <p:txBody>
          <a:bodyPr wrap="square">
            <a:spAutoFit/>
          </a:bodyPr>
          <a:lstStyle/>
          <a:p>
            <a:r>
              <a:rPr lang="uk-UA" sz="2000" b="1" dirty="0">
                <a:solidFill>
                  <a:srgbClr val="C00000"/>
                </a:solidFill>
              </a:rPr>
              <a:t>Діалог з громадою: </a:t>
            </a:r>
          </a:p>
          <a:p>
            <a:r>
              <a:rPr lang="uk-UA" sz="2000" dirty="0">
                <a:solidFill>
                  <a:srgbClr val="002060"/>
                </a:solidFill>
              </a:rPr>
              <a:t>об’єднання мешканців мікрорайону, наставниць</a:t>
            </a:r>
            <a:r>
              <a:rPr lang="ru-RU" sz="2000" dirty="0">
                <a:solidFill>
                  <a:srgbClr val="002060"/>
                </a:solidFill>
              </a:rPr>
              <a:t>ка </a:t>
            </a:r>
            <a:r>
              <a:rPr lang="uk-UA" sz="2000" dirty="0">
                <a:solidFill>
                  <a:srgbClr val="002060"/>
                </a:solidFill>
              </a:rPr>
              <a:t>допомога громадським лідерам, спільні планування заходів, служба забезпечення участі громадян у самоврядуванні, проведення відкритих заходів з прийняттям рішень, спільні офіційні дискусії .</a:t>
            </a:r>
          </a:p>
          <a:p>
            <a:r>
              <a:rPr lang="uk-UA" sz="2000" b="1" dirty="0">
                <a:solidFill>
                  <a:srgbClr val="C00000"/>
                </a:solidFill>
              </a:rPr>
              <a:t>Партнерство з громадою: </a:t>
            </a:r>
            <a:r>
              <a:rPr lang="uk-UA" sz="2000" dirty="0">
                <a:solidFill>
                  <a:srgbClr val="002060"/>
                </a:solidFill>
              </a:rPr>
              <a:t>Спільна відповідальність: дорадчі комісії , комітети і</a:t>
            </a:r>
          </a:p>
          <a:p>
            <a:r>
              <a:rPr lang="uk-UA" sz="2000" dirty="0">
                <a:solidFill>
                  <a:srgbClr val="002060"/>
                </a:solidFill>
              </a:rPr>
              <a:t>ради; наглядові комісії , комітети і ради; профільні комісії , комітети і ради; комісії , комітети і ради з контрольними повноваженнями; комісії , комітети і ради з нормативно-правових питань; змішані комісії , комітети і ради; консультаційні послуги експертів; спеціальна робоча група або комісія.</a:t>
            </a:r>
          </a:p>
        </p:txBody>
      </p:sp>
      <p:sp>
        <p:nvSpPr>
          <p:cNvPr id="4" name="Прямоугольник 3"/>
          <p:cNvSpPr/>
          <p:nvPr/>
        </p:nvSpPr>
        <p:spPr>
          <a:xfrm>
            <a:off x="155575" y="3212976"/>
            <a:ext cx="3492626" cy="1569660"/>
          </a:xfrm>
          <a:prstGeom prst="rect">
            <a:avLst/>
          </a:prstGeom>
        </p:spPr>
        <p:txBody>
          <a:bodyPr wrap="square">
            <a:spAutoFit/>
          </a:bodyPr>
          <a:lstStyle/>
          <a:p>
            <a:r>
              <a:rPr lang="uk-UA" sz="1600" dirty="0">
                <a:solidFill>
                  <a:srgbClr val="002060"/>
                </a:solidFill>
              </a:rPr>
              <a:t>Наприклад: дорадчий орган – Комітет забезпечення доступності для людей з інвалідністю та інших маломобільних груп населення до об’єктів соціальної та інженерно-транспортної інфраструктур</a:t>
            </a:r>
          </a:p>
        </p:txBody>
      </p:sp>
      <p:pic>
        <p:nvPicPr>
          <p:cNvPr id="1638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375" y="1556792"/>
            <a:ext cx="2784254" cy="14824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Прямоугольник 17"/>
          <p:cNvSpPr/>
          <p:nvPr/>
        </p:nvSpPr>
        <p:spPr>
          <a:xfrm>
            <a:off x="3779912" y="357430"/>
            <a:ext cx="5103515" cy="461665"/>
          </a:xfrm>
          <a:prstGeom prst="rect">
            <a:avLst/>
          </a:prstGeom>
        </p:spPr>
        <p:txBody>
          <a:bodyPr wrap="square">
            <a:spAutoFit/>
          </a:bodyPr>
          <a:lstStyle/>
          <a:p>
            <a:r>
              <a:rPr lang="ru-RU" sz="2400" b="1" dirty="0">
                <a:solidFill>
                  <a:srgbClr val="C00000"/>
                </a:solidFill>
              </a:rPr>
              <a:t>ЗАЛУЧЕННЯ </a:t>
            </a:r>
            <a:r>
              <a:rPr lang="ru-RU" sz="2400" b="1" dirty="0">
                <a:solidFill>
                  <a:srgbClr val="002060"/>
                </a:solidFill>
              </a:rPr>
              <a:t>– рівень ІІІ - І</a:t>
            </a:r>
            <a:r>
              <a:rPr lang="en-US" sz="2400" b="1" dirty="0">
                <a:solidFill>
                  <a:srgbClr val="002060"/>
                </a:solidFill>
              </a:rPr>
              <a:t>V</a:t>
            </a:r>
            <a:endParaRPr lang="uk-UA" sz="2400" b="1" dirty="0">
              <a:solidFill>
                <a:srgbClr val="002060"/>
              </a:solidFill>
            </a:endParaRPr>
          </a:p>
        </p:txBody>
      </p:sp>
      <p:sp>
        <p:nvSpPr>
          <p:cNvPr id="19" name="Title 1"/>
          <p:cNvSpPr txBox="1">
            <a:spLocks/>
          </p:cNvSpPr>
          <p:nvPr/>
        </p:nvSpPr>
        <p:spPr>
          <a:xfrm>
            <a:off x="665109"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Tree>
    <p:extLst>
      <p:ext uri="{BB962C8B-B14F-4D97-AF65-F5344CB8AC3E}">
        <p14:creationId xmlns:p14="http://schemas.microsoft.com/office/powerpoint/2010/main" xmlns="" val="39625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3" name="AutoShape 2" descr="data:image/jpeg;base64,/9j/4AAQSkZJRgABAQAAAQABAAD/2wCEAAkGBxMTERUTExIWFhUXGCAYGRcYFx0gIBsgIB4gIR0eHSAdHSgmHx0lHiIeITEhJiorLi4vHx8zODMtNygtLisBCgoKDg0OGxAQGy8lICUwNS0tLS0tLS0tLS0tLy0tLS0tLS0uLS8tLS0tLS0tLS0tLS0tLS0tLS0tLS0tLSstLf/AABEIAKIBOAMBIgACEQEDEQH/xAAcAAACAwADAQAAAAAAAAAAAAAABQQGBwECAwj/xABLEAACAQMCAwQHAwgHBwIHAAABAgMABBESIQUGMRMiQVEHFDJhcYGRI1KhMzRCcnOxsrMVJDWCwcLRJUNidKLh8BZTCDZUY4PE0v/EABkBAQEBAQEBAAAAAAAAAAAAAAABAgMEBf/EAC8RAAICAQMCAwYGAwAAAAAAAAABAhEDEiExBEEyUXETYbHB0fAUIjOBkaEjQlL/2gAMAwEAAhEDEQA/ANxoqFxLisNuAZpAgY4BOdz8qj23MdrIVCTqdTaF67t5dOtANaKKV3PMVrGWDzKpRgjddmIJA6dcA/SgGlFQeGcXguNXYyB9ONWM7ZzjqPcakXl0kSGSRgqL1Y+FAe1FI/8A1fY//Up+P+lOkYEAg5BGQaA7UV5zzKilnYKo3JJwB8SaU23NVpJJ2cc2psFtlbGAMnfGOnvoB1RSjhnM9pOQsU6lj0U5Un4BgCflTegCilXE+Y7W3OmWZVb7oyxHxCgkV4z82Widnrl09qgkTKPgq3Qk6dunQ4oB3RXlbXCSKHRlZT0ZSCD8xXrQBRRRQBRRRQBRRRQBRRRQBRRRQBRRRQBRRRQHncuVRmHUAnfPgPdv9N6rXKHMU108gkjVFUZXCTKW364kQADyGdXmBT/igBglBOBobJzjHdO+fD4+FUT0aW6JcSqI4Y2ES5ESKgOcMNYWNcuAQcE5XVuBqFQ0uDRaKKKpkKKKKAKKKKAKKKKAofpa/IwftD/DVFt5zHAjr1S41D4hVIq9elr8jB+0P8NUQRE2erGwnwfmm37jQG4pcqYxJnuldefdjOfpWI3NyZIZ5D1e5Vz/AHllNXWHjH+wic94Ibf8dI/6CDVHWM+ps2NjcIoPvEbk/wAQ+tAXX0R9Ln4p/nqf6Ur3TaLGOsjjPwXvH8dNQPRH0ufin+elnpTvdV0kYO0afixyfwC0BTjGdIbHdJIB94AJHy1D61tPJF72tjCc7qug/wBzu/uAPzqg8Y4Vo4TayY31lj8JMkH6KlO/RNeZSaE/osJB/eGD/CPrQEP0r3r9rFDkhAmvHgSSRv54A/E139HPLodTdGQ/pxhQPMYJJ89+n+tWTnblr1yMFCBLHnST0YHqp+gwfD5ms14fxK64fMVGUIPfif2W+I/cw+uKA9OPcrzW85jRJJVADK6xsdvfgHDA/wCB8a0Ky4rOOEtM6sJkjYd5SDlcgMQR5YNSuWua4bsYB0S43jY7/FT+kPx8wKeTRB1KsMqwIIPiDsRQGFcD4ebq5SEvgyMcudzsCxPXcnH1NXfnTlA+rxyRMzmCJItGnJZQcZGP0t848hVa5l5Xmsn1rqMQOUlXqvlqx7LDz6H8Kf8AK/pAIxHd7joJgP4wP4h8x40BG9G5uIbns2ilWKRTnUjABgMg7jAOAR78jyFahXSKVWUMpDKRkEHII8wRXLSAEAnc9B5460B2rrI+AT5DNdq85z3Wx1wf3e+gIqX5JUaRjYMdQ2J8B54qdSeCbLKAFHeGMFNvPAB8akcevWhgaRSoYEAagCNyBjd065x7X16UAwopby9fmeBZGKkkndAMbHG2Hcfj9OlMqAKK4JrpDOjrqRlZT0ZSCPqKA9KKixX8TnSkisxQOAGBOk9G+HTf3iunDnJ1ZOenjn/MaAm0UUuvuLLG+go5JAIIUkHOfHw3Hj5ihUrIM/NMKStG7IpV2U5kXYBQwYjwye7iunEOPyLFbSxorGZQ3Y98schT3GRWHdzuSMHzFL+JiVpZkOpVDFy69nqKhRpjhHXWzZyT0x7678wzyx21sDdC3fThwRjWQq5GpFbRg/dHjQg7W6eW3lMkBhOlhplZCCNPUlSRp8N/I1UeRryOLtJJWEcUaBe1aMJCdTkkrMZCrlnbcnDEkZztTTlZ1ayn1MTu4eTtmkJ7g3BcDGFwMYA2z41XDcSRxzN210xKBVM62ykM80a4Ud1epALMe7tiozcFexoFjx21m1GG5hkCDL6JVbSPNsHYbHc1LtLpJUDxuroejIwYHBwcEbHfas75UZkhvI29rsC/tQMWyGGpnjdiTkY7/wAvGrjyfHps4lBUgagNLAjGo7AgnYdOponZckFF7EvjXEOwiMmAcEDBbT19+DUm1m1oj7d5Q2xyNxnYkDI+QpbzQwEOScAMMnOCOvQ6WOScDYeOPGp/Dh9jHjpoX9w9w/cPgKpzJFFFFAFFFFAUP0tfkYP2h/hpNypw/t+G3kYGWyGX9ZRqH1xj50/9KNpJJFCI43chySEUtju+OBXHoutJI4phJG6EuMB1K528MigM6XiJ9WMH6JlEv/SV/wBD8qtHMvDuw4VaIRhjJrb4srHB+AwPlUZuVJP6S7Hsn7Htc69B06Paxqxj2e78atXpPtJJLeIRxu5EuSEUtgaW8h0oCB6I+lz8U/z1S+O3JuLuV13MkhC+8Z0p+AFWzkqKeC1vWMMofSugGNgScOBgYydyOlJuUOBTG8g1wSqitqLNGwA0gkbkeYAoDvzRzM7CSyAj7GNhGpwdX2ZAG+rHUeXQ119HV52d8g8JFaM/TUPxUD51qarFMsq6BgFo2yB5b4+tY3bcMuoZVcW8xMbhsiJ9ypztt0OKAu/HeMGCd43v5U7wfSIA2FJY6Qc9CCoz17vvNOn4Zb8QtI2c6+73ZQNLAjYkZzjJBypzSjn/AJYe403EA1OF0snQkdQRnxGTkePywUXJN5dQzdg3aIml20OmNwpII1DI38utSjTk2IuPcIksrjQW3GHR12yM7EeIOR8q0zgnNCnh63U+e6dDlRnJ1aQcDzyD86zZob2+kDlJJXIA1acKB5ZwFUVp3DuWFXh5s3bJZTqYeDE5yPPScY+FUyenCeabW7cwx6iSpJDJgEbAjfr16VUudeSViRri32Rd3j8h4lfcPunp4eVV264PeWUoYI6sp7sqAlT78geI8G+lOeauL3ckVtGGciW2R5FVBlmJOc6RnGw2G1AcejTjLpcC3JJjkBwPusATkeWQDn5Vok7FpoGAOO/k46beO3+lUj0f8rTJMLmZCgUHQre0SRjJHgACeu9WmeVlmt0DFQ2cruM4Od9vlRliP66y+yds7dPP3VTm5xk06gLXGCcmdh0yD/uz47deufKrFYcSSeIkMMgYfTnunG+NvjUsrg1yRrdCsi5TRk9Mqf4mJ+ld+a8erNnUN1xpODnUOmHQ5+DfXpXnaxhZF0g9cd5OmfMg9fiKh8UvTJazF2C6ZQobIULgrgljqx8dj8Kpk4sZ3ThsrxthwshVmOog74LamfceRJGMdOlWKyctGjE5JUEkeORVZVFbhUw1qwMcgLq6uN85OpRgkf8Aau3FJcPw0BiAzYxk79wHcDY7DxqM1FWTU5hjlkeAJIH76nK7DTrBOc9O6On319+I3JMh9SiUgbhs7EY7zbYwPptSPgzA8UdTcQSAtKoiS4DtH7RP2XZARk7hiD12OatNlw9LdFhTJRVOM+RyTuAPPyqLc6TSiq9PmLOVSS7+SqQMpKCckZZizsM7ADctgDpjFN1PdO5GceZx18zSXlRF1k9pExERACMmoDK5yFgTyG5Jx5b08XJU+GMdSx8x4/4VVwYyeI9pb3BKgAnIAGfdkk+QFV3jcRkuInEZJ0pk9xwo1H9Hs3bzOdh08RTq5ZtTe0M4G0YOVx5+O9K76HXcRatfcRDgQs43LddJwh264/dRiHJ04ry/LJM7rbWLBjs0gk1nb9LAxn4VB5xuI4Le3t3ubNGCYPrJGSAANSBlfxB3I8tzSHiV7ciWbtJeMCQSPpWC3UxYDHswhwQV06dyfPNQ+ZImju1nveESX3a2sQ1orNodR9opVdSr3snbz2J3qKVmpYtPLLVyxxeCS2lto7qCacq+hEuTIWGjw1hcb+CgADfal9zwOS2tZjJCEEhiizHdTTue0mRWGi5RkBOegzk7Z8aRcEijuL609W4FLZmKUSPO6sgCAHI6AMT0wc/DrWl863PZ2Ur+sG2xp+2EfaFe8B7AG+enuznwo+BHaSRWeX7WOCC6HZ3UaOiqfWLeBFyxKAjsQurGd8np0p3wG9SKxKRTJO8KkswzgliTkjOfPbO+Kq/KsxeK6cvLMW7Mxy6phnvAKqC6j0L3xqyC3te5ae8Kupjb3HbSSFwgYBzCwAJYDT2SsTupGSu5AwvWkeC5b10zvc8WeW3kZmVQjLpYKy9dQwQSSdsbgdTsDirPw4fZR/qL+4eYH7hVW4B2aRulx3QXXAYMCThjknsoyc4O5z0I2q3RIFUKOgAA+A6VUc5qmd6KKKpkKKKKAKKKKAKV8RunW5tkU4Vy4YY64XI+G/j8vEU0pJzFeCJ4W7AyyAt2eMgK2nG5AIAIJyT0UMdyMEyx3Yh9InMdxayQiFwodWJyoPQjHX41H5T5tnlubeOZwVlic7KB3w8mDt/wpjFKfSfc9p6nJpK64i2k5yM6Tg5AOR7wKr1ve9jJZS/cXUfgJ5c/hkUIare3ptrW8l06SruUyOpOAp36gsRVF4jz1eoUCyLvFGx7i9WQE+HmasvpYvdNrHGD+VkB+KqM/wAWms24x7Uf7CL+WtAaVzbzDcQWVrNGwDyadZKg5ymo7HpvSG35wv3tWkQ6nEyr3YgcKUYnYDzA3qTz9/Ztj8E/lVG5AuoEtbgTzGJXkRQysVOcE4BXcdPpmgGHKXMXEJruOOdWEZ1asw6eikjfTtvilPF+eL1LmaNZFCrKygaF6BiB4eVXXl+4tGn+xu5JpChGhpXYY230nbOw369fM1k/MH55cft3/jNAWnjnOHEIbiZRtGsrKpaLYgMQN8b7e+rByTzsbp+wmVVlwSrLnDY6jBJw2N+u+/TFTuIcRMycQhZBoiiIB8yUYnxI2wPI/hWacin/AGhb/rH+FqAsvOXOF3b3ksUTqEXTgFFPVFJ3I8zVjsLky+pSyMutowx8Mk9cALv9Ris+9Iv9oz/3P5a1oXL9s7W9iwUaViTU2ojGw8NQB+YPyoyxK7zxzZNBdmGAoFRVyCinvHfxH3StSOQeaZrmd4ZypDIWGFC7gjPTrkH8Kp8J9c4kCd1mnz/c1Z/gFc8Cl9V4kmf93MYz8CShJ+RzQhq8dpOCDpQ4O2ZXPw2x16/h1qOY5YbeZuzOrttahUEhILDDadY38diMYzikPMFhey3F60M0yCJMoqvINebYjRGoITJkwdXVSNtyaRcVurx9bI90EIGk5uF7ws18EGr8t4YwWznxrDlR3jh1dy6zXMj8NllZjrAkfGPLOFZTnA81qBxG/liM6rMR2calAXAO6ZOF097HxGNutLoL+60FGN0JTfW7YIfPZYgEgyBpC6i+pQce1tjNReHzXYaFI3unIuIiZJDOFdSs+0qPujhsB1BKHEZGNhRyNxx0txweL3SyFdTNpaVCux3JRY99IzhnXfA2J8qsXAtUlvHI75bDAkjruwyflWecGuOI5tiGuGYCJmWQyYbFvKzq2rbLEAZPRip6gV6ctz3naW3bNdFswg6mlxoNsdRYEFWHa51FsNq0b7VFIs8W3YunApn7Uq1wkw7M47N10rggHuKuFzkYyT0NMoB3W+A+9nGfeB+FI+UroySH7RWwh2BXO+jchXbI2G/mW86frblVbpvj2Rjx8gP8a2jz5FTPOeyLMW0I2cYJYgjYbUl4izLNGysRhYxsRgkswAJb2epAJ6/KmN4V1kHQOg3LZ9kb7Hp4YqQnDI5AkjA50gbM2BjyGeu5GeuCRnejJF0zLb+8eOeXspcpG9wgZbGd1USyapgXD4bDDc+GDjave75ghsbqF5b1+ztbCMwW0asqTlo9IYEk5z4atxjOdjUaWG7knuEtVunQTSZSHitso3difs+yJXJJOlt9981aOIce4Ra+rRcQEa3MEMZUSQmVo+6MYdIiuQR1XG4zgViJ6cqpJfQrPC1uo72xuLviEi3t1LqayGoosLAgKUz3cAE5PQjxKk1bLri0xsrjTLMJBoVD2cTEFnACqNe+QQpZyMbnwNLZ+c+H3XELNrKaJp2k7ORmgkDmLDHSjPH3e8fAjxr2uLYGzuF0R6mMKsmmE7mQZUI8Mcfab93UX72n567HBeJWL+VoGS2umdcK5jLPKFjLESAOXK3EhAAHXC+BGasPDBH6vddmbb2Bnsp3l+9jUHG3jjY5OdqT8uWTQQXUkcUkSMigSNHaxtq1kEhrZG7ig7llJG+PGmXLzN6tdJrEmFUghgyktqz3uyiJk2B7xP6O4pHg1ld5LFl/hbN8Kc9tHkaVG3ewcaFOPPrnDeGRWmp0FZ9xm17SB0CMMyRkByXbYP10GXUuVJAOkZ1bjx0FelVGchzRRRVOYUUUUAUUUUAVTfSJcxx9g0j9mMthg6KdQ0sg78iZGtVY4J9kDbORcqqPpClYLCFEmSx70RYMvQZDKGx1ycqcgHxABkuDePxIpvPmOx4fjGPVhjDBhjCdCCQR7wTUPifDs8LtLgDo0kbfAuxX5Agj+9TP0lvlbIkkkwk5JyT7HU6VyffpHwFPOXuHescDMQGWIkK/rLIxX8QKpl8lO45xBrxrOJTlhEkf/wCQtpbP0U1157tlivXjX2USNR8BGoFT/Rfw7tbztD7MK6v7zd1f8x+VRvSQf9ozfBP4FoQfc/f2bY/BP5VKOV+FR3FnMJGkVVnjP2ahjkqV6Hw72T8Kb8//ANm2PwT+VSnlTmFrK1lkVFctMqYJxjuMc7fCgHfJtlawXKyRyTszDRh41UDXg775BGMY/wC1UjmD88uP27/xmtC5X59kurpIGhRQ2rcMSRhSfL3VnnMH55cft3/jNCs1OW3dRxMsjBWjJUnoe4+dOR8zuRv4bis45G/tC3/XP8LVY+aefZc3FqsSKAzxa8knGSpOMDBI+NQPRpwaSS6SfSRFFk6iNmYggAefXJ8se+gbsh+kX+0Z/wC5/LWr5692PBFkBwfVlVfiyhR+Jqh+kU/7Rn/ufy1pvzbfaeE2MIO8iKx+CIP8WB+VCCbkWeOGdrmUHRAmdhk5YhFAH94/Q1A5mvI5rqWWLIR21DIwc4Gf+rJq08h8It5bSU3JwkkyoMtpyUGQAc+bHb3VD9IfLcVoYTCCEcMDlidxjz8wfwoC6pwqO+ihuWlkQvGhIRgNwDnfGdiSMZ+OcDEnh/LkUDGRXZmAJGoqcd1htgbDB6DyXyqn8D5tNpwaWXsxKYJQmgtpysjDG+D4s3h4Uu4N6ZDLcQxeoqvayJHq7YnGpgM47PfrmstxTO8MeScbjwPjxa6WG3cytmWEyZ1Kc963GfYGn2n2369fL1PGplC9pcMNLyIyLp17ShVZSU0zY2UqNJw2cZpDxn0zNBczQeohhFK8ertsZ0MVzjszjOM4qdwv0n2V66Ryma0fOzaxoJPgWH72AHvprQfTZEroshupU9dbt3+xdVXVoIAKxuTvpBPeI6jb371VOIXfEJp5YreWdpRBbumh41VWbVqeQNgFCOoAyTjarZzVeLw7h80xQ3IBXKSt11MqYzpOw64xWdcD9KkZu1KcNSN5jHCzCdsBQ2FAXRpGMnpisyaujeCEnFyUbHI43c6JczvleMrBkH/d5GUH/B7qh8J47d67dmnnCyetIzOwKOU7Ts1QYLLIuAcnAwBgnpSzj3PdtDxCfPC1d4rknV6y4DPGSqydnpKB8b5wd/HYGmHKnNvBZJVD2rW0mGVWkkZ0XtCdeGLdwtqPe0jbxG1Zvfk9Di1G9Hw8h6/F5xY8Gk7Z9c08KytndwVYkN5g4o5BuppUsLmXiDa5xPrgkOe20s2OzXYJowCcDptUziXBbW1nt1jt8qoMy5lmOloIyY9OX0jbORg56kHqM34b6SbaCRZYuFIrIGCf1lyE1kltClCqZJPsgbbdKrdPcxGOuLUF8PeaVxHkN7qdpbiaFBqJUQWsYfGTp1SyBiTjrgAZpDz3zTbWlyln/R8FzOIk+2uniUYwQNTyLudvEr1rtx/0vNbtCPU1btbeOf8ALEY7RdWn8mc46Z8aTw+kaDiNzBb3HCoH7WRY9buGK6mAyMxZ2z4EVdUUc/ZZmra2XoTOTbS+ueIBmt7C3htyjt2ECHtA4JAjlCtkjG5Vhg7U+niAs7jW4jUCNyxSSPSwkzuY31dpkA93G5rrxHk3hXC2XiAeW2ETA6EkYiQ79zS2Sc+QI6Z6A1UeZfTH26PFFaYjOO80zqxwQR+SKldx0DGq5JcmceKeSScVsi0cjRNPDcRpON1XShnncgaiSWBkOgPuO6Q25z5VaxwufRclyjPKqgIhfTlQRn7R8AkYG2B3RnNZzxjm9uFPb9jD2guLWOVxLPM2CS2Qut2Cj5Zqy8lekS0v3ELK0E59lGfKt7lbbJ9xA92aRkuC5cU3/kS2DivDGjtcSoVzMm5UMNg+nAiYHOSBuep28q0FOgqFxPhkc0YSTOkHOxx0BHX51nXMvplt4XMdrEbgrsZC2lNvu7EsPfsD4E1W1Hk5RhPK/wAqNTorKuHeky5k4Xd3phhDwSRoq4bSQzKDnvZzgnpio/AfTbGzBbu3MYP+8jYsB7ypGcfAk+6mtGvw2Telwa7RXla3CSIskbBkYBlZTkEHoQfKitHA9aKKKAKrPOXD5Zex7KNmIJ74bGg5VlZsOpKhlDYGSSqju51CzUo9afrq6s64wMbDbwoyxdOyCWhhtrZbi2BYQqNJRW0aQoK7k9M+BPsnc+MK/wCIKGVY2lgRQwMcaJg9/Tq2YY73l/jinMjMYdbFiQAd1TBz1xsa5NqvaldIYbEkIm5LZJbbpsPoKlGlJLehFw+wKSSKLlkAXUx7JVB0qpY5Rs9HU79DnFQ+auY7eCeMslvKjQM4BjLTXD6hHGkR0kHvddydx4DNOnb7IhVCM0cmWRBkjQdPsjOxB2HlVM5m409vDZSCWWOXs9h6tE0Wok5LtKU7Js9e8p8xU4NeLcY2vGLloLqK59TeWAQ6Qi92Ay5BjbXlNSAbYJ946ZjSmTEietWeIhrUhIMTNjpjGARuuceP0Y2/EJpOHyyzxWYVnjbVGyuJCWGtpAupQ2MYIZs/Ko897w/NzpS2wEHq/wBm27aTnVt01Y64qM3BbcFqsI0GmRIIlbSDlY12ygJww+OPfQbeInLQQkkgkmJcnIJPx3HWon9LSoEjhtkkzBG7sZRGveBAC5G+ynp02rmXiTNb6+zWGRZOzYM4K91SdmKkEEbA46mtnCt6Jht4m1P2EWoLrJMakknOTn37HNTTOwyNu6oOy+4+/YbClXEL/SyoHjXMKsysrlsZI/RXpnwxnY1F45xSSBUkkKaXGA4SQgbbayFwoOdtWM/hSxpY6SzjkZjJDE7YU6jGpJyPHPXGMUtaznYJqtoSF7oVkTYb9NyAuw29/uzTSZVww7qqNLEk4+pORUSN0JKh1LLgNjUfujHTxKn8KBOjyhS4UKq26BAxOAqDHkQA+M9d/eOle3M1wAhUpGx7KWRe0UMFKLkHB95Ga9YItyMg5BGk5GNvhtjIHwJrrcdkYSW0ElJMagdOkg51gYyMddvPFQt2zMece0Xhl4rjA+yO6QKdSz6W/IAAgEY72+QcVmXKn5/af8xF/MWtH5tihHDrzsRagaYc+rRFF/Lfpajkn8KzjlT8+tP+Yi/mLXCXKPrdP+lL77G1X3owsL0zzo86SPLJltSkB9R1d3Hs6sjGQduvjWDXdu0cjxt7SMVOPMHB/Gtz5g9McUEk8KWsjSxO8eWZQpKsVztk4yM4x9Kwu4maSRnbdnYsfeWOT+NMmnsOk9rvr47Gw3nEXn5SLSHLLojyfEJOoX/pwKyrlz88tv28f8YrX+PcHa05VMMgw4CO48i86sQfeM4+VZBy5+eW37eP+MUlyh07WidebNs5i9HPC5Z5dVxJHcTSFvbB77nPslemWG2fEb1hXELVopZIm9qN2Q481JB/EVtXMnpStIbiZBYF7iF2jDtoAJRsA6t2xkZH+FYxIZbmZmCs8srliqKSSzHJwBk9TTJXYnSe0Sevj3m68gEXPB455ctLbxTRI5Y7LggbA4PdwuSD0r5/FfTHKXA3s+DdjIMSdlI7jyLBjp28QCB8q+ZxTJwh0jTlOuL+pvVnyJZ3ltZzTiXX6pAvccAYEa420nzqfwT0XWEcsc6dsHidXXMgIypyM93pkUkHpOXh9vZ27WzSEWcDahIB7UY2xpNMuVvSyl5dxWwtGQyEjUZAcYUt00jPTFdFpPJJZ6bV0Vv/AOIS4ftrWPfQEZx5FiQD8wAPqfOqv6KeV4b+8aOcnQkZk0KcF9wMZ66RnfG/StU585fPFoJURAk1tIexYn29sMpyBp1YHzCnOKwZHuLK42MkE8Te8Mp9/mCPkQfEGsT2lbPV0z14dEXTN79I3IENzal41cT28GmIKSdSoCRGVOck7gHrnG56Vh8HLnEEZXSzugykMpEEmQQcgju9Qa13kT0txz6Yb7TFL0EvSN/1vuN/0/DYVoHMO9s+D1xg5/4hWnFS3R545smD8kkIPSBxCUcEnlVSsjQpqGCCusqr7dRhWb4Yr5ttIdciJqC6mC6j0GTjJ9w619X3JjmBtJFJWSHffqpGkjzz76+bedeT5+HzFJFJiJPZy47rjw+DY6r9MjeplXc6dDONOPc3uw9HtlFZyWYVzHKVMhLnUzLghsjYHIBwAB7qwvmbka6t7uWGK3uJo0buSLC5DKQCN1XBIBwceINPeRPSrNa6YbrVPANg3+8jHuJ9pR907+R2xW68H4tDdRLNBIskbdCPD3EdQfcd6tRmtjGrL08m5bplK9CSXCWLw3EUkfZynsxIjL3WAJxqAyNWo/OitDorolSo8eSeuTl5hRRRVMBS3iUKojSKFBGSS2ojfY4APWmVQuNHFvL+ofvf5SCfgN6AW2l7qg72hlzo0jUp2AOBnJz0qTezNgyR27vICAFZwmeuNycYB/fS7gwYWwH2hZXYd0PnwPe16iPlt7qZQFijai5O2zJ7/AHGaArPMvM8dueweGJSIdR13kUZHaagQgk9vGDuRjJ+NJ+cLiCHskkuJ44lszLHCLpYBM+raNgijwOMjAGMYrtz1G7XAIM6hYFI0LekMcvkf1bCIRgZJyd/ICufSRxOKIW7PdPFI0Q0xdnC5P8AxNJOhwAdjjfxwaydESODz2JS8jsngijRYGa51ibWSX7rhySdOMDJPtnHSvbhvEnzgW8d0ng8Vqyk/EsFUVC5Fk7W1uQk8F/Key1QiNFSPdsZbso9fidxtp267uLLle5UlxJFbeOIQ7fg76fwobjVO/v5nXmOANKC9g0hMcWnEOvQAxMiEgjfTsAOhrlVVbNsW5jja4OmNgYjpK7ZwcE+85H0rw4pdI8qMbmONZrdEaV5Csoj1EvpToDJgd7bGD5Co783RcNhiAhDpcSymNYZdSoEC7FmzknrgdCapyXJL5ohYkk4KmzC4yME6snYHIGMjIHj12qP6QNIhszqXCqxVi8anZU3VpEIzg+Az44wCK49IXM9rbdlO6SSmW3JAjZR3NceCcjOSX23xgNXlx7mMNc+p2sFzLJZwl3aORFA7isqkujamOEHTqT13rNHVS4LXxy7jSKRGkRWkj7qu4XVt78eR+hrxtriAMwN3GcuDozuCWJwcuR1DDIA6GqhxDnOyuobSc28jm7c2gBKaom1AEjIIydfUdQem5FRrHjdn/W9dvdQXNoguJImMYLBCzZUquFP2uNgvdZQNs1bZlRjW5oEHELctrS5iI3PtDoVHv8AuoTny3rykMXq8ksc2tY4yS0JGoZi1dw5wGKsHBPmpqg8OurGWaxh7G41XkBZWMi91VSVNDYUZyi428lPUZpxFzFHw+5Szhtp5pLmLtwmtTgojLpBZQ2dMIXc+A8c5Ww4x7FU5kZP6NvQlx6xlbZi5lWVwS4BR3WZxkEfdUE5IJ8M95U/PrT/AJiL+YtbX6Sbx5eAyyPbNbsXTMT4yMSqATp2361ifKn59af8xF/MWuU/Ej6XTS1YpP74Ni5i9FFoZJ7ue7lRXkaVsKuBrYnA2JO5wPGp3LnK3CLFreUM0kk28Mk2T5bgBQqncYJAI86e8wX4eG4V2SLsXQhnQsM6+7qUruDgbjPXNVyTjzT6Ypby00FlB0wyE9QcLqTGdq66UfNefI1Tewx9L90jcJukVsspi1Dfb7VKwHlz88tv28f8YravSgP6jxHunrF3vDeSPu/Hx6+NYry5+eW37eP+MVyyeJH0Oj/Rl+/wNm5i9DkdxLPOl06ySu0gDICoLMWxtg43xn99YmkktvMdLtHLGxXKsQQQcHce+vqXiV06XMeJGCMFUoFTBJfGSWOobeCj/t8xcz/nt1/zEv8AG1MiS3Q6PJKVxk7VH0Pyrx173g3byY7QxSK+PFl1Ln54DY8M18yivoH0V/2C/wAJv8a+fhTJwjXSJKc0vP6m0XHIsN3BZTv2+TZwBijoFUBFAJzGxPXfyG9enK/JlvaXMdyguS8YdgrsCCcFdOFhB1HOcZ6YNPeEc42VrZ2cU912T+qQnRoc7GNcHKr/AI1OsufOHyypHHfandgir2cm5JwBkqPHzraUTySnlpqnRN4LLplcrEw7Z1ZtR9nUruekY6HK4J64O2cn05w5OtuIR6ZlxIB3JV9pf9V/4Tt8DvWXemniN5bX6mK5uI4pIgVCTOq5BIYAKwGehPxFdvRN6QhG8sN/cyEPho5ZXZgpGQVJYnSDsR4bHPUU1q9LCwT0LLBlI5x5NueHSaZlzGThJV9lv/5bH6J9+Mjenvo79Icloy29ye0s2IXDbmL3rn9EeK/Mb9df5449w9bORLqWNlli1LGCCzg+wyAb9ej9ARnO1fMNc5LS9j2YZfiMbU0fWAX+vhhjHq+Bgj7x+o/88aY8QsY5o2ilRXRhgqwyD/551nnOIuk5et3jkljmijgaQxuytjQFYEqckAtk/DPhWV8t883cF1DLNdXMsSuC8bTOwZTsdmbBODkZ8QK6uaWzPDj6aU4uUXwWT0geimS21T2YaWDctH1eMe776j6jxzuao/LXMdxYy9rbyaT+kp3Vx5MPEfiM7EV9NWXNVlLAbhLmPsVxqcsFCE9A2rBUnIGDvXzp6Rbu1l4hNJafkmIJIGFZsd8qPIn6nJ8a5ziluj19NllkvHkV/fc+iOTOZY+IWq3CDSfZdM50OOq58fAg+IIoqg//AA9K3YXZPsdogH6wU6vwK/hRXWLtWfPzQUMjijW6KKK0cgqFxnT6vLqIC6DknOAPfhlP4iptQ+LqTBIACTpOAuc58MYBOfeATQCXh0arBpEhQCRhsrDOAMgjWzDBz1Y/uAmWYGhwAOoOV1ZO/vGdvnUfhFvKbcAr3ixLdqGz4Y9tcnyyfL5VNEDJEwbHhjvEjr5YAHyFAZ36ROzadEYzMxiTCNJAbfOXYFklkQ5wp1OGAPdXqwFe95xW4hu2kImYI50xoX7PshZBxpjAaNkMwK6gdWrSASMitBNpEyozxI5OFyUB/eOlK14y8iXaoADA2hdGc51MMYIHgB08zv5Q3dr0M/s+IcTgEKsLqSS2eVpVfJM6lIG3Kkq2NcugE7BQNjnEzk97sXaRXc07BdS5aScKzC4uFyNOzZQLs/d06fdWjWTvpg1E6tI1Ak9cb5zvSLinHJxDfEEAwyKsZQb4JA72c79fgPCj2LG5bImcU4TImnspLeKJVVAJYQxBzgd4kbEkADz+NZ9zpw1Xm4UnapILi4ly8ShV74jTugeQH1zVs4lHhbw9wlhGWBVHzh13ZdgduoO/kemJvCBBJBaSPGkx1s0MjhMrl8hlIGNRGDleuM0IvMw7jSSzWE0kwKmxjh4eBnYssjF8fABB8xV/4HeRw8d4qZpFjBt1YF2C5AjQkjPXA3+tXS1it7q2kL2kAR5tTriORXfC5dsLgvnuk7kFetMuLcCt5iryW8LsFKanRSdJGCoJHTGdulKDl2MA4KhFjwcnug8SJB92qEZ+RB+lMo5FFxxpROt6WsWb1wHJ2Efcyp046Db/ANse8Dap+DQMI1aC3KwnMalExGR9wY7vQdPKqjzQqWpEEK20EDx5liWOIdoCJSdjEwbZMdPEjGWTCi6rKTwCZUveBO7qiLZyFmYgBRifJJPQDzphzJLE3G+HGO8RIvU3HrUbqVTC3ALBvZ2II3rURy/Zs4RrSAiNCiAxJ3Vbqo22U6myOm5ri95csUjDeoQPoXQqiFNlYnUq7bA6mJHvbzpRNQi4zwN73gxtra8W7ZmBFw7ghtMmogsgI2Hd2HhVE4H6IuIRXMErNb6Y5UdsSNnCsCcdzrgVos9ohiVIYZbaNM9yA9n7ZBJwEI6jOeo3PjuW1pIqTukl2G7BwochsHBK6E0e3k5HXy3xWXFN2doZZwi4rg7cS1RRXcgPZ6nHfKFtIL4LaSgBwN9ifOl13xJ3xPHKscKusUX2QJuXyNRxjIXqB/ga9eE8Wea2una8MRDoC0iKeyJxqQxndRghArb4wx3Y4itxJ00MvFI5yrLpiMCjOSBgFQSNidxWzztUe3O3CmuYL2FCsbOYwHkOlDiRD1CnfPd+JA99Zpwb0fzJPDIbuyKpKjHE5zgMCcDR1xWycVjiRp2UxyOxUSRtg6R1GRnxwKWS3dqt8LD7HtSQRH2PhhmPe7PTnswp69QRWJRTdnow5Zxi4xJXG3V760kViV7pBEihSGLYJHU7ZI8MgVk3HOQnlmnuEvrDsXmcq5uR+kS4BIUgNo72M9MnpWpcFngvpEe3nQm2VY5FELjcEnClio05H3TjGdjjFHhihijmzeRF7RBDMCs5C/ZPak6uyyRrcEIoIGDv3sjMlZ1wyceOfQtvJFqtpw6SxmubXtxrGFmBx2mkLqzgg6nUdP0l8xWcW/ofv3XUktq4yRlZWIyCQwyE6ggg+RBplPxawbC+vx6FZirCKcMdb27Nkdl3SBE2CCckjpV44XzZaJa21ub3Eki4hkSJ++gkZFLApgMdOGz4gnpimz2ZrVkx3KPL52KnzP6K76doCjQfZ20MLanYd5Ew2O4ds9DS/l/0a3VveQyyT2mmCeMyATHI7wIGCntEdAcZ2q+WPOFrIksqcSZkhUPJmCTugsAD0BO+2B5mqhxa9s5bx5xfRKlxLHOqusy6hF2caaj2eFwVuev/ANvwzhpjyZWbPWmv6ND544VY31syXE8aCNyBN2ijsnxuCScdOqH8CARjXG/RfdQl9E1tKqqHJEyoQp6MwkICgnocke+rXxHhptZIe1urfVdSdugXtMPLIk0cpDrE4IJniIcgZC4wOp9eL2E3DP6xLdW8cksBtl7shUaYoVQjREw7rRswUoAC7dckVZJPkxhy5Me0e4q525ZnvWsvVuxcJZxxsRPFgMuvUPb3wA24yO6fI135P9Glukokvry2YJh+wSVSCCRpMjHHdJIGAMHI33wffiUMMNz2Mk8VvJDGjaEM8hTs4JyG19gofOtGYHqDINzjMfhvEraO2kLXELRGWHDh7hSsiRxDugW2Vcdmzq+SDgKVwTiVGzayZtGlcehtjLHNEQdMkci48CrKw+hBFYzzP6FpA5exlVkJyIpSQy+4Nghh8cH3nrVo5f8ASVw6K1ijmu0MioA5jglC58dIESj6AfAdK0KGQMoYbhgCPgelaajI4RnlwO1sYxwrka/j4PfWrQfbSyxMih07wVlJOdWBgA9cUo4P6Gb6Rh27RwJ497W3yC7fVhX0DRT2aNrq8iuu4r5a4DDZW6W8IOldyT1YnqzHzP8AoBsK4prRWzzNtu2FFFFCBXldxF43QMVLKVDDqMjGR7x1r1ooDL/6VQTDRcXQ0MMK5GCPa3ZpQGyQRgYJxgDz4u+JKmF9auG0tGxwQc5AwDmXJzncZ89sAYuPG+BTzSaortoV0BdCpnvd8a85G+G+qqfClttwiXtMm9dl2YppK+JyAQ+QDnHuAA23zmjrrJ3LNgyRI/bSSq4UgSZyNycnLHfBAxgDb3nMLhyNi/JXI7YhSzA6sO3dxqdQoJGNgd9wNqLfhcyOn9fkKo4ypU4bGMjOvO+D1yN/r52CjHEcDftMe2pyNbkZA3XclTq2IHxNUl2mP+Gsezg8MqNgdunTbyqO/Luv1kO40zOrDQgUqFOcHOdRz+l+AxXtw38nb566B+791Sn4hHGT2kipktjUwGQACcZ8qphNrgqvFFyL9SupcIukljkagGGNLYyMjAXHuNTOEIWgs99Wl2ywVgNmI3B3U+GD7/jXncLDJ6xru0WObZXSQZGkgkDPT9HIHn8KdcBaFYlginEuhTvqBONR648AdvlUKnQj5GUCxPeB+1bfB64AIOwzuCMjIxj4BhxDmFFlMRt7linVljGn2dWQxYA7ZHyPuzH5Ud/U8NGY9L6VU6slQAPHB338BTe54Qrlm1upcYOk+GF2Hl7PX3mgdXuKDzFEAGNtd9cj7IE753wDnw/EUl5qvAJo5C8sYaFQIgbbWdLv0WaOTLHIwFxnxJ2xb/6FUOH1vs2r6MWx8N8Y8gBVN564m0d7bSRSqjFMDMqgjdgToaJyUOdyNsqu3dBAqq9i4cTA0zEjOE1YPjjBHTfqKWS8NhWBJjGSzBdtbDcjPv6Hzp9LaFu03xrXAPXw8R4/WoPFbRhbJGuGZdI3xg46nBOPlVMrkhXN7dW7dlBZ641JCtq69G+Q72N/FT7q8b7idxJBMktuqIYZQXfXpGIzgvpwwQ+Ok6t8DcEjtc8vlmYrfzLnc95jg6nPd74wMMBj/hri/wCHdnb3R9aZ19WkUBwz6fabUc6tR3x7ByABg9DDWwl5PsZGsbiOLSja10AxydkAMagi3CZ6hgcjY4GxBqLZ3EqXCxyTrG+rbs7a3kz84u8v0qbydwbtbe6gfMWt0bSAupRkkb9hGCDjTurHY774Dqz5MEX5O7uFGckKygH44WiJPkX8SkY3F4pJwGh0j9YHp3vMeQ+dVa9/+b4vh/8ArtWjWnBMXVzM6oVlMZHnlFwCduvv3NUq64HcnmeO6ED9gBvLju/kGXr+ttWZI74ZLf0ZSeR+MtZytc79it32U58kkDYJ9wK6viAPGrH6Oo0finFwyq6mVtmAZT9u2NjsfOpPo95Pla34lb3cLxrcFdJZf1yGHvU6T9K7ejTgk8PEOIdrGV1MdJyO9iUnI36YwfgazFPY75ZxanXO3yPK2IPM0loY4vVwuRF2Uen8grfd+8c1F9JEKR8c4cqIoRVjOhVAH5ZyQANt/wDGm9twa4HM8l0YW7AjAkx3SewVev621efpC4RcS8ZsbiGFpI4hGWZegKys2Cfhj60a2/ckZRU1v/r/AHR48c41DccLv+y4c9oVjTJeFU1AyDYYG+MVSb/i0A4HBbm0JmbLLc6BhR28h0h+ucAjT5NmtB43xq+vrC8gl4c1u3ZroBfJc612AKjw3qC/Bpv/AEx6r2R9YDZ7LbUP6xq6Z+7v8KNX/BccoxSv/pd/cIeZrIxpwCMurnHtK2QdUkZAB8QAcfKofO3G2uOFWsc21xazPBMD1yq4BPxAwT5hqcXHL108XBQsDsYGPa4Gez+2U97y2BNT/S5yVM8jTWkLSGd0Z1QZwyK6lvgwK/MHzqNOmajOOqKb8/ixdzDcLHzO8jRGVVjyYguouPVfZAPX4Vo3Kc9rewu39HCBVfGiWBBk49oDHkcZ+NU3jfC7yPmBr6K0kljRMrgYDn1fTpzvjvbdOtX7lHjNzcrIbmya1KkBVZs6gRufZHStR5ZwzO4Ra8l3+RQvRfpuL6/jnjikSJsIrRR4XvuNu75ACtcVQBgDAGwArMvRZwS4gvuISTQvGkjZRmGA32jnb5EGtOrUODn1DWvb3fAKKKK0cAooooAooooAooooApVdSOrFVtQ4yAGyB5Zz3dhv7+hprRQCu3uwIy80PZd7GMas7ZzsvxHypO6WqrchZ2DTtqYshIU5z3QFG2/iT9c5tlGKFsWcPi7kOltYVdOrGM42Ox3HSi+4NFN+VjV8E6dWcDVjPl5D6CmdFCFPkt7M9V6eOZdjjB317HCjfw0jyqwcO4PDCcxppOCuxbGCdRABOBvvU/SPKuaFbOGUHqM1zRRQhwwrNufRpnQNcCMrECF1MpcmQ7QhbmINJg5wyuNkH6WDpVcYoVOjmuCK5ooQ40jypbzK4WzuWzpxBIdWAcdw74Oxx132pnXBFAUz0XrF6u5ikhbLZZYmQ6Dv3XCEqCBgZBOoAHJzmrpXAUDoK5oVu3YUUUUIFIuHIfXZjv0IzhsHcY3LY26YC+e/WnteEdnGrmQIA56tjc0B1azUknJ3z5eJz5edC2ag5BOxz4f6VJooCFdcJhkJLxgk9Tv7h4H3ClXHbOOCIPGgBDj2ixHTf9LrgDf3CrFSTm4jsBkZGsfuIHh51GajyJri6NtK4h7BF2HeWXOAOhIzkAdMVwnH7vUyF7XXjSo0y7PlQNWR7PtA/L31cexU9VB+IFc9ivXSPoKUNXuFHDvXtX2/YBd/Y1Z6d07+Oeo/Hbdgbd//AHD/AOfOpVFUjdkX1dvvn/z51KoooQKKKKAKKKKAKKKKAKKKKAKKKKAKKKKAKKKKAKKKKAKKKKAKKKKAKKKKAKKKKAKKKKAKKKKAKKKKAKKKKAK6ugOxAI94riigOwrm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1536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64838" y="1822703"/>
            <a:ext cx="3243902" cy="26210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779911" y="1131986"/>
            <a:ext cx="4777347" cy="4708981"/>
          </a:xfrm>
          <a:prstGeom prst="rect">
            <a:avLst/>
          </a:prstGeom>
        </p:spPr>
        <p:txBody>
          <a:bodyPr wrap="square">
            <a:spAutoFit/>
          </a:bodyPr>
          <a:lstStyle/>
          <a:p>
            <a:r>
              <a:rPr lang="uk-UA" sz="2000" b="1" dirty="0">
                <a:solidFill>
                  <a:srgbClr val="C00000"/>
                </a:solidFill>
              </a:rPr>
              <a:t>Громадське управління:</a:t>
            </a:r>
          </a:p>
          <a:p>
            <a:r>
              <a:rPr lang="uk-UA" sz="2000" dirty="0">
                <a:solidFill>
                  <a:srgbClr val="002060"/>
                </a:solidFill>
              </a:rPr>
              <a:t>Та чи інша форма участі підбирається залежно від конкретного етапу підготовки рішення до прийняття. Який би метод ви не обрали, важливо гарантувати громадянам можливість:</a:t>
            </a:r>
          </a:p>
          <a:p>
            <a:pPr marL="342900" indent="-342900">
              <a:buFont typeface="Wingdings" panose="05000000000000000000" pitchFamily="2" charset="2"/>
              <a:buChar char="Ø"/>
            </a:pPr>
            <a:r>
              <a:rPr lang="uk-UA" sz="2000" dirty="0">
                <a:solidFill>
                  <a:srgbClr val="002060"/>
                </a:solidFill>
              </a:rPr>
              <a:t>висловитися;</a:t>
            </a:r>
          </a:p>
          <a:p>
            <a:pPr marL="342900" indent="-342900">
              <a:buFont typeface="Wingdings" panose="05000000000000000000" pitchFamily="2" charset="2"/>
              <a:buChar char="Ø"/>
            </a:pPr>
            <a:r>
              <a:rPr lang="uk-UA" sz="2000" dirty="0">
                <a:solidFill>
                  <a:srgbClr val="002060"/>
                </a:solidFill>
              </a:rPr>
              <a:t>взаємодіяти з органами місцевого самоврядування та іншими громадянами;</a:t>
            </a:r>
          </a:p>
          <a:p>
            <a:pPr marL="342900" indent="-342900">
              <a:buFont typeface="Wingdings" panose="05000000000000000000" pitchFamily="2" charset="2"/>
              <a:buChar char="Ø"/>
            </a:pPr>
            <a:r>
              <a:rPr lang="uk-UA" sz="2000" dirty="0">
                <a:solidFill>
                  <a:srgbClr val="002060"/>
                </a:solidFill>
              </a:rPr>
              <a:t>взяти участь у формуванні підходів;</a:t>
            </a:r>
          </a:p>
          <a:p>
            <a:pPr marL="342900" indent="-342900">
              <a:buFont typeface="Wingdings" panose="05000000000000000000" pitchFamily="2" charset="2"/>
              <a:buChar char="Ø"/>
            </a:pPr>
            <a:r>
              <a:rPr lang="uk-UA" sz="2000" dirty="0">
                <a:solidFill>
                  <a:srgbClr val="002060"/>
                </a:solidFill>
              </a:rPr>
              <a:t>долучитися до розробки плану дій або відповідного рішення</a:t>
            </a:r>
            <a:r>
              <a:rPr lang="ru-RU" sz="2000" dirty="0">
                <a:solidFill>
                  <a:srgbClr val="002060"/>
                </a:solidFill>
              </a:rPr>
              <a:t>;</a:t>
            </a:r>
          </a:p>
          <a:p>
            <a:pPr marL="342900" indent="-342900">
              <a:buFont typeface="Wingdings" panose="05000000000000000000" pitchFamily="2" charset="2"/>
              <a:buChar char="Ø"/>
            </a:pPr>
            <a:r>
              <a:rPr lang="uk-UA" sz="2000" dirty="0">
                <a:solidFill>
                  <a:srgbClr val="002060"/>
                </a:solidFill>
              </a:rPr>
              <a:t>спільна реалізація проекту;</a:t>
            </a:r>
          </a:p>
          <a:p>
            <a:endParaRPr lang="uk-UA" sz="2000" dirty="0">
              <a:solidFill>
                <a:srgbClr val="002060"/>
              </a:solidFill>
            </a:endParaRPr>
          </a:p>
        </p:txBody>
      </p:sp>
      <p:sp>
        <p:nvSpPr>
          <p:cNvPr id="11" name="Прямоугольник 10"/>
          <p:cNvSpPr/>
          <p:nvPr/>
        </p:nvSpPr>
        <p:spPr>
          <a:xfrm>
            <a:off x="4067944" y="238580"/>
            <a:ext cx="5103515" cy="461665"/>
          </a:xfrm>
          <a:prstGeom prst="rect">
            <a:avLst/>
          </a:prstGeom>
        </p:spPr>
        <p:txBody>
          <a:bodyPr wrap="square">
            <a:spAutoFit/>
          </a:bodyPr>
          <a:lstStyle/>
          <a:p>
            <a:r>
              <a:rPr lang="ru-RU" sz="2400" b="1" dirty="0">
                <a:solidFill>
                  <a:srgbClr val="C00000"/>
                </a:solidFill>
              </a:rPr>
              <a:t>ЗАЛУЧЕННЯ </a:t>
            </a:r>
            <a:r>
              <a:rPr lang="ru-RU" sz="2400" b="1" dirty="0">
                <a:solidFill>
                  <a:srgbClr val="002060"/>
                </a:solidFill>
              </a:rPr>
              <a:t>– рівень </a:t>
            </a:r>
            <a:r>
              <a:rPr lang="en-US" sz="2400" b="1" dirty="0">
                <a:solidFill>
                  <a:srgbClr val="002060"/>
                </a:solidFill>
              </a:rPr>
              <a:t>V</a:t>
            </a:r>
            <a:endParaRPr lang="uk-UA" sz="2400" b="1" dirty="0">
              <a:solidFill>
                <a:srgbClr val="002060"/>
              </a:solidFill>
            </a:endParaRPr>
          </a:p>
        </p:txBody>
      </p:sp>
      <p:sp>
        <p:nvSpPr>
          <p:cNvPr id="18" name="Title 1"/>
          <p:cNvSpPr txBox="1">
            <a:spLocks/>
          </p:cNvSpPr>
          <p:nvPr/>
        </p:nvSpPr>
        <p:spPr>
          <a:xfrm>
            <a:off x="665109"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Tree>
    <p:extLst>
      <p:ext uri="{BB962C8B-B14F-4D97-AF65-F5344CB8AC3E}">
        <p14:creationId xmlns:p14="http://schemas.microsoft.com/office/powerpoint/2010/main" xmlns="" val="93288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3" name="AutoShape 2" descr="data:image/jpeg;base64,/9j/4AAQSkZJRgABAQAAAQABAAD/2wCEAAkGBxMTERUTExIWFhUXGCAYGRcYFx0gIBsgIB4gIR0eHSAdHSgmHx0lHiIeITEhJiorLi4vHx8zODMtNygtLisBCgoKDg0OGxAQGy8lICUwNS0tLS0tLS0tLS0tLy0tLS0tLS0uLS8tLS0tLS0tLS0tLS0tLS0tLS0tLS0tLSstLf/AABEIAKIBOAMBIgACEQEDEQH/xAAcAAACAwADAQAAAAAAAAAAAAAABQQGBwECAwj/xABLEAACAQMCAwQHAwgHBwIHAAABAgMABBESIQUGMRMiQVEHFDJhcYGRI1KhMzRCcnOxsrMVJDWCwcLRJUNidKLh8BZTCDZUY4PE0v/EABkBAQEBAQEBAAAAAAAAAAAAAAABAgMEBf/EAC8RAAICAQMCAwYGAwAAAAAAAAABAhEDEiExBEEyUXETYbHB0fAUIjOBkaEjQlL/2gAMAwEAAhEDEQA/ANxoqFxLisNuAZpAgY4BOdz8qj23MdrIVCTqdTaF67t5dOtANaKKV3PMVrGWDzKpRgjddmIJA6dcA/SgGlFQeGcXguNXYyB9ONWM7ZzjqPcakXl0kSGSRgqL1Y+FAe1FI/8A1fY//Up+P+lOkYEAg5BGQaA7UV5zzKilnYKo3JJwB8SaU23NVpJJ2cc2psFtlbGAMnfGOnvoB1RSjhnM9pOQsU6lj0U5Un4BgCflTegCilXE+Y7W3OmWZVb7oyxHxCgkV4z82Widnrl09qgkTKPgq3Qk6dunQ4oB3RXlbXCSKHRlZT0ZSCD8xXrQBRRRQBRRRQBRRRQBRRRQBRRRQBRRRQBRRRQHncuVRmHUAnfPgPdv9N6rXKHMU108gkjVFUZXCTKW364kQADyGdXmBT/igBglBOBobJzjHdO+fD4+FUT0aW6JcSqI4Y2ES5ESKgOcMNYWNcuAQcE5XVuBqFQ0uDRaKKKpkKKKKAKKKKAKKKKAofpa/IwftD/DVFt5zHAjr1S41D4hVIq9elr8jB+0P8NUQRE2erGwnwfmm37jQG4pcqYxJnuldefdjOfpWI3NyZIZ5D1e5Vz/AHllNXWHjH+wic94Ibf8dI/6CDVHWM+ps2NjcIoPvEbk/wAQ+tAXX0R9Ln4p/nqf6Ur3TaLGOsjjPwXvH8dNQPRH0ufin+elnpTvdV0kYO0afixyfwC0BTjGdIbHdJIB94AJHy1D61tPJF72tjCc7qug/wBzu/uAPzqg8Y4Vo4TayY31lj8JMkH6KlO/RNeZSaE/osJB/eGD/CPrQEP0r3r9rFDkhAmvHgSSRv54A/E139HPLodTdGQ/pxhQPMYJJ89+n+tWTnblr1yMFCBLHnST0YHqp+gwfD5ms14fxK64fMVGUIPfif2W+I/cw+uKA9OPcrzW85jRJJVADK6xsdvfgHDA/wCB8a0Ky4rOOEtM6sJkjYd5SDlcgMQR5YNSuWua4bsYB0S43jY7/FT+kPx8wKeTRB1KsMqwIIPiDsRQGFcD4ebq5SEvgyMcudzsCxPXcnH1NXfnTlA+rxyRMzmCJItGnJZQcZGP0t848hVa5l5Xmsn1rqMQOUlXqvlqx7LDz6H8Kf8AK/pAIxHd7joJgP4wP4h8x40BG9G5uIbns2ilWKRTnUjABgMg7jAOAR78jyFahXSKVWUMpDKRkEHII8wRXLSAEAnc9B5460B2rrI+AT5DNdq85z3Wx1wf3e+gIqX5JUaRjYMdQ2J8B54qdSeCbLKAFHeGMFNvPAB8akcevWhgaRSoYEAagCNyBjd065x7X16UAwopby9fmeBZGKkkndAMbHG2Hcfj9OlMqAKK4JrpDOjrqRlZT0ZSCPqKA9KKixX8TnSkisxQOAGBOk9G+HTf3iunDnJ1ZOenjn/MaAm0UUuvuLLG+go5JAIIUkHOfHw3Hj5ihUrIM/NMKStG7IpV2U5kXYBQwYjwye7iunEOPyLFbSxorGZQ3Y98schT3GRWHdzuSMHzFL+JiVpZkOpVDFy69nqKhRpjhHXWzZyT0x7678wzyx21sDdC3fThwRjWQq5GpFbRg/dHjQg7W6eW3lMkBhOlhplZCCNPUlSRp8N/I1UeRryOLtJJWEcUaBe1aMJCdTkkrMZCrlnbcnDEkZztTTlZ1ayn1MTu4eTtmkJ7g3BcDGFwMYA2z41XDcSRxzN210xKBVM62ykM80a4Ud1epALMe7tiozcFexoFjx21m1GG5hkCDL6JVbSPNsHYbHc1LtLpJUDxuroejIwYHBwcEbHfas75UZkhvI29rsC/tQMWyGGpnjdiTkY7/wAvGrjyfHps4lBUgagNLAjGo7AgnYdOponZckFF7EvjXEOwiMmAcEDBbT19+DUm1m1oj7d5Q2xyNxnYkDI+QpbzQwEOScAMMnOCOvQ6WOScDYeOPGp/Dh9jHjpoX9w9w/cPgKpzJFFFFAFFFFAUP0tfkYP2h/hpNypw/t+G3kYGWyGX9ZRqH1xj50/9KNpJJFCI43chySEUtju+OBXHoutJI4phJG6EuMB1K528MigM6XiJ9WMH6JlEv/SV/wBD8qtHMvDuw4VaIRhjJrb4srHB+AwPlUZuVJP6S7Hsn7Htc69B06Paxqxj2e78atXpPtJJLeIRxu5EuSEUtgaW8h0oCB6I+lz8U/z1S+O3JuLuV13MkhC+8Z0p+AFWzkqKeC1vWMMofSugGNgScOBgYydyOlJuUOBTG8g1wSqitqLNGwA0gkbkeYAoDvzRzM7CSyAj7GNhGpwdX2ZAG+rHUeXQ119HV52d8g8JFaM/TUPxUD51qarFMsq6BgFo2yB5b4+tY3bcMuoZVcW8xMbhsiJ9ypztt0OKAu/HeMGCd43v5U7wfSIA2FJY6Qc9CCoz17vvNOn4Zb8QtI2c6+73ZQNLAjYkZzjJBypzSjn/AJYe403EA1OF0snQkdQRnxGTkePywUXJN5dQzdg3aIml20OmNwpII1DI38utSjTk2IuPcIksrjQW3GHR12yM7EeIOR8q0zgnNCnh63U+e6dDlRnJ1aQcDzyD86zZob2+kDlJJXIA1acKB5ZwFUVp3DuWFXh5s3bJZTqYeDE5yPPScY+FUyenCeabW7cwx6iSpJDJgEbAjfr16VUudeSViRri32Rd3j8h4lfcPunp4eVV264PeWUoYI6sp7sqAlT78geI8G+lOeauL3ckVtGGciW2R5FVBlmJOc6RnGw2G1AcejTjLpcC3JJjkBwPusATkeWQDn5Vok7FpoGAOO/k46beO3+lUj0f8rTJMLmZCgUHQre0SRjJHgACeu9WmeVlmt0DFQ2cruM4Od9vlRliP66y+yds7dPP3VTm5xk06gLXGCcmdh0yD/uz47deufKrFYcSSeIkMMgYfTnunG+NvjUsrg1yRrdCsi5TRk9Mqf4mJ+ld+a8erNnUN1xpODnUOmHQ5+DfXpXnaxhZF0g9cd5OmfMg9fiKh8UvTJazF2C6ZQobIULgrgljqx8dj8Kpk4sZ3ThsrxthwshVmOog74LamfceRJGMdOlWKyctGjE5JUEkeORVZVFbhUw1qwMcgLq6uN85OpRgkf8Aau3FJcPw0BiAzYxk79wHcDY7DxqM1FWTU5hjlkeAJIH76nK7DTrBOc9O6On319+I3JMh9SiUgbhs7EY7zbYwPptSPgzA8UdTcQSAtKoiS4DtH7RP2XZARk7hiD12OatNlw9LdFhTJRVOM+RyTuAPPyqLc6TSiq9PmLOVSS7+SqQMpKCckZZizsM7ADctgDpjFN1PdO5GceZx18zSXlRF1k9pExERACMmoDK5yFgTyG5Jx5b08XJU+GMdSx8x4/4VVwYyeI9pb3BKgAnIAGfdkk+QFV3jcRkuInEZJ0pk9xwo1H9Hs3bzOdh08RTq5ZtTe0M4G0YOVx5+O9K76HXcRatfcRDgQs43LddJwh264/dRiHJ04ry/LJM7rbWLBjs0gk1nb9LAxn4VB5xuI4Le3t3ubNGCYPrJGSAANSBlfxB3I8tzSHiV7ciWbtJeMCQSPpWC3UxYDHswhwQV06dyfPNQ+ZImju1nveESX3a2sQ1orNodR9opVdSr3snbz2J3qKVmpYtPLLVyxxeCS2lto7qCacq+hEuTIWGjw1hcb+CgADfal9zwOS2tZjJCEEhiizHdTTue0mRWGi5RkBOegzk7Z8aRcEijuL609W4FLZmKUSPO6sgCAHI6AMT0wc/DrWl863PZ2Ur+sG2xp+2EfaFe8B7AG+enuznwo+BHaSRWeX7WOCC6HZ3UaOiqfWLeBFyxKAjsQurGd8np0p3wG9SKxKRTJO8KkswzgliTkjOfPbO+Kq/KsxeK6cvLMW7Mxy6phnvAKqC6j0L3xqyC3te5ae8Kupjb3HbSSFwgYBzCwAJYDT2SsTupGSu5AwvWkeC5b10zvc8WeW3kZmVQjLpYKy9dQwQSSdsbgdTsDirPw4fZR/qL+4eYH7hVW4B2aRulx3QXXAYMCThjknsoyc4O5z0I2q3RIFUKOgAA+A6VUc5qmd6KKKpkKKKKAKKKKAKV8RunW5tkU4Vy4YY64XI+G/j8vEU0pJzFeCJ4W7AyyAt2eMgK2nG5AIAIJyT0UMdyMEyx3Yh9InMdxayQiFwodWJyoPQjHX41H5T5tnlubeOZwVlic7KB3w8mDt/wpjFKfSfc9p6nJpK64i2k5yM6Tg5AOR7wKr1ve9jJZS/cXUfgJ5c/hkUIare3ptrW8l06SruUyOpOAp36gsRVF4jz1eoUCyLvFGx7i9WQE+HmasvpYvdNrHGD+VkB+KqM/wAWms24x7Uf7CL+WtAaVzbzDcQWVrNGwDyadZKg5ymo7HpvSG35wv3tWkQ6nEyr3YgcKUYnYDzA3qTz9/Ztj8E/lVG5AuoEtbgTzGJXkRQysVOcE4BXcdPpmgGHKXMXEJruOOdWEZ1asw6eikjfTtvilPF+eL1LmaNZFCrKygaF6BiB4eVXXl+4tGn+xu5JpChGhpXYY230nbOw369fM1k/MH55cft3/jNAWnjnOHEIbiZRtGsrKpaLYgMQN8b7e+rByTzsbp+wmVVlwSrLnDY6jBJw2N+u+/TFTuIcRMycQhZBoiiIB8yUYnxI2wPI/hWacin/AGhb/rH+FqAsvOXOF3b3ksUTqEXTgFFPVFJ3I8zVjsLky+pSyMutowx8Mk9cALv9Ris+9Iv9oz/3P5a1oXL9s7W9iwUaViTU2ojGw8NQB+YPyoyxK7zxzZNBdmGAoFRVyCinvHfxH3StSOQeaZrmd4ZypDIWGFC7gjPTrkH8Kp8J9c4kCd1mnz/c1Z/gFc8Cl9V4kmf93MYz8CShJ+RzQhq8dpOCDpQ4O2ZXPw2x16/h1qOY5YbeZuzOrttahUEhILDDadY38diMYzikPMFhey3F60M0yCJMoqvINebYjRGoITJkwdXVSNtyaRcVurx9bI90EIGk5uF7ws18EGr8t4YwWznxrDlR3jh1dy6zXMj8NllZjrAkfGPLOFZTnA81qBxG/liM6rMR2calAXAO6ZOF097HxGNutLoL+60FGN0JTfW7YIfPZYgEgyBpC6i+pQce1tjNReHzXYaFI3unIuIiZJDOFdSs+0qPujhsB1BKHEZGNhRyNxx0txweL3SyFdTNpaVCux3JRY99IzhnXfA2J8qsXAtUlvHI75bDAkjruwyflWecGuOI5tiGuGYCJmWQyYbFvKzq2rbLEAZPRip6gV6ctz3naW3bNdFswg6mlxoNsdRYEFWHa51FsNq0b7VFIs8W3YunApn7Uq1wkw7M47N10rggHuKuFzkYyT0NMoB3W+A+9nGfeB+FI+UroySH7RWwh2BXO+jchXbI2G/mW86frblVbpvj2Rjx8gP8a2jz5FTPOeyLMW0I2cYJYgjYbUl4izLNGysRhYxsRgkswAJb2epAJ6/KmN4V1kHQOg3LZ9kb7Hp4YqQnDI5AkjA50gbM2BjyGeu5GeuCRnejJF0zLb+8eOeXspcpG9wgZbGd1USyapgXD4bDDc+GDjave75ghsbqF5b1+ztbCMwW0asqTlo9IYEk5z4atxjOdjUaWG7knuEtVunQTSZSHitso3difs+yJXJJOlt9981aOIce4Ra+rRcQEa3MEMZUSQmVo+6MYdIiuQR1XG4zgViJ6cqpJfQrPC1uo72xuLviEi3t1LqayGoosLAgKUz3cAE5PQjxKk1bLri0xsrjTLMJBoVD2cTEFnACqNe+QQpZyMbnwNLZ+c+H3XELNrKaJp2k7ORmgkDmLDHSjPH3e8fAjxr2uLYGzuF0R6mMKsmmE7mQZUI8Mcfab93UX72n567HBeJWL+VoGS2umdcK5jLPKFjLESAOXK3EhAAHXC+BGasPDBH6vddmbb2Bnsp3l+9jUHG3jjY5OdqT8uWTQQXUkcUkSMigSNHaxtq1kEhrZG7ig7llJG+PGmXLzN6tdJrEmFUghgyktqz3uyiJk2B7xP6O4pHg1ld5LFl/hbN8Kc9tHkaVG3ewcaFOPPrnDeGRWmp0FZ9xm17SB0CMMyRkByXbYP10GXUuVJAOkZ1bjx0FelVGchzRRRVOYUUUUAUUUUAVTfSJcxx9g0j9mMthg6KdQ0sg78iZGtVY4J9kDbORcqqPpClYLCFEmSx70RYMvQZDKGx1ycqcgHxABkuDePxIpvPmOx4fjGPVhjDBhjCdCCQR7wTUPifDs8LtLgDo0kbfAuxX5Agj+9TP0lvlbIkkkwk5JyT7HU6VyffpHwFPOXuHescDMQGWIkK/rLIxX8QKpl8lO45xBrxrOJTlhEkf/wCQtpbP0U1157tlivXjX2USNR8BGoFT/Rfw7tbztD7MK6v7zd1f8x+VRvSQf9ozfBP4FoQfc/f2bY/BP5VKOV+FR3FnMJGkVVnjP2ahjkqV6Hw72T8Kb8//ANm2PwT+VSnlTmFrK1lkVFctMqYJxjuMc7fCgHfJtlawXKyRyTszDRh41UDXg775BGMY/wC1UjmD88uP27/xmtC5X59kurpIGhRQ2rcMSRhSfL3VnnMH55cft3/jNCs1OW3dRxMsjBWjJUnoe4+dOR8zuRv4bis45G/tC3/XP8LVY+aefZc3FqsSKAzxa8knGSpOMDBI+NQPRpwaSS6SfSRFFk6iNmYggAefXJ8se+gbsh+kX+0Z/wC5/LWr5692PBFkBwfVlVfiyhR+Jqh+kU/7Rn/ufy1pvzbfaeE2MIO8iKx+CIP8WB+VCCbkWeOGdrmUHRAmdhk5YhFAH94/Q1A5mvI5rqWWLIR21DIwc4Gf+rJq08h8It5bSU3JwkkyoMtpyUGQAc+bHb3VD9IfLcVoYTCCEcMDlidxjz8wfwoC6pwqO+ihuWlkQvGhIRgNwDnfGdiSMZ+OcDEnh/LkUDGRXZmAJGoqcd1htgbDB6DyXyqn8D5tNpwaWXsxKYJQmgtpysjDG+D4s3h4Uu4N6ZDLcQxeoqvayJHq7YnGpgM47PfrmstxTO8MeScbjwPjxa6WG3cytmWEyZ1Kc963GfYGn2n2369fL1PGplC9pcMNLyIyLp17ShVZSU0zY2UqNJw2cZpDxn0zNBczQeohhFK8ertsZ0MVzjszjOM4qdwv0n2V66Ryma0fOzaxoJPgWH72AHvprQfTZEroshupU9dbt3+xdVXVoIAKxuTvpBPeI6jb371VOIXfEJp5YreWdpRBbumh41VWbVqeQNgFCOoAyTjarZzVeLw7h80xQ3IBXKSt11MqYzpOw64xWdcD9KkZu1KcNSN5jHCzCdsBQ2FAXRpGMnpisyaujeCEnFyUbHI43c6JczvleMrBkH/d5GUH/B7qh8J47d67dmnnCyetIzOwKOU7Ts1QYLLIuAcnAwBgnpSzj3PdtDxCfPC1d4rknV6y4DPGSqydnpKB8b5wd/HYGmHKnNvBZJVD2rW0mGVWkkZ0XtCdeGLdwtqPe0jbxG1Zvfk9Di1G9Hw8h6/F5xY8Gk7Z9c08KytndwVYkN5g4o5BuppUsLmXiDa5xPrgkOe20s2OzXYJowCcDptUziXBbW1nt1jt8qoMy5lmOloIyY9OX0jbORg56kHqM34b6SbaCRZYuFIrIGCf1lyE1kltClCqZJPsgbbdKrdPcxGOuLUF8PeaVxHkN7qdpbiaFBqJUQWsYfGTp1SyBiTjrgAZpDz3zTbWlyln/R8FzOIk+2uniUYwQNTyLudvEr1rtx/0vNbtCPU1btbeOf8ALEY7RdWn8mc46Z8aTw+kaDiNzBb3HCoH7WRY9buGK6mAyMxZ2z4EVdUUc/ZZmra2XoTOTbS+ueIBmt7C3htyjt2ECHtA4JAjlCtkjG5Vhg7U+niAs7jW4jUCNyxSSPSwkzuY31dpkA93G5rrxHk3hXC2XiAeW2ETA6EkYiQ79zS2Sc+QI6Z6A1UeZfTH26PFFaYjOO80zqxwQR+SKldx0DGq5JcmceKeSScVsi0cjRNPDcRpON1XShnncgaiSWBkOgPuO6Q25z5VaxwufRclyjPKqgIhfTlQRn7R8AkYG2B3RnNZzxjm9uFPb9jD2guLWOVxLPM2CS2Qut2Cj5Zqy8lekS0v3ELK0E59lGfKt7lbbJ9xA92aRkuC5cU3/kS2DivDGjtcSoVzMm5UMNg+nAiYHOSBuep28q0FOgqFxPhkc0YSTOkHOxx0BHX51nXMvplt4XMdrEbgrsZC2lNvu7EsPfsD4E1W1Hk5RhPK/wAqNTorKuHeky5k4Xd3phhDwSRoq4bSQzKDnvZzgnpio/AfTbGzBbu3MYP+8jYsB7ypGcfAk+6mtGvw2Telwa7RXla3CSIskbBkYBlZTkEHoQfKitHA9aKKKAKrPOXD5Zex7KNmIJ74bGg5VlZsOpKhlDYGSSqju51CzUo9afrq6s64wMbDbwoyxdOyCWhhtrZbi2BYQqNJRW0aQoK7k9M+BPsnc+MK/wCIKGVY2lgRQwMcaJg9/Tq2YY73l/jinMjMYdbFiQAd1TBz1xsa5NqvaldIYbEkIm5LZJbbpsPoKlGlJLehFw+wKSSKLlkAXUx7JVB0qpY5Rs9HU79DnFQ+auY7eCeMslvKjQM4BjLTXD6hHGkR0kHvddydx4DNOnb7IhVCM0cmWRBkjQdPsjOxB2HlVM5m409vDZSCWWOXs9h6tE0Wok5LtKU7Js9e8p8xU4NeLcY2vGLloLqK59TeWAQ6Qi92Ay5BjbXlNSAbYJ946ZjSmTEietWeIhrUhIMTNjpjGARuuceP0Y2/EJpOHyyzxWYVnjbVGyuJCWGtpAupQ2MYIZs/Ko897w/NzpS2wEHq/wBm27aTnVt01Y64qM3BbcFqsI0GmRIIlbSDlY12ygJww+OPfQbeInLQQkkgkmJcnIJPx3HWon9LSoEjhtkkzBG7sZRGveBAC5G+ynp02rmXiTNb6+zWGRZOzYM4K91SdmKkEEbA46mtnCt6Jht4m1P2EWoLrJMakknOTn37HNTTOwyNu6oOy+4+/YbClXEL/SyoHjXMKsysrlsZI/RXpnwxnY1F45xSSBUkkKaXGA4SQgbbayFwoOdtWM/hSxpY6SzjkZjJDE7YU6jGpJyPHPXGMUtaznYJqtoSF7oVkTYb9NyAuw29/uzTSZVww7qqNLEk4+pORUSN0JKh1LLgNjUfujHTxKn8KBOjyhS4UKq26BAxOAqDHkQA+M9d/eOle3M1wAhUpGx7KWRe0UMFKLkHB95Ga9YItyMg5BGk5GNvhtjIHwJrrcdkYSW0ElJMagdOkg51gYyMddvPFQt2zMece0Xhl4rjA+yO6QKdSz6W/IAAgEY72+QcVmXKn5/af8xF/MWtH5tihHDrzsRagaYc+rRFF/Lfpajkn8KzjlT8+tP+Yi/mLXCXKPrdP+lL77G1X3owsL0zzo86SPLJltSkB9R1d3Hs6sjGQduvjWDXdu0cjxt7SMVOPMHB/Gtz5g9McUEk8KWsjSxO8eWZQpKsVztk4yM4x9Kwu4maSRnbdnYsfeWOT+NMmnsOk9rvr47Gw3nEXn5SLSHLLojyfEJOoX/pwKyrlz88tv28f8YrX+PcHa05VMMgw4CO48i86sQfeM4+VZBy5+eW37eP+MUlyh07WidebNs5i9HPC5Z5dVxJHcTSFvbB77nPslemWG2fEb1hXELVopZIm9qN2Q481JB/EVtXMnpStIbiZBYF7iF2jDtoAJRsA6t2xkZH+FYxIZbmZmCs8srliqKSSzHJwBk9TTJXYnSe0Sevj3m68gEXPB455ctLbxTRI5Y7LggbA4PdwuSD0r5/FfTHKXA3s+DdjIMSdlI7jyLBjp28QCB8q+ZxTJwh0jTlOuL+pvVnyJZ3ltZzTiXX6pAvccAYEa420nzqfwT0XWEcsc6dsHidXXMgIypyM93pkUkHpOXh9vZ27WzSEWcDahIB7UY2xpNMuVvSyl5dxWwtGQyEjUZAcYUt00jPTFdFpPJJZ6bV0Vv/AOIS4ftrWPfQEZx5FiQD8wAPqfOqv6KeV4b+8aOcnQkZk0KcF9wMZ66RnfG/StU585fPFoJURAk1tIexYn29sMpyBp1YHzCnOKwZHuLK42MkE8Te8Mp9/mCPkQfEGsT2lbPV0z14dEXTN79I3IENzal41cT28GmIKSdSoCRGVOck7gHrnG56Vh8HLnEEZXSzugykMpEEmQQcgju9Qa13kT0txz6Yb7TFL0EvSN/1vuN/0/DYVoHMO9s+D1xg5/4hWnFS3R545smD8kkIPSBxCUcEnlVSsjQpqGCCusqr7dRhWb4Yr5ttIdciJqC6mC6j0GTjJ9w619X3JjmBtJFJWSHffqpGkjzz76+bedeT5+HzFJFJiJPZy47rjw+DY6r9MjeplXc6dDONOPc3uw9HtlFZyWYVzHKVMhLnUzLghsjYHIBwAB7qwvmbka6t7uWGK3uJo0buSLC5DKQCN1XBIBwceINPeRPSrNa6YbrVPANg3+8jHuJ9pR907+R2xW68H4tDdRLNBIskbdCPD3EdQfcd6tRmtjGrL08m5bplK9CSXCWLw3EUkfZynsxIjL3WAJxqAyNWo/OitDorolSo8eSeuTl5hRRRVMBS3iUKojSKFBGSS2ojfY4APWmVQuNHFvL+ofvf5SCfgN6AW2l7qg72hlzo0jUp2AOBnJz0qTezNgyR27vICAFZwmeuNycYB/fS7gwYWwH2hZXYd0PnwPe16iPlt7qZQFijai5O2zJ7/AHGaArPMvM8dueweGJSIdR13kUZHaagQgk9vGDuRjJ+NJ+cLiCHskkuJ44lszLHCLpYBM+raNgijwOMjAGMYrtz1G7XAIM6hYFI0LekMcvkf1bCIRgZJyd/ICufSRxOKIW7PdPFI0Q0xdnC5P8AxNJOhwAdjjfxwaydESODz2JS8jsngijRYGa51ibWSX7rhySdOMDJPtnHSvbhvEnzgW8d0ng8Vqyk/EsFUVC5Fk7W1uQk8F/Key1QiNFSPdsZbso9fidxtp267uLLle5UlxJFbeOIQ7fg76fwobjVO/v5nXmOANKC9g0hMcWnEOvQAxMiEgjfTsAOhrlVVbNsW5jja4OmNgYjpK7ZwcE+85H0rw4pdI8qMbmONZrdEaV5Csoj1EvpToDJgd7bGD5Co783RcNhiAhDpcSymNYZdSoEC7FmzknrgdCapyXJL5ohYkk4KmzC4yME6snYHIGMjIHj12qP6QNIhszqXCqxVi8anZU3VpEIzg+Az44wCK49IXM9rbdlO6SSmW3JAjZR3NceCcjOSX23xgNXlx7mMNc+p2sFzLJZwl3aORFA7isqkujamOEHTqT13rNHVS4LXxy7jSKRGkRWkj7qu4XVt78eR+hrxtriAMwN3GcuDozuCWJwcuR1DDIA6GqhxDnOyuobSc28jm7c2gBKaom1AEjIIydfUdQem5FRrHjdn/W9dvdQXNoguJImMYLBCzZUquFP2uNgvdZQNs1bZlRjW5oEHELctrS5iI3PtDoVHv8AuoTny3rykMXq8ksc2tY4yS0JGoZi1dw5wGKsHBPmpqg8OurGWaxh7G41XkBZWMi91VSVNDYUZyi428lPUZpxFzFHw+5Szhtp5pLmLtwmtTgojLpBZQ2dMIXc+A8c5Ww4x7FU5kZP6NvQlx6xlbZi5lWVwS4BR3WZxkEfdUE5IJ8M95U/PrT/AJiL+YtbX6Sbx5eAyyPbNbsXTMT4yMSqATp2361ifKn59af8xF/MWuU/Ej6XTS1YpP74Ni5i9FFoZJ7ue7lRXkaVsKuBrYnA2JO5wPGp3LnK3CLFreUM0kk28Mk2T5bgBQqncYJAI86e8wX4eG4V2SLsXQhnQsM6+7qUruDgbjPXNVyTjzT6Ypby00FlB0wyE9QcLqTGdq66UfNefI1Tewx9L90jcJukVsspi1Dfb7VKwHlz88tv28f8YravSgP6jxHunrF3vDeSPu/Hx6+NYry5+eW37eP+MVyyeJH0Oj/Rl+/wNm5i9DkdxLPOl06ySu0gDICoLMWxtg43xn99YmkktvMdLtHLGxXKsQQQcHce+vqXiV06XMeJGCMFUoFTBJfGSWOobeCj/t8xcz/nt1/zEv8AG1MiS3Q6PJKVxk7VH0Pyrx173g3byY7QxSK+PFl1Ln54DY8M18yivoH0V/2C/wAJv8a+fhTJwjXSJKc0vP6m0XHIsN3BZTv2+TZwBijoFUBFAJzGxPXfyG9enK/JlvaXMdyguS8YdgrsCCcFdOFhB1HOcZ6YNPeEc42VrZ2cU912T+qQnRoc7GNcHKr/AI1OsufOHyypHHfandgir2cm5JwBkqPHzraUTySnlpqnRN4LLplcrEw7Z1ZtR9nUruekY6HK4J64O2cn05w5OtuIR6ZlxIB3JV9pf9V/4Tt8DvWXemniN5bX6mK5uI4pIgVCTOq5BIYAKwGehPxFdvRN6QhG8sN/cyEPho5ZXZgpGQVJYnSDsR4bHPUU1q9LCwT0LLBlI5x5NueHSaZlzGThJV9lv/5bH6J9+Mjenvo79Icloy29ye0s2IXDbmL3rn9EeK/Mb9df5449w9bORLqWNlli1LGCCzg+wyAb9ej9ARnO1fMNc5LS9j2YZfiMbU0fWAX+vhhjHq+Bgj7x+o/88aY8QsY5o2ilRXRhgqwyD/551nnOIuk5et3jkljmijgaQxuytjQFYEqckAtk/DPhWV8t883cF1DLNdXMsSuC8bTOwZTsdmbBODkZ8QK6uaWzPDj6aU4uUXwWT0geimS21T2YaWDctH1eMe776j6jxzuao/LXMdxYy9rbyaT+kp3Vx5MPEfiM7EV9NWXNVlLAbhLmPsVxqcsFCE9A2rBUnIGDvXzp6Rbu1l4hNJafkmIJIGFZsd8qPIn6nJ8a5ziluj19NllkvHkV/fc+iOTOZY+IWq3CDSfZdM50OOq58fAg+IIoqg//AA9K3YXZPsdogH6wU6vwK/hRXWLtWfPzQUMjijW6KKK0cgqFxnT6vLqIC6DknOAPfhlP4iptQ+LqTBIACTpOAuc58MYBOfeATQCXh0arBpEhQCRhsrDOAMgjWzDBz1Y/uAmWYGhwAOoOV1ZO/vGdvnUfhFvKbcAr3ixLdqGz4Y9tcnyyfL5VNEDJEwbHhjvEjr5YAHyFAZ36ROzadEYzMxiTCNJAbfOXYFklkQ5wp1OGAPdXqwFe95xW4hu2kImYI50xoX7PshZBxpjAaNkMwK6gdWrSASMitBNpEyozxI5OFyUB/eOlK14y8iXaoADA2hdGc51MMYIHgB08zv5Q3dr0M/s+IcTgEKsLqSS2eVpVfJM6lIG3Kkq2NcugE7BQNjnEzk97sXaRXc07BdS5aScKzC4uFyNOzZQLs/d06fdWjWTvpg1E6tI1Ak9cb5zvSLinHJxDfEEAwyKsZQb4JA72c79fgPCj2LG5bImcU4TImnspLeKJVVAJYQxBzgd4kbEkADz+NZ9zpw1Xm4UnapILi4ly8ShV74jTugeQH1zVs4lHhbw9wlhGWBVHzh13ZdgduoO/kemJvCBBJBaSPGkx1s0MjhMrl8hlIGNRGDleuM0IvMw7jSSzWE0kwKmxjh4eBnYssjF8fABB8xV/4HeRw8d4qZpFjBt1YF2C5AjQkjPXA3+tXS1it7q2kL2kAR5tTriORXfC5dsLgvnuk7kFetMuLcCt5iryW8LsFKanRSdJGCoJHTGdulKDl2MA4KhFjwcnug8SJB92qEZ+RB+lMo5FFxxpROt6WsWb1wHJ2Efcyp046Db/ANse8Dap+DQMI1aC3KwnMalExGR9wY7vQdPKqjzQqWpEEK20EDx5liWOIdoCJSdjEwbZMdPEjGWTCi6rKTwCZUveBO7qiLZyFmYgBRifJJPQDzphzJLE3G+HGO8RIvU3HrUbqVTC3ALBvZ2II3rURy/Zs4RrSAiNCiAxJ3Vbqo22U6myOm5ri95csUjDeoQPoXQqiFNlYnUq7bA6mJHvbzpRNQi4zwN73gxtra8W7ZmBFw7ghtMmogsgI2Hd2HhVE4H6IuIRXMErNb6Y5UdsSNnCsCcdzrgVos9ohiVIYZbaNM9yA9n7ZBJwEI6jOeo3PjuW1pIqTukl2G7BwochsHBK6E0e3k5HXy3xWXFN2doZZwi4rg7cS1RRXcgPZ6nHfKFtIL4LaSgBwN9ifOl13xJ3xPHKscKusUX2QJuXyNRxjIXqB/ga9eE8Wea2una8MRDoC0iKeyJxqQxndRghArb4wx3Y4itxJ00MvFI5yrLpiMCjOSBgFQSNidxWzztUe3O3CmuYL2FCsbOYwHkOlDiRD1CnfPd+JA99Zpwb0fzJPDIbuyKpKjHE5zgMCcDR1xWycVjiRp2UxyOxUSRtg6R1GRnxwKWS3dqt8LD7HtSQRH2PhhmPe7PTnswp69QRWJRTdnow5Zxi4xJXG3V760kViV7pBEihSGLYJHU7ZI8MgVk3HOQnlmnuEvrDsXmcq5uR+kS4BIUgNo72M9MnpWpcFngvpEe3nQm2VY5FELjcEnClio05H3TjGdjjFHhihijmzeRF7RBDMCs5C/ZPak6uyyRrcEIoIGDv3sjMlZ1wyceOfQtvJFqtpw6SxmubXtxrGFmBx2mkLqzgg6nUdP0l8xWcW/ofv3XUktq4yRlZWIyCQwyE6ggg+RBplPxawbC+vx6FZirCKcMdb27Nkdl3SBE2CCckjpV44XzZaJa21ub3Eki4hkSJ++gkZFLApgMdOGz4gnpimz2ZrVkx3KPL52KnzP6K76doCjQfZ20MLanYd5Ew2O4ds9DS/l/0a3VveQyyT2mmCeMyATHI7wIGCntEdAcZ2q+WPOFrIksqcSZkhUPJmCTugsAD0BO+2B5mqhxa9s5bx5xfRKlxLHOqusy6hF2caaj2eFwVuev/ANvwzhpjyZWbPWmv6ND544VY31syXE8aCNyBN2ijsnxuCScdOqH8CARjXG/RfdQl9E1tKqqHJEyoQp6MwkICgnocke+rXxHhptZIe1urfVdSdugXtMPLIk0cpDrE4IJniIcgZC4wOp9eL2E3DP6xLdW8cksBtl7shUaYoVQjREw7rRswUoAC7dckVZJPkxhy5Me0e4q525ZnvWsvVuxcJZxxsRPFgMuvUPb3wA24yO6fI135P9Glukokvry2YJh+wSVSCCRpMjHHdJIGAMHI33wffiUMMNz2Mk8VvJDGjaEM8hTs4JyG19gofOtGYHqDINzjMfhvEraO2kLXELRGWHDh7hSsiRxDugW2Vcdmzq+SDgKVwTiVGzayZtGlcehtjLHNEQdMkci48CrKw+hBFYzzP6FpA5exlVkJyIpSQy+4Nghh8cH3nrVo5f8ASVw6K1ijmu0MioA5jglC58dIESj6AfAdK0KGQMoYbhgCPgelaajI4RnlwO1sYxwrka/j4PfWrQfbSyxMih07wVlJOdWBgA9cUo4P6Gb6Rh27RwJ497W3yC7fVhX0DRT2aNrq8iuu4r5a4DDZW6W8IOldyT1YnqzHzP8AoBsK4prRWzzNtu2FFFFCBXldxF43QMVLKVDDqMjGR7x1r1ooDL/6VQTDRcXQ0MMK5GCPa3ZpQGyQRgYJxgDz4u+JKmF9auG0tGxwQc5AwDmXJzncZ89sAYuPG+BTzSaortoV0BdCpnvd8a85G+G+qqfClttwiXtMm9dl2YppK+JyAQ+QDnHuAA23zmjrrJ3LNgyRI/bSSq4UgSZyNycnLHfBAxgDb3nMLhyNi/JXI7YhSzA6sO3dxqdQoJGNgd9wNqLfhcyOn9fkKo4ypU4bGMjOvO+D1yN/r52CjHEcDftMe2pyNbkZA3XclTq2IHxNUl2mP+Gsezg8MqNgdunTbyqO/Luv1kO40zOrDQgUqFOcHOdRz+l+AxXtw38nb566B+791Sn4hHGT2kipktjUwGQACcZ8qphNrgqvFFyL9SupcIukljkagGGNLYyMjAXHuNTOEIWgs99Wl2ywVgNmI3B3U+GD7/jXncLDJ6xru0WObZXSQZGkgkDPT9HIHn8KdcBaFYlginEuhTvqBONR648AdvlUKnQj5GUCxPeB+1bfB64AIOwzuCMjIxj4BhxDmFFlMRt7linVljGn2dWQxYA7ZHyPuzH5Ud/U8NGY9L6VU6slQAPHB338BTe54Qrlm1upcYOk+GF2Hl7PX3mgdXuKDzFEAGNtd9cj7IE753wDnw/EUl5qvAJo5C8sYaFQIgbbWdLv0WaOTLHIwFxnxJ2xb/6FUOH1vs2r6MWx8N8Y8gBVN564m0d7bSRSqjFMDMqgjdgToaJyUOdyNsqu3dBAqq9i4cTA0zEjOE1YPjjBHTfqKWS8NhWBJjGSzBdtbDcjPv6Hzp9LaFu03xrXAPXw8R4/WoPFbRhbJGuGZdI3xg46nBOPlVMrkhXN7dW7dlBZ641JCtq69G+Q72N/FT7q8b7idxJBMktuqIYZQXfXpGIzgvpwwQ+Ok6t8DcEjtc8vlmYrfzLnc95jg6nPd74wMMBj/hri/wCHdnb3R9aZ19WkUBwz6fabUc6tR3x7ByABg9DDWwl5PsZGsbiOLSja10AxydkAMagi3CZ6hgcjY4GxBqLZ3EqXCxyTrG+rbs7a3kz84u8v0qbydwbtbe6gfMWt0bSAupRkkb9hGCDjTurHY774Dqz5MEX5O7uFGckKygH44WiJPkX8SkY3F4pJwGh0j9YHp3vMeQ+dVa9/+b4vh/8ArtWjWnBMXVzM6oVlMZHnlFwCduvv3NUq64HcnmeO6ED9gBvLju/kGXr+ttWZI74ZLf0ZSeR+MtZytc79it32U58kkDYJ9wK6viAPGrH6Oo0finFwyq6mVtmAZT9u2NjsfOpPo95Pla34lb3cLxrcFdJZf1yGHvU6T9K7ejTgk8PEOIdrGV1MdJyO9iUnI36YwfgazFPY75ZxanXO3yPK2IPM0loY4vVwuRF2Uen8grfd+8c1F9JEKR8c4cqIoRVjOhVAH5ZyQANt/wDGm9twa4HM8l0YW7AjAkx3SewVev621efpC4RcS8ZsbiGFpI4hGWZegKys2Cfhj60a2/ckZRU1v/r/AHR48c41DccLv+y4c9oVjTJeFU1AyDYYG+MVSb/i0A4HBbm0JmbLLc6BhR28h0h+ucAjT5NmtB43xq+vrC8gl4c1u3ZroBfJc612AKjw3qC/Bpv/AEx6r2R9YDZ7LbUP6xq6Z+7v8KNX/BccoxSv/pd/cIeZrIxpwCMurnHtK2QdUkZAB8QAcfKofO3G2uOFWsc21xazPBMD1yq4BPxAwT5hqcXHL108XBQsDsYGPa4Gez+2U97y2BNT/S5yVM8jTWkLSGd0Z1QZwyK6lvgwK/MHzqNOmajOOqKb8/ixdzDcLHzO8jRGVVjyYguouPVfZAPX4Vo3Kc9rewu39HCBVfGiWBBk49oDHkcZ+NU3jfC7yPmBr6K0kljRMrgYDn1fTpzvjvbdOtX7lHjNzcrIbmya1KkBVZs6gRufZHStR5ZwzO4Ra8l3+RQvRfpuL6/jnjikSJsIrRR4XvuNu75ACtcVQBgDAGwArMvRZwS4gvuISTQvGkjZRmGA32jnb5EGtOrUODn1DWvb3fAKKKK0cAooooAooooAooooApVdSOrFVtQ4yAGyB5Zz3dhv7+hprRQCu3uwIy80PZd7GMas7ZzsvxHypO6WqrchZ2DTtqYshIU5z3QFG2/iT9c5tlGKFsWcPi7kOltYVdOrGM42Ox3HSi+4NFN+VjV8E6dWcDVjPl5D6CmdFCFPkt7M9V6eOZdjjB317HCjfw0jyqwcO4PDCcxppOCuxbGCdRABOBvvU/SPKuaFbOGUHqM1zRRQhwwrNufRpnQNcCMrECF1MpcmQ7QhbmINJg5wyuNkH6WDpVcYoVOjmuCK5ooQ40jypbzK4WzuWzpxBIdWAcdw74Oxx132pnXBFAUz0XrF6u5ikhbLZZYmQ6Dv3XCEqCBgZBOoAHJzmrpXAUDoK5oVu3YUUUUIFIuHIfXZjv0IzhsHcY3LY26YC+e/WnteEdnGrmQIA56tjc0B1azUknJ3z5eJz5edC2ag5BOxz4f6VJooCFdcJhkJLxgk9Tv7h4H3ClXHbOOCIPGgBDj2ixHTf9LrgDf3CrFSTm4jsBkZGsfuIHh51GajyJri6NtK4h7BF2HeWXOAOhIzkAdMVwnH7vUyF7XXjSo0y7PlQNWR7PtA/L31cexU9VB+IFc9ivXSPoKUNXuFHDvXtX2/YBd/Y1Z6d07+Oeo/Hbdgbd//AHD/AOfOpVFUjdkX1dvvn/z51KoooQKKKKAKKKKAKKKKAKKKKAKKKKAKKKKAKKKKAKKKKAKKKKAKKKKAKKKKAKKKKAKKKKAKKKKAKKKKAKKKKAK6ugOxAI94riigOwrm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1229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52563" y="1214438"/>
            <a:ext cx="6238875" cy="4429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Прямоугольник 19"/>
          <p:cNvSpPr/>
          <p:nvPr/>
        </p:nvSpPr>
        <p:spPr>
          <a:xfrm flipV="1">
            <a:off x="1691680" y="1320988"/>
            <a:ext cx="864096" cy="305723"/>
          </a:xfrm>
          <a:prstGeom prst="rect">
            <a:avLst/>
          </a:prstGeom>
          <a:solidFill>
            <a:schemeClr val="bg1"/>
          </a:solidFill>
        </p:spPr>
        <p:txBody>
          <a:bodyPr wrap="square">
            <a:spAutoFit/>
          </a:bodyPr>
          <a:lstStyle/>
          <a:p>
            <a:endParaRPr lang="uk-UA" dirty="0"/>
          </a:p>
        </p:txBody>
      </p:sp>
      <p:sp>
        <p:nvSpPr>
          <p:cNvPr id="21" name="Прямоугольник 20"/>
          <p:cNvSpPr/>
          <p:nvPr/>
        </p:nvSpPr>
        <p:spPr>
          <a:xfrm flipV="1">
            <a:off x="1835696" y="2726201"/>
            <a:ext cx="720080" cy="270751"/>
          </a:xfrm>
          <a:prstGeom prst="rect">
            <a:avLst/>
          </a:prstGeom>
          <a:solidFill>
            <a:schemeClr val="bg1"/>
          </a:solidFill>
        </p:spPr>
        <p:txBody>
          <a:bodyPr wrap="square">
            <a:spAutoFit/>
          </a:bodyPr>
          <a:lstStyle/>
          <a:p>
            <a:endParaRPr lang="uk-UA" dirty="0"/>
          </a:p>
        </p:txBody>
      </p:sp>
      <p:sp>
        <p:nvSpPr>
          <p:cNvPr id="22" name="Прямоугольник 21"/>
          <p:cNvSpPr/>
          <p:nvPr/>
        </p:nvSpPr>
        <p:spPr>
          <a:xfrm flipV="1">
            <a:off x="1691680" y="1320989"/>
            <a:ext cx="648072" cy="331966"/>
          </a:xfrm>
          <a:prstGeom prst="rect">
            <a:avLst/>
          </a:prstGeom>
          <a:solidFill>
            <a:schemeClr val="bg1"/>
          </a:solidFill>
        </p:spPr>
        <p:txBody>
          <a:bodyPr wrap="square">
            <a:spAutoFit/>
          </a:bodyPr>
          <a:lstStyle/>
          <a:p>
            <a:endParaRPr lang="uk-UA" dirty="0"/>
          </a:p>
        </p:txBody>
      </p:sp>
      <p:sp>
        <p:nvSpPr>
          <p:cNvPr id="23" name="Прямоугольник 22"/>
          <p:cNvSpPr/>
          <p:nvPr/>
        </p:nvSpPr>
        <p:spPr>
          <a:xfrm flipV="1">
            <a:off x="1799692" y="4096442"/>
            <a:ext cx="756084" cy="340670"/>
          </a:xfrm>
          <a:prstGeom prst="rect">
            <a:avLst/>
          </a:prstGeom>
          <a:solidFill>
            <a:schemeClr val="bg1"/>
          </a:solidFill>
        </p:spPr>
        <p:txBody>
          <a:bodyPr wrap="square">
            <a:spAutoFit/>
          </a:bodyPr>
          <a:lstStyle/>
          <a:p>
            <a:endParaRPr lang="uk-UA" dirty="0"/>
          </a:p>
        </p:txBody>
      </p:sp>
      <p:sp>
        <p:nvSpPr>
          <p:cNvPr id="19" name="Прямоугольник 18"/>
          <p:cNvSpPr/>
          <p:nvPr/>
        </p:nvSpPr>
        <p:spPr>
          <a:xfrm>
            <a:off x="4067944" y="238580"/>
            <a:ext cx="5103515" cy="461665"/>
          </a:xfrm>
          <a:prstGeom prst="rect">
            <a:avLst/>
          </a:prstGeom>
        </p:spPr>
        <p:txBody>
          <a:bodyPr wrap="square">
            <a:spAutoFit/>
          </a:bodyPr>
          <a:lstStyle/>
          <a:p>
            <a:r>
              <a:rPr lang="uk-UA" sz="2400" b="1" dirty="0">
                <a:solidFill>
                  <a:srgbClr val="C00000"/>
                </a:solidFill>
              </a:rPr>
              <a:t>Найвищі рівні залучення</a:t>
            </a:r>
            <a:endParaRPr lang="uk-UA" sz="2400" b="1" dirty="0">
              <a:solidFill>
                <a:srgbClr val="002060"/>
              </a:solidFill>
            </a:endParaRPr>
          </a:p>
        </p:txBody>
      </p:sp>
      <p:sp>
        <p:nvSpPr>
          <p:cNvPr id="24"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70666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8514588" y="1033272"/>
            <a:ext cx="598931" cy="804672"/>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805700"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8" name="object 8"/>
          <p:cNvSpPr/>
          <p:nvPr/>
        </p:nvSpPr>
        <p:spPr>
          <a:xfrm>
            <a:off x="8717788"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11" name="Прямоугольник 10"/>
          <p:cNvSpPr/>
          <p:nvPr/>
        </p:nvSpPr>
        <p:spPr>
          <a:xfrm>
            <a:off x="3284320" y="1007724"/>
            <a:ext cx="5374542" cy="4401205"/>
          </a:xfrm>
          <a:prstGeom prst="rect">
            <a:avLst/>
          </a:prstGeom>
        </p:spPr>
        <p:txBody>
          <a:bodyPr wrap="square">
            <a:spAutoFit/>
          </a:bodyPr>
          <a:lstStyle/>
          <a:p>
            <a:pPr marL="285750" indent="-285750">
              <a:buFont typeface="Arial" panose="020B0604020202020204" pitchFamily="34" charset="0"/>
              <a:buChar char="•"/>
            </a:pPr>
            <a:r>
              <a:rPr lang="uk-UA" sz="2000" dirty="0">
                <a:solidFill>
                  <a:schemeClr val="tx2"/>
                </a:solidFill>
              </a:rPr>
              <a:t>участь у процесі </a:t>
            </a:r>
            <a:r>
              <a:rPr lang="uk-UA" sz="2000" b="1" dirty="0">
                <a:solidFill>
                  <a:schemeClr val="tx2"/>
                </a:solidFill>
              </a:rPr>
              <a:t>прийняття рішень</a:t>
            </a:r>
            <a:r>
              <a:rPr lang="uk-UA" sz="2000" dirty="0">
                <a:solidFill>
                  <a:schemeClr val="tx2"/>
                </a:solidFill>
              </a:rPr>
              <a:t> осіб, яких стосується відповідне рішення, або  які зацікавлені у цьому рішенні;</a:t>
            </a:r>
          </a:p>
          <a:p>
            <a:pPr marL="285750" indent="-285750">
              <a:buFont typeface="Arial" panose="020B0604020202020204" pitchFamily="34" charset="0"/>
              <a:buChar char="•"/>
            </a:pPr>
            <a:r>
              <a:rPr lang="uk-UA" sz="2000" dirty="0">
                <a:solidFill>
                  <a:schemeClr val="tx2"/>
                </a:solidFill>
              </a:rPr>
              <a:t>залучення учасників до </a:t>
            </a:r>
            <a:r>
              <a:rPr lang="uk-UA" sz="2000" b="1" dirty="0">
                <a:solidFill>
                  <a:schemeClr val="tx2"/>
                </a:solidFill>
              </a:rPr>
              <a:t>викладення свого бачення </a:t>
            </a:r>
            <a:r>
              <a:rPr lang="uk-UA" sz="2000" dirty="0">
                <a:solidFill>
                  <a:schemeClr val="tx2"/>
                </a:solidFill>
              </a:rPr>
              <a:t>формату їхньої участі;</a:t>
            </a:r>
          </a:p>
          <a:p>
            <a:pPr marL="285750" indent="-285750">
              <a:buFont typeface="Arial" panose="020B0604020202020204" pitchFamily="34" charset="0"/>
              <a:buChar char="•"/>
            </a:pPr>
            <a:r>
              <a:rPr lang="uk-UA" sz="2000" b="1" dirty="0">
                <a:solidFill>
                  <a:schemeClr val="tx2"/>
                </a:solidFill>
              </a:rPr>
              <a:t>надання учасникам інформації</a:t>
            </a:r>
            <a:r>
              <a:rPr lang="uk-UA" sz="2000" dirty="0">
                <a:solidFill>
                  <a:schemeClr val="tx2"/>
                </a:solidFill>
              </a:rPr>
              <a:t>, необхідної для ефективної участі;</a:t>
            </a:r>
          </a:p>
          <a:p>
            <a:pPr marL="285750" indent="-285750">
              <a:buFont typeface="Arial" panose="020B0604020202020204" pitchFamily="34" charset="0"/>
              <a:buChar char="•"/>
            </a:pPr>
            <a:r>
              <a:rPr lang="uk-UA" sz="2000" b="1" dirty="0">
                <a:solidFill>
                  <a:schemeClr val="tx2"/>
                </a:solidFill>
              </a:rPr>
              <a:t>визнання та обговорення потреб </a:t>
            </a:r>
            <a:r>
              <a:rPr lang="uk-UA" sz="2000" dirty="0">
                <a:solidFill>
                  <a:schemeClr val="tx2"/>
                </a:solidFill>
              </a:rPr>
              <a:t>та інтересів всіх учасників (вразливі групи), в тому числі осіб, які приймають рішення;</a:t>
            </a:r>
          </a:p>
          <a:p>
            <a:pPr marL="285750" indent="-285750">
              <a:buFont typeface="Arial" panose="020B0604020202020204" pitchFamily="34" charset="0"/>
              <a:buChar char="•"/>
            </a:pPr>
            <a:r>
              <a:rPr lang="uk-UA" sz="2000" dirty="0">
                <a:solidFill>
                  <a:schemeClr val="tx2"/>
                </a:solidFill>
              </a:rPr>
              <a:t>надання громадськості можливості </a:t>
            </a:r>
            <a:r>
              <a:rPr lang="uk-UA" sz="2000" b="1" dirty="0">
                <a:solidFill>
                  <a:schemeClr val="tx2"/>
                </a:solidFill>
              </a:rPr>
              <a:t>впливати на рішення;</a:t>
            </a:r>
          </a:p>
          <a:p>
            <a:pPr marL="285750" indent="-285750">
              <a:buFont typeface="Arial" panose="020B0604020202020204" pitchFamily="34" charset="0"/>
              <a:buChar char="•"/>
            </a:pPr>
            <a:r>
              <a:rPr lang="uk-UA" sz="2000" dirty="0">
                <a:solidFill>
                  <a:schemeClr val="tx2"/>
                </a:solidFill>
              </a:rPr>
              <a:t>доведення до відома учасників, яким чином їх внесок вплинув на рішення. </a:t>
            </a:r>
          </a:p>
        </p:txBody>
      </p:sp>
      <p:pic>
        <p:nvPicPr>
          <p:cNvPr id="13" name="Рисунок 12"/>
          <p:cNvPicPr>
            <a:picLocks noChangeAspect="1"/>
          </p:cNvPicPr>
          <p:nvPr/>
        </p:nvPicPr>
        <p:blipFill>
          <a:blip r:embed="rId7"/>
          <a:stretch>
            <a:fillRect/>
          </a:stretch>
        </p:blipFill>
        <p:spPr>
          <a:xfrm>
            <a:off x="493733" y="2088387"/>
            <a:ext cx="2562225" cy="1781175"/>
          </a:xfrm>
          <a:prstGeom prst="rect">
            <a:avLst/>
          </a:prstGeom>
        </p:spPr>
      </p:pic>
      <p:sp>
        <p:nvSpPr>
          <p:cNvPr id="9" name="Прямоугольник 8"/>
          <p:cNvSpPr/>
          <p:nvPr/>
        </p:nvSpPr>
        <p:spPr>
          <a:xfrm>
            <a:off x="4145788" y="271083"/>
            <a:ext cx="4572000" cy="461665"/>
          </a:xfrm>
          <a:prstGeom prst="rect">
            <a:avLst/>
          </a:prstGeom>
        </p:spPr>
        <p:txBody>
          <a:bodyPr>
            <a:spAutoFit/>
          </a:bodyPr>
          <a:lstStyle/>
          <a:p>
            <a:r>
              <a:rPr lang="uk-UA" sz="2400" b="1" dirty="0">
                <a:solidFill>
                  <a:srgbClr val="C00000"/>
                </a:solidFill>
                <a:ea typeface="Calibri" panose="020F0502020204030204" pitchFamily="34" charset="0"/>
                <a:cs typeface="Times New Roman" panose="02020603050405020304" pitchFamily="18" charset="0"/>
              </a:rPr>
              <a:t>МІСІЯ ОМС - Залучення</a:t>
            </a:r>
          </a:p>
        </p:txBody>
      </p:sp>
      <p:sp>
        <p:nvSpPr>
          <p:cNvPr id="14"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64925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graphicFrame>
        <p:nvGraphicFramePr>
          <p:cNvPr id="2" name="Схема 1"/>
          <p:cNvGraphicFramePr/>
          <p:nvPr>
            <p:extLst>
              <p:ext uri="{D42A27DB-BD31-4B8C-83A1-F6EECF244321}">
                <p14:modId xmlns:p14="http://schemas.microsoft.com/office/powerpoint/2010/main" xmlns="" val="1951792675"/>
              </p:ext>
            </p:extLst>
          </p:nvPr>
        </p:nvGraphicFramePr>
        <p:xfrm>
          <a:off x="107504" y="980728"/>
          <a:ext cx="8928992" cy="49720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Прямоугольник 8"/>
          <p:cNvSpPr/>
          <p:nvPr/>
        </p:nvSpPr>
        <p:spPr>
          <a:xfrm>
            <a:off x="5470743" y="303314"/>
            <a:ext cx="2608406" cy="461665"/>
          </a:xfrm>
          <a:prstGeom prst="rect">
            <a:avLst/>
          </a:prstGeom>
        </p:spPr>
        <p:txBody>
          <a:bodyPr wrap="none">
            <a:spAutoFit/>
          </a:bodyPr>
          <a:lstStyle/>
          <a:p>
            <a:r>
              <a:rPr lang="uk-UA" sz="2400" b="1" dirty="0">
                <a:solidFill>
                  <a:srgbClr val="A50021"/>
                </a:solidFill>
              </a:rPr>
              <a:t>Гендерна рівність </a:t>
            </a:r>
          </a:p>
        </p:txBody>
      </p:sp>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49125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9" name="Google Shape;147;p20"/>
          <p:cNvSpPr txBox="1">
            <a:spLocks/>
          </p:cNvSpPr>
          <p:nvPr/>
        </p:nvSpPr>
        <p:spPr>
          <a:xfrm>
            <a:off x="0" y="1071416"/>
            <a:ext cx="8892480" cy="5251722"/>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rgbClr val="678C94"/>
              </a:buClr>
              <a:buSzPts val="1300"/>
              <a:buFont typeface="Noto Sans Symbols"/>
              <a:buChar char="➢"/>
            </a:pPr>
            <a:r>
              <a:rPr lang="uk-UA" sz="1400" dirty="0">
                <a:solidFill>
                  <a:schemeClr val="tx2"/>
                </a:solidFill>
                <a:sym typeface="Arial"/>
              </a:rPr>
              <a:t>Конституція України;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Загальна декларація прав людини;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Конвенція ООН “Про ліквідацію всіх форм дискримінації щодо жінок”</a:t>
            </a:r>
            <a:r>
              <a:rPr lang="en-US" sz="1400" dirty="0">
                <a:solidFill>
                  <a:schemeClr val="tx2"/>
                </a:solidFill>
                <a:sym typeface="Arial"/>
              </a:rPr>
              <a:t> (</a:t>
            </a:r>
            <a:r>
              <a:rPr lang="en-US" sz="1400" dirty="0">
                <a:solidFill>
                  <a:schemeClr val="tx2"/>
                </a:solidFill>
              </a:rPr>
              <a:t>CEDAW</a:t>
            </a:r>
            <a:r>
              <a:rPr lang="en-US" sz="1400" dirty="0">
                <a:solidFill>
                  <a:schemeClr val="tx2"/>
                </a:solidFill>
                <a:sym typeface="Arial"/>
              </a:rPr>
              <a:t>)</a:t>
            </a:r>
            <a:r>
              <a:rPr lang="uk-UA" sz="1400" dirty="0">
                <a:solidFill>
                  <a:schemeClr val="tx2"/>
                </a:solidFill>
                <a:sym typeface="Arial"/>
              </a:rPr>
              <a:t>;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Декларація щодо рівності жінок та чоловіків;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Конвенції МОП №100, 111, 156, 182, 1839;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Кримінальний кодекс України;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Сімейний кодекс України;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Закони України “Про попередження насильства в сім’ї”, “Про внесення змін до Кодексу України про адміністративні правопорушення щодо встановлення відповідальності за вчинення насильства в сім’ї або невиконання захисного припису”, “Про забезпечення рівних прав та можливостей жінок і чоловіків”, “Про внесення змін до деяких законодавчих актів України у зв’язку з прийняттям Закону України “Про забезпечення рівних прав та можливостей жінок і чоловіків”, “Про внесення змін до деяких законодавчих актів України щодо вдосконалення законодавства стосовно протидії насильству в сім’ї”, “Про протидію торгівлі людьми”, “Про засади запобігання та протидії дискримінації в Україні”;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Указ Президента України “Про вдосконалення роботи центральних і місцевих органів виконавчої влади щодо забезпечення рівних прав та можливостей жінок і чоловіків” (№1135 від 26 липня 2005р.); </a:t>
            </a:r>
            <a:endParaRPr lang="uk-UA" sz="1400" dirty="0">
              <a:solidFill>
                <a:schemeClr val="tx2"/>
              </a:solidFill>
            </a:endParaRPr>
          </a:p>
          <a:p>
            <a:pPr>
              <a:spcBef>
                <a:spcPts val="260"/>
              </a:spcBef>
              <a:buClr>
                <a:srgbClr val="678C94"/>
              </a:buClr>
              <a:buSzPts val="1300"/>
              <a:buFont typeface="Noto Sans Symbols"/>
              <a:buChar char="➢"/>
            </a:pPr>
            <a:r>
              <a:rPr lang="uk-UA" sz="1400" dirty="0">
                <a:solidFill>
                  <a:schemeClr val="tx2"/>
                </a:solidFill>
                <a:sym typeface="Arial"/>
              </a:rPr>
              <a:t>Постанови Кабінету Міністрів України “Про проведення гендерно-правової експертизи” №504 від 12 квітня 2006р., “Про затвердження Державної програми з утвердження гендерної рівності в українському суспільстві на період до 2010 року” №1834 від 27 грудня 2006р., “Про затвердження Державної програми забезпечення рів- них прав та можливостей жінок і чоловіків на період до 2016 року” №717 від 26 вересня 2013р. та інші</a:t>
            </a:r>
            <a:endParaRPr lang="uk-UA" sz="1400" dirty="0">
              <a:solidFill>
                <a:schemeClr val="tx2"/>
              </a:solidFill>
            </a:endParaRPr>
          </a:p>
        </p:txBody>
      </p:sp>
      <p:sp>
        <p:nvSpPr>
          <p:cNvPr id="10" name="Rectangle 2"/>
          <p:cNvSpPr>
            <a:spLocks noChangeArrowheads="1"/>
          </p:cNvSpPr>
          <p:nvPr/>
        </p:nvSpPr>
        <p:spPr bwMode="auto">
          <a:xfrm>
            <a:off x="3049523" y="264483"/>
            <a:ext cx="6091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Основи законодавства – </a:t>
            </a:r>
            <a:r>
              <a:rPr lang="uk-UA" altLang="ru-RU" sz="2400" b="1" dirty="0">
                <a:solidFill>
                  <a:srgbClr val="C00000"/>
                </a:solidFill>
                <a:latin typeface="+mn-lt"/>
                <a:ea typeface="Calibri" panose="020F0502020204030204" pitchFamily="34" charset="0"/>
                <a:cs typeface="Times New Roman" panose="02020603050405020304" pitchFamily="18" charset="0"/>
              </a:rPr>
              <a:t>ГЕНДЕРНА РІВНІСТЬ</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917958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3" name="Прямоугольник 2"/>
          <p:cNvSpPr/>
          <p:nvPr/>
        </p:nvSpPr>
        <p:spPr>
          <a:xfrm>
            <a:off x="2657940" y="1112519"/>
            <a:ext cx="6192688" cy="4401205"/>
          </a:xfrm>
          <a:prstGeom prst="rect">
            <a:avLst/>
          </a:prstGeom>
        </p:spPr>
        <p:txBody>
          <a:bodyPr wrap="square">
            <a:spAutoFit/>
          </a:bodyPr>
          <a:lstStyle/>
          <a:p>
            <a:r>
              <a:rPr lang="uk-UA" sz="2000" b="1" dirty="0">
                <a:solidFill>
                  <a:srgbClr val="002060"/>
                </a:solidFill>
              </a:rPr>
              <a:t>Ґендерна рівність (Gender equality)</a:t>
            </a:r>
            <a:r>
              <a:rPr lang="uk-UA" sz="2000" dirty="0">
                <a:solidFill>
                  <a:srgbClr val="002060"/>
                </a:solidFill>
              </a:rPr>
              <a:t>– це рівні права, обов’язки та можливості чоловіків і жінок різного віку.</a:t>
            </a:r>
          </a:p>
          <a:p>
            <a:r>
              <a:rPr lang="uk-UA" sz="2000" dirty="0">
                <a:solidFill>
                  <a:srgbClr val="002060"/>
                </a:solidFill>
              </a:rPr>
              <a:t>Ґендерна рівність – універсальний принцип у галузі прав людини. Зміст цього поняття включає відсутність привілеїв за статтю, заборону дискримінації, а також свободу вибору,розвитку, пошуку кожної особистості.</a:t>
            </a:r>
          </a:p>
          <a:p>
            <a:r>
              <a:rPr lang="uk-UA" sz="2000" dirty="0">
                <a:solidFill>
                  <a:srgbClr val="002060"/>
                </a:solidFill>
              </a:rPr>
              <a:t>Рівність жінок і чоловіків передбачає:</a:t>
            </a:r>
            <a:br>
              <a:rPr lang="uk-UA" sz="2000" dirty="0">
                <a:solidFill>
                  <a:srgbClr val="002060"/>
                </a:solidFill>
              </a:rPr>
            </a:br>
            <a:r>
              <a:rPr lang="uk-UA" sz="2000" dirty="0">
                <a:solidFill>
                  <a:srgbClr val="002060"/>
                </a:solidFill>
              </a:rPr>
              <a:t>– рівність у правах;</a:t>
            </a:r>
          </a:p>
          <a:p>
            <a:r>
              <a:rPr lang="uk-UA" sz="2000" dirty="0">
                <a:solidFill>
                  <a:srgbClr val="002060"/>
                </a:solidFill>
              </a:rPr>
              <a:t>– рівність у свободах;</a:t>
            </a:r>
          </a:p>
          <a:p>
            <a:r>
              <a:rPr lang="uk-UA" sz="2000" dirty="0">
                <a:solidFill>
                  <a:srgbClr val="002060"/>
                </a:solidFill>
              </a:rPr>
              <a:t>– рівність у обов’язках;</a:t>
            </a:r>
          </a:p>
          <a:p>
            <a:r>
              <a:rPr lang="uk-UA" sz="2000" dirty="0">
                <a:solidFill>
                  <a:srgbClr val="002060"/>
                </a:solidFill>
              </a:rPr>
              <a:t>– рівність у відповідальності;</a:t>
            </a:r>
          </a:p>
          <a:p>
            <a:r>
              <a:rPr lang="uk-UA" sz="2000" dirty="0">
                <a:solidFill>
                  <a:srgbClr val="002060"/>
                </a:solidFill>
              </a:rPr>
              <a:t>– рівність у можливостях;</a:t>
            </a:r>
          </a:p>
          <a:p>
            <a:r>
              <a:rPr lang="uk-UA" sz="2000" dirty="0">
                <a:solidFill>
                  <a:srgbClr val="002060"/>
                </a:solidFill>
              </a:rPr>
              <a:t>– рівний доступ жінок і чоловіків до процесу прийняття рішень та розподілу ресурсів</a:t>
            </a:r>
          </a:p>
        </p:txBody>
      </p:sp>
      <p:pic>
        <p:nvPicPr>
          <p:cNvPr id="2" name="Рисунок 1"/>
          <p:cNvPicPr>
            <a:picLocks noChangeAspect="1"/>
          </p:cNvPicPr>
          <p:nvPr/>
        </p:nvPicPr>
        <p:blipFill>
          <a:blip r:embed="rId7"/>
          <a:stretch>
            <a:fillRect/>
          </a:stretch>
        </p:blipFill>
        <p:spPr>
          <a:xfrm>
            <a:off x="0" y="2267811"/>
            <a:ext cx="2600325" cy="1752600"/>
          </a:xfrm>
          <a:prstGeom prst="rect">
            <a:avLst/>
          </a:prstGeom>
        </p:spPr>
      </p:pic>
      <p:sp>
        <p:nvSpPr>
          <p:cNvPr id="4" name="Прямоугольник 3"/>
          <p:cNvSpPr/>
          <p:nvPr/>
        </p:nvSpPr>
        <p:spPr>
          <a:xfrm>
            <a:off x="5470743" y="303314"/>
            <a:ext cx="2515432" cy="461665"/>
          </a:xfrm>
          <a:prstGeom prst="rect">
            <a:avLst/>
          </a:prstGeom>
        </p:spPr>
        <p:txBody>
          <a:bodyPr wrap="none">
            <a:spAutoFit/>
          </a:bodyPr>
          <a:lstStyle/>
          <a:p>
            <a:r>
              <a:rPr lang="uk-UA" sz="2400" b="1" dirty="0">
                <a:solidFill>
                  <a:srgbClr val="A50021"/>
                </a:solidFill>
              </a:rPr>
              <a:t>«різні, АЛЕ рівні»</a:t>
            </a:r>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4238731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2664" y="1098133"/>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527A6791-5E36-A14A-9CF5-106A650B16AF}"/>
              </a:ext>
            </a:extLst>
          </p:cNvPr>
          <p:cNvSpPr>
            <a:spLocks noGrp="1"/>
          </p:cNvSpPr>
          <p:nvPr>
            <p:ph type="title"/>
          </p:nvPr>
        </p:nvSpPr>
        <p:spPr>
          <a:xfrm>
            <a:off x="505678" y="1543051"/>
            <a:ext cx="2743200" cy="2165684"/>
          </a:xfrm>
        </p:spPr>
        <p:txBody>
          <a:bodyPr vert="horz" lIns="68580" tIns="34290" rIns="68580" bIns="34290" rtlCol="0" anchor="b">
            <a:normAutofit/>
          </a:bodyPr>
          <a:lstStyle/>
          <a:p>
            <a:pPr algn="ctr"/>
            <a:r>
              <a:rPr lang="en-US" sz="3600" dirty="0">
                <a:solidFill>
                  <a:srgbClr val="FFFFFF"/>
                </a:solidFill>
              </a:rPr>
              <a:t>Рівні умови – рівні можливості</a:t>
            </a: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3344" y="378995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Equity-vs-Equality.png" descr="Equity-vs-Equality.png">
            <a:extLst>
              <a:ext uri="{FF2B5EF4-FFF2-40B4-BE49-F238E27FC236}">
                <a16:creationId xmlns:a16="http://schemas.microsoft.com/office/drawing/2014/main" xmlns="" id="{C2C8F9C1-5717-A643-9154-31795FDDA804}"/>
              </a:ext>
            </a:extLst>
          </p:cNvPr>
          <p:cNvPicPr>
            <a:picLocks noGrp="1" noChangeAspect="1"/>
          </p:cNvPicPr>
          <p:nvPr>
            <p:ph idx="1"/>
          </p:nvPr>
        </p:nvPicPr>
        <p:blipFill>
          <a:blip r:embed="rId2"/>
          <a:stretch>
            <a:fillRect/>
          </a:stretch>
        </p:blipFill>
        <p:spPr>
          <a:xfrm>
            <a:off x="3865367" y="1822264"/>
            <a:ext cx="4915159" cy="3219428"/>
          </a:xfrm>
          <a:prstGeom prst="rect">
            <a:avLst/>
          </a:prstGeom>
        </p:spPr>
      </p:pic>
      <p:sp>
        <p:nvSpPr>
          <p:cNvPr id="6" name="object 5"/>
          <p:cNvSpPr/>
          <p:nvPr/>
        </p:nvSpPr>
        <p:spPr>
          <a:xfrm>
            <a:off x="159868" y="0"/>
            <a:ext cx="3049523" cy="1048512"/>
          </a:xfrm>
          <a:prstGeom prst="rect">
            <a:avLst/>
          </a:prstGeom>
          <a:blipFill>
            <a:blip r:embed="rId3" cstate="print"/>
            <a:stretch>
              <a:fillRect/>
            </a:stretch>
          </a:blipFill>
        </p:spPr>
        <p:txBody>
          <a:bodyPr wrap="square" lIns="0" tIns="0" rIns="0" bIns="0" rtlCol="0"/>
          <a:lstStyle/>
          <a:p>
            <a:endParaRPr dirty="0"/>
          </a:p>
        </p:txBody>
      </p:sp>
      <p:sp>
        <p:nvSpPr>
          <p:cNvPr id="8" name="Прямоугольник 7"/>
          <p:cNvSpPr/>
          <p:nvPr/>
        </p:nvSpPr>
        <p:spPr>
          <a:xfrm>
            <a:off x="6322946" y="293423"/>
            <a:ext cx="1784591" cy="461665"/>
          </a:xfrm>
          <a:prstGeom prst="rect">
            <a:avLst/>
          </a:prstGeom>
        </p:spPr>
        <p:txBody>
          <a:bodyPr wrap="none">
            <a:spAutoFit/>
          </a:bodyPr>
          <a:lstStyle/>
          <a:p>
            <a:r>
              <a:rPr lang="uk-UA" sz="2400" b="1" dirty="0">
                <a:solidFill>
                  <a:srgbClr val="C00000"/>
                </a:solidFill>
              </a:rPr>
              <a:t>Візуалізація</a:t>
            </a:r>
            <a:endParaRPr lang="uk-UA" dirty="0"/>
          </a:p>
        </p:txBody>
      </p:sp>
      <p:sp>
        <p:nvSpPr>
          <p:cNvPr id="9" name="object 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1" name="object 2"/>
          <p:cNvSpPr/>
          <p:nvPr/>
        </p:nvSpPr>
        <p:spPr>
          <a:xfrm>
            <a:off x="0" y="5838444"/>
            <a:ext cx="9144000" cy="45719"/>
          </a:xfrm>
          <a:prstGeom prst="rect">
            <a:avLst/>
          </a:prstGeom>
          <a:blipFill>
            <a:blip r:embed="rId5" cstate="print"/>
            <a:stretch>
              <a:fillRect/>
            </a:stretch>
          </a:blipFill>
        </p:spPr>
        <p:txBody>
          <a:bodyPr wrap="square" lIns="0" tIns="0" rIns="0" bIns="0" rtlCol="0"/>
          <a:lstStyle/>
          <a:p>
            <a:endParaRPr dirty="0"/>
          </a:p>
        </p:txBody>
      </p:sp>
      <p:sp>
        <p:nvSpPr>
          <p:cNvPr id="14" name="object 3"/>
          <p:cNvSpPr/>
          <p:nvPr/>
        </p:nvSpPr>
        <p:spPr>
          <a:xfrm>
            <a:off x="0" y="5925311"/>
            <a:ext cx="598931" cy="804672"/>
          </a:xfrm>
          <a:prstGeom prst="rect">
            <a:avLst/>
          </a:prstGeom>
          <a:blipFill>
            <a:blip r:embed="rId6" cstate="print"/>
            <a:stretch>
              <a:fillRect/>
            </a:stretch>
          </a:blipFill>
        </p:spPr>
        <p:txBody>
          <a:bodyPr wrap="square" lIns="0" tIns="0" rIns="0" bIns="0" rtlCol="0"/>
          <a:lstStyle/>
          <a:p>
            <a:endParaRPr dirty="0"/>
          </a:p>
        </p:txBody>
      </p:sp>
      <p:sp>
        <p:nvSpPr>
          <p:cNvPr id="15" name="object 6"/>
          <p:cNvSpPr/>
          <p:nvPr/>
        </p:nvSpPr>
        <p:spPr>
          <a:xfrm>
            <a:off x="8545069" y="900957"/>
            <a:ext cx="598931" cy="804672"/>
          </a:xfrm>
          <a:prstGeom prst="rect">
            <a:avLst/>
          </a:prstGeom>
          <a:blipFill>
            <a:blip r:embed="rId7" cstate="print"/>
            <a:stretch>
              <a:fillRect/>
            </a:stretch>
          </a:blipFill>
        </p:spPr>
        <p:txBody>
          <a:bodyPr wrap="square" lIns="0" tIns="0" rIns="0" bIns="0" rtlCol="0"/>
          <a:lstStyle/>
          <a:p>
            <a:endParaRPr dirty="0"/>
          </a:p>
        </p:txBody>
      </p:sp>
      <p:sp>
        <p:nvSpPr>
          <p:cNvPr id="16"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970325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107504" y="-48916"/>
            <a:ext cx="2627784" cy="854969"/>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4" name="Прямоугольник 3"/>
          <p:cNvSpPr/>
          <p:nvPr/>
        </p:nvSpPr>
        <p:spPr>
          <a:xfrm>
            <a:off x="6231833" y="86711"/>
            <a:ext cx="1920975" cy="461665"/>
          </a:xfrm>
          <a:prstGeom prst="rect">
            <a:avLst/>
          </a:prstGeom>
        </p:spPr>
        <p:txBody>
          <a:bodyPr wrap="none">
            <a:spAutoFit/>
          </a:bodyPr>
          <a:lstStyle/>
          <a:p>
            <a:r>
              <a:rPr lang="uk-UA" sz="2400" b="1" dirty="0">
                <a:solidFill>
                  <a:srgbClr val="A50021"/>
                </a:solidFill>
              </a:rPr>
              <a:t>Термінологія</a:t>
            </a:r>
          </a:p>
        </p:txBody>
      </p:sp>
      <p:sp>
        <p:nvSpPr>
          <p:cNvPr id="18" name="Прямоугольник 11"/>
          <p:cNvSpPr>
            <a:spLocks noChangeArrowheads="1"/>
          </p:cNvSpPr>
          <p:nvPr/>
        </p:nvSpPr>
        <p:spPr bwMode="auto">
          <a:xfrm>
            <a:off x="0" y="634027"/>
            <a:ext cx="9318626"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nSpc>
                <a:spcPct val="90000"/>
              </a:lnSpc>
            </a:pPr>
            <a:r>
              <a:rPr lang="uk-UA" sz="2000" b="1" dirty="0">
                <a:solidFill>
                  <a:srgbClr val="002060"/>
                </a:solidFill>
                <a:latin typeface="+mn-lt"/>
              </a:rPr>
              <a:t>Ґендерні стереотипи </a:t>
            </a:r>
            <a:r>
              <a:rPr lang="uk-UA" sz="2000" dirty="0">
                <a:solidFill>
                  <a:srgbClr val="002060"/>
                </a:solidFill>
                <a:latin typeface="+mn-lt"/>
              </a:rPr>
              <a:t>– сформовані культурою узагальнені уявлення (переконання) про те, як поводяться чоловіки та жінки. Це один із видів соціальних стереотипів і зазвичай є стандартизованим, стійкий, емоційно-насиченим, ціннісно-визначеним образом.</a:t>
            </a:r>
          </a:p>
          <a:p>
            <a:pPr>
              <a:lnSpc>
                <a:spcPct val="90000"/>
              </a:lnSpc>
            </a:pPr>
            <a:r>
              <a:rPr lang="ru-RU" altLang="uk-UA" sz="2000" b="1" dirty="0">
                <a:solidFill>
                  <a:srgbClr val="002060"/>
                </a:solidFill>
                <a:latin typeface="+mn-lt"/>
              </a:rPr>
              <a:t>Гендерна інтеграція </a:t>
            </a:r>
            <a:r>
              <a:rPr lang="ru-RU" altLang="uk-UA" sz="2000" dirty="0">
                <a:solidFill>
                  <a:srgbClr val="002060"/>
                </a:solidFill>
                <a:latin typeface="+mn-lt"/>
              </a:rPr>
              <a:t>- передбачає визначення, а потім вирішення проблеми гендерної нерівності під час розробки, впровадження, моніторингу та оцінки стратегії та проекту.</a:t>
            </a:r>
          </a:p>
          <a:p>
            <a:pPr>
              <a:lnSpc>
                <a:spcPct val="90000"/>
              </a:lnSpc>
            </a:pPr>
            <a:r>
              <a:rPr lang="uk-UA" altLang="uk-UA" sz="2000" b="1" dirty="0">
                <a:solidFill>
                  <a:srgbClr val="002060"/>
                </a:solidFill>
                <a:latin typeface="+mn-lt"/>
              </a:rPr>
              <a:t>Гендерна актуалізація (мейнстрімінг) </a:t>
            </a:r>
            <a:r>
              <a:rPr lang="uk-UA" altLang="uk-UA" sz="2000" dirty="0">
                <a:solidFill>
                  <a:srgbClr val="002060"/>
                </a:solidFill>
                <a:latin typeface="+mn-lt"/>
              </a:rPr>
              <a:t>– концепція включення гендерних питань до ключових напрямків розвитку суспільства, що була чітко визначена як глобальна стратегія сприяння гендерній рівності в Пекінській платформі дій, прийнятій на Четвертій світовій конференції ООН з питань жінок, яка відбулася у Китаї в 1995 році. У ній підкреслюється необхідність забезпечення того, щоб гендерна рівність стала головною метою у всіх сферах соціально-економічного розвитку.</a:t>
            </a:r>
          </a:p>
          <a:p>
            <a:pPr>
              <a:lnSpc>
                <a:spcPct val="90000"/>
              </a:lnSpc>
            </a:pPr>
            <a:r>
              <a:rPr lang="uk-UA" sz="2000" b="1" dirty="0">
                <a:solidFill>
                  <a:srgbClr val="002060"/>
                </a:solidFill>
                <a:latin typeface="+mn-lt"/>
              </a:rPr>
              <a:t>Ґендерна чутливість</a:t>
            </a:r>
            <a:r>
              <a:rPr lang="uk-UA" sz="2000" dirty="0">
                <a:solidFill>
                  <a:srgbClr val="002060"/>
                </a:solidFill>
                <a:latin typeface="+mn-lt"/>
              </a:rPr>
              <a:t>– усвідомлення того, що в сучасному суспільстві проблеми дискримінації ще не розв’язані повністю, розуміння того, що вимоги, що їх соціум висуває до чоловіків і жінок, різняться та що подібні нав’язані обмеження не йдуть на користь ані жінкам, ані чоловікам, ані суспільству загалом.</a:t>
            </a:r>
          </a:p>
          <a:p>
            <a:pPr>
              <a:lnSpc>
                <a:spcPct val="90000"/>
              </a:lnSpc>
            </a:pPr>
            <a:r>
              <a:rPr lang="uk-UA" sz="2000" b="1" dirty="0">
                <a:solidFill>
                  <a:srgbClr val="002060"/>
                </a:solidFill>
                <a:latin typeface="+mn-lt"/>
              </a:rPr>
              <a:t>Ґендерний розвиток </a:t>
            </a:r>
            <a:r>
              <a:rPr lang="uk-UA" sz="2000" dirty="0">
                <a:solidFill>
                  <a:srgbClr val="002060"/>
                </a:solidFill>
                <a:latin typeface="+mn-lt"/>
              </a:rPr>
              <a:t>- це процес зменшення гендерної нерівності й подолання гендерної дискримінації у суспільстві.</a:t>
            </a:r>
          </a:p>
          <a:p>
            <a:pPr>
              <a:lnSpc>
                <a:spcPct val="90000"/>
              </a:lnSpc>
            </a:pPr>
            <a:endParaRPr lang="ru-RU" altLang="uk-UA" sz="2000" dirty="0">
              <a:solidFill>
                <a:srgbClr val="002060"/>
              </a:solidFill>
              <a:latin typeface="+mn-lt"/>
            </a:endParaRPr>
          </a:p>
        </p:txBody>
      </p:sp>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165042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9">
            <a:extLst>
              <a:ext uri="{FF2B5EF4-FFF2-40B4-BE49-F238E27FC236}">
                <a16:creationId xmlns:a16="http://schemas.microsoft.com/office/drawing/2014/main" xmlns="" id="{3BAF1561-20C4-41FD-A35F-BF2B9E727F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7100" y="1604792"/>
            <a:ext cx="4442616"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Rectangle: Top Corners Rounded 11">
            <a:extLst>
              <a:ext uri="{FF2B5EF4-FFF2-40B4-BE49-F238E27FC236}">
                <a16:creationId xmlns:a16="http://schemas.microsoft.com/office/drawing/2014/main" xmlns="" id="{839DC788-B140-4F3E-A91E-CB3E70ED94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42900" y="1645101"/>
            <a:ext cx="4207048" cy="3567794"/>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Заголовок 1"/>
          <p:cNvSpPr>
            <a:spLocks noGrp="1"/>
          </p:cNvSpPr>
          <p:nvPr>
            <p:ph type="title"/>
          </p:nvPr>
        </p:nvSpPr>
        <p:spPr>
          <a:xfrm>
            <a:off x="241300" y="1593069"/>
            <a:ext cx="3069713" cy="1218343"/>
          </a:xfrm>
        </p:spPr>
        <p:txBody>
          <a:bodyPr vert="horz" lIns="68580" tIns="34290" rIns="68580" bIns="34290" rtlCol="0" anchor="ctr">
            <a:normAutofit/>
          </a:bodyPr>
          <a:lstStyle/>
          <a:p>
            <a:r>
              <a:rPr lang="en-US" sz="2700" dirty="0">
                <a:solidFill>
                  <a:schemeClr val="bg1"/>
                </a:solidFill>
              </a:rPr>
              <a:t>Гендерні стереотипи</a:t>
            </a:r>
          </a:p>
        </p:txBody>
      </p:sp>
      <p:cxnSp>
        <p:nvCxnSpPr>
          <p:cNvPr id="14" name="Straight Connector 13">
            <a:extLst>
              <a:ext uri="{FF2B5EF4-FFF2-40B4-BE49-F238E27FC236}">
                <a16:creationId xmlns:a16="http://schemas.microsoft.com/office/drawing/2014/main" xmlns="" id="{FC18D930-0EEE-448F-ABF1-2AA3C83DA5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3053" y="2886600"/>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xmlns="" id="{2AFD4414-84EB-45CB-A24D-C7877D8A964B}"/>
              </a:ext>
            </a:extLst>
          </p:cNvPr>
          <p:cNvSpPr txBox="1">
            <a:spLocks/>
          </p:cNvSpPr>
          <p:nvPr/>
        </p:nvSpPr>
        <p:spPr>
          <a:xfrm>
            <a:off x="241300" y="2983357"/>
            <a:ext cx="3069713" cy="2281574"/>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171450">
              <a:lnSpc>
                <a:spcPct val="90000"/>
              </a:lnSpc>
            </a:pPr>
            <a:r>
              <a:rPr lang="uk-UA" sz="1200" b="1" dirty="0">
                <a:solidFill>
                  <a:schemeClr val="bg1"/>
                </a:solidFill>
              </a:rPr>
              <a:t>Ґендерні стереотипи</a:t>
            </a:r>
            <a:r>
              <a:rPr lang="uk-UA" sz="1200" dirty="0">
                <a:solidFill>
                  <a:schemeClr val="bg1"/>
                </a:solidFill>
              </a:rPr>
              <a:t> — це сформовані культурою узагальнені уявлення /переконання про те, як мають поводитися «справжні» чоловіки і жінки. </a:t>
            </a:r>
          </a:p>
          <a:p>
            <a:pPr indent="-171450">
              <a:lnSpc>
                <a:spcPct val="90000"/>
              </a:lnSpc>
            </a:pPr>
            <a:r>
              <a:rPr lang="uk-UA" sz="1200" dirty="0">
                <a:solidFill>
                  <a:schemeClr val="bg1"/>
                </a:solidFill>
              </a:rPr>
              <a:t>Приклади: </a:t>
            </a:r>
          </a:p>
          <a:p>
            <a:pPr indent="-171450">
              <a:lnSpc>
                <a:spcPct val="90000"/>
              </a:lnSpc>
            </a:pPr>
            <a:r>
              <a:rPr lang="uk-UA" sz="1200" dirty="0">
                <a:solidFill>
                  <a:schemeClr val="bg1"/>
                </a:solidFill>
              </a:rPr>
              <a:t>Чоловіки – сильна стать, жінки – слабка</a:t>
            </a:r>
          </a:p>
          <a:p>
            <a:pPr indent="-171450">
              <a:lnSpc>
                <a:spcPct val="90000"/>
              </a:lnSpc>
            </a:pPr>
            <a:r>
              <a:rPr lang="uk-UA" sz="1200" dirty="0">
                <a:solidFill>
                  <a:schemeClr val="bg1"/>
                </a:solidFill>
              </a:rPr>
              <a:t>Чоловіки н</a:t>
            </a:r>
            <a:r>
              <a:rPr lang="ru-RU" sz="1200" dirty="0">
                <a:solidFill>
                  <a:schemeClr val="bg1"/>
                </a:solidFill>
              </a:rPr>
              <a:t>е</a:t>
            </a:r>
            <a:r>
              <a:rPr lang="uk-UA" sz="1200" dirty="0">
                <a:solidFill>
                  <a:schemeClr val="bg1"/>
                </a:solidFill>
              </a:rPr>
              <a:t> повинні плакати</a:t>
            </a:r>
          </a:p>
          <a:p>
            <a:pPr indent="-171450">
              <a:lnSpc>
                <a:spcPct val="90000"/>
              </a:lnSpc>
            </a:pPr>
            <a:r>
              <a:rPr lang="uk-UA" sz="1200" dirty="0">
                <a:solidFill>
                  <a:schemeClr val="bg1"/>
                </a:solidFill>
              </a:rPr>
              <a:t>Самотня жінка – неповноцінна</a:t>
            </a:r>
          </a:p>
          <a:p>
            <a:pPr indent="-171450">
              <a:lnSpc>
                <a:spcPct val="90000"/>
              </a:lnSpc>
            </a:pPr>
            <a:r>
              <a:rPr lang="uk-UA" sz="1200" dirty="0">
                <a:solidFill>
                  <a:schemeClr val="bg1"/>
                </a:solidFill>
              </a:rPr>
              <a:t>Головне призначення жінки – сім’я і діти, чоловіків – кар’єра</a:t>
            </a:r>
          </a:p>
          <a:p>
            <a:pPr indent="-171450">
              <a:lnSpc>
                <a:spcPct val="90000"/>
              </a:lnSpc>
            </a:pPr>
            <a:endParaRPr lang="en-US" sz="1200" dirty="0">
              <a:solidFill>
                <a:schemeClr val="bg1"/>
              </a:solidFill>
            </a:endParaRPr>
          </a:p>
          <a:p>
            <a:pPr indent="-171450">
              <a:lnSpc>
                <a:spcPct val="90000"/>
              </a:lnSpc>
            </a:pPr>
            <a:endParaRPr lang="en-US" sz="1200" dirty="0">
              <a:solidFill>
                <a:schemeClr val="bg1"/>
              </a:solidFill>
            </a:endParaRPr>
          </a:p>
          <a:p>
            <a:pPr indent="-171450">
              <a:lnSpc>
                <a:spcPct val="90000"/>
              </a:lnSpc>
            </a:pPr>
            <a:endParaRPr lang="en-US" sz="1200" dirty="0">
              <a:solidFill>
                <a:schemeClr val="bg1"/>
              </a:solidFill>
            </a:endParaRPr>
          </a:p>
          <a:p>
            <a:pPr marL="0" indent="-171450">
              <a:lnSpc>
                <a:spcPct val="90000"/>
              </a:lnSpc>
            </a:pPr>
            <a:endParaRPr lang="en-US" sz="1200" dirty="0">
              <a:solidFill>
                <a:schemeClr val="bg1"/>
              </a:solidFill>
            </a:endParaRPr>
          </a:p>
        </p:txBody>
      </p:sp>
      <p:pic>
        <p:nvPicPr>
          <p:cNvPr id="4" name="Picture 2" descr="Картинки по запросу що таке гендерні стереотипи">
            <a:extLst>
              <a:ext uri="{FF2B5EF4-FFF2-40B4-BE49-F238E27FC236}">
                <a16:creationId xmlns:a16="http://schemas.microsoft.com/office/drawing/2014/main" xmlns="" id="{6EFDD1A1-B2CF-4C78-8FC2-459ED481E738}"/>
              </a:ext>
            </a:extLst>
          </p:cNvPr>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902826" y="1812266"/>
            <a:ext cx="4906588" cy="311568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5604905" y="233208"/>
            <a:ext cx="2940164" cy="461665"/>
          </a:xfrm>
          <a:prstGeom prst="rect">
            <a:avLst/>
          </a:prstGeom>
        </p:spPr>
        <p:txBody>
          <a:bodyPr wrap="none">
            <a:spAutoFit/>
          </a:bodyPr>
          <a:lstStyle/>
          <a:p>
            <a:r>
              <a:rPr lang="uk-UA" sz="2400" b="1" dirty="0">
                <a:solidFill>
                  <a:srgbClr val="C00000"/>
                </a:solidFill>
              </a:rPr>
              <a:t>Гендерні стереотипи</a:t>
            </a:r>
            <a:endParaRPr lang="uk-UA" dirty="0"/>
          </a:p>
        </p:txBody>
      </p:sp>
      <p:sp>
        <p:nvSpPr>
          <p:cNvPr id="9" name="object 5"/>
          <p:cNvSpPr/>
          <p:nvPr/>
        </p:nvSpPr>
        <p:spPr>
          <a:xfrm>
            <a:off x="159868" y="0"/>
            <a:ext cx="3049523" cy="1048512"/>
          </a:xfrm>
          <a:prstGeom prst="rect">
            <a:avLst/>
          </a:prstGeom>
          <a:blipFill>
            <a:blip r:embed="rId4" cstate="print"/>
            <a:stretch>
              <a:fillRect/>
            </a:stretch>
          </a:blipFill>
        </p:spPr>
        <p:txBody>
          <a:bodyPr wrap="square" lIns="0" tIns="0" rIns="0" bIns="0" rtlCol="0"/>
          <a:lstStyle/>
          <a:p>
            <a:endParaRPr dirty="0"/>
          </a:p>
        </p:txBody>
      </p:sp>
      <p:sp>
        <p:nvSpPr>
          <p:cNvPr id="10" name="object 3"/>
          <p:cNvSpPr/>
          <p:nvPr/>
        </p:nvSpPr>
        <p:spPr>
          <a:xfrm>
            <a:off x="0" y="5925311"/>
            <a:ext cx="598931" cy="804672"/>
          </a:xfrm>
          <a:prstGeom prst="rect">
            <a:avLst/>
          </a:prstGeom>
          <a:blipFill>
            <a:blip r:embed="rId5" cstate="print"/>
            <a:stretch>
              <a:fillRect/>
            </a:stretch>
          </a:blipFill>
        </p:spPr>
        <p:txBody>
          <a:bodyPr wrap="square" lIns="0" tIns="0" rIns="0" bIns="0" rtlCol="0"/>
          <a:lstStyle/>
          <a:p>
            <a:endParaRPr dirty="0"/>
          </a:p>
        </p:txBody>
      </p:sp>
      <p:sp>
        <p:nvSpPr>
          <p:cNvPr id="11" name="object 6"/>
          <p:cNvSpPr/>
          <p:nvPr/>
        </p:nvSpPr>
        <p:spPr>
          <a:xfrm>
            <a:off x="8545069" y="900957"/>
            <a:ext cx="598931" cy="804672"/>
          </a:xfrm>
          <a:prstGeom prst="rect">
            <a:avLst/>
          </a:prstGeom>
          <a:blipFill>
            <a:blip r:embed="rId6" cstate="print"/>
            <a:stretch>
              <a:fillRect/>
            </a:stretch>
          </a:blipFill>
        </p:spPr>
        <p:txBody>
          <a:bodyPr wrap="square" lIns="0" tIns="0" rIns="0" bIns="0" rtlCol="0"/>
          <a:lstStyle/>
          <a:p>
            <a:endParaRPr dirty="0"/>
          </a:p>
        </p:txBody>
      </p:sp>
      <p:sp>
        <p:nvSpPr>
          <p:cNvPr id="12" name="object 4"/>
          <p:cNvSpPr/>
          <p:nvPr/>
        </p:nvSpPr>
        <p:spPr>
          <a:xfrm>
            <a:off x="6728459" y="5952744"/>
            <a:ext cx="2087879" cy="763524"/>
          </a:xfrm>
          <a:prstGeom prst="rect">
            <a:avLst/>
          </a:prstGeom>
          <a:blipFill>
            <a:blip r:embed="rId7" cstate="print"/>
            <a:stretch>
              <a:fillRect/>
            </a:stretch>
          </a:blipFill>
        </p:spPr>
        <p:txBody>
          <a:bodyPr wrap="square" lIns="0" tIns="0" rIns="0" bIns="0" rtlCol="0"/>
          <a:lstStyle/>
          <a:p>
            <a:endParaRPr dirty="0"/>
          </a:p>
        </p:txBody>
      </p:sp>
      <p:sp>
        <p:nvSpPr>
          <p:cNvPr id="13" name="object 2"/>
          <p:cNvSpPr/>
          <p:nvPr/>
        </p:nvSpPr>
        <p:spPr>
          <a:xfrm>
            <a:off x="0" y="5838444"/>
            <a:ext cx="9144000" cy="45719"/>
          </a:xfrm>
          <a:prstGeom prst="rect">
            <a:avLst/>
          </a:prstGeom>
          <a:blipFill>
            <a:blip r:embed="rId8" cstate="print"/>
            <a:stretch>
              <a:fillRect/>
            </a:stretch>
          </a:blipFill>
        </p:spPr>
        <p:txBody>
          <a:bodyPr wrap="square" lIns="0" tIns="0" rIns="0" bIns="0" rtlCol="0"/>
          <a:lstStyle/>
          <a:p>
            <a:endParaRPr dirty="0"/>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15625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524" y="135636"/>
            <a:ext cx="3049524" cy="1048511"/>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8557259" y="1426418"/>
            <a:ext cx="586738" cy="792571"/>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5879591"/>
            <a:ext cx="9144000" cy="850391"/>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669977" y="1295163"/>
            <a:ext cx="7789545" cy="3681648"/>
          </a:xfrm>
          <a:custGeom>
            <a:avLst/>
            <a:gdLst/>
            <a:ahLst/>
            <a:cxnLst/>
            <a:rect l="l" t="t" r="r" b="b"/>
            <a:pathLst>
              <a:path w="7789545" h="3291840">
                <a:moveTo>
                  <a:pt x="0" y="3291840"/>
                </a:moveTo>
                <a:lnTo>
                  <a:pt x="7789036" y="3291840"/>
                </a:lnTo>
                <a:lnTo>
                  <a:pt x="7789036" y="0"/>
                </a:lnTo>
                <a:lnTo>
                  <a:pt x="0" y="0"/>
                </a:lnTo>
                <a:lnTo>
                  <a:pt x="0" y="3291840"/>
                </a:lnTo>
                <a:close/>
              </a:path>
            </a:pathLst>
          </a:custGeom>
          <a:solidFill>
            <a:srgbClr val="5B9BD4"/>
          </a:solidFill>
        </p:spPr>
        <p:txBody>
          <a:bodyPr wrap="square" lIns="0" tIns="0" rIns="0" bIns="0" rtlCol="0"/>
          <a:lstStyle/>
          <a:p>
            <a:endParaRPr dirty="0"/>
          </a:p>
        </p:txBody>
      </p:sp>
      <p:sp>
        <p:nvSpPr>
          <p:cNvPr id="6" name="object 6"/>
          <p:cNvSpPr/>
          <p:nvPr/>
        </p:nvSpPr>
        <p:spPr>
          <a:xfrm>
            <a:off x="677494" y="1816226"/>
            <a:ext cx="0" cy="3317240"/>
          </a:xfrm>
          <a:custGeom>
            <a:avLst/>
            <a:gdLst/>
            <a:ahLst/>
            <a:cxnLst/>
            <a:rect l="l" t="t" r="r" b="b"/>
            <a:pathLst>
              <a:path h="3317240">
                <a:moveTo>
                  <a:pt x="0" y="0"/>
                </a:moveTo>
                <a:lnTo>
                  <a:pt x="0" y="3317240"/>
                </a:lnTo>
              </a:path>
            </a:pathLst>
          </a:custGeom>
          <a:ln w="12700">
            <a:solidFill>
              <a:srgbClr val="FFFFFF"/>
            </a:solidFill>
          </a:ln>
        </p:spPr>
        <p:txBody>
          <a:bodyPr wrap="square" lIns="0" tIns="0" rIns="0" bIns="0" rtlCol="0"/>
          <a:lstStyle/>
          <a:p>
            <a:endParaRPr dirty="0"/>
          </a:p>
        </p:txBody>
      </p:sp>
      <p:sp>
        <p:nvSpPr>
          <p:cNvPr id="7" name="object 7"/>
          <p:cNvSpPr/>
          <p:nvPr/>
        </p:nvSpPr>
        <p:spPr>
          <a:xfrm>
            <a:off x="8466455" y="1816226"/>
            <a:ext cx="0" cy="3317240"/>
          </a:xfrm>
          <a:custGeom>
            <a:avLst/>
            <a:gdLst/>
            <a:ahLst/>
            <a:cxnLst/>
            <a:rect l="l" t="t" r="r" b="b"/>
            <a:pathLst>
              <a:path h="3317240">
                <a:moveTo>
                  <a:pt x="0" y="0"/>
                </a:moveTo>
                <a:lnTo>
                  <a:pt x="0" y="3317240"/>
                </a:lnTo>
              </a:path>
            </a:pathLst>
          </a:custGeom>
          <a:ln w="12700">
            <a:solidFill>
              <a:srgbClr val="FFFFFF"/>
            </a:solidFill>
          </a:ln>
        </p:spPr>
        <p:txBody>
          <a:bodyPr wrap="square" lIns="0" tIns="0" rIns="0" bIns="0" rtlCol="0"/>
          <a:lstStyle/>
          <a:p>
            <a:endParaRPr dirty="0"/>
          </a:p>
        </p:txBody>
      </p:sp>
      <p:sp>
        <p:nvSpPr>
          <p:cNvPr id="9" name="object 9"/>
          <p:cNvSpPr/>
          <p:nvPr/>
        </p:nvSpPr>
        <p:spPr>
          <a:xfrm>
            <a:off x="671144" y="5114416"/>
            <a:ext cx="7802245" cy="0"/>
          </a:xfrm>
          <a:custGeom>
            <a:avLst/>
            <a:gdLst/>
            <a:ahLst/>
            <a:cxnLst/>
            <a:rect l="l" t="t" r="r" b="b"/>
            <a:pathLst>
              <a:path w="7802245">
                <a:moveTo>
                  <a:pt x="0" y="0"/>
                </a:moveTo>
                <a:lnTo>
                  <a:pt x="7801660" y="0"/>
                </a:lnTo>
              </a:path>
            </a:pathLst>
          </a:custGeom>
          <a:ln w="38100">
            <a:solidFill>
              <a:srgbClr val="FFFFFF"/>
            </a:solidFill>
          </a:ln>
        </p:spPr>
        <p:txBody>
          <a:bodyPr wrap="square" lIns="0" tIns="0" rIns="0" bIns="0" rtlCol="0"/>
          <a:lstStyle/>
          <a:p>
            <a:endParaRPr dirty="0"/>
          </a:p>
        </p:txBody>
      </p:sp>
      <p:sp>
        <p:nvSpPr>
          <p:cNvPr id="10" name="object 10"/>
          <p:cNvSpPr txBox="1"/>
          <p:nvPr/>
        </p:nvSpPr>
        <p:spPr>
          <a:xfrm>
            <a:off x="818840" y="1264208"/>
            <a:ext cx="7696484" cy="3749744"/>
          </a:xfrm>
          <a:prstGeom prst="rect">
            <a:avLst/>
          </a:prstGeom>
        </p:spPr>
        <p:txBody>
          <a:bodyPr vert="horz" wrap="square" lIns="0" tIns="12700" rIns="0" bIns="0" rtlCol="0">
            <a:spAutoFit/>
          </a:bodyPr>
          <a:lstStyle/>
          <a:p>
            <a:pPr marL="1670685">
              <a:lnSpc>
                <a:spcPct val="100000"/>
              </a:lnSpc>
              <a:spcBef>
                <a:spcPts val="100"/>
              </a:spcBef>
            </a:pPr>
            <a:r>
              <a:rPr lang="uk-UA" sz="2000" b="1" dirty="0">
                <a:solidFill>
                  <a:schemeClr val="bg1"/>
                </a:solidFill>
              </a:rPr>
              <a:t>Основні питання до модулю № 2</a:t>
            </a:r>
          </a:p>
          <a:p>
            <a:pPr marL="1670685">
              <a:lnSpc>
                <a:spcPct val="100000"/>
              </a:lnSpc>
              <a:spcBef>
                <a:spcPts val="100"/>
              </a:spcBef>
            </a:pPr>
            <a:endParaRPr lang="uk-UA" sz="2000" b="1" dirty="0">
              <a:solidFill>
                <a:schemeClr val="bg1"/>
              </a:solidFill>
            </a:endParaRPr>
          </a:p>
          <a:p>
            <a:pPr marL="12700" marR="1073785">
              <a:lnSpc>
                <a:spcPct val="130000"/>
              </a:lnSpc>
              <a:buFont typeface="Wingdings"/>
              <a:buChar char=""/>
              <a:tabLst>
                <a:tab pos="323850" algn="l"/>
              </a:tabLst>
            </a:pPr>
            <a:r>
              <a:rPr lang="uk-UA" sz="2000" b="1" dirty="0">
                <a:solidFill>
                  <a:schemeClr val="bg1"/>
                </a:solidFill>
              </a:rPr>
              <a:t> Гендерна рівність, гендерна політика, інклюзія</a:t>
            </a:r>
          </a:p>
          <a:p>
            <a:pPr marL="265113" marR="1073785" indent="-252413">
              <a:lnSpc>
                <a:spcPct val="130000"/>
              </a:lnSpc>
              <a:buFont typeface="Wingdings"/>
              <a:buChar char=""/>
              <a:tabLst>
                <a:tab pos="323850" algn="l"/>
              </a:tabLst>
            </a:pPr>
            <a:r>
              <a:rPr lang="uk-UA" sz="2000" b="1" dirty="0">
                <a:solidFill>
                  <a:schemeClr val="bg1"/>
                </a:solidFill>
              </a:rPr>
              <a:t>Інструменти взаємодії громади, включаючи засоби масової інформації</a:t>
            </a:r>
          </a:p>
          <a:p>
            <a:pPr marL="265113" marR="1073785" indent="-252413">
              <a:lnSpc>
                <a:spcPct val="130000"/>
              </a:lnSpc>
              <a:buFont typeface="Wingdings"/>
              <a:buChar char=""/>
              <a:tabLst>
                <a:tab pos="323850" algn="l"/>
              </a:tabLst>
            </a:pPr>
            <a:r>
              <a:rPr lang="uk-UA" sz="2000" b="1" dirty="0">
                <a:solidFill>
                  <a:schemeClr val="bg1"/>
                </a:solidFill>
              </a:rPr>
              <a:t>Включення, залучення громадськості до процесу прийняття рішень</a:t>
            </a:r>
          </a:p>
          <a:p>
            <a:pPr marL="12700" marR="1073785">
              <a:lnSpc>
                <a:spcPct val="130000"/>
              </a:lnSpc>
              <a:buFont typeface="Wingdings"/>
              <a:buChar char=""/>
              <a:tabLst>
                <a:tab pos="323850" algn="l"/>
              </a:tabLst>
            </a:pPr>
            <a:r>
              <a:rPr lang="uk-UA" sz="2000" b="1" dirty="0">
                <a:solidFill>
                  <a:schemeClr val="bg1"/>
                </a:solidFill>
              </a:rPr>
              <a:t>Жінки, як агенти змін у громаді </a:t>
            </a:r>
            <a:endParaRPr lang="ru-RU" sz="2000" b="1" dirty="0">
              <a:solidFill>
                <a:schemeClr val="bg1"/>
              </a:solidFill>
            </a:endParaRPr>
          </a:p>
          <a:p>
            <a:pPr marL="12700" marR="1073785">
              <a:lnSpc>
                <a:spcPct val="130000"/>
              </a:lnSpc>
              <a:buFont typeface="Wingdings"/>
              <a:buChar char=""/>
              <a:tabLst>
                <a:tab pos="323850" algn="l"/>
              </a:tabLst>
            </a:pPr>
            <a:r>
              <a:rPr lang="uk-UA" sz="2000" b="1" dirty="0">
                <a:solidFill>
                  <a:schemeClr val="bg1"/>
                </a:solidFill>
              </a:rPr>
              <a:t> Форми громадської участі</a:t>
            </a:r>
          </a:p>
          <a:p>
            <a:pPr marL="12700" marR="1073785">
              <a:lnSpc>
                <a:spcPct val="100000"/>
              </a:lnSpc>
              <a:tabLst>
                <a:tab pos="323850" algn="l"/>
              </a:tabLst>
            </a:pPr>
            <a:endParaRPr lang="uk-UA" sz="2000" b="1" dirty="0">
              <a:solidFill>
                <a:schemeClr val="bg1"/>
              </a:solidFill>
            </a:endParaRPr>
          </a:p>
        </p:txBody>
      </p:sp>
      <p:sp>
        <p:nvSpPr>
          <p:cNvPr id="12" name="Title 1"/>
          <p:cNvSpPr txBox="1">
            <a:spLocks/>
          </p:cNvSpPr>
          <p:nvPr/>
        </p:nvSpPr>
        <p:spPr>
          <a:xfrm>
            <a:off x="669977" y="6123112"/>
            <a:ext cx="5985238" cy="4808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a:solidFill>
                  <a:srgbClr val="182B5D"/>
                </a:solidFill>
                <a:latin typeface="Gill Sans"/>
                <a:cs typeface="Gill Sans"/>
              </a:rPr>
              <a:t>Проект USAID </a:t>
            </a:r>
            <a:r>
              <a:rPr lang="uk-UA" sz="1700">
                <a:solidFill>
                  <a:srgbClr val="182B5D"/>
                </a:solidFill>
                <a:latin typeface="Gill Sans"/>
                <a:cs typeface="Gill Sans"/>
              </a:rPr>
              <a:t>«Демократичне врядування у Східній Україні»</a:t>
            </a:r>
            <a:r>
              <a:rPr lang="en-US" sz="1700">
                <a:solidFill>
                  <a:srgbClr val="182B5D"/>
                </a:solidFill>
                <a:latin typeface="Gill Sans"/>
                <a:cs typeface="Gill Sans"/>
              </a:rPr>
              <a:t> </a:t>
            </a:r>
            <a:endParaRPr lang="en-US" sz="1700" dirty="0">
              <a:solidFill>
                <a:srgbClr val="182B5D"/>
              </a:solidFill>
              <a:latin typeface="Gill Sans"/>
              <a:cs typeface="Gill Sans"/>
            </a:endParaRPr>
          </a:p>
        </p:txBody>
      </p:sp>
    </p:spTree>
    <p:extLst>
      <p:ext uri="{BB962C8B-B14F-4D97-AF65-F5344CB8AC3E}">
        <p14:creationId xmlns:p14="http://schemas.microsoft.com/office/powerpoint/2010/main" xmlns="" val="14709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sp>
        <p:nvSpPr>
          <p:cNvPr id="2" name="Прямоугольник 1"/>
          <p:cNvSpPr/>
          <p:nvPr/>
        </p:nvSpPr>
        <p:spPr>
          <a:xfrm>
            <a:off x="3049524" y="994534"/>
            <a:ext cx="5649470" cy="4524315"/>
          </a:xfrm>
          <a:prstGeom prst="rect">
            <a:avLst/>
          </a:prstGeom>
        </p:spPr>
        <p:txBody>
          <a:bodyPr wrap="square">
            <a:spAutoFit/>
          </a:bodyPr>
          <a:lstStyle/>
          <a:p>
            <a:r>
              <a:rPr lang="uk-UA" dirty="0">
                <a:solidFill>
                  <a:srgbClr val="002060"/>
                </a:solidFill>
              </a:rPr>
              <a:t>Питання дотримання </a:t>
            </a:r>
            <a:r>
              <a:rPr lang="uk-UA" dirty="0">
                <a:solidFill>
                  <a:srgbClr val="A50021"/>
                </a:solidFill>
              </a:rPr>
              <a:t>ґендерної рівності </a:t>
            </a:r>
            <a:r>
              <a:rPr lang="uk-UA" dirty="0">
                <a:solidFill>
                  <a:srgbClr val="002060"/>
                </a:solidFill>
              </a:rPr>
              <a:t>особливо актуальне в контексті </a:t>
            </a:r>
            <a:r>
              <a:rPr lang="uk-UA" b="1" dirty="0">
                <a:solidFill>
                  <a:srgbClr val="002060"/>
                </a:solidFill>
              </a:rPr>
              <a:t>децентралізації</a:t>
            </a:r>
            <a:r>
              <a:rPr lang="uk-UA" dirty="0">
                <a:solidFill>
                  <a:srgbClr val="002060"/>
                </a:solidFill>
              </a:rPr>
              <a:t>. В ході реформи громади отримали більш широкі повноваження і вже самі визначають напрямки свого економічного та соціального розвитку, надають послуги, вивчають та реагують на потреби мешканців – жінок та чоловіків різних соціальних груп.</a:t>
            </a:r>
          </a:p>
          <a:p>
            <a:r>
              <a:rPr lang="uk-UA" dirty="0">
                <a:solidFill>
                  <a:srgbClr val="002060"/>
                </a:solidFill>
              </a:rPr>
              <a:t>Місцеві органи влади можуть використовування </a:t>
            </a:r>
            <a:r>
              <a:rPr lang="uk-UA" b="1" dirty="0">
                <a:solidFill>
                  <a:srgbClr val="A50021"/>
                </a:solidFill>
              </a:rPr>
              <a:t>інструменти ґендерного аналізу</a:t>
            </a:r>
            <a:r>
              <a:rPr lang="uk-UA" b="1" dirty="0">
                <a:solidFill>
                  <a:srgbClr val="002060"/>
                </a:solidFill>
              </a:rPr>
              <a:t>:</a:t>
            </a:r>
            <a:r>
              <a:rPr lang="uk-UA" dirty="0">
                <a:solidFill>
                  <a:srgbClr val="002060"/>
                </a:solidFill>
              </a:rPr>
              <a:t/>
            </a:r>
            <a:br>
              <a:rPr lang="uk-UA" dirty="0">
                <a:solidFill>
                  <a:srgbClr val="002060"/>
                </a:solidFill>
              </a:rPr>
            </a:br>
            <a:r>
              <a:rPr lang="uk-UA" dirty="0">
                <a:solidFill>
                  <a:srgbClr val="002060"/>
                </a:solidFill>
              </a:rPr>
              <a:t>- аналіз доступності послуг для жінок та чоловіків,  - ґендерно-чутливе стратегічне планування,</a:t>
            </a:r>
          </a:p>
          <a:p>
            <a:r>
              <a:rPr lang="uk-UA" dirty="0">
                <a:solidFill>
                  <a:srgbClr val="002060"/>
                </a:solidFill>
              </a:rPr>
              <a:t>- ґендерне бюджетування, які потребують використання даних розмежованих за ознакою статі. </a:t>
            </a:r>
            <a:br>
              <a:rPr lang="uk-UA" dirty="0">
                <a:solidFill>
                  <a:srgbClr val="002060"/>
                </a:solidFill>
              </a:rPr>
            </a:br>
            <a:r>
              <a:rPr lang="uk-UA" dirty="0">
                <a:solidFill>
                  <a:srgbClr val="002060"/>
                </a:solidFill>
              </a:rPr>
              <a:t>Це дає можливість враховувати відмінність у потребах жінок та чоловіків та краще їх задовольняти за допомогою реалізації місцевих програм</a:t>
            </a:r>
          </a:p>
        </p:txBody>
      </p:sp>
      <p:pic>
        <p:nvPicPr>
          <p:cNvPr id="3" name="Рисунок 2"/>
          <p:cNvPicPr>
            <a:picLocks noChangeAspect="1"/>
          </p:cNvPicPr>
          <p:nvPr/>
        </p:nvPicPr>
        <p:blipFill>
          <a:blip r:embed="rId7"/>
          <a:stretch>
            <a:fillRect/>
          </a:stretch>
        </p:blipFill>
        <p:spPr>
          <a:xfrm>
            <a:off x="280033" y="2017713"/>
            <a:ext cx="2647950" cy="1724025"/>
          </a:xfrm>
          <a:prstGeom prst="rect">
            <a:avLst/>
          </a:prstGeom>
        </p:spPr>
      </p:pic>
      <p:sp>
        <p:nvSpPr>
          <p:cNvPr id="4" name="Прямоугольник 3"/>
          <p:cNvSpPr/>
          <p:nvPr/>
        </p:nvSpPr>
        <p:spPr>
          <a:xfrm>
            <a:off x="4244338" y="347272"/>
            <a:ext cx="4572000" cy="830997"/>
          </a:xfrm>
          <a:prstGeom prst="rect">
            <a:avLst/>
          </a:prstGeom>
        </p:spPr>
        <p:txBody>
          <a:bodyPr>
            <a:spAutoFit/>
          </a:bodyPr>
          <a:lstStyle/>
          <a:p>
            <a:r>
              <a:rPr lang="uk-UA" sz="2400" b="1" dirty="0">
                <a:solidFill>
                  <a:srgbClr val="A50021"/>
                </a:solidFill>
              </a:rPr>
              <a:t>Інструменти ґендерного аналізу</a:t>
            </a:r>
            <a:r>
              <a:rPr lang="uk-UA" sz="2400" b="1" dirty="0">
                <a:solidFill>
                  <a:srgbClr val="002060"/>
                </a:solidFill>
              </a:rPr>
              <a:t/>
            </a:r>
            <a:br>
              <a:rPr lang="uk-UA" sz="2400" b="1" dirty="0">
                <a:solidFill>
                  <a:srgbClr val="002060"/>
                </a:solidFill>
              </a:rPr>
            </a:br>
            <a:endParaRPr lang="uk-UA" sz="2400" b="1" dirty="0"/>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439279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8514588" y="1033272"/>
            <a:ext cx="598931" cy="804672"/>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805700"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8" name="object 8"/>
          <p:cNvSpPr/>
          <p:nvPr/>
        </p:nvSpPr>
        <p:spPr>
          <a:xfrm>
            <a:off x="8717788"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9" name="object 9"/>
          <p:cNvSpPr/>
          <p:nvPr/>
        </p:nvSpPr>
        <p:spPr>
          <a:xfrm>
            <a:off x="799350" y="2129535"/>
            <a:ext cx="7924800" cy="12700"/>
          </a:xfrm>
          <a:custGeom>
            <a:avLst/>
            <a:gdLst/>
            <a:ahLst/>
            <a:cxnLst/>
            <a:rect l="l" t="t" r="r" b="b"/>
            <a:pathLst>
              <a:path w="7924800" h="12700">
                <a:moveTo>
                  <a:pt x="0" y="12700"/>
                </a:moveTo>
                <a:lnTo>
                  <a:pt x="7924787" y="12700"/>
                </a:lnTo>
                <a:lnTo>
                  <a:pt x="7924787" y="0"/>
                </a:lnTo>
                <a:lnTo>
                  <a:pt x="0" y="0"/>
                </a:lnTo>
                <a:lnTo>
                  <a:pt x="0" y="12700"/>
                </a:lnTo>
                <a:close/>
              </a:path>
            </a:pathLst>
          </a:custGeom>
          <a:solidFill>
            <a:srgbClr val="FFFFFF"/>
          </a:solidFill>
        </p:spPr>
        <p:txBody>
          <a:bodyPr wrap="square" lIns="0" tIns="0" rIns="0" bIns="0" rtlCol="0"/>
          <a:lstStyle/>
          <a:p>
            <a:endParaRPr dirty="0"/>
          </a:p>
        </p:txBody>
      </p:sp>
      <p:sp>
        <p:nvSpPr>
          <p:cNvPr id="10" name="object 10"/>
          <p:cNvSpPr/>
          <p:nvPr/>
        </p:nvSpPr>
        <p:spPr>
          <a:xfrm>
            <a:off x="799350" y="4960365"/>
            <a:ext cx="7924800" cy="0"/>
          </a:xfrm>
          <a:custGeom>
            <a:avLst/>
            <a:gdLst/>
            <a:ahLst/>
            <a:cxnLst/>
            <a:rect l="l" t="t" r="r" b="b"/>
            <a:pathLst>
              <a:path w="7924800">
                <a:moveTo>
                  <a:pt x="0" y="0"/>
                </a:moveTo>
                <a:lnTo>
                  <a:pt x="7924787" y="0"/>
                </a:lnTo>
              </a:path>
            </a:pathLst>
          </a:custGeom>
          <a:ln w="38100">
            <a:solidFill>
              <a:srgbClr val="FFFFFF"/>
            </a:solidFill>
          </a:ln>
        </p:spPr>
        <p:txBody>
          <a:bodyPr wrap="square" lIns="0" tIns="0" rIns="0" bIns="0" rtlCol="0"/>
          <a:lstStyle/>
          <a:p>
            <a:endParaRPr dirty="0"/>
          </a:p>
        </p:txBody>
      </p:sp>
      <p:pic>
        <p:nvPicPr>
          <p:cNvPr id="14" name="Рисунок 13"/>
          <p:cNvPicPr>
            <a:picLocks noChangeAspect="1"/>
          </p:cNvPicPr>
          <p:nvPr/>
        </p:nvPicPr>
        <p:blipFill rotWithShape="1">
          <a:blip r:embed="rId7"/>
          <a:srcRect t="4758"/>
          <a:stretch/>
        </p:blipFill>
        <p:spPr>
          <a:xfrm>
            <a:off x="205946" y="1126132"/>
            <a:ext cx="8308642" cy="4594778"/>
          </a:xfrm>
          <a:prstGeom prst="rect">
            <a:avLst/>
          </a:prstGeom>
        </p:spPr>
      </p:pic>
      <p:sp>
        <p:nvSpPr>
          <p:cNvPr id="13" name="Прямоугольник 12"/>
          <p:cNvSpPr/>
          <p:nvPr/>
        </p:nvSpPr>
        <p:spPr>
          <a:xfrm>
            <a:off x="5652120" y="280255"/>
            <a:ext cx="4572000" cy="830997"/>
          </a:xfrm>
          <a:prstGeom prst="rect">
            <a:avLst/>
          </a:prstGeom>
        </p:spPr>
        <p:txBody>
          <a:bodyPr>
            <a:spAutoFit/>
          </a:bodyPr>
          <a:lstStyle/>
          <a:p>
            <a:r>
              <a:rPr lang="uk-UA" sz="2400" b="1" dirty="0">
                <a:solidFill>
                  <a:srgbClr val="A50021"/>
                </a:solidFill>
              </a:rPr>
              <a:t>Гендерна мапа</a:t>
            </a:r>
            <a:r>
              <a:rPr lang="uk-UA" sz="2400" b="1" dirty="0">
                <a:solidFill>
                  <a:srgbClr val="002060"/>
                </a:solidFill>
              </a:rPr>
              <a:t/>
            </a:r>
            <a:br>
              <a:rPr lang="uk-UA" sz="2400" b="1" dirty="0">
                <a:solidFill>
                  <a:srgbClr val="002060"/>
                </a:solidFill>
              </a:rPr>
            </a:br>
            <a:endParaRPr lang="uk-UA" sz="2400" b="1" dirty="0"/>
          </a:p>
        </p:txBody>
      </p:sp>
      <p:sp>
        <p:nvSpPr>
          <p:cNvPr id="15"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70172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0" y="-51578"/>
            <a:ext cx="3049523" cy="1048512"/>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8514588" y="1033272"/>
            <a:ext cx="598931" cy="804672"/>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805700"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8" name="object 8"/>
          <p:cNvSpPr/>
          <p:nvPr/>
        </p:nvSpPr>
        <p:spPr>
          <a:xfrm>
            <a:off x="8717788"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9" name="object 9"/>
          <p:cNvSpPr/>
          <p:nvPr/>
        </p:nvSpPr>
        <p:spPr>
          <a:xfrm>
            <a:off x="799350" y="2129535"/>
            <a:ext cx="7924800" cy="12700"/>
          </a:xfrm>
          <a:custGeom>
            <a:avLst/>
            <a:gdLst/>
            <a:ahLst/>
            <a:cxnLst/>
            <a:rect l="l" t="t" r="r" b="b"/>
            <a:pathLst>
              <a:path w="7924800" h="12700">
                <a:moveTo>
                  <a:pt x="0" y="12700"/>
                </a:moveTo>
                <a:lnTo>
                  <a:pt x="7924787" y="12700"/>
                </a:lnTo>
                <a:lnTo>
                  <a:pt x="7924787" y="0"/>
                </a:lnTo>
                <a:lnTo>
                  <a:pt x="0" y="0"/>
                </a:lnTo>
                <a:lnTo>
                  <a:pt x="0" y="12700"/>
                </a:lnTo>
                <a:close/>
              </a:path>
            </a:pathLst>
          </a:custGeom>
          <a:solidFill>
            <a:srgbClr val="FFFFFF"/>
          </a:solidFill>
        </p:spPr>
        <p:txBody>
          <a:bodyPr wrap="square" lIns="0" tIns="0" rIns="0" bIns="0" rtlCol="0"/>
          <a:lstStyle/>
          <a:p>
            <a:endParaRPr dirty="0"/>
          </a:p>
        </p:txBody>
      </p:sp>
      <p:sp>
        <p:nvSpPr>
          <p:cNvPr id="10" name="object 10"/>
          <p:cNvSpPr/>
          <p:nvPr/>
        </p:nvSpPr>
        <p:spPr>
          <a:xfrm>
            <a:off x="799350" y="4960365"/>
            <a:ext cx="7924800" cy="0"/>
          </a:xfrm>
          <a:custGeom>
            <a:avLst/>
            <a:gdLst/>
            <a:ahLst/>
            <a:cxnLst/>
            <a:rect l="l" t="t" r="r" b="b"/>
            <a:pathLst>
              <a:path w="7924800">
                <a:moveTo>
                  <a:pt x="0" y="0"/>
                </a:moveTo>
                <a:lnTo>
                  <a:pt x="7924787" y="0"/>
                </a:lnTo>
              </a:path>
            </a:pathLst>
          </a:custGeom>
          <a:ln w="38100">
            <a:solidFill>
              <a:srgbClr val="FFFFFF"/>
            </a:solidFill>
          </a:ln>
        </p:spPr>
        <p:txBody>
          <a:bodyPr wrap="square" lIns="0" tIns="0" rIns="0" bIns="0" rtlCol="0"/>
          <a:lstStyle/>
          <a:p>
            <a:endParaRPr dirty="0"/>
          </a:p>
        </p:txBody>
      </p:sp>
      <p:pic>
        <p:nvPicPr>
          <p:cNvPr id="14" name="Рисунок 13"/>
          <p:cNvPicPr>
            <a:picLocks noChangeAspect="1"/>
          </p:cNvPicPr>
          <p:nvPr/>
        </p:nvPicPr>
        <p:blipFill>
          <a:blip r:embed="rId7"/>
          <a:stretch>
            <a:fillRect/>
          </a:stretch>
        </p:blipFill>
        <p:spPr>
          <a:xfrm>
            <a:off x="812051" y="1176527"/>
            <a:ext cx="7144325" cy="4487688"/>
          </a:xfrm>
          <a:prstGeom prst="rect">
            <a:avLst/>
          </a:prstGeom>
        </p:spPr>
      </p:pic>
      <p:sp>
        <p:nvSpPr>
          <p:cNvPr id="13" name="Прямоугольник 12"/>
          <p:cNvSpPr/>
          <p:nvPr/>
        </p:nvSpPr>
        <p:spPr>
          <a:xfrm>
            <a:off x="4541519" y="193010"/>
            <a:ext cx="4572000" cy="461665"/>
          </a:xfrm>
          <a:prstGeom prst="rect">
            <a:avLst/>
          </a:prstGeom>
        </p:spPr>
        <p:txBody>
          <a:bodyPr>
            <a:spAutoFit/>
          </a:bodyPr>
          <a:lstStyle/>
          <a:p>
            <a:r>
              <a:rPr lang="uk-UA" sz="2400" b="1" dirty="0">
                <a:solidFill>
                  <a:srgbClr val="A50021"/>
                </a:solidFill>
              </a:rPr>
              <a:t>Від гендерного аналізу до дій</a:t>
            </a:r>
            <a:endParaRPr lang="uk-UA" sz="2400" b="1" dirty="0"/>
          </a:p>
        </p:txBody>
      </p:sp>
      <p:sp>
        <p:nvSpPr>
          <p:cNvPr id="15"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68774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555776" y="267588"/>
            <a:ext cx="7770812" cy="6413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eaLnBrk="1" hangingPunct="1">
              <a:defRPr/>
            </a:pPr>
            <a:r>
              <a:rPr lang="ru-RU" altLang="uk-UA" sz="2400" b="1" dirty="0">
                <a:solidFill>
                  <a:srgbClr val="003399"/>
                </a:solidFill>
                <a:latin typeface="Calibri" panose="020F0502020204030204" pitchFamily="34" charset="0"/>
                <a:cs typeface="Times New Roman" panose="02020603050405020304" pitchFamily="18" charset="0"/>
              </a:rPr>
              <a:t>        </a:t>
            </a:r>
            <a:r>
              <a:rPr lang="ru-RU" altLang="uk-UA" sz="2700" b="1" dirty="0">
                <a:solidFill>
                  <a:srgbClr val="C02635"/>
                </a:solidFill>
                <a:latin typeface="Calibri" panose="020F0502020204030204" pitchFamily="34" charset="0"/>
                <a:ea typeface="+mn-ea"/>
                <a:cs typeface="+mn-cs"/>
              </a:rPr>
              <a:t>Гендерна державна політика</a:t>
            </a:r>
            <a:br>
              <a:rPr lang="ru-RU" altLang="uk-UA" sz="2700" b="1" dirty="0">
                <a:solidFill>
                  <a:srgbClr val="C02635"/>
                </a:solidFill>
                <a:latin typeface="Calibri" panose="020F0502020204030204" pitchFamily="34" charset="0"/>
                <a:ea typeface="+mn-ea"/>
                <a:cs typeface="+mn-cs"/>
              </a:rPr>
            </a:br>
            <a:r>
              <a:rPr lang="ru-RU" altLang="uk-UA" sz="2700" b="1" dirty="0">
                <a:solidFill>
                  <a:srgbClr val="C02635"/>
                </a:solidFill>
                <a:latin typeface="Calibri" panose="020F0502020204030204" pitchFamily="34" charset="0"/>
                <a:ea typeface="+mn-ea"/>
                <a:cs typeface="+mn-cs"/>
              </a:rPr>
              <a:t>базується на гендерному підході</a:t>
            </a:r>
          </a:p>
        </p:txBody>
      </p:sp>
      <p:sp>
        <p:nvSpPr>
          <p:cNvPr id="9220" name="Rectangle 3"/>
          <p:cNvSpPr>
            <a:spLocks noGrp="1" noChangeArrowheads="1"/>
          </p:cNvSpPr>
          <p:nvPr>
            <p:ph type="body" idx="4294967295"/>
          </p:nvPr>
        </p:nvSpPr>
        <p:spPr>
          <a:xfrm>
            <a:off x="98326" y="1423035"/>
            <a:ext cx="9036050" cy="4913312"/>
          </a:xfrm>
          <a:prstGeom prst="rect">
            <a:avLst/>
          </a:prstGeom>
        </p:spPr>
        <p:txBody>
          <a:bodyPr>
            <a:normAutofit/>
          </a:bodyPr>
          <a:lstStyle/>
          <a:p>
            <a:pPr algn="l" eaLnBrk="1" hangingPunct="1">
              <a:defRPr/>
            </a:pPr>
            <a:r>
              <a:rPr lang="ru-RU" altLang="uk-UA" sz="2000" dirty="0">
                <a:solidFill>
                  <a:srgbClr val="003399"/>
                </a:solidFill>
                <a:latin typeface="Calibri" panose="020F0502020204030204" pitchFamily="34" charset="0"/>
                <a:cs typeface="Times New Roman" panose="02020603050405020304" pitchFamily="18" charset="0"/>
              </a:rPr>
              <a:t>– </a:t>
            </a:r>
            <a:r>
              <a:rPr lang="ru-RU" altLang="uk-UA" sz="2000" dirty="0" err="1">
                <a:solidFill>
                  <a:srgbClr val="003399"/>
                </a:solidFill>
                <a:latin typeface="Calibri" panose="020F0502020204030204" pitchFamily="34" charset="0"/>
                <a:cs typeface="Times New Roman" panose="02020603050405020304" pitchFamily="18" charset="0"/>
              </a:rPr>
              <a:t>це</a:t>
            </a:r>
            <a:r>
              <a:rPr lang="ru-RU" altLang="uk-UA" sz="2000" dirty="0">
                <a:solidFill>
                  <a:srgbClr val="003399"/>
                </a:solidFill>
                <a:latin typeface="Calibri" panose="020F0502020204030204" pitchFamily="34" charset="0"/>
                <a:cs typeface="Times New Roman" panose="02020603050405020304" pitchFamily="18" charset="0"/>
              </a:rPr>
              <a:t> дії органів державної влади, органів місцевого самоврядування з вирішення проблем забезпечення ґендерної рівності в суспільстві, а саме</a:t>
            </a:r>
            <a:r>
              <a:rPr lang="uk-UA" altLang="uk-UA" sz="2000" dirty="0">
                <a:solidFill>
                  <a:srgbClr val="003399"/>
                </a:solidFill>
                <a:latin typeface="Calibri" panose="020F0502020204030204" pitchFamily="34" charset="0"/>
              </a:rPr>
              <a:t> </a:t>
            </a:r>
            <a:r>
              <a:rPr lang="ru-RU" altLang="uk-UA" sz="2000" dirty="0">
                <a:solidFill>
                  <a:srgbClr val="003399"/>
                </a:solidFill>
                <a:latin typeface="Calibri" panose="020F0502020204030204" pitchFamily="34" charset="0"/>
                <a:cs typeface="Times New Roman" panose="02020603050405020304" pitchFamily="18" charset="0"/>
              </a:rPr>
              <a:t>забезпечення однакових для жінок і чоловіків:</a:t>
            </a:r>
            <a:endParaRPr lang="uk-UA" altLang="uk-UA" sz="2000" dirty="0">
              <a:solidFill>
                <a:srgbClr val="003399"/>
              </a:solidFill>
              <a:latin typeface="Calibri" panose="020F0502020204030204" pitchFamily="34" charset="0"/>
            </a:endParaRPr>
          </a:p>
          <a:p>
            <a:pPr marL="342900" indent="-342900" algn="l" eaLnBrk="1" hangingPunct="1">
              <a:buFont typeface="Wingdings" panose="05000000000000000000" pitchFamily="2" charset="2"/>
              <a:buChar char="Ø"/>
              <a:defRPr/>
            </a:pPr>
            <a:r>
              <a:rPr lang="ru-RU" altLang="uk-UA" sz="2000" dirty="0">
                <a:solidFill>
                  <a:srgbClr val="003399"/>
                </a:solidFill>
                <a:latin typeface="Calibri" panose="020F0502020204030204" pitchFamily="34" charset="0"/>
                <a:cs typeface="Times New Roman" panose="02020603050405020304" pitchFamily="18" charset="0"/>
              </a:rPr>
              <a:t> соціального статусу</a:t>
            </a:r>
            <a:endParaRPr lang="uk-UA" altLang="uk-UA" sz="2000" dirty="0">
              <a:solidFill>
                <a:srgbClr val="003399"/>
              </a:solidFill>
              <a:latin typeface="Calibri" panose="020F0502020204030204" pitchFamily="34" charset="0"/>
            </a:endParaRPr>
          </a:p>
          <a:p>
            <a:pPr marL="342900" indent="-342900" algn="l" eaLnBrk="1" hangingPunct="1">
              <a:buFont typeface="Wingdings" panose="05000000000000000000" pitchFamily="2" charset="2"/>
              <a:buChar char="Ø"/>
              <a:defRPr/>
            </a:pPr>
            <a:r>
              <a:rPr lang="ru-RU" altLang="uk-UA" sz="2000" dirty="0">
                <a:solidFill>
                  <a:srgbClr val="003399"/>
                </a:solidFill>
                <a:latin typeface="Calibri" panose="020F0502020204030204" pitchFamily="34" charset="0"/>
                <a:cs typeface="Times New Roman" panose="02020603050405020304" pitchFamily="18" charset="0"/>
              </a:rPr>
              <a:t> умов реалізації прав людини</a:t>
            </a:r>
            <a:endParaRPr lang="uk-UA" altLang="uk-UA" sz="2000" dirty="0">
              <a:solidFill>
                <a:srgbClr val="003399"/>
              </a:solidFill>
              <a:latin typeface="Calibri" panose="020F0502020204030204" pitchFamily="34" charset="0"/>
            </a:endParaRPr>
          </a:p>
          <a:p>
            <a:pPr marL="342900" indent="-342900" algn="l" eaLnBrk="1" hangingPunct="1">
              <a:buFont typeface="Wingdings" panose="05000000000000000000" pitchFamily="2" charset="2"/>
              <a:buChar char="Ø"/>
              <a:defRPr/>
            </a:pPr>
            <a:r>
              <a:rPr lang="ru-RU" altLang="uk-UA" sz="2000" dirty="0">
                <a:solidFill>
                  <a:srgbClr val="003399"/>
                </a:solidFill>
                <a:latin typeface="Calibri" panose="020F0502020204030204" pitchFamily="34" charset="0"/>
                <a:cs typeface="Times New Roman" panose="02020603050405020304" pitchFamily="18" charset="0"/>
              </a:rPr>
              <a:t>можливостей використовувати соціальні та економічні ресурси </a:t>
            </a:r>
            <a:endParaRPr lang="uk-UA" altLang="uk-UA" sz="2000" dirty="0">
              <a:solidFill>
                <a:srgbClr val="003399"/>
              </a:solidFill>
              <a:latin typeface="Calibri" panose="020F0502020204030204" pitchFamily="34" charset="0"/>
            </a:endParaRPr>
          </a:p>
          <a:p>
            <a:pPr marL="342900" indent="-342900" algn="l" eaLnBrk="1" hangingPunct="1">
              <a:buFont typeface="Wingdings" panose="05000000000000000000" pitchFamily="2" charset="2"/>
              <a:buChar char="Ø"/>
              <a:defRPr/>
            </a:pPr>
            <a:r>
              <a:rPr lang="ru-RU" altLang="uk-UA" sz="2000" dirty="0">
                <a:solidFill>
                  <a:srgbClr val="003399"/>
                </a:solidFill>
                <a:latin typeface="Calibri" panose="020F0502020204030204" pitchFamily="34" charset="0"/>
                <a:cs typeface="Times New Roman" panose="02020603050405020304" pitchFamily="18" charset="0"/>
              </a:rPr>
              <a:t>можливостей робити свій внесок у національний, політичний, соціальний, економічний і культурний розвиток регіону</a:t>
            </a:r>
            <a:endParaRPr lang="uk-UA" altLang="uk-UA" sz="2000" dirty="0">
              <a:solidFill>
                <a:srgbClr val="003399"/>
              </a:solidFill>
              <a:latin typeface="Calibri" panose="020F0502020204030204" pitchFamily="34" charset="0"/>
            </a:endParaRPr>
          </a:p>
          <a:p>
            <a:pPr marL="342900" indent="-342900" algn="l" eaLnBrk="1" hangingPunct="1">
              <a:buFont typeface="Wingdings" panose="05000000000000000000" pitchFamily="2" charset="2"/>
              <a:buChar char="Ø"/>
              <a:defRPr/>
            </a:pPr>
            <a:r>
              <a:rPr lang="ru-RU" altLang="uk-UA" sz="2000" dirty="0">
                <a:solidFill>
                  <a:srgbClr val="003399"/>
                </a:solidFill>
                <a:latin typeface="Calibri" panose="020F0502020204030204" pitchFamily="34" charset="0"/>
                <a:cs typeface="Times New Roman" panose="02020603050405020304" pitchFamily="18" charset="0"/>
              </a:rPr>
              <a:t>рівного права для жінок і чоловіків мати однакову користь від результатів їх діяльності. </a:t>
            </a:r>
          </a:p>
          <a:p>
            <a:pPr algn="l" eaLnBrk="1" hangingPunct="1">
              <a:defRPr/>
            </a:pPr>
            <a:r>
              <a:rPr lang="uk-UA" altLang="uk-UA" sz="2000" b="1" dirty="0">
                <a:solidFill>
                  <a:srgbClr val="C02635"/>
                </a:solidFill>
                <a:latin typeface="Calibri" panose="020F0502020204030204" pitchFamily="34" charset="0"/>
              </a:rPr>
              <a:t>Цілеспрямоване впровадження ґендерних підходів означає обов</a:t>
            </a:r>
            <a:r>
              <a:rPr lang="en-US" altLang="uk-UA" sz="2000" b="1" dirty="0">
                <a:solidFill>
                  <a:srgbClr val="C02635"/>
                </a:solidFill>
                <a:latin typeface="Calibri" panose="020F0502020204030204" pitchFamily="34" charset="0"/>
              </a:rPr>
              <a:t>’</a:t>
            </a:r>
            <a:r>
              <a:rPr lang="uk-UA" altLang="uk-UA" sz="2000" b="1" dirty="0">
                <a:solidFill>
                  <a:srgbClr val="C02635"/>
                </a:solidFill>
                <a:latin typeface="Calibri" panose="020F0502020204030204" pitchFamily="34" charset="0"/>
              </a:rPr>
              <a:t>язкове врахування інтересів та досвіду як жінок, так і чоловіків в процесі функціонування державних органів влади та місцевого самоврядування</a:t>
            </a:r>
            <a:endParaRPr lang="ru-RU" altLang="uk-UA" sz="2000" b="1" dirty="0">
              <a:solidFill>
                <a:srgbClr val="C02635"/>
              </a:solidFill>
              <a:latin typeface="Calibri" panose="020F0502020204030204" pitchFamily="34" charset="0"/>
            </a:endParaRPr>
          </a:p>
          <a:p>
            <a:pPr marL="342900" indent="-342900" algn="l" eaLnBrk="1" hangingPunct="1">
              <a:buFont typeface="Wingdings" panose="05000000000000000000" pitchFamily="2" charset="2"/>
              <a:buChar char="Ø"/>
              <a:defRPr/>
            </a:pPr>
            <a:endParaRPr lang="ru-RU" altLang="uk-UA" sz="2000" dirty="0">
              <a:solidFill>
                <a:srgbClr val="003399"/>
              </a:solidFill>
              <a:latin typeface="Calibri" panose="020F0502020204030204" pitchFamily="34" charset="0"/>
              <a:cs typeface="Times New Roman" panose="02020603050405020304" pitchFamily="18" charset="0"/>
            </a:endParaRPr>
          </a:p>
        </p:txBody>
      </p:sp>
      <p:sp>
        <p:nvSpPr>
          <p:cNvPr id="4" name="object 15"/>
          <p:cNvSpPr/>
          <p:nvPr/>
        </p:nvSpPr>
        <p:spPr>
          <a:xfrm>
            <a:off x="0" y="64007"/>
            <a:ext cx="3049523" cy="1048512"/>
          </a:xfrm>
          <a:prstGeom prst="rect">
            <a:avLst/>
          </a:prstGeom>
          <a:blipFill>
            <a:blip r:embed="rId2" cstate="print"/>
            <a:stretch>
              <a:fillRect/>
            </a:stretch>
          </a:blipFill>
        </p:spPr>
        <p:txBody>
          <a:bodyPr wrap="square" lIns="0" tIns="0" rIns="0" bIns="0" rtlCol="0"/>
          <a:lstStyle/>
          <a:p>
            <a:endParaRPr dirty="0"/>
          </a:p>
        </p:txBody>
      </p:sp>
      <p:sp>
        <p:nvSpPr>
          <p:cNvPr id="5" name="object 1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8535445" y="1988840"/>
            <a:ext cx="598931" cy="804672"/>
          </a:xfrm>
          <a:prstGeom prst="rect">
            <a:avLst/>
          </a:prstGeom>
          <a:blipFill>
            <a:blip r:embed="rId4" cstate="print"/>
            <a:stretch>
              <a:fillRect/>
            </a:stretch>
          </a:blipFill>
        </p:spPr>
        <p:txBody>
          <a:bodyPr wrap="square" lIns="0" tIns="0" rIns="0" bIns="0" rtlCol="0"/>
          <a:lstStyle/>
          <a:p>
            <a:endParaRPr dirty="0"/>
          </a:p>
        </p:txBody>
      </p:sp>
      <p:sp>
        <p:nvSpPr>
          <p:cNvPr id="8" name="object 4"/>
          <p:cNvSpPr/>
          <p:nvPr/>
        </p:nvSpPr>
        <p:spPr>
          <a:xfrm>
            <a:off x="0" y="6053328"/>
            <a:ext cx="598931" cy="804672"/>
          </a:xfrm>
          <a:prstGeom prst="rect">
            <a:avLst/>
          </a:prstGeom>
          <a:blipFill>
            <a:blip r:embed="rId5" cstate="print"/>
            <a:stretch>
              <a:fillRect/>
            </a:stretch>
          </a:blipFill>
        </p:spPr>
        <p:txBody>
          <a:bodyPr wrap="square" lIns="0" tIns="0" rIns="0" bIns="0" rtlCol="0"/>
          <a:lstStyle/>
          <a:p>
            <a:endParaRPr dirty="0"/>
          </a:p>
        </p:txBody>
      </p:sp>
      <p:sp>
        <p:nvSpPr>
          <p:cNvPr id="9"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
        <p:nvSpPr>
          <p:cNvPr id="10" name="object 2"/>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xmlns="" val="4783026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555776" y="267588"/>
            <a:ext cx="7770812" cy="6413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eaLnBrk="1" hangingPunct="1">
              <a:defRPr/>
            </a:pPr>
            <a:r>
              <a:rPr lang="ru-RU" altLang="uk-UA" sz="2400" b="1" dirty="0">
                <a:solidFill>
                  <a:srgbClr val="003399"/>
                </a:solidFill>
                <a:latin typeface="Calibri" panose="020F0502020204030204" pitchFamily="34" charset="0"/>
                <a:cs typeface="Times New Roman" panose="02020603050405020304" pitchFamily="18" charset="0"/>
              </a:rPr>
              <a:t>        </a:t>
            </a:r>
            <a:r>
              <a:rPr lang="ru-RU" altLang="uk-UA" sz="2700" b="1" dirty="0">
                <a:solidFill>
                  <a:srgbClr val="C02635"/>
                </a:solidFill>
                <a:latin typeface="Calibri" panose="020F0502020204030204" pitchFamily="34" charset="0"/>
                <a:ea typeface="+mn-ea"/>
                <a:cs typeface="+mn-cs"/>
              </a:rPr>
              <a:t>Гендерна державна політика</a:t>
            </a:r>
            <a:br>
              <a:rPr lang="ru-RU" altLang="uk-UA" sz="2700" b="1" dirty="0">
                <a:solidFill>
                  <a:srgbClr val="C02635"/>
                </a:solidFill>
                <a:latin typeface="Calibri" panose="020F0502020204030204" pitchFamily="34" charset="0"/>
                <a:ea typeface="+mn-ea"/>
                <a:cs typeface="+mn-cs"/>
              </a:rPr>
            </a:br>
            <a:r>
              <a:rPr lang="ru-RU" altLang="uk-UA" sz="2700" b="1" dirty="0">
                <a:solidFill>
                  <a:srgbClr val="C02635"/>
                </a:solidFill>
                <a:latin typeface="Calibri" panose="020F0502020204030204" pitchFamily="34" charset="0"/>
                <a:ea typeface="+mn-ea"/>
                <a:cs typeface="+mn-cs"/>
              </a:rPr>
              <a:t>базується на гендерному підході</a:t>
            </a:r>
          </a:p>
        </p:txBody>
      </p:sp>
      <p:sp>
        <p:nvSpPr>
          <p:cNvPr id="4" name="object 15"/>
          <p:cNvSpPr/>
          <p:nvPr/>
        </p:nvSpPr>
        <p:spPr>
          <a:xfrm>
            <a:off x="0" y="64007"/>
            <a:ext cx="3049523" cy="1048512"/>
          </a:xfrm>
          <a:prstGeom prst="rect">
            <a:avLst/>
          </a:prstGeom>
          <a:blipFill>
            <a:blip r:embed="rId2" cstate="print"/>
            <a:stretch>
              <a:fillRect/>
            </a:stretch>
          </a:blipFill>
        </p:spPr>
        <p:txBody>
          <a:bodyPr wrap="square" lIns="0" tIns="0" rIns="0" bIns="0" rtlCol="0"/>
          <a:lstStyle/>
          <a:p>
            <a:endParaRPr dirty="0"/>
          </a:p>
        </p:txBody>
      </p:sp>
      <p:sp>
        <p:nvSpPr>
          <p:cNvPr id="5" name="object 14"/>
          <p:cNvSpPr/>
          <p:nvPr/>
        </p:nvSpPr>
        <p:spPr>
          <a:xfrm>
            <a:off x="6728459" y="5952744"/>
            <a:ext cx="2087879" cy="763524"/>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8535445" y="1988840"/>
            <a:ext cx="598931" cy="804672"/>
          </a:xfrm>
          <a:prstGeom prst="rect">
            <a:avLst/>
          </a:prstGeom>
          <a:blipFill>
            <a:blip r:embed="rId4" cstate="print"/>
            <a:stretch>
              <a:fillRect/>
            </a:stretch>
          </a:blipFill>
        </p:spPr>
        <p:txBody>
          <a:bodyPr wrap="square" lIns="0" tIns="0" rIns="0" bIns="0" rtlCol="0"/>
          <a:lstStyle/>
          <a:p>
            <a:endParaRPr dirty="0"/>
          </a:p>
        </p:txBody>
      </p:sp>
      <p:sp>
        <p:nvSpPr>
          <p:cNvPr id="8" name="object 4"/>
          <p:cNvSpPr/>
          <p:nvPr/>
        </p:nvSpPr>
        <p:spPr>
          <a:xfrm>
            <a:off x="0" y="6053328"/>
            <a:ext cx="598931" cy="804672"/>
          </a:xfrm>
          <a:prstGeom prst="rect">
            <a:avLst/>
          </a:prstGeom>
          <a:blipFill>
            <a:blip r:embed="rId5" cstate="print"/>
            <a:stretch>
              <a:fillRect/>
            </a:stretch>
          </a:blipFill>
        </p:spPr>
        <p:txBody>
          <a:bodyPr wrap="square" lIns="0" tIns="0" rIns="0" bIns="0" rtlCol="0"/>
          <a:lstStyle/>
          <a:p>
            <a:endParaRPr dirty="0"/>
          </a:p>
        </p:txBody>
      </p:sp>
      <p:pic>
        <p:nvPicPr>
          <p:cNvPr id="9" name="Рисунок 8"/>
          <p:cNvPicPr>
            <a:picLocks noChangeAspect="1"/>
          </p:cNvPicPr>
          <p:nvPr/>
        </p:nvPicPr>
        <p:blipFill rotWithShape="1">
          <a:blip r:embed="rId6"/>
          <a:srcRect t="20586" b="14983"/>
          <a:stretch/>
        </p:blipFill>
        <p:spPr>
          <a:xfrm>
            <a:off x="107504" y="1562015"/>
            <a:ext cx="8564818" cy="3672408"/>
          </a:xfrm>
          <a:prstGeom prst="rect">
            <a:avLst/>
          </a:prstGeom>
        </p:spPr>
      </p:pic>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
        <p:nvSpPr>
          <p:cNvPr id="11" name="object 2"/>
          <p:cNvSpPr/>
          <p:nvPr/>
        </p:nvSpPr>
        <p:spPr>
          <a:xfrm>
            <a:off x="0" y="5838444"/>
            <a:ext cx="9144000" cy="45719"/>
          </a:xfrm>
          <a:prstGeom prst="rect">
            <a:avLst/>
          </a:prstGeom>
          <a:blipFill>
            <a:blip r:embed="rId7"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xmlns="" val="20585679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pic>
        <p:nvPicPr>
          <p:cNvPr id="2" name="Рисунок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4112" y="1225680"/>
            <a:ext cx="2912610" cy="3410947"/>
          </a:xfrm>
          <a:prstGeom prst="rect">
            <a:avLst/>
          </a:prstGeom>
        </p:spPr>
      </p:pic>
      <p:sp>
        <p:nvSpPr>
          <p:cNvPr id="3" name="TextBox 2"/>
          <p:cNvSpPr txBox="1"/>
          <p:nvPr/>
        </p:nvSpPr>
        <p:spPr>
          <a:xfrm>
            <a:off x="3528847" y="373657"/>
            <a:ext cx="5144997" cy="461665"/>
          </a:xfrm>
          <a:prstGeom prst="rect">
            <a:avLst/>
          </a:prstGeom>
          <a:noFill/>
        </p:spPr>
        <p:txBody>
          <a:bodyPr wrap="square" rtlCol="0">
            <a:spAutoFit/>
          </a:bodyPr>
          <a:lstStyle/>
          <a:p>
            <a:pPr algn="ctr"/>
            <a:r>
              <a:rPr lang="uk-UA" sz="2400" b="1" dirty="0">
                <a:solidFill>
                  <a:srgbClr val="A50021"/>
                </a:solidFill>
              </a:rPr>
              <a:t>Жіноче лідерство</a:t>
            </a:r>
            <a:endParaRPr lang="ru-RU" sz="2400" b="1" dirty="0">
              <a:solidFill>
                <a:srgbClr val="A50021"/>
              </a:solidFill>
            </a:endParaRPr>
          </a:p>
        </p:txBody>
      </p:sp>
      <p:sp>
        <p:nvSpPr>
          <p:cNvPr id="4" name="Прямоугольник 3"/>
          <p:cNvSpPr/>
          <p:nvPr/>
        </p:nvSpPr>
        <p:spPr>
          <a:xfrm>
            <a:off x="333754" y="4759387"/>
            <a:ext cx="2213992" cy="923330"/>
          </a:xfrm>
          <a:prstGeom prst="rect">
            <a:avLst/>
          </a:prstGeom>
        </p:spPr>
        <p:txBody>
          <a:bodyPr wrap="square">
            <a:spAutoFit/>
          </a:bodyPr>
          <a:lstStyle/>
          <a:p>
            <a:r>
              <a:rPr lang="uk-UA" b="1" dirty="0">
                <a:solidFill>
                  <a:srgbClr val="002060"/>
                </a:solidFill>
              </a:rPr>
              <a:t>Інна Іванюк, голова Повчанської ОТГ, Рівненська область</a:t>
            </a:r>
            <a:endParaRPr lang="uk-UA" dirty="0">
              <a:solidFill>
                <a:srgbClr val="002060"/>
              </a:solidFill>
            </a:endParaRPr>
          </a:p>
        </p:txBody>
      </p:sp>
      <p:sp>
        <p:nvSpPr>
          <p:cNvPr id="5" name="Прямоугольник 4"/>
          <p:cNvSpPr/>
          <p:nvPr/>
        </p:nvSpPr>
        <p:spPr>
          <a:xfrm>
            <a:off x="3412262" y="1112519"/>
            <a:ext cx="5624236" cy="4524315"/>
          </a:xfrm>
          <a:prstGeom prst="rect">
            <a:avLst/>
          </a:prstGeom>
        </p:spPr>
        <p:txBody>
          <a:bodyPr wrap="square">
            <a:spAutoFit/>
          </a:bodyPr>
          <a:lstStyle/>
          <a:p>
            <a:r>
              <a:rPr lang="uk-UA" dirty="0">
                <a:solidFill>
                  <a:srgbClr val="002060"/>
                </a:solidFill>
              </a:rPr>
              <a:t>До об’єднання бюджет села складав 180 тис. гривень і його ледве вистачало на виплати працівникам. </a:t>
            </a:r>
            <a:br>
              <a:rPr lang="uk-UA" dirty="0">
                <a:solidFill>
                  <a:srgbClr val="002060"/>
                </a:solidFill>
              </a:rPr>
            </a:br>
            <a:r>
              <a:rPr lang="uk-UA" dirty="0">
                <a:solidFill>
                  <a:srgbClr val="002060"/>
                </a:solidFill>
              </a:rPr>
              <a:t>Село було депресивним – через відсутність робочих </a:t>
            </a:r>
            <a:br>
              <a:rPr lang="uk-UA" dirty="0">
                <a:solidFill>
                  <a:srgbClr val="002060"/>
                </a:solidFill>
              </a:rPr>
            </a:br>
            <a:r>
              <a:rPr lang="uk-UA" dirty="0">
                <a:solidFill>
                  <a:srgbClr val="002060"/>
                </a:solidFill>
              </a:rPr>
              <a:t>місць з нього виїжджали мешканці. Під її керівництвом громада отримала нову сільську лікарську амбулаторію в межах програми «Доступна медицина». Тут вперше за 25 років повноцінно запрацював дитячий садочок і відновлено основну дорогу. Керівниця розповідає, що за останній рік бюджет поповнився на 13,5 млн гривень, а в центральному селі зараз важко знайти будинок на продаж. «Покращення інфраструктури та якості життя збільшили й народжуваність у громаді. За останній рік тут народилося на 10 діток більше, порівняно з минулими роками. У нас залишаються, а не виїжджають», – з гордістю розповідає голова Повчанської громади</a:t>
            </a:r>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575182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3" name="AutoShape 2" descr="data:image/jpeg;base64,/9j/4AAQSkZJRgABAQAAAQABAAD/2wCEAAkGBxMTERUTExIWFhUXGCAYGRcYFx0gIBsgIB4gIR0eHSAdHSgmHx0lHiIeITEhJiorLi4vHx8zODMtNygtLisBCgoKDg0OGxAQGy8lICUwNS0tLS0tLS0tLS0tLy0tLS0tLS0uLS8tLS0tLS0tLS0tLS0tLS0tLS0tLS0tLSstLf/AABEIAKIBOAMBIgACEQEDEQH/xAAcAAACAwADAQAAAAAAAAAAAAAABQQGBwECAwj/xABLEAACAQMCAwQHAwgHBwIHAAABAgMABBESIQUGMRMiQVEHFDJhcYGRI1KhMzRCcnOxsrMVJDWCwcLRJUNidKLh8BZTCDZUY4PE0v/EABkBAQEBAQEBAAAAAAAAAAAAAAABAgMEBf/EAC8RAAICAQMCAwYGAwAAAAAAAAABAhEDEiExBEEyUXETYbHB0fAUIjOBkaEjQlL/2gAMAwEAAhEDEQA/ANxoqFxLisNuAZpAgY4BOdz8qj23MdrIVCTqdTaF67t5dOtANaKKV3PMVrGWDzKpRgjddmIJA6dcA/SgGlFQeGcXguNXYyB9ONWM7ZzjqPcakXl0kSGSRgqL1Y+FAe1FI/8A1fY//Up+P+lOkYEAg5BGQaA7UV5zzKilnYKo3JJwB8SaU23NVpJJ2cc2psFtlbGAMnfGOnvoB1RSjhnM9pOQsU6lj0U5Un4BgCflTegCilXE+Y7W3OmWZVb7oyxHxCgkV4z82Widnrl09qgkTKPgq3Qk6dunQ4oB3RXlbXCSKHRlZT0ZSCD8xXrQBRRRQBRRRQBRRRQBRRRQBRRRQBRRRQBRRRQHncuVRmHUAnfPgPdv9N6rXKHMU108gkjVFUZXCTKW364kQADyGdXmBT/igBglBOBobJzjHdO+fD4+FUT0aW6JcSqI4Y2ES5ESKgOcMNYWNcuAQcE5XVuBqFQ0uDRaKKKpkKKKKAKKKKAKKKKAofpa/IwftD/DVFt5zHAjr1S41D4hVIq9elr8jB+0P8NUQRE2erGwnwfmm37jQG4pcqYxJnuldefdjOfpWI3NyZIZ5D1e5Vz/AHllNXWHjH+wic94Ibf8dI/6CDVHWM+ps2NjcIoPvEbk/wAQ+tAXX0R9Ln4p/nqf6Ur3TaLGOsjjPwXvH8dNQPRH0ufin+elnpTvdV0kYO0afixyfwC0BTjGdIbHdJIB94AJHy1D61tPJF72tjCc7qug/wBzu/uAPzqg8Y4Vo4TayY31lj8JMkH6KlO/RNeZSaE/osJB/eGD/CPrQEP0r3r9rFDkhAmvHgSSRv54A/E139HPLodTdGQ/pxhQPMYJJ89+n+tWTnblr1yMFCBLHnST0YHqp+gwfD5ms14fxK64fMVGUIPfif2W+I/cw+uKA9OPcrzW85jRJJVADK6xsdvfgHDA/wCB8a0Ky4rOOEtM6sJkjYd5SDlcgMQR5YNSuWua4bsYB0S43jY7/FT+kPx8wKeTRB1KsMqwIIPiDsRQGFcD4ebq5SEvgyMcudzsCxPXcnH1NXfnTlA+rxyRMzmCJItGnJZQcZGP0t848hVa5l5Xmsn1rqMQOUlXqvlqx7LDz6H8Kf8AK/pAIxHd7joJgP4wP4h8x40BG9G5uIbns2ilWKRTnUjABgMg7jAOAR78jyFahXSKVWUMpDKRkEHII8wRXLSAEAnc9B5460B2rrI+AT5DNdq85z3Wx1wf3e+gIqX5JUaRjYMdQ2J8B54qdSeCbLKAFHeGMFNvPAB8akcevWhgaRSoYEAagCNyBjd065x7X16UAwopby9fmeBZGKkkndAMbHG2Hcfj9OlMqAKK4JrpDOjrqRlZT0ZSCPqKA9KKixX8TnSkisxQOAGBOk9G+HTf3iunDnJ1ZOenjn/MaAm0UUuvuLLG+go5JAIIUkHOfHw3Hj5ihUrIM/NMKStG7IpV2U5kXYBQwYjwye7iunEOPyLFbSxorGZQ3Y98schT3GRWHdzuSMHzFL+JiVpZkOpVDFy69nqKhRpjhHXWzZyT0x7678wzyx21sDdC3fThwRjWQq5GpFbRg/dHjQg7W6eW3lMkBhOlhplZCCNPUlSRp8N/I1UeRryOLtJJWEcUaBe1aMJCdTkkrMZCrlnbcnDEkZztTTlZ1ayn1MTu4eTtmkJ7g3BcDGFwMYA2z41XDcSRxzN210xKBVM62ykM80a4Ud1epALMe7tiozcFexoFjx21m1GG5hkCDL6JVbSPNsHYbHc1LtLpJUDxuroejIwYHBwcEbHfas75UZkhvI29rsC/tQMWyGGpnjdiTkY7/wAvGrjyfHps4lBUgagNLAjGo7AgnYdOponZckFF7EvjXEOwiMmAcEDBbT19+DUm1m1oj7d5Q2xyNxnYkDI+QpbzQwEOScAMMnOCOvQ6WOScDYeOPGp/Dh9jHjpoX9w9w/cPgKpzJFFFFAFFFFAUP0tfkYP2h/hpNypw/t+G3kYGWyGX9ZRqH1xj50/9KNpJJFCI43chySEUtju+OBXHoutJI4phJG6EuMB1K528MigM6XiJ9WMH6JlEv/SV/wBD8qtHMvDuw4VaIRhjJrb4srHB+AwPlUZuVJP6S7Hsn7Htc69B06Paxqxj2e78atXpPtJJLeIRxu5EuSEUtgaW8h0oCB6I+lz8U/z1S+O3JuLuV13MkhC+8Z0p+AFWzkqKeC1vWMMofSugGNgScOBgYydyOlJuUOBTG8g1wSqitqLNGwA0gkbkeYAoDvzRzM7CSyAj7GNhGpwdX2ZAG+rHUeXQ119HV52d8g8JFaM/TUPxUD51qarFMsq6BgFo2yB5b4+tY3bcMuoZVcW8xMbhsiJ9ypztt0OKAu/HeMGCd43v5U7wfSIA2FJY6Qc9CCoz17vvNOn4Zb8QtI2c6+73ZQNLAjYkZzjJBypzSjn/AJYe403EA1OF0snQkdQRnxGTkePywUXJN5dQzdg3aIml20OmNwpII1DI38utSjTk2IuPcIksrjQW3GHR12yM7EeIOR8q0zgnNCnh63U+e6dDlRnJ1aQcDzyD86zZob2+kDlJJXIA1acKB5ZwFUVp3DuWFXh5s3bJZTqYeDE5yPPScY+FUyenCeabW7cwx6iSpJDJgEbAjfr16VUudeSViRri32Rd3j8h4lfcPunp4eVV264PeWUoYI6sp7sqAlT78geI8G+lOeauL3ckVtGGciW2R5FVBlmJOc6RnGw2G1AcejTjLpcC3JJjkBwPusATkeWQDn5Vok7FpoGAOO/k46beO3+lUj0f8rTJMLmZCgUHQre0SRjJHgACeu9WmeVlmt0DFQ2cruM4Od9vlRliP66y+yds7dPP3VTm5xk06gLXGCcmdh0yD/uz47deufKrFYcSSeIkMMgYfTnunG+NvjUsrg1yRrdCsi5TRk9Mqf4mJ+ld+a8erNnUN1xpODnUOmHQ5+DfXpXnaxhZF0g9cd5OmfMg9fiKh8UvTJazF2C6ZQobIULgrgljqx8dj8Kpk4sZ3ThsrxthwshVmOog74LamfceRJGMdOlWKyctGjE5JUEkeORVZVFbhUw1qwMcgLq6uN85OpRgkf8Aau3FJcPw0BiAzYxk79wHcDY7DxqM1FWTU5hjlkeAJIH76nK7DTrBOc9O6On319+I3JMh9SiUgbhs7EY7zbYwPptSPgzA8UdTcQSAtKoiS4DtH7RP2XZARk7hiD12OatNlw9LdFhTJRVOM+RyTuAPPyqLc6TSiq9PmLOVSS7+SqQMpKCckZZizsM7ADctgDpjFN1PdO5GceZx18zSXlRF1k9pExERACMmoDK5yFgTyG5Jx5b08XJU+GMdSx8x4/4VVwYyeI9pb3BKgAnIAGfdkk+QFV3jcRkuInEZJ0pk9xwo1H9Hs3bzOdh08RTq5ZtTe0M4G0YOVx5+O9K76HXcRatfcRDgQs43LddJwh264/dRiHJ04ry/LJM7rbWLBjs0gk1nb9LAxn4VB5xuI4Le3t3ubNGCYPrJGSAANSBlfxB3I8tzSHiV7ciWbtJeMCQSPpWC3UxYDHswhwQV06dyfPNQ+ZImju1nveESX3a2sQ1orNodR9opVdSr3snbz2J3qKVmpYtPLLVyxxeCS2lto7qCacq+hEuTIWGjw1hcb+CgADfal9zwOS2tZjJCEEhiizHdTTue0mRWGi5RkBOegzk7Z8aRcEijuL609W4FLZmKUSPO6sgCAHI6AMT0wc/DrWl863PZ2Ur+sG2xp+2EfaFe8B7AG+enuznwo+BHaSRWeX7WOCC6HZ3UaOiqfWLeBFyxKAjsQurGd8np0p3wG9SKxKRTJO8KkswzgliTkjOfPbO+Kq/KsxeK6cvLMW7Mxy6phnvAKqC6j0L3xqyC3te5ae8Kupjb3HbSSFwgYBzCwAJYDT2SsTupGSu5AwvWkeC5b10zvc8WeW3kZmVQjLpYKy9dQwQSSdsbgdTsDirPw4fZR/qL+4eYH7hVW4B2aRulx3QXXAYMCThjknsoyc4O5z0I2q3RIFUKOgAA+A6VUc5qmd6KKKpkKKKKAKKKKAKV8RunW5tkU4Vy4YY64XI+G/j8vEU0pJzFeCJ4W7AyyAt2eMgK2nG5AIAIJyT0UMdyMEyx3Yh9InMdxayQiFwodWJyoPQjHX41H5T5tnlubeOZwVlic7KB3w8mDt/wpjFKfSfc9p6nJpK64i2k5yM6Tg5AOR7wKr1ve9jJZS/cXUfgJ5c/hkUIare3ptrW8l06SruUyOpOAp36gsRVF4jz1eoUCyLvFGx7i9WQE+HmasvpYvdNrHGD+VkB+KqM/wAWms24x7Uf7CL+WtAaVzbzDcQWVrNGwDyadZKg5ymo7HpvSG35wv3tWkQ6nEyr3YgcKUYnYDzA3qTz9/Ztj8E/lVG5AuoEtbgTzGJXkRQysVOcE4BXcdPpmgGHKXMXEJruOOdWEZ1asw6eikjfTtvilPF+eL1LmaNZFCrKygaF6BiB4eVXXl+4tGn+xu5JpChGhpXYY230nbOw369fM1k/MH55cft3/jNAWnjnOHEIbiZRtGsrKpaLYgMQN8b7e+rByTzsbp+wmVVlwSrLnDY6jBJw2N+u+/TFTuIcRMycQhZBoiiIB8yUYnxI2wPI/hWacin/AGhb/rH+FqAsvOXOF3b3ksUTqEXTgFFPVFJ3I8zVjsLky+pSyMutowx8Mk9cALv9Ris+9Iv9oz/3P5a1oXL9s7W9iwUaViTU2ojGw8NQB+YPyoyxK7zxzZNBdmGAoFRVyCinvHfxH3StSOQeaZrmd4ZypDIWGFC7gjPTrkH8Kp8J9c4kCd1mnz/c1Z/gFc8Cl9V4kmf93MYz8CShJ+RzQhq8dpOCDpQ4O2ZXPw2x16/h1qOY5YbeZuzOrttahUEhILDDadY38diMYzikPMFhey3F60M0yCJMoqvINebYjRGoITJkwdXVSNtyaRcVurx9bI90EIGk5uF7ws18EGr8t4YwWznxrDlR3jh1dy6zXMj8NllZjrAkfGPLOFZTnA81qBxG/liM6rMR2calAXAO6ZOF097HxGNutLoL+60FGN0JTfW7YIfPZYgEgyBpC6i+pQce1tjNReHzXYaFI3unIuIiZJDOFdSs+0qPujhsB1BKHEZGNhRyNxx0txweL3SyFdTNpaVCux3JRY99IzhnXfA2J8qsXAtUlvHI75bDAkjruwyflWecGuOI5tiGuGYCJmWQyYbFvKzq2rbLEAZPRip6gV6ctz3naW3bNdFswg6mlxoNsdRYEFWHa51FsNq0b7VFIs8W3YunApn7Uq1wkw7M47N10rggHuKuFzkYyT0NMoB3W+A+9nGfeB+FI+UroySH7RWwh2BXO+jchXbI2G/mW86frblVbpvj2Rjx8gP8a2jz5FTPOeyLMW0I2cYJYgjYbUl4izLNGysRhYxsRgkswAJb2epAJ6/KmN4V1kHQOg3LZ9kb7Hp4YqQnDI5AkjA50gbM2BjyGeu5GeuCRnejJF0zLb+8eOeXspcpG9wgZbGd1USyapgXD4bDDc+GDjave75ghsbqF5b1+ztbCMwW0asqTlo9IYEk5z4atxjOdjUaWG7knuEtVunQTSZSHitso3difs+yJXJJOlt9981aOIce4Ra+rRcQEa3MEMZUSQmVo+6MYdIiuQR1XG4zgViJ6cqpJfQrPC1uo72xuLviEi3t1LqayGoosLAgKUz3cAE5PQjxKk1bLri0xsrjTLMJBoVD2cTEFnACqNe+QQpZyMbnwNLZ+c+H3XELNrKaJp2k7ORmgkDmLDHSjPH3e8fAjxr2uLYGzuF0R6mMKsmmE7mQZUI8Mcfab93UX72n567HBeJWL+VoGS2umdcK5jLPKFjLESAOXK3EhAAHXC+BGasPDBH6vddmbb2Bnsp3l+9jUHG3jjY5OdqT8uWTQQXUkcUkSMigSNHaxtq1kEhrZG7ig7llJG+PGmXLzN6tdJrEmFUghgyktqz3uyiJk2B7xP6O4pHg1ld5LFl/hbN8Kc9tHkaVG3ewcaFOPPrnDeGRWmp0FZ9xm17SB0CMMyRkByXbYP10GXUuVJAOkZ1bjx0FelVGchzRRRVOYUUUUAUUUUAVTfSJcxx9g0j9mMthg6KdQ0sg78iZGtVY4J9kDbORcqqPpClYLCFEmSx70RYMvQZDKGx1ycqcgHxABkuDePxIpvPmOx4fjGPVhjDBhjCdCCQR7wTUPifDs8LtLgDo0kbfAuxX5Agj+9TP0lvlbIkkkwk5JyT7HU6VyffpHwFPOXuHescDMQGWIkK/rLIxX8QKpl8lO45xBrxrOJTlhEkf/wCQtpbP0U1157tlivXjX2USNR8BGoFT/Rfw7tbztD7MK6v7zd1f8x+VRvSQf9ozfBP4FoQfc/f2bY/BP5VKOV+FR3FnMJGkVVnjP2ahjkqV6Hw72T8Kb8//ANm2PwT+VSnlTmFrK1lkVFctMqYJxjuMc7fCgHfJtlawXKyRyTszDRh41UDXg775BGMY/wC1UjmD88uP27/xmtC5X59kurpIGhRQ2rcMSRhSfL3VnnMH55cft3/jNCs1OW3dRxMsjBWjJUnoe4+dOR8zuRv4bis45G/tC3/XP8LVY+aefZc3FqsSKAzxa8knGSpOMDBI+NQPRpwaSS6SfSRFFk6iNmYggAefXJ8se+gbsh+kX+0Z/wC5/LWr5692PBFkBwfVlVfiyhR+Jqh+kU/7Rn/ufy1pvzbfaeE2MIO8iKx+CIP8WB+VCCbkWeOGdrmUHRAmdhk5YhFAH94/Q1A5mvI5rqWWLIR21DIwc4Gf+rJq08h8It5bSU3JwkkyoMtpyUGQAc+bHb3VD9IfLcVoYTCCEcMDlidxjz8wfwoC6pwqO+ihuWlkQvGhIRgNwDnfGdiSMZ+OcDEnh/LkUDGRXZmAJGoqcd1htgbDB6DyXyqn8D5tNpwaWXsxKYJQmgtpysjDG+D4s3h4Uu4N6ZDLcQxeoqvayJHq7YnGpgM47PfrmstxTO8MeScbjwPjxa6WG3cytmWEyZ1Kc963GfYGn2n2369fL1PGplC9pcMNLyIyLp17ShVZSU0zY2UqNJw2cZpDxn0zNBczQeohhFK8ertsZ0MVzjszjOM4qdwv0n2V66Ryma0fOzaxoJPgWH72AHvprQfTZEroshupU9dbt3+xdVXVoIAKxuTvpBPeI6jb371VOIXfEJp5YreWdpRBbumh41VWbVqeQNgFCOoAyTjarZzVeLw7h80xQ3IBXKSt11MqYzpOw64xWdcD9KkZu1KcNSN5jHCzCdsBQ2FAXRpGMnpisyaujeCEnFyUbHI43c6JczvleMrBkH/d5GUH/B7qh8J47d67dmnnCyetIzOwKOU7Ts1QYLLIuAcnAwBgnpSzj3PdtDxCfPC1d4rknV6y4DPGSqydnpKB8b5wd/HYGmHKnNvBZJVD2rW0mGVWkkZ0XtCdeGLdwtqPe0jbxG1Zvfk9Di1G9Hw8h6/F5xY8Gk7Z9c08KytndwVYkN5g4o5BuppUsLmXiDa5xPrgkOe20s2OzXYJowCcDptUziXBbW1nt1jt8qoMy5lmOloIyY9OX0jbORg56kHqM34b6SbaCRZYuFIrIGCf1lyE1kltClCqZJPsgbbdKrdPcxGOuLUF8PeaVxHkN7qdpbiaFBqJUQWsYfGTp1SyBiTjrgAZpDz3zTbWlyln/R8FzOIk+2uniUYwQNTyLudvEr1rtx/0vNbtCPU1btbeOf8ALEY7RdWn8mc46Z8aTw+kaDiNzBb3HCoH7WRY9buGK6mAyMxZ2z4EVdUUc/ZZmra2XoTOTbS+ueIBmt7C3htyjt2ECHtA4JAjlCtkjG5Vhg7U+niAs7jW4jUCNyxSSPSwkzuY31dpkA93G5rrxHk3hXC2XiAeW2ETA6EkYiQ79zS2Sc+QI6Z6A1UeZfTH26PFFaYjOO80zqxwQR+SKldx0DGq5JcmceKeSScVsi0cjRNPDcRpON1XShnncgaiSWBkOgPuO6Q25z5VaxwufRclyjPKqgIhfTlQRn7R8AkYG2B3RnNZzxjm9uFPb9jD2guLWOVxLPM2CS2Qut2Cj5Zqy8lekS0v3ELK0E59lGfKt7lbbJ9xA92aRkuC5cU3/kS2DivDGjtcSoVzMm5UMNg+nAiYHOSBuep28q0FOgqFxPhkc0YSTOkHOxx0BHX51nXMvplt4XMdrEbgrsZC2lNvu7EsPfsD4E1W1Hk5RhPK/wAqNTorKuHeky5k4Xd3phhDwSRoq4bSQzKDnvZzgnpio/AfTbGzBbu3MYP+8jYsB7ypGcfAk+6mtGvw2Telwa7RXla3CSIskbBkYBlZTkEHoQfKitHA9aKKKAKrPOXD5Zex7KNmIJ74bGg5VlZsOpKhlDYGSSqju51CzUo9afrq6s64wMbDbwoyxdOyCWhhtrZbi2BYQqNJRW0aQoK7k9M+BPsnc+MK/wCIKGVY2lgRQwMcaJg9/Tq2YY73l/jinMjMYdbFiQAd1TBz1xsa5NqvaldIYbEkIm5LZJbbpsPoKlGlJLehFw+wKSSKLlkAXUx7JVB0qpY5Rs9HU79DnFQ+auY7eCeMslvKjQM4BjLTXD6hHGkR0kHvddydx4DNOnb7IhVCM0cmWRBkjQdPsjOxB2HlVM5m409vDZSCWWOXs9h6tE0Wok5LtKU7Js9e8p8xU4NeLcY2vGLloLqK59TeWAQ6Qi92Ay5BjbXlNSAbYJ946ZjSmTEietWeIhrUhIMTNjpjGARuuceP0Y2/EJpOHyyzxWYVnjbVGyuJCWGtpAupQ2MYIZs/Ko897w/NzpS2wEHq/wBm27aTnVt01Y64qM3BbcFqsI0GmRIIlbSDlY12ygJww+OPfQbeInLQQkkgkmJcnIJPx3HWon9LSoEjhtkkzBG7sZRGveBAC5G+ynp02rmXiTNb6+zWGRZOzYM4K91SdmKkEEbA46mtnCt6Jht4m1P2EWoLrJMakknOTn37HNTTOwyNu6oOy+4+/YbClXEL/SyoHjXMKsysrlsZI/RXpnwxnY1F45xSSBUkkKaXGA4SQgbbayFwoOdtWM/hSxpY6SzjkZjJDE7YU6jGpJyPHPXGMUtaznYJqtoSF7oVkTYb9NyAuw29/uzTSZVww7qqNLEk4+pORUSN0JKh1LLgNjUfujHTxKn8KBOjyhS4UKq26BAxOAqDHkQA+M9d/eOle3M1wAhUpGx7KWRe0UMFKLkHB95Ga9YItyMg5BGk5GNvhtjIHwJrrcdkYSW0ElJMagdOkg51gYyMddvPFQt2zMece0Xhl4rjA+yO6QKdSz6W/IAAgEY72+QcVmXKn5/af8xF/MWtH5tihHDrzsRagaYc+rRFF/Lfpajkn8KzjlT8+tP+Yi/mLXCXKPrdP+lL77G1X3owsL0zzo86SPLJltSkB9R1d3Hs6sjGQduvjWDXdu0cjxt7SMVOPMHB/Gtz5g9McUEk8KWsjSxO8eWZQpKsVztk4yM4x9Kwu4maSRnbdnYsfeWOT+NMmnsOk9rvr47Gw3nEXn5SLSHLLojyfEJOoX/pwKyrlz88tv28f8YrX+PcHa05VMMgw4CO48i86sQfeM4+VZBy5+eW37eP+MUlyh07WidebNs5i9HPC5Z5dVxJHcTSFvbB77nPslemWG2fEb1hXELVopZIm9qN2Q481JB/EVtXMnpStIbiZBYF7iF2jDtoAJRsA6t2xkZH+FYxIZbmZmCs8srliqKSSzHJwBk9TTJXYnSe0Sevj3m68gEXPB455ctLbxTRI5Y7LggbA4PdwuSD0r5/FfTHKXA3s+DdjIMSdlI7jyLBjp28QCB8q+ZxTJwh0jTlOuL+pvVnyJZ3ltZzTiXX6pAvccAYEa420nzqfwT0XWEcsc6dsHidXXMgIypyM93pkUkHpOXh9vZ27WzSEWcDahIB7UY2xpNMuVvSyl5dxWwtGQyEjUZAcYUt00jPTFdFpPJJZ6bV0Vv/AOIS4ftrWPfQEZx5FiQD8wAPqfOqv6KeV4b+8aOcnQkZk0KcF9wMZ66RnfG/StU585fPFoJURAk1tIexYn29sMpyBp1YHzCnOKwZHuLK42MkE8Te8Mp9/mCPkQfEGsT2lbPV0z14dEXTN79I3IENzal41cT28GmIKSdSoCRGVOck7gHrnG56Vh8HLnEEZXSzugykMpEEmQQcgju9Qa13kT0txz6Yb7TFL0EvSN/1vuN/0/DYVoHMO9s+D1xg5/4hWnFS3R545smD8kkIPSBxCUcEnlVSsjQpqGCCusqr7dRhWb4Yr5ttIdciJqC6mC6j0GTjJ9w619X3JjmBtJFJWSHffqpGkjzz76+bedeT5+HzFJFJiJPZy47rjw+DY6r9MjeplXc6dDONOPc3uw9HtlFZyWYVzHKVMhLnUzLghsjYHIBwAB7qwvmbka6t7uWGK3uJo0buSLC5DKQCN1XBIBwceINPeRPSrNa6YbrVPANg3+8jHuJ9pR907+R2xW68H4tDdRLNBIskbdCPD3EdQfcd6tRmtjGrL08m5bplK9CSXCWLw3EUkfZynsxIjL3WAJxqAyNWo/OitDorolSo8eSeuTl5hRRRVMBS3iUKojSKFBGSS2ojfY4APWmVQuNHFvL+ofvf5SCfgN6AW2l7qg72hlzo0jUp2AOBnJz0qTezNgyR27vICAFZwmeuNycYB/fS7gwYWwH2hZXYd0PnwPe16iPlt7qZQFijai5O2zJ7/AHGaArPMvM8dueweGJSIdR13kUZHaagQgk9vGDuRjJ+NJ+cLiCHskkuJ44lszLHCLpYBM+raNgijwOMjAGMYrtz1G7XAIM6hYFI0LekMcvkf1bCIRgZJyd/ICufSRxOKIW7PdPFI0Q0xdnC5P8AxNJOhwAdjjfxwaydESODz2JS8jsngijRYGa51ibWSX7rhySdOMDJPtnHSvbhvEnzgW8d0ng8Vqyk/EsFUVC5Fk7W1uQk8F/Key1QiNFSPdsZbso9fidxtp267uLLle5UlxJFbeOIQ7fg76fwobjVO/v5nXmOANKC9g0hMcWnEOvQAxMiEgjfTsAOhrlVVbNsW5jja4OmNgYjpK7ZwcE+85H0rw4pdI8qMbmONZrdEaV5Csoj1EvpToDJgd7bGD5Co783RcNhiAhDpcSymNYZdSoEC7FmzknrgdCapyXJL5ohYkk4KmzC4yME6snYHIGMjIHj12qP6QNIhszqXCqxVi8anZU3VpEIzg+Az44wCK49IXM9rbdlO6SSmW3JAjZR3NceCcjOSX23xgNXlx7mMNc+p2sFzLJZwl3aORFA7isqkujamOEHTqT13rNHVS4LXxy7jSKRGkRWkj7qu4XVt78eR+hrxtriAMwN3GcuDozuCWJwcuR1DDIA6GqhxDnOyuobSc28jm7c2gBKaom1AEjIIydfUdQem5FRrHjdn/W9dvdQXNoguJImMYLBCzZUquFP2uNgvdZQNs1bZlRjW5oEHELctrS5iI3PtDoVHv8AuoTny3rykMXq8ksc2tY4yS0JGoZi1dw5wGKsHBPmpqg8OurGWaxh7G41XkBZWMi91VSVNDYUZyi428lPUZpxFzFHw+5Szhtp5pLmLtwmtTgojLpBZQ2dMIXc+A8c5Ww4x7FU5kZP6NvQlx6xlbZi5lWVwS4BR3WZxkEfdUE5IJ8M95U/PrT/AJiL+YtbX6Sbx5eAyyPbNbsXTMT4yMSqATp2361ifKn59af8xF/MWuU/Ej6XTS1YpP74Ni5i9FFoZJ7ue7lRXkaVsKuBrYnA2JO5wPGp3LnK3CLFreUM0kk28Mk2T5bgBQqncYJAI86e8wX4eG4V2SLsXQhnQsM6+7qUruDgbjPXNVyTjzT6Ypby00FlB0wyE9QcLqTGdq66UfNefI1Tewx9L90jcJukVsspi1Dfb7VKwHlz88tv28f8YravSgP6jxHunrF3vDeSPu/Hx6+NYry5+eW37eP+MVyyeJH0Oj/Rl+/wNm5i9DkdxLPOl06ySu0gDICoLMWxtg43xn99YmkktvMdLtHLGxXKsQQQcHce+vqXiV06XMeJGCMFUoFTBJfGSWOobeCj/t8xcz/nt1/zEv8AG1MiS3Q6PJKVxk7VH0Pyrx173g3byY7QxSK+PFl1Ln54DY8M18yivoH0V/2C/wAJv8a+fhTJwjXSJKc0vP6m0XHIsN3BZTv2+TZwBijoFUBFAJzGxPXfyG9enK/JlvaXMdyguS8YdgrsCCcFdOFhB1HOcZ6YNPeEc42VrZ2cU912T+qQnRoc7GNcHKr/AI1OsufOHyypHHfandgir2cm5JwBkqPHzraUTySnlpqnRN4LLplcrEw7Z1ZtR9nUruekY6HK4J64O2cn05w5OtuIR6ZlxIB3JV9pf9V/4Tt8DvWXemniN5bX6mK5uI4pIgVCTOq5BIYAKwGehPxFdvRN6QhG8sN/cyEPho5ZXZgpGQVJYnSDsR4bHPUU1q9LCwT0LLBlI5x5NueHSaZlzGThJV9lv/5bH6J9+Mjenvo79Icloy29ye0s2IXDbmL3rn9EeK/Mb9df5449w9bORLqWNlli1LGCCzg+wyAb9ej9ARnO1fMNc5LS9j2YZfiMbU0fWAX+vhhjHq+Bgj7x+o/88aY8QsY5o2ilRXRhgqwyD/551nnOIuk5et3jkljmijgaQxuytjQFYEqckAtk/DPhWV8t883cF1DLNdXMsSuC8bTOwZTsdmbBODkZ8QK6uaWzPDj6aU4uUXwWT0geimS21T2YaWDctH1eMe776j6jxzuao/LXMdxYy9rbyaT+kp3Vx5MPEfiM7EV9NWXNVlLAbhLmPsVxqcsFCE9A2rBUnIGDvXzp6Rbu1l4hNJafkmIJIGFZsd8qPIn6nJ8a5ziluj19NllkvHkV/fc+iOTOZY+IWq3CDSfZdM50OOq58fAg+IIoqg//AA9K3YXZPsdogH6wU6vwK/hRXWLtWfPzQUMjijW6KKK0cgqFxnT6vLqIC6DknOAPfhlP4iptQ+LqTBIACTpOAuc58MYBOfeATQCXh0arBpEhQCRhsrDOAMgjWzDBz1Y/uAmWYGhwAOoOV1ZO/vGdvnUfhFvKbcAr3ixLdqGz4Y9tcnyyfL5VNEDJEwbHhjvEjr5YAHyFAZ36ROzadEYzMxiTCNJAbfOXYFklkQ5wp1OGAPdXqwFe95xW4hu2kImYI50xoX7PshZBxpjAaNkMwK6gdWrSASMitBNpEyozxI5OFyUB/eOlK14y8iXaoADA2hdGc51MMYIHgB08zv5Q3dr0M/s+IcTgEKsLqSS2eVpVfJM6lIG3Kkq2NcugE7BQNjnEzk97sXaRXc07BdS5aScKzC4uFyNOzZQLs/d06fdWjWTvpg1E6tI1Ak9cb5zvSLinHJxDfEEAwyKsZQb4JA72c79fgPCj2LG5bImcU4TImnspLeKJVVAJYQxBzgd4kbEkADz+NZ9zpw1Xm4UnapILi4ly8ShV74jTugeQH1zVs4lHhbw9wlhGWBVHzh13ZdgduoO/kemJvCBBJBaSPGkx1s0MjhMrl8hlIGNRGDleuM0IvMw7jSSzWE0kwKmxjh4eBnYssjF8fABB8xV/4HeRw8d4qZpFjBt1YF2C5AjQkjPXA3+tXS1it7q2kL2kAR5tTriORXfC5dsLgvnuk7kFetMuLcCt5iryW8LsFKanRSdJGCoJHTGdulKDl2MA4KhFjwcnug8SJB92qEZ+RB+lMo5FFxxpROt6WsWb1wHJ2Efcyp046Db/ANse8Dap+DQMI1aC3KwnMalExGR9wY7vQdPKqjzQqWpEEK20EDx5liWOIdoCJSdjEwbZMdPEjGWTCi6rKTwCZUveBO7qiLZyFmYgBRifJJPQDzphzJLE3G+HGO8RIvU3HrUbqVTC3ALBvZ2II3rURy/Zs4RrSAiNCiAxJ3Vbqo22U6myOm5ri95csUjDeoQPoXQqiFNlYnUq7bA6mJHvbzpRNQi4zwN73gxtra8W7ZmBFw7ghtMmogsgI2Hd2HhVE4H6IuIRXMErNb6Y5UdsSNnCsCcdzrgVos9ohiVIYZbaNM9yA9n7ZBJwEI6jOeo3PjuW1pIqTukl2G7BwochsHBK6E0e3k5HXy3xWXFN2doZZwi4rg7cS1RRXcgPZ6nHfKFtIL4LaSgBwN9ifOl13xJ3xPHKscKusUX2QJuXyNRxjIXqB/ga9eE8Wea2una8MRDoC0iKeyJxqQxndRghArb4wx3Y4itxJ00MvFI5yrLpiMCjOSBgFQSNidxWzztUe3O3CmuYL2FCsbOYwHkOlDiRD1CnfPd+JA99Zpwb0fzJPDIbuyKpKjHE5zgMCcDR1xWycVjiRp2UxyOxUSRtg6R1GRnxwKWS3dqt8LD7HtSQRH2PhhmPe7PTnswp69QRWJRTdnow5Zxi4xJXG3V760kViV7pBEihSGLYJHU7ZI8MgVk3HOQnlmnuEvrDsXmcq5uR+kS4BIUgNo72M9MnpWpcFngvpEe3nQm2VY5FELjcEnClio05H3TjGdjjFHhihijmzeRF7RBDMCs5C/ZPak6uyyRrcEIoIGDv3sjMlZ1wyceOfQtvJFqtpw6SxmubXtxrGFmBx2mkLqzgg6nUdP0l8xWcW/ofv3XUktq4yRlZWIyCQwyE6ggg+RBplPxawbC+vx6FZirCKcMdb27Nkdl3SBE2CCckjpV44XzZaJa21ub3Eki4hkSJ++gkZFLApgMdOGz4gnpimz2ZrVkx3KPL52KnzP6K76doCjQfZ20MLanYd5Ew2O4ds9DS/l/0a3VveQyyT2mmCeMyATHI7wIGCntEdAcZ2q+WPOFrIksqcSZkhUPJmCTugsAD0BO+2B5mqhxa9s5bx5xfRKlxLHOqusy6hF2caaj2eFwVuev/ANvwzhpjyZWbPWmv6ND544VY31syXE8aCNyBN2ijsnxuCScdOqH8CARjXG/RfdQl9E1tKqqHJEyoQp6MwkICgnocke+rXxHhptZIe1urfVdSdugXtMPLIk0cpDrE4IJniIcgZC4wOp9eL2E3DP6xLdW8cksBtl7shUaYoVQjREw7rRswUoAC7dckVZJPkxhy5Me0e4q525ZnvWsvVuxcJZxxsRPFgMuvUPb3wA24yO6fI135P9Glukokvry2YJh+wSVSCCRpMjHHdJIGAMHI33wffiUMMNz2Mk8VvJDGjaEM8hTs4JyG19gofOtGYHqDINzjMfhvEraO2kLXELRGWHDh7hSsiRxDugW2Vcdmzq+SDgKVwTiVGzayZtGlcehtjLHNEQdMkci48CrKw+hBFYzzP6FpA5exlVkJyIpSQy+4Nghh8cH3nrVo5f8ASVw6K1ijmu0MioA5jglC58dIESj6AfAdK0KGQMoYbhgCPgelaajI4RnlwO1sYxwrka/j4PfWrQfbSyxMih07wVlJOdWBgA9cUo4P6Gb6Rh27RwJ497W3yC7fVhX0DRT2aNrq8iuu4r5a4DDZW6W8IOldyT1YnqzHzP8AoBsK4prRWzzNtu2FFFFCBXldxF43QMVLKVDDqMjGR7x1r1ooDL/6VQTDRcXQ0MMK5GCPa3ZpQGyQRgYJxgDz4u+JKmF9auG0tGxwQc5AwDmXJzncZ89sAYuPG+BTzSaortoV0BdCpnvd8a85G+G+qqfClttwiXtMm9dl2YppK+JyAQ+QDnHuAA23zmjrrJ3LNgyRI/bSSq4UgSZyNycnLHfBAxgDb3nMLhyNi/JXI7YhSzA6sO3dxqdQoJGNgd9wNqLfhcyOn9fkKo4ypU4bGMjOvO+D1yN/r52CjHEcDftMe2pyNbkZA3XclTq2IHxNUl2mP+Gsezg8MqNgdunTbyqO/Luv1kO40zOrDQgUqFOcHOdRz+l+AxXtw38nb566B+791Sn4hHGT2kipktjUwGQACcZ8qphNrgqvFFyL9SupcIukljkagGGNLYyMjAXHuNTOEIWgs99Wl2ywVgNmI3B3U+GD7/jXncLDJ6xru0WObZXSQZGkgkDPT9HIHn8KdcBaFYlginEuhTvqBONR648AdvlUKnQj5GUCxPeB+1bfB64AIOwzuCMjIxj4BhxDmFFlMRt7linVljGn2dWQxYA7ZHyPuzH5Ud/U8NGY9L6VU6slQAPHB338BTe54Qrlm1upcYOk+GF2Hl7PX3mgdXuKDzFEAGNtd9cj7IE753wDnw/EUl5qvAJo5C8sYaFQIgbbWdLv0WaOTLHIwFxnxJ2xb/6FUOH1vs2r6MWx8N8Y8gBVN564m0d7bSRSqjFMDMqgjdgToaJyUOdyNsqu3dBAqq9i4cTA0zEjOE1YPjjBHTfqKWS8NhWBJjGSzBdtbDcjPv6Hzp9LaFu03xrXAPXw8R4/WoPFbRhbJGuGZdI3xg46nBOPlVMrkhXN7dW7dlBZ641JCtq69G+Q72N/FT7q8b7idxJBMktuqIYZQXfXpGIzgvpwwQ+Ok6t8DcEjtc8vlmYrfzLnc95jg6nPd74wMMBj/hri/wCHdnb3R9aZ19WkUBwz6fabUc6tR3x7ByABg9DDWwl5PsZGsbiOLSja10AxydkAMagi3CZ6hgcjY4GxBqLZ3EqXCxyTrG+rbs7a3kz84u8v0qbydwbtbe6gfMWt0bSAupRkkb9hGCDjTurHY774Dqz5MEX5O7uFGckKygH44WiJPkX8SkY3F4pJwGh0j9YHp3vMeQ+dVa9/+b4vh/8ArtWjWnBMXVzM6oVlMZHnlFwCduvv3NUq64HcnmeO6ED9gBvLju/kGXr+ttWZI74ZLf0ZSeR+MtZytc79it32U58kkDYJ9wK6viAPGrH6Oo0finFwyq6mVtmAZT9u2NjsfOpPo95Pla34lb3cLxrcFdJZf1yGHvU6T9K7ejTgk8PEOIdrGV1MdJyO9iUnI36YwfgazFPY75ZxanXO3yPK2IPM0loY4vVwuRF2Uen8grfd+8c1F9JEKR8c4cqIoRVjOhVAH5ZyQANt/wDGm9twa4HM8l0YW7AjAkx3SewVev621efpC4RcS8ZsbiGFpI4hGWZegKys2Cfhj60a2/ckZRU1v/r/AHR48c41DccLv+y4c9oVjTJeFU1AyDYYG+MVSb/i0A4HBbm0JmbLLc6BhR28h0h+ucAjT5NmtB43xq+vrC8gl4c1u3ZroBfJc612AKjw3qC/Bpv/AEx6r2R9YDZ7LbUP6xq6Z+7v8KNX/BccoxSv/pd/cIeZrIxpwCMurnHtK2QdUkZAB8QAcfKofO3G2uOFWsc21xazPBMD1yq4BPxAwT5hqcXHL108XBQsDsYGPa4Gez+2U97y2BNT/S5yVM8jTWkLSGd0Z1QZwyK6lvgwK/MHzqNOmajOOqKb8/ixdzDcLHzO8jRGVVjyYguouPVfZAPX4Vo3Kc9rewu39HCBVfGiWBBk49oDHkcZ+NU3jfC7yPmBr6K0kljRMrgYDn1fTpzvjvbdOtX7lHjNzcrIbmya1KkBVZs6gRufZHStR5ZwzO4Ra8l3+RQvRfpuL6/jnjikSJsIrRR4XvuNu75ACtcVQBgDAGwArMvRZwS4gvuISTQvGkjZRmGA32jnb5EGtOrUODn1DWvb3fAKKKK0cAooooAooooAooooApVdSOrFVtQ4yAGyB5Zz3dhv7+hprRQCu3uwIy80PZd7GMas7ZzsvxHypO6WqrchZ2DTtqYshIU5z3QFG2/iT9c5tlGKFsWcPi7kOltYVdOrGM42Ox3HSi+4NFN+VjV8E6dWcDVjPl5D6CmdFCFPkt7M9V6eOZdjjB317HCjfw0jyqwcO4PDCcxppOCuxbGCdRABOBvvU/SPKuaFbOGUHqM1zRRQhwwrNufRpnQNcCMrECF1MpcmQ7QhbmINJg5wyuNkH6WDpVcYoVOjmuCK5ooQ40jypbzK4WzuWzpxBIdWAcdw74Oxx132pnXBFAUz0XrF6u5ikhbLZZYmQ6Dv3XCEqCBgZBOoAHJzmrpXAUDoK5oVu3YUUUUIFIuHIfXZjv0IzhsHcY3LY26YC+e/WnteEdnGrmQIA56tjc0B1azUknJ3z5eJz5edC2ag5BOxz4f6VJooCFdcJhkJLxgk9Tv7h4H3ClXHbOOCIPGgBDj2ixHTf9LrgDf3CrFSTm4jsBkZGsfuIHh51GajyJri6NtK4h7BF2HeWXOAOhIzkAdMVwnH7vUyF7XXjSo0y7PlQNWR7PtA/L31cexU9VB+IFc9ivXSPoKUNXuFHDvXtX2/YBd/Y1Z6d07+Oeo/Hbdgbd//AHD/AOfOpVFUjdkX1dvvn/z51KoooQKKKKAKKKKAKKKKAKKKKAKKKKAKKKKAKKKKAKKKKAKKKKAKKKKAKKKKAKKKKAKKKKAKKKKAKKKKAKKKKAK6ugOxAI94riigOwrm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2" name="Прямоугольник 1"/>
          <p:cNvSpPr/>
          <p:nvPr/>
        </p:nvSpPr>
        <p:spPr>
          <a:xfrm>
            <a:off x="3818787" y="357430"/>
            <a:ext cx="5038687" cy="461665"/>
          </a:xfrm>
          <a:prstGeom prst="rect">
            <a:avLst/>
          </a:prstGeom>
        </p:spPr>
        <p:txBody>
          <a:bodyPr wrap="none">
            <a:spAutoFit/>
          </a:bodyPr>
          <a:lstStyle/>
          <a:p>
            <a:r>
              <a:rPr lang="uk-UA" sz="2400" b="1" dirty="0">
                <a:solidFill>
                  <a:srgbClr val="A50021"/>
                </a:solidFill>
              </a:rPr>
              <a:t>Від переселенки до голови громади</a:t>
            </a:r>
          </a:p>
        </p:txBody>
      </p:sp>
      <p:pic>
        <p:nvPicPr>
          <p:cNvPr id="4" name="Рисунок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91031" y="1226896"/>
            <a:ext cx="2893948" cy="3410985"/>
          </a:xfrm>
          <a:prstGeom prst="rect">
            <a:avLst/>
          </a:prstGeom>
        </p:spPr>
      </p:pic>
      <p:sp>
        <p:nvSpPr>
          <p:cNvPr id="5" name="Прямоугольник 4"/>
          <p:cNvSpPr/>
          <p:nvPr/>
        </p:nvSpPr>
        <p:spPr>
          <a:xfrm>
            <a:off x="191031" y="4679029"/>
            <a:ext cx="2929403" cy="923330"/>
          </a:xfrm>
          <a:prstGeom prst="rect">
            <a:avLst/>
          </a:prstGeom>
        </p:spPr>
        <p:txBody>
          <a:bodyPr wrap="square">
            <a:spAutoFit/>
          </a:bodyPr>
          <a:lstStyle/>
          <a:p>
            <a:r>
              <a:rPr lang="ru-RU" b="1" dirty="0">
                <a:solidFill>
                  <a:srgbClr val="002060"/>
                </a:solidFill>
              </a:rPr>
              <a:t>Оксана Дядюнова, голова Решетилівської ОТГ, Полтавська область</a:t>
            </a:r>
            <a:endParaRPr lang="ru-RU" dirty="0">
              <a:solidFill>
                <a:srgbClr val="002060"/>
              </a:solidFill>
            </a:endParaRPr>
          </a:p>
        </p:txBody>
      </p:sp>
      <p:sp>
        <p:nvSpPr>
          <p:cNvPr id="6" name="Прямоугольник 5"/>
          <p:cNvSpPr/>
          <p:nvPr/>
        </p:nvSpPr>
        <p:spPr>
          <a:xfrm>
            <a:off x="3215262" y="1161103"/>
            <a:ext cx="5677218" cy="4801314"/>
          </a:xfrm>
          <a:prstGeom prst="rect">
            <a:avLst/>
          </a:prstGeom>
        </p:spPr>
        <p:txBody>
          <a:bodyPr wrap="square">
            <a:spAutoFit/>
          </a:bodyPr>
          <a:lstStyle/>
          <a:p>
            <a:r>
              <a:rPr lang="uk-UA" sz="1600" dirty="0">
                <a:solidFill>
                  <a:srgbClr val="002060"/>
                </a:solidFill>
              </a:rPr>
              <a:t>До 2015 року вона була успішною підприємницею в Алчевську, що в Луганській області, де керувала власною справою – продавала книжки та дитячі іграшки. Однак війна на сході України і почуття патріотизму змусили жінку переїхати з сім’єю до містечка Решетилівка. Знайомство з мешканцями Решетилівської громади Оксана Дюдюнова розпочала, працюючи в місцевій громадській організації, за допомогою якої проводила громадські слухання та згодом вже на посаді в.о. голови громади долучилася до отримання Решетилівкою статусу міста.</a:t>
            </a:r>
          </a:p>
          <a:p>
            <a:r>
              <a:rPr lang="uk-UA" sz="1600" dirty="0">
                <a:solidFill>
                  <a:srgbClr val="002060"/>
                </a:solidFill>
              </a:rPr>
              <a:t>Перший успіх надихнув пані Оксану балотуватися на посаду депутата місцевої громади. Молода керівниця чітко розуміла всі переваги реформи децентралізації, тому стукала в кожну хату свого округу і особисто спілкувалася з людьми. Успіх не забарився і Оксана стала головою Решетилівською громади.</a:t>
            </a:r>
          </a:p>
          <a:p>
            <a:r>
              <a:rPr lang="uk-UA" sz="1600" dirty="0">
                <a:solidFill>
                  <a:srgbClr val="002060"/>
                </a:solidFill>
              </a:rPr>
              <a:t>Під керівництвом молодої менеджерки громада вже реалізувала кілька проектів: встановлено три спортивні майданчики для дітей та сполучено віддалені села громади.</a:t>
            </a:r>
          </a:p>
          <a:p>
            <a:endParaRPr lang="ru-RU" dirty="0"/>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214567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3" name="AutoShape 2" descr="data:image/jpeg;base64,/9j/4AAQSkZJRgABAQAAAQABAAD/2wCEAAkGBxMTERUTExIWFhUXGCAYGRcYFx0gIBsgIB4gIR0eHSAdHSgmHx0lHiIeITEhJiorLi4vHx8zODMtNygtLisBCgoKDg0OGxAQGy8lICUwNS0tLS0tLS0tLS0tLy0tLS0tLS0uLS8tLS0tLS0tLS0tLS0tLS0tLS0tLS0tLSstLf/AABEIAKIBOAMBIgACEQEDEQH/xAAcAAACAwADAQAAAAAAAAAAAAAABQQGBwECAwj/xABLEAACAQMCAwQHAwgHBwIHAAABAgMABBESIQUGMRMiQVEHFDJhcYGRI1KhMzRCcnOxsrMVJDWCwcLRJUNidKLh8BZTCDZUY4PE0v/EABkBAQEBAQEBAAAAAAAAAAAAAAABAgMEBf/EAC8RAAICAQMCAwYGAwAAAAAAAAABAhEDEiExBEEyUXETYbHB0fAUIjOBkaEjQlL/2gAMAwEAAhEDEQA/ANxoqFxLisNuAZpAgY4BOdz8qj23MdrIVCTqdTaF67t5dOtANaKKV3PMVrGWDzKpRgjddmIJA6dcA/SgGlFQeGcXguNXYyB9ONWM7ZzjqPcakXl0kSGSRgqL1Y+FAe1FI/8A1fY//Up+P+lOkYEAg5BGQaA7UV5zzKilnYKo3JJwB8SaU23NVpJJ2cc2psFtlbGAMnfGOnvoB1RSjhnM9pOQsU6lj0U5Un4BgCflTegCilXE+Y7W3OmWZVb7oyxHxCgkV4z82Widnrl09qgkTKPgq3Qk6dunQ4oB3RXlbXCSKHRlZT0ZSCD8xXrQBRRRQBRRRQBRRRQBRRRQBRRRQBRRRQBRRRQHncuVRmHUAnfPgPdv9N6rXKHMU108gkjVFUZXCTKW364kQADyGdXmBT/igBglBOBobJzjHdO+fD4+FUT0aW6JcSqI4Y2ES5ESKgOcMNYWNcuAQcE5XVuBqFQ0uDRaKKKpkKKKKAKKKKAKKKKAofpa/IwftD/DVFt5zHAjr1S41D4hVIq9elr8jB+0P8NUQRE2erGwnwfmm37jQG4pcqYxJnuldefdjOfpWI3NyZIZ5D1e5Vz/AHllNXWHjH+wic94Ibf8dI/6CDVHWM+ps2NjcIoPvEbk/wAQ+tAXX0R9Ln4p/nqf6Ur3TaLGOsjjPwXvH8dNQPRH0ufin+elnpTvdV0kYO0afixyfwC0BTjGdIbHdJIB94AJHy1D61tPJF72tjCc7qug/wBzu/uAPzqg8Y4Vo4TayY31lj8JMkH6KlO/RNeZSaE/osJB/eGD/CPrQEP0r3r9rFDkhAmvHgSSRv54A/E139HPLodTdGQ/pxhQPMYJJ89+n+tWTnblr1yMFCBLHnST0YHqp+gwfD5ms14fxK64fMVGUIPfif2W+I/cw+uKA9OPcrzW85jRJJVADK6xsdvfgHDA/wCB8a0Ky4rOOEtM6sJkjYd5SDlcgMQR5YNSuWua4bsYB0S43jY7/FT+kPx8wKeTRB1KsMqwIIPiDsRQGFcD4ebq5SEvgyMcudzsCxPXcnH1NXfnTlA+rxyRMzmCJItGnJZQcZGP0t848hVa5l5Xmsn1rqMQOUlXqvlqx7LDz6H8Kf8AK/pAIxHd7joJgP4wP4h8x40BG9G5uIbns2ilWKRTnUjABgMg7jAOAR78jyFahXSKVWUMpDKRkEHII8wRXLSAEAnc9B5460B2rrI+AT5DNdq85z3Wx1wf3e+gIqX5JUaRjYMdQ2J8B54qdSeCbLKAFHeGMFNvPAB8akcevWhgaRSoYEAagCNyBjd065x7X16UAwopby9fmeBZGKkkndAMbHG2Hcfj9OlMqAKK4JrpDOjrqRlZT0ZSCPqKA9KKixX8TnSkisxQOAGBOk9G+HTf3iunDnJ1ZOenjn/MaAm0UUuvuLLG+go5JAIIUkHOfHw3Hj5ihUrIM/NMKStG7IpV2U5kXYBQwYjwye7iunEOPyLFbSxorGZQ3Y98schT3GRWHdzuSMHzFL+JiVpZkOpVDFy69nqKhRpjhHXWzZyT0x7678wzyx21sDdC3fThwRjWQq5GpFbRg/dHjQg7W6eW3lMkBhOlhplZCCNPUlSRp8N/I1UeRryOLtJJWEcUaBe1aMJCdTkkrMZCrlnbcnDEkZztTTlZ1ayn1MTu4eTtmkJ7g3BcDGFwMYA2z41XDcSRxzN210xKBVM62ykM80a4Ud1epALMe7tiozcFexoFjx21m1GG5hkCDL6JVbSPNsHYbHc1LtLpJUDxuroejIwYHBwcEbHfas75UZkhvI29rsC/tQMWyGGpnjdiTkY7/wAvGrjyfHps4lBUgagNLAjGo7AgnYdOponZckFF7EvjXEOwiMmAcEDBbT19+DUm1m1oj7d5Q2xyNxnYkDI+QpbzQwEOScAMMnOCOvQ6WOScDYeOPGp/Dh9jHjpoX9w9w/cPgKpzJFFFFAFFFFAUP0tfkYP2h/hpNypw/t+G3kYGWyGX9ZRqH1xj50/9KNpJJFCI43chySEUtju+OBXHoutJI4phJG6EuMB1K528MigM6XiJ9WMH6JlEv/SV/wBD8qtHMvDuw4VaIRhjJrb4srHB+AwPlUZuVJP6S7Hsn7Htc69B06Paxqxj2e78atXpPtJJLeIRxu5EuSEUtgaW8h0oCB6I+lz8U/z1S+O3JuLuV13MkhC+8Z0p+AFWzkqKeC1vWMMofSugGNgScOBgYydyOlJuUOBTG8g1wSqitqLNGwA0gkbkeYAoDvzRzM7CSyAj7GNhGpwdX2ZAG+rHUeXQ119HV52d8g8JFaM/TUPxUD51qarFMsq6BgFo2yB5b4+tY3bcMuoZVcW8xMbhsiJ9ypztt0OKAu/HeMGCd43v5U7wfSIA2FJY6Qc9CCoz17vvNOn4Zb8QtI2c6+73ZQNLAjYkZzjJBypzSjn/AJYe403EA1OF0snQkdQRnxGTkePywUXJN5dQzdg3aIml20OmNwpII1DI38utSjTk2IuPcIksrjQW3GHR12yM7EeIOR8q0zgnNCnh63U+e6dDlRnJ1aQcDzyD86zZob2+kDlJJXIA1acKB5ZwFUVp3DuWFXh5s3bJZTqYeDE5yPPScY+FUyenCeabW7cwx6iSpJDJgEbAjfr16VUudeSViRri32Rd3j8h4lfcPunp4eVV264PeWUoYI6sp7sqAlT78geI8G+lOeauL3ckVtGGciW2R5FVBlmJOc6RnGw2G1AcejTjLpcC3JJjkBwPusATkeWQDn5Vok7FpoGAOO/k46beO3+lUj0f8rTJMLmZCgUHQre0SRjJHgACeu9WmeVlmt0DFQ2cruM4Od9vlRliP66y+yds7dPP3VTm5xk06gLXGCcmdh0yD/uz47deufKrFYcSSeIkMMgYfTnunG+NvjUsrg1yRrdCsi5TRk9Mqf4mJ+ld+a8erNnUN1xpODnUOmHQ5+DfXpXnaxhZF0g9cd5OmfMg9fiKh8UvTJazF2C6ZQobIULgrgljqx8dj8Kpk4sZ3ThsrxthwshVmOog74LamfceRJGMdOlWKyctGjE5JUEkeORVZVFbhUw1qwMcgLq6uN85OpRgkf8Aau3FJcPw0BiAzYxk79wHcDY7DxqM1FWTU5hjlkeAJIH76nK7DTrBOc9O6On319+I3JMh9SiUgbhs7EY7zbYwPptSPgzA8UdTcQSAtKoiS4DtH7RP2XZARk7hiD12OatNlw9LdFhTJRVOM+RyTuAPPyqLc6TSiq9PmLOVSS7+SqQMpKCckZZizsM7ADctgDpjFN1PdO5GceZx18zSXlRF1k9pExERACMmoDK5yFgTyG5Jx5b08XJU+GMdSx8x4/4VVwYyeI9pb3BKgAnIAGfdkk+QFV3jcRkuInEZJ0pk9xwo1H9Hs3bzOdh08RTq5ZtTe0M4G0YOVx5+O9K76HXcRatfcRDgQs43LddJwh264/dRiHJ04ry/LJM7rbWLBjs0gk1nb9LAxn4VB5xuI4Le3t3ubNGCYPrJGSAANSBlfxB3I8tzSHiV7ciWbtJeMCQSPpWC3UxYDHswhwQV06dyfPNQ+ZImju1nveESX3a2sQ1orNodR9opVdSr3snbz2J3qKVmpYtPLLVyxxeCS2lto7qCacq+hEuTIWGjw1hcb+CgADfal9zwOS2tZjJCEEhiizHdTTue0mRWGi5RkBOegzk7Z8aRcEijuL609W4FLZmKUSPO6sgCAHI6AMT0wc/DrWl863PZ2Ur+sG2xp+2EfaFe8B7AG+enuznwo+BHaSRWeX7WOCC6HZ3UaOiqfWLeBFyxKAjsQurGd8np0p3wG9SKxKRTJO8KkswzgliTkjOfPbO+Kq/KsxeK6cvLMW7Mxy6phnvAKqC6j0L3xqyC3te5ae8Kupjb3HbSSFwgYBzCwAJYDT2SsTupGSu5AwvWkeC5b10zvc8WeW3kZmVQjLpYKy9dQwQSSdsbgdTsDirPw4fZR/qL+4eYH7hVW4B2aRulx3QXXAYMCThjknsoyc4O5z0I2q3RIFUKOgAA+A6VUc5qmd6KKKpkKKKKAKKKKAKV8RunW5tkU4Vy4YY64XI+G/j8vEU0pJzFeCJ4W7AyyAt2eMgK2nG5AIAIJyT0UMdyMEyx3Yh9InMdxayQiFwodWJyoPQjHX41H5T5tnlubeOZwVlic7KB3w8mDt/wpjFKfSfc9p6nJpK64i2k5yM6Tg5AOR7wKr1ve9jJZS/cXUfgJ5c/hkUIare3ptrW8l06SruUyOpOAp36gsRVF4jz1eoUCyLvFGx7i9WQE+HmasvpYvdNrHGD+VkB+KqM/wAWms24x7Uf7CL+WtAaVzbzDcQWVrNGwDyadZKg5ymo7HpvSG35wv3tWkQ6nEyr3YgcKUYnYDzA3qTz9/Ztj8E/lVG5AuoEtbgTzGJXkRQysVOcE4BXcdPpmgGHKXMXEJruOOdWEZ1asw6eikjfTtvilPF+eL1LmaNZFCrKygaF6BiB4eVXXl+4tGn+xu5JpChGhpXYY230nbOw369fM1k/MH55cft3/jNAWnjnOHEIbiZRtGsrKpaLYgMQN8b7e+rByTzsbp+wmVVlwSrLnDY6jBJw2N+u+/TFTuIcRMycQhZBoiiIB8yUYnxI2wPI/hWacin/AGhb/rH+FqAsvOXOF3b3ksUTqEXTgFFPVFJ3I8zVjsLky+pSyMutowx8Mk9cALv9Ris+9Iv9oz/3P5a1oXL9s7W9iwUaViTU2ojGw8NQB+YPyoyxK7zxzZNBdmGAoFRVyCinvHfxH3StSOQeaZrmd4ZypDIWGFC7gjPTrkH8Kp8J9c4kCd1mnz/c1Z/gFc8Cl9V4kmf93MYz8CShJ+RzQhq8dpOCDpQ4O2ZXPw2x16/h1qOY5YbeZuzOrttahUEhILDDadY38diMYzikPMFhey3F60M0yCJMoqvINebYjRGoITJkwdXVSNtyaRcVurx9bI90EIGk5uF7ws18EGr8t4YwWznxrDlR3jh1dy6zXMj8NllZjrAkfGPLOFZTnA81qBxG/liM6rMR2calAXAO6ZOF097HxGNutLoL+60FGN0JTfW7YIfPZYgEgyBpC6i+pQce1tjNReHzXYaFI3unIuIiZJDOFdSs+0qPujhsB1BKHEZGNhRyNxx0txweL3SyFdTNpaVCux3JRY99IzhnXfA2J8qsXAtUlvHI75bDAkjruwyflWecGuOI5tiGuGYCJmWQyYbFvKzq2rbLEAZPRip6gV6ctz3naW3bNdFswg6mlxoNsdRYEFWHa51FsNq0b7VFIs8W3YunApn7Uq1wkw7M47N10rggHuKuFzkYyT0NMoB3W+A+9nGfeB+FI+UroySH7RWwh2BXO+jchXbI2G/mW86frblVbpvj2Rjx8gP8a2jz5FTPOeyLMW0I2cYJYgjYbUl4izLNGysRhYxsRgkswAJb2epAJ6/KmN4V1kHQOg3LZ9kb7Hp4YqQnDI5AkjA50gbM2BjyGeu5GeuCRnejJF0zLb+8eOeXspcpG9wgZbGd1USyapgXD4bDDc+GDjave75ghsbqF5b1+ztbCMwW0asqTlo9IYEk5z4atxjOdjUaWG7knuEtVunQTSZSHitso3difs+yJXJJOlt9981aOIce4Ra+rRcQEa3MEMZUSQmVo+6MYdIiuQR1XG4zgViJ6cqpJfQrPC1uo72xuLviEi3t1LqayGoosLAgKUz3cAE5PQjxKk1bLri0xsrjTLMJBoVD2cTEFnACqNe+QQpZyMbnwNLZ+c+H3XELNrKaJp2k7ORmgkDmLDHSjPH3e8fAjxr2uLYGzuF0R6mMKsmmE7mQZUI8Mcfab93UX72n567HBeJWL+VoGS2umdcK5jLPKFjLESAOXK3EhAAHXC+BGasPDBH6vddmbb2Bnsp3l+9jUHG3jjY5OdqT8uWTQQXUkcUkSMigSNHaxtq1kEhrZG7ig7llJG+PGmXLzN6tdJrEmFUghgyktqz3uyiJk2B7xP6O4pHg1ld5LFl/hbN8Kc9tHkaVG3ewcaFOPPrnDeGRWmp0FZ9xm17SB0CMMyRkByXbYP10GXUuVJAOkZ1bjx0FelVGchzRRRVOYUUUUAUUUUAVTfSJcxx9g0j9mMthg6KdQ0sg78iZGtVY4J9kDbORcqqPpClYLCFEmSx70RYMvQZDKGx1ycqcgHxABkuDePxIpvPmOx4fjGPVhjDBhjCdCCQR7wTUPifDs8LtLgDo0kbfAuxX5Agj+9TP0lvlbIkkkwk5JyT7HU6VyffpHwFPOXuHescDMQGWIkK/rLIxX8QKpl8lO45xBrxrOJTlhEkf/wCQtpbP0U1157tlivXjX2USNR8BGoFT/Rfw7tbztD7MK6v7zd1f8x+VRvSQf9ozfBP4FoQfc/f2bY/BP5VKOV+FR3FnMJGkVVnjP2ahjkqV6Hw72T8Kb8//ANm2PwT+VSnlTmFrK1lkVFctMqYJxjuMc7fCgHfJtlawXKyRyTszDRh41UDXg775BGMY/wC1UjmD88uP27/xmtC5X59kurpIGhRQ2rcMSRhSfL3VnnMH55cft3/jNCs1OW3dRxMsjBWjJUnoe4+dOR8zuRv4bis45G/tC3/XP8LVY+aefZc3FqsSKAzxa8knGSpOMDBI+NQPRpwaSS6SfSRFFk6iNmYggAefXJ8se+gbsh+kX+0Z/wC5/LWr5692PBFkBwfVlVfiyhR+Jqh+kU/7Rn/ufy1pvzbfaeE2MIO8iKx+CIP8WB+VCCbkWeOGdrmUHRAmdhk5YhFAH94/Q1A5mvI5rqWWLIR21DIwc4Gf+rJq08h8It5bSU3JwkkyoMtpyUGQAc+bHb3VD9IfLcVoYTCCEcMDlidxjz8wfwoC6pwqO+ihuWlkQvGhIRgNwDnfGdiSMZ+OcDEnh/LkUDGRXZmAJGoqcd1htgbDB6DyXyqn8D5tNpwaWXsxKYJQmgtpysjDG+D4s3h4Uu4N6ZDLcQxeoqvayJHq7YnGpgM47PfrmstxTO8MeScbjwPjxa6WG3cytmWEyZ1Kc963GfYGn2n2369fL1PGplC9pcMNLyIyLp17ShVZSU0zY2UqNJw2cZpDxn0zNBczQeohhFK8ertsZ0MVzjszjOM4qdwv0n2V66Ryma0fOzaxoJPgWH72AHvprQfTZEroshupU9dbt3+xdVXVoIAKxuTvpBPeI6jb371VOIXfEJp5YreWdpRBbumh41VWbVqeQNgFCOoAyTjarZzVeLw7h80xQ3IBXKSt11MqYzpOw64xWdcD9KkZu1KcNSN5jHCzCdsBQ2FAXRpGMnpisyaujeCEnFyUbHI43c6JczvleMrBkH/d5GUH/B7qh8J47d67dmnnCyetIzOwKOU7Ts1QYLLIuAcnAwBgnpSzj3PdtDxCfPC1d4rknV6y4DPGSqydnpKB8b5wd/HYGmHKnNvBZJVD2rW0mGVWkkZ0XtCdeGLdwtqPe0jbxG1Zvfk9Di1G9Hw8h6/F5xY8Gk7Z9c08KytndwVYkN5g4o5BuppUsLmXiDa5xPrgkOe20s2OzXYJowCcDptUziXBbW1nt1jt8qoMy5lmOloIyY9OX0jbORg56kHqM34b6SbaCRZYuFIrIGCf1lyE1kltClCqZJPsgbbdKrdPcxGOuLUF8PeaVxHkN7qdpbiaFBqJUQWsYfGTp1SyBiTjrgAZpDz3zTbWlyln/R8FzOIk+2uniUYwQNTyLudvEr1rtx/0vNbtCPU1btbeOf8ALEY7RdWn8mc46Z8aTw+kaDiNzBb3HCoH7WRY9buGK6mAyMxZ2z4EVdUUc/ZZmra2XoTOTbS+ueIBmt7C3htyjt2ECHtA4JAjlCtkjG5Vhg7U+niAs7jW4jUCNyxSSPSwkzuY31dpkA93G5rrxHk3hXC2XiAeW2ETA6EkYiQ79zS2Sc+QI6Z6A1UeZfTH26PFFaYjOO80zqxwQR+SKldx0DGq5JcmceKeSScVsi0cjRNPDcRpON1XShnncgaiSWBkOgPuO6Q25z5VaxwufRclyjPKqgIhfTlQRn7R8AkYG2B3RnNZzxjm9uFPb9jD2guLWOVxLPM2CS2Qut2Cj5Zqy8lekS0v3ELK0E59lGfKt7lbbJ9xA92aRkuC5cU3/kS2DivDGjtcSoVzMm5UMNg+nAiYHOSBuep28q0FOgqFxPhkc0YSTOkHOxx0BHX51nXMvplt4XMdrEbgrsZC2lNvu7EsPfsD4E1W1Hk5RhPK/wAqNTorKuHeky5k4Xd3phhDwSRoq4bSQzKDnvZzgnpio/AfTbGzBbu3MYP+8jYsB7ypGcfAk+6mtGvw2Telwa7RXla3CSIskbBkYBlZTkEHoQfKitHA9aKKKAKrPOXD5Zex7KNmIJ74bGg5VlZsOpKhlDYGSSqju51CzUo9afrq6s64wMbDbwoyxdOyCWhhtrZbi2BYQqNJRW0aQoK7k9M+BPsnc+MK/wCIKGVY2lgRQwMcaJg9/Tq2YY73l/jinMjMYdbFiQAd1TBz1xsa5NqvaldIYbEkIm5LZJbbpsPoKlGlJLehFw+wKSSKLlkAXUx7JVB0qpY5Rs9HU79DnFQ+auY7eCeMslvKjQM4BjLTXD6hHGkR0kHvddydx4DNOnb7IhVCM0cmWRBkjQdPsjOxB2HlVM5m409vDZSCWWOXs9h6tE0Wok5LtKU7Js9e8p8xU4NeLcY2vGLloLqK59TeWAQ6Qi92Ay5BjbXlNSAbYJ946ZjSmTEietWeIhrUhIMTNjpjGARuuceP0Y2/EJpOHyyzxWYVnjbVGyuJCWGtpAupQ2MYIZs/Ko897w/NzpS2wEHq/wBm27aTnVt01Y64qM3BbcFqsI0GmRIIlbSDlY12ygJww+OPfQbeInLQQkkgkmJcnIJPx3HWon9LSoEjhtkkzBG7sZRGveBAC5G+ynp02rmXiTNb6+zWGRZOzYM4K91SdmKkEEbA46mtnCt6Jht4m1P2EWoLrJMakknOTn37HNTTOwyNu6oOy+4+/YbClXEL/SyoHjXMKsysrlsZI/RXpnwxnY1F45xSSBUkkKaXGA4SQgbbayFwoOdtWM/hSxpY6SzjkZjJDE7YU6jGpJyPHPXGMUtaznYJqtoSF7oVkTYb9NyAuw29/uzTSZVww7qqNLEk4+pORUSN0JKh1LLgNjUfujHTxKn8KBOjyhS4UKq26BAxOAqDHkQA+M9d/eOle3M1wAhUpGx7KWRe0UMFKLkHB95Ga9YItyMg5BGk5GNvhtjIHwJrrcdkYSW0ElJMagdOkg51gYyMddvPFQt2zMece0Xhl4rjA+yO6QKdSz6W/IAAgEY72+QcVmXKn5/af8xF/MWtH5tihHDrzsRagaYc+rRFF/Lfpajkn8KzjlT8+tP+Yi/mLXCXKPrdP+lL77G1X3owsL0zzo86SPLJltSkB9R1d3Hs6sjGQduvjWDXdu0cjxt7SMVOPMHB/Gtz5g9McUEk8KWsjSxO8eWZQpKsVztk4yM4x9Kwu4maSRnbdnYsfeWOT+NMmnsOk9rvr47Gw3nEXn5SLSHLLojyfEJOoX/pwKyrlz88tv28f8YrX+PcHa05VMMgw4CO48i86sQfeM4+VZBy5+eW37eP+MUlyh07WidebNs5i9HPC5Z5dVxJHcTSFvbB77nPslemWG2fEb1hXELVopZIm9qN2Q481JB/EVtXMnpStIbiZBYF7iF2jDtoAJRsA6t2xkZH+FYxIZbmZmCs8srliqKSSzHJwBk9TTJXYnSe0Sevj3m68gEXPB455ctLbxTRI5Y7LggbA4PdwuSD0r5/FfTHKXA3s+DdjIMSdlI7jyLBjp28QCB8q+ZxTJwh0jTlOuL+pvVnyJZ3ltZzTiXX6pAvccAYEa420nzqfwT0XWEcsc6dsHidXXMgIypyM93pkUkHpOXh9vZ27WzSEWcDahIB7UY2xpNMuVvSyl5dxWwtGQyEjUZAcYUt00jPTFdFpPJJZ6bV0Vv/AOIS4ftrWPfQEZx5FiQD8wAPqfOqv6KeV4b+8aOcnQkZk0KcF9wMZ66RnfG/StU585fPFoJURAk1tIexYn29sMpyBp1YHzCnOKwZHuLK42MkE8Te8Mp9/mCPkQfEGsT2lbPV0z14dEXTN79I3IENzal41cT28GmIKSdSoCRGVOck7gHrnG56Vh8HLnEEZXSzugykMpEEmQQcgju9Qa13kT0txz6Yb7TFL0EvSN/1vuN/0/DYVoHMO9s+D1xg5/4hWnFS3R545smD8kkIPSBxCUcEnlVSsjQpqGCCusqr7dRhWb4Yr5ttIdciJqC6mC6j0GTjJ9w619X3JjmBtJFJWSHffqpGkjzz76+bedeT5+HzFJFJiJPZy47rjw+DY6r9MjeplXc6dDONOPc3uw9HtlFZyWYVzHKVMhLnUzLghsjYHIBwAB7qwvmbka6t7uWGK3uJo0buSLC5DKQCN1XBIBwceINPeRPSrNa6YbrVPANg3+8jHuJ9pR907+R2xW68H4tDdRLNBIskbdCPD3EdQfcd6tRmtjGrL08m5bplK9CSXCWLw3EUkfZynsxIjL3WAJxqAyNWo/OitDorolSo8eSeuTl5hRRRVMBS3iUKojSKFBGSS2ojfY4APWmVQuNHFvL+ofvf5SCfgN6AW2l7qg72hlzo0jUp2AOBnJz0qTezNgyR27vICAFZwmeuNycYB/fS7gwYWwH2hZXYd0PnwPe16iPlt7qZQFijai5O2zJ7/AHGaArPMvM8dueweGJSIdR13kUZHaagQgk9vGDuRjJ+NJ+cLiCHskkuJ44lszLHCLpYBM+raNgijwOMjAGMYrtz1G7XAIM6hYFI0LekMcvkf1bCIRgZJyd/ICufSRxOKIW7PdPFI0Q0xdnC5P8AxNJOhwAdjjfxwaydESODz2JS8jsngijRYGa51ibWSX7rhySdOMDJPtnHSvbhvEnzgW8d0ng8Vqyk/EsFUVC5Fk7W1uQk8F/Key1QiNFSPdsZbso9fidxtp267uLLle5UlxJFbeOIQ7fg76fwobjVO/v5nXmOANKC9g0hMcWnEOvQAxMiEgjfTsAOhrlVVbNsW5jja4OmNgYjpK7ZwcE+85H0rw4pdI8qMbmONZrdEaV5Csoj1EvpToDJgd7bGD5Co783RcNhiAhDpcSymNYZdSoEC7FmzknrgdCapyXJL5ohYkk4KmzC4yME6snYHIGMjIHj12qP6QNIhszqXCqxVi8anZU3VpEIzg+Az44wCK49IXM9rbdlO6SSmW3JAjZR3NceCcjOSX23xgNXlx7mMNc+p2sFzLJZwl3aORFA7isqkujamOEHTqT13rNHVS4LXxy7jSKRGkRWkj7qu4XVt78eR+hrxtriAMwN3GcuDozuCWJwcuR1DDIA6GqhxDnOyuobSc28jm7c2gBKaom1AEjIIydfUdQem5FRrHjdn/W9dvdQXNoguJImMYLBCzZUquFP2uNgvdZQNs1bZlRjW5oEHELctrS5iI3PtDoVHv8AuoTny3rykMXq8ksc2tY4yS0JGoZi1dw5wGKsHBPmpqg8OurGWaxh7G41XkBZWMi91VSVNDYUZyi428lPUZpxFzFHw+5Szhtp5pLmLtwmtTgojLpBZQ2dMIXc+A8c5Ww4x7FU5kZP6NvQlx6xlbZi5lWVwS4BR3WZxkEfdUE5IJ8M95U/PrT/AJiL+YtbX6Sbx5eAyyPbNbsXTMT4yMSqATp2361ifKn59af8xF/MWuU/Ej6XTS1YpP74Ni5i9FFoZJ7ue7lRXkaVsKuBrYnA2JO5wPGp3LnK3CLFreUM0kk28Mk2T5bgBQqncYJAI86e8wX4eG4V2SLsXQhnQsM6+7qUruDgbjPXNVyTjzT6Ypby00FlB0wyE9QcLqTGdq66UfNefI1Tewx9L90jcJukVsspi1Dfb7VKwHlz88tv28f8YravSgP6jxHunrF3vDeSPu/Hx6+NYry5+eW37eP+MVyyeJH0Oj/Rl+/wNm5i9DkdxLPOl06ySu0gDICoLMWxtg43xn99YmkktvMdLtHLGxXKsQQQcHce+vqXiV06XMeJGCMFUoFTBJfGSWOobeCj/t8xcz/nt1/zEv8AG1MiS3Q6PJKVxk7VH0Pyrx173g3byY7QxSK+PFl1Ln54DY8M18yivoH0V/2C/wAJv8a+fhTJwjXSJKc0vP6m0XHIsN3BZTv2+TZwBijoFUBFAJzGxPXfyG9enK/JlvaXMdyguS8YdgrsCCcFdOFhB1HOcZ6YNPeEc42VrZ2cU912T+qQnRoc7GNcHKr/AI1OsufOHyypHHfandgir2cm5JwBkqPHzraUTySnlpqnRN4LLplcrEw7Z1ZtR9nUruekY6HK4J64O2cn05w5OtuIR6ZlxIB3JV9pf9V/4Tt8DvWXemniN5bX6mK5uI4pIgVCTOq5BIYAKwGehPxFdvRN6QhG8sN/cyEPho5ZXZgpGQVJYnSDsR4bHPUU1q9LCwT0LLBlI5x5NueHSaZlzGThJV9lv/5bH6J9+Mjenvo79Icloy29ye0s2IXDbmL3rn9EeK/Mb9df5449w9bORLqWNlli1LGCCzg+wyAb9ej9ARnO1fMNc5LS9j2YZfiMbU0fWAX+vhhjHq+Bgj7x+o/88aY8QsY5o2ilRXRhgqwyD/551nnOIuk5et3jkljmijgaQxuytjQFYEqckAtk/DPhWV8t883cF1DLNdXMsSuC8bTOwZTsdmbBODkZ8QK6uaWzPDj6aU4uUXwWT0geimS21T2YaWDctH1eMe776j6jxzuao/LXMdxYy9rbyaT+kp3Vx5MPEfiM7EV9NWXNVlLAbhLmPsVxqcsFCE9A2rBUnIGDvXzp6Rbu1l4hNJafkmIJIGFZsd8qPIn6nJ8a5ziluj19NllkvHkV/fc+iOTOZY+IWq3CDSfZdM50OOq58fAg+IIoqg//AA9K3YXZPsdogH6wU6vwK/hRXWLtWfPzQUMjijW6KKK0cgqFxnT6vLqIC6DknOAPfhlP4iptQ+LqTBIACTpOAuc58MYBOfeATQCXh0arBpEhQCRhsrDOAMgjWzDBz1Y/uAmWYGhwAOoOV1ZO/vGdvnUfhFvKbcAr3ixLdqGz4Y9tcnyyfL5VNEDJEwbHhjvEjr5YAHyFAZ36ROzadEYzMxiTCNJAbfOXYFklkQ5wp1OGAPdXqwFe95xW4hu2kImYI50xoX7PshZBxpjAaNkMwK6gdWrSASMitBNpEyozxI5OFyUB/eOlK14y8iXaoADA2hdGc51MMYIHgB08zv5Q3dr0M/s+IcTgEKsLqSS2eVpVfJM6lIG3Kkq2NcugE7BQNjnEzk97sXaRXc07BdS5aScKzC4uFyNOzZQLs/d06fdWjWTvpg1E6tI1Ak9cb5zvSLinHJxDfEEAwyKsZQb4JA72c79fgPCj2LG5bImcU4TImnspLeKJVVAJYQxBzgd4kbEkADz+NZ9zpw1Xm4UnapILi4ly8ShV74jTugeQH1zVs4lHhbw9wlhGWBVHzh13ZdgduoO/kemJvCBBJBaSPGkx1s0MjhMrl8hlIGNRGDleuM0IvMw7jSSzWE0kwKmxjh4eBnYssjF8fABB8xV/4HeRw8d4qZpFjBt1YF2C5AjQkjPXA3+tXS1it7q2kL2kAR5tTriORXfC5dsLgvnuk7kFetMuLcCt5iryW8LsFKanRSdJGCoJHTGdulKDl2MA4KhFjwcnug8SJB92qEZ+RB+lMo5FFxxpROt6WsWb1wHJ2Efcyp046Db/ANse8Dap+DQMI1aC3KwnMalExGR9wY7vQdPKqjzQqWpEEK20EDx5liWOIdoCJSdjEwbZMdPEjGWTCi6rKTwCZUveBO7qiLZyFmYgBRifJJPQDzphzJLE3G+HGO8RIvU3HrUbqVTC3ALBvZ2II3rURy/Zs4RrSAiNCiAxJ3Vbqo22U6myOm5ri95csUjDeoQPoXQqiFNlYnUq7bA6mJHvbzpRNQi4zwN73gxtra8W7ZmBFw7ghtMmogsgI2Hd2HhVE4H6IuIRXMErNb6Y5UdsSNnCsCcdzrgVos9ohiVIYZbaNM9yA9n7ZBJwEI6jOeo3PjuW1pIqTukl2G7BwochsHBK6E0e3k5HXy3xWXFN2doZZwi4rg7cS1RRXcgPZ6nHfKFtIL4LaSgBwN9ifOl13xJ3xPHKscKusUX2QJuXyNRxjIXqB/ga9eE8Wea2una8MRDoC0iKeyJxqQxndRghArb4wx3Y4itxJ00MvFI5yrLpiMCjOSBgFQSNidxWzztUe3O3CmuYL2FCsbOYwHkOlDiRD1CnfPd+JA99Zpwb0fzJPDIbuyKpKjHE5zgMCcDR1xWycVjiRp2UxyOxUSRtg6R1GRnxwKWS3dqt8LD7HtSQRH2PhhmPe7PTnswp69QRWJRTdnow5Zxi4xJXG3V760kViV7pBEihSGLYJHU7ZI8MgVk3HOQnlmnuEvrDsXmcq5uR+kS4BIUgNo72M9MnpWpcFngvpEe3nQm2VY5FELjcEnClio05H3TjGdjjFHhihijmzeRF7RBDMCs5C/ZPak6uyyRrcEIoIGDv3sjMlZ1wyceOfQtvJFqtpw6SxmubXtxrGFmBx2mkLqzgg6nUdP0l8xWcW/ofv3XUktq4yRlZWIyCQwyE6ggg+RBplPxawbC+vx6FZirCKcMdb27Nkdl3SBE2CCckjpV44XzZaJa21ub3Eki4hkSJ++gkZFLApgMdOGz4gnpimz2ZrVkx3KPL52KnzP6K76doCjQfZ20MLanYd5Ew2O4ds9DS/l/0a3VveQyyT2mmCeMyATHI7wIGCntEdAcZ2q+WPOFrIksqcSZkhUPJmCTugsAD0BO+2B5mqhxa9s5bx5xfRKlxLHOqusy6hF2caaj2eFwVuev/ANvwzhpjyZWbPWmv6ND544VY31syXE8aCNyBN2ijsnxuCScdOqH8CARjXG/RfdQl9E1tKqqHJEyoQp6MwkICgnocke+rXxHhptZIe1urfVdSdugXtMPLIk0cpDrE4IJniIcgZC4wOp9eL2E3DP6xLdW8cksBtl7shUaYoVQjREw7rRswUoAC7dckVZJPkxhy5Me0e4q525ZnvWsvVuxcJZxxsRPFgMuvUPb3wA24yO6fI135P9Glukokvry2YJh+wSVSCCRpMjHHdJIGAMHI33wffiUMMNz2Mk8VvJDGjaEM8hTs4JyG19gofOtGYHqDINzjMfhvEraO2kLXELRGWHDh7hSsiRxDugW2Vcdmzq+SDgKVwTiVGzayZtGlcehtjLHNEQdMkci48CrKw+hBFYzzP6FpA5exlVkJyIpSQy+4Nghh8cH3nrVo5f8ASVw6K1ijmu0MioA5jglC58dIESj6AfAdK0KGQMoYbhgCPgelaajI4RnlwO1sYxwrka/j4PfWrQfbSyxMih07wVlJOdWBgA9cUo4P6Gb6Rh27RwJ497W3yC7fVhX0DRT2aNrq8iuu4r5a4DDZW6W8IOldyT1YnqzHzP8AoBsK4prRWzzNtu2FFFFCBXldxF43QMVLKVDDqMjGR7x1r1ooDL/6VQTDRcXQ0MMK5GCPa3ZpQGyQRgYJxgDz4u+JKmF9auG0tGxwQc5AwDmXJzncZ89sAYuPG+BTzSaortoV0BdCpnvd8a85G+G+qqfClttwiXtMm9dl2YppK+JyAQ+QDnHuAA23zmjrrJ3LNgyRI/bSSq4UgSZyNycnLHfBAxgDb3nMLhyNi/JXI7YhSzA6sO3dxqdQoJGNgd9wNqLfhcyOn9fkKo4ypU4bGMjOvO+D1yN/r52CjHEcDftMe2pyNbkZA3XclTq2IHxNUl2mP+Gsezg8MqNgdunTbyqO/Luv1kO40zOrDQgUqFOcHOdRz+l+AxXtw38nb566B+791Sn4hHGT2kipktjUwGQACcZ8qphNrgqvFFyL9SupcIukljkagGGNLYyMjAXHuNTOEIWgs99Wl2ywVgNmI3B3U+GD7/jXncLDJ6xru0WObZXSQZGkgkDPT9HIHn8KdcBaFYlginEuhTvqBONR648AdvlUKnQj5GUCxPeB+1bfB64AIOwzuCMjIxj4BhxDmFFlMRt7linVljGn2dWQxYA7ZHyPuzH5Ud/U8NGY9L6VU6slQAPHB338BTe54Qrlm1upcYOk+GF2Hl7PX3mgdXuKDzFEAGNtd9cj7IE753wDnw/EUl5qvAJo5C8sYaFQIgbbWdLv0WaOTLHIwFxnxJ2xb/6FUOH1vs2r6MWx8N8Y8gBVN564m0d7bSRSqjFMDMqgjdgToaJyUOdyNsqu3dBAqq9i4cTA0zEjOE1YPjjBHTfqKWS8NhWBJjGSzBdtbDcjPv6Hzp9LaFu03xrXAPXw8R4/WoPFbRhbJGuGZdI3xg46nBOPlVMrkhXN7dW7dlBZ641JCtq69G+Q72N/FT7q8b7idxJBMktuqIYZQXfXpGIzgvpwwQ+Ok6t8DcEjtc8vlmYrfzLnc95jg6nPd74wMMBj/hri/wCHdnb3R9aZ19WkUBwz6fabUc6tR3x7ByABg9DDWwl5PsZGsbiOLSja10AxydkAMagi3CZ6hgcjY4GxBqLZ3EqXCxyTrG+rbs7a3kz84u8v0qbydwbtbe6gfMWt0bSAupRkkb9hGCDjTurHY774Dqz5MEX5O7uFGckKygH44WiJPkX8SkY3F4pJwGh0j9YHp3vMeQ+dVa9/+b4vh/8ArtWjWnBMXVzM6oVlMZHnlFwCduvv3NUq64HcnmeO6ED9gBvLju/kGXr+ttWZI74ZLf0ZSeR+MtZytc79it32U58kkDYJ9wK6viAPGrH6Oo0finFwyq6mVtmAZT9u2NjsfOpPo95Pla34lb3cLxrcFdJZf1yGHvU6T9K7ejTgk8PEOIdrGV1MdJyO9iUnI36YwfgazFPY75ZxanXO3yPK2IPM0loY4vVwuRF2Uen8grfd+8c1F9JEKR8c4cqIoRVjOhVAH5ZyQANt/wDGm9twa4HM8l0YW7AjAkx3SewVev621efpC4RcS8ZsbiGFpI4hGWZegKys2Cfhj60a2/ckZRU1v/r/AHR48c41DccLv+y4c9oVjTJeFU1AyDYYG+MVSb/i0A4HBbm0JmbLLc6BhR28h0h+ucAjT5NmtB43xq+vrC8gl4c1u3ZroBfJc612AKjw3qC/Bpv/AEx6r2R9YDZ7LbUP6xq6Z+7v8KNX/BccoxSv/pd/cIeZrIxpwCMurnHtK2QdUkZAB8QAcfKofO3G2uOFWsc21xazPBMD1yq4BPxAwT5hqcXHL108XBQsDsYGPa4Gez+2U97y2BNT/S5yVM8jTWkLSGd0Z1QZwyK6lvgwK/MHzqNOmajOOqKb8/ixdzDcLHzO8jRGVVjyYguouPVfZAPX4Vo3Kc9rewu39HCBVfGiWBBk49oDHkcZ+NU3jfC7yPmBr6K0kljRMrgYDn1fTpzvjvbdOtX7lHjNzcrIbmya1KkBVZs6gRufZHStR5ZwzO4Ra8l3+RQvRfpuL6/jnjikSJsIrRR4XvuNu75ACtcVQBgDAGwArMvRZwS4gvuISTQvGkjZRmGA32jnb5EGtOrUODn1DWvb3fAKKKK0cAooooAooooAooooApVdSOrFVtQ4yAGyB5Zz3dhv7+hprRQCu3uwIy80PZd7GMas7ZzsvxHypO6WqrchZ2DTtqYshIU5z3QFG2/iT9c5tlGKFsWcPi7kOltYVdOrGM42Ox3HSi+4NFN+VjV8E6dWcDVjPl5D6CmdFCFPkt7M9V6eOZdjjB317HCjfw0jyqwcO4PDCcxppOCuxbGCdRABOBvvU/SPKuaFbOGUHqM1zRRQhwwrNufRpnQNcCMrECF1MpcmQ7QhbmINJg5wyuNkH6WDpVcYoVOjmuCK5ooQ40jypbzK4WzuWzpxBIdWAcdw74Oxx132pnXBFAUz0XrF6u5ikhbLZZYmQ6Dv3XCEqCBgZBOoAHJzmrpXAUDoK5oVu3YUUUUIFIuHIfXZjv0IzhsHcY3LY26YC+e/WnteEdnGrmQIA56tjc0B1azUknJ3z5eJz5edC2ag5BOxz4f6VJooCFdcJhkJLxgk9Tv7h4H3ClXHbOOCIPGgBDj2ixHTf9LrgDf3CrFSTm4jsBkZGsfuIHh51GajyJri6NtK4h7BF2HeWXOAOhIzkAdMVwnH7vUyF7XXjSo0y7PlQNWR7PtA/L31cexU9VB+IFc9ivXSPoKUNXuFHDvXtX2/YBd/Y1Z6d07+Oeo/Hbdgbd//AHD/AOfOpVFUjdkX1dvvn/z51KoooQKKKKAKKKKAKKKKAKKKKAKKKKAKKKKAKKKKAKKKKAKKKKAKKKKAKKKKAKKKKAKKKKAKKKKAKKKKAKKKKAK6ugOxAI94riigOwrm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7412" y="1167158"/>
            <a:ext cx="2168985" cy="32433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Прямоугольник 1"/>
          <p:cNvSpPr/>
          <p:nvPr/>
        </p:nvSpPr>
        <p:spPr>
          <a:xfrm>
            <a:off x="3203696" y="908720"/>
            <a:ext cx="5328592" cy="4524315"/>
          </a:xfrm>
          <a:prstGeom prst="rect">
            <a:avLst/>
          </a:prstGeom>
        </p:spPr>
        <p:txBody>
          <a:bodyPr wrap="square">
            <a:spAutoFit/>
          </a:bodyPr>
          <a:lstStyle/>
          <a:p>
            <a:r>
              <a:rPr lang="uk-UA" dirty="0">
                <a:solidFill>
                  <a:srgbClr val="002060"/>
                </a:solidFill>
              </a:rPr>
              <a:t>Європейська асамблея жінок-депутатів у партнерстві з Представництвом Ради Європи в Україні, Асоціацією міст України та Всеукраїнським об’єднанням жінок-депутатів весною 2019 року провели конкурс «Кращі жіночі ініціативи для демократичного розвитку місцевих громад-2019». Олена Шилоброд отримала винагороду. Її ініціатива стосувалася згуртування громади та вирішення суспільно важливих проблем через розбудову активного громадського сектору та долучення громадських організацій до спільного управління територією. </a:t>
            </a:r>
          </a:p>
          <a:p>
            <a:r>
              <a:rPr lang="uk-UA" dirty="0">
                <a:solidFill>
                  <a:srgbClr val="002060"/>
                </a:solidFill>
              </a:rPr>
              <a:t>Загалом за ініціативи громадськості при активній взаємодії з виконавчим комітетом селищної ради у 2018-2019 роках реалізовано 46 проектів на суму 11,2 млн грн, з яких 40% - кошти місцевого бюджету.</a:t>
            </a:r>
            <a:endParaRPr lang="ru-RU" dirty="0">
              <a:solidFill>
                <a:srgbClr val="002060"/>
              </a:solidFill>
            </a:endParaRPr>
          </a:p>
        </p:txBody>
      </p:sp>
      <p:sp>
        <p:nvSpPr>
          <p:cNvPr id="4" name="Прямоугольник 3"/>
          <p:cNvSpPr/>
          <p:nvPr/>
        </p:nvSpPr>
        <p:spPr>
          <a:xfrm>
            <a:off x="35176" y="4509095"/>
            <a:ext cx="3654152" cy="1169551"/>
          </a:xfrm>
          <a:prstGeom prst="rect">
            <a:avLst/>
          </a:prstGeom>
        </p:spPr>
        <p:txBody>
          <a:bodyPr wrap="square">
            <a:spAutoFit/>
          </a:bodyPr>
          <a:lstStyle/>
          <a:p>
            <a:r>
              <a:rPr lang="uk-UA" sz="1400" dirty="0">
                <a:solidFill>
                  <a:srgbClr val="002060"/>
                </a:solidFill>
              </a:rPr>
              <a:t>Начальниця управління економічного розвитку і торгівлі виконавчого комітету Біловодської селищної ради Олена Шилобрид отримала Диплом </a:t>
            </a:r>
            <a:br>
              <a:rPr lang="uk-UA" sz="1400" dirty="0">
                <a:solidFill>
                  <a:srgbClr val="002060"/>
                </a:solidFill>
              </a:rPr>
            </a:br>
            <a:r>
              <a:rPr lang="uk-UA" sz="1400" dirty="0">
                <a:solidFill>
                  <a:srgbClr val="002060"/>
                </a:solidFill>
              </a:rPr>
              <a:t>за І місце у номінації «Врядування». </a:t>
            </a:r>
            <a:endParaRPr lang="ru-RU" sz="1400" dirty="0">
              <a:solidFill>
                <a:srgbClr val="002060"/>
              </a:solidFill>
            </a:endParaRPr>
          </a:p>
        </p:txBody>
      </p:sp>
      <p:sp>
        <p:nvSpPr>
          <p:cNvPr id="18" name="TextBox 17"/>
          <p:cNvSpPr txBox="1"/>
          <p:nvPr/>
        </p:nvSpPr>
        <p:spPr>
          <a:xfrm>
            <a:off x="3528847" y="373657"/>
            <a:ext cx="5144997" cy="461665"/>
          </a:xfrm>
          <a:prstGeom prst="rect">
            <a:avLst/>
          </a:prstGeom>
          <a:noFill/>
        </p:spPr>
        <p:txBody>
          <a:bodyPr wrap="square" rtlCol="0">
            <a:spAutoFit/>
          </a:bodyPr>
          <a:lstStyle/>
          <a:p>
            <a:pPr algn="ctr"/>
            <a:r>
              <a:rPr lang="uk-UA" sz="2400" b="1" dirty="0">
                <a:solidFill>
                  <a:srgbClr val="A50021"/>
                </a:solidFill>
              </a:rPr>
              <a:t>Кращі жіночі ініціативи</a:t>
            </a:r>
            <a:endParaRPr lang="ru-RU" sz="2400" b="1" dirty="0">
              <a:solidFill>
                <a:srgbClr val="A50021"/>
              </a:solidFill>
            </a:endParaRPr>
          </a:p>
        </p:txBody>
      </p:sp>
      <p:sp>
        <p:nvSpPr>
          <p:cNvPr id="19"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093432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graphicFrame>
        <p:nvGraphicFramePr>
          <p:cNvPr id="2" name="Схема 1"/>
          <p:cNvGraphicFramePr/>
          <p:nvPr>
            <p:extLst>
              <p:ext uri="{D42A27DB-BD31-4B8C-83A1-F6EECF244321}">
                <p14:modId xmlns:p14="http://schemas.microsoft.com/office/powerpoint/2010/main" xmlns="" val="1913032343"/>
              </p:ext>
            </p:extLst>
          </p:nvPr>
        </p:nvGraphicFramePr>
        <p:xfrm>
          <a:off x="107504" y="980728"/>
          <a:ext cx="8928992" cy="49720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ubtitle 2"/>
          <p:cNvSpPr txBox="1">
            <a:spLocks/>
          </p:cNvSpPr>
          <p:nvPr/>
        </p:nvSpPr>
        <p:spPr>
          <a:xfrm>
            <a:off x="6728459" y="203488"/>
            <a:ext cx="2005158" cy="613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uk-UA" altLang="ru-RU" sz="2400" b="1" dirty="0">
                <a:solidFill>
                  <a:srgbClr val="C00000"/>
                </a:solidFill>
                <a:ea typeface="Calibri" panose="020F0502020204030204" pitchFamily="34" charset="0"/>
                <a:cs typeface="Times New Roman" panose="02020603050405020304" pitchFamily="18" charset="0"/>
              </a:rPr>
              <a:t>Інклюзія</a:t>
            </a:r>
            <a:endParaRPr lang="ru-RU" sz="2400" b="1" dirty="0">
              <a:solidFill>
                <a:schemeClr val="tx2"/>
              </a:solidFill>
              <a:cs typeface="Gill Sans"/>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317111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4914" y="464749"/>
            <a:ext cx="6400800" cy="613880"/>
          </a:xfrm>
        </p:spPr>
        <p:txBody>
          <a:bodyPr>
            <a:normAutofit/>
          </a:bodyPr>
          <a:lstStyle/>
          <a:p>
            <a:r>
              <a:rPr lang="ru-RU" sz="2400" b="1" dirty="0">
                <a:solidFill>
                  <a:schemeClr val="tx2"/>
                </a:solidFill>
                <a:cs typeface="Gill Sans"/>
              </a:rPr>
              <a:t>Основи законодавства - </a:t>
            </a:r>
            <a:r>
              <a:rPr lang="uk-UA" altLang="ru-RU" sz="2400" b="1" dirty="0">
                <a:solidFill>
                  <a:srgbClr val="C00000"/>
                </a:solidFill>
                <a:ea typeface="Calibri" panose="020F0502020204030204" pitchFamily="34" charset="0"/>
                <a:cs typeface="Times New Roman" panose="02020603050405020304" pitchFamily="18" charset="0"/>
              </a:rPr>
              <a:t>Інклюзія</a:t>
            </a:r>
            <a:r>
              <a:rPr lang="ru-RU" sz="2400" b="1" dirty="0">
                <a:solidFill>
                  <a:schemeClr val="tx2"/>
                </a:solidFill>
                <a:cs typeface="Gill Sans"/>
              </a:rPr>
              <a: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8340" t="11691" r="6298" b="16364"/>
          <a:stretch/>
        </p:blipFill>
        <p:spPr>
          <a:xfrm>
            <a:off x="505517" y="160276"/>
            <a:ext cx="3008442" cy="98631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61773" y="5953475"/>
            <a:ext cx="2021254" cy="763455"/>
          </a:xfrm>
          <a:prstGeom prst="rect">
            <a:avLst/>
          </a:prstGeom>
        </p:spPr>
      </p:pic>
      <p:pic>
        <p:nvPicPr>
          <p:cNvPr id="7" name="Picture 6" descr="arrow.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a:off x="-1" y="5963277"/>
            <a:ext cx="598813" cy="804466"/>
          </a:xfrm>
          <a:prstGeom prst="rect">
            <a:avLst/>
          </a:prstGeom>
        </p:spPr>
      </p:pic>
      <p:pic>
        <p:nvPicPr>
          <p:cNvPr id="10" name="Picture 9" descr="arrow.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557517" y="1420403"/>
            <a:ext cx="598813" cy="80446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5838087"/>
            <a:ext cx="9144000" cy="45719"/>
          </a:xfrm>
          <a:prstGeom prst="rect">
            <a:avLst/>
          </a:prstGeom>
        </p:spPr>
      </p:pic>
      <p:sp>
        <p:nvSpPr>
          <p:cNvPr id="8" name="Прямоугольник 7"/>
          <p:cNvSpPr/>
          <p:nvPr/>
        </p:nvSpPr>
        <p:spPr>
          <a:xfrm>
            <a:off x="144520" y="1084619"/>
            <a:ext cx="8854960" cy="707886"/>
          </a:xfrm>
          <a:prstGeom prst="rect">
            <a:avLst/>
          </a:prstGeom>
        </p:spPr>
        <p:txBody>
          <a:bodyPr wrap="square">
            <a:spAutoFit/>
          </a:bodyPr>
          <a:lstStyle/>
          <a:p>
            <a:endParaRPr lang="en-US" sz="2000" dirty="0">
              <a:solidFill>
                <a:srgbClr val="182B5D"/>
              </a:solidFill>
              <a:cs typeface="Gill Sans"/>
            </a:endParaRPr>
          </a:p>
          <a:p>
            <a:endParaRPr lang="uk-UA" sz="2000" b="1" dirty="0">
              <a:solidFill>
                <a:srgbClr val="182B5D"/>
              </a:solidFill>
              <a:cs typeface="Gill Sans"/>
            </a:endParaRPr>
          </a:p>
        </p:txBody>
      </p:sp>
      <p:sp>
        <p:nvSpPr>
          <p:cNvPr id="12" name="Title 1"/>
          <p:cNvSpPr txBox="1">
            <a:spLocks/>
          </p:cNvSpPr>
          <p:nvPr/>
        </p:nvSpPr>
        <p:spPr>
          <a:xfrm>
            <a:off x="505517" y="6077329"/>
            <a:ext cx="5984875" cy="48101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700" dirty="0">
                <a:solidFill>
                  <a:srgbClr val="182B5D"/>
                </a:solidFill>
                <a:latin typeface="Gill Sans"/>
                <a:cs typeface="Gill Sans"/>
              </a:rPr>
              <a:t>Проект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
        <p:nvSpPr>
          <p:cNvPr id="2" name="Прямоугольник 1"/>
          <p:cNvSpPr/>
          <p:nvPr/>
        </p:nvSpPr>
        <p:spPr>
          <a:xfrm>
            <a:off x="455005" y="1540863"/>
            <a:ext cx="8233989" cy="4339650"/>
          </a:xfrm>
          <a:prstGeom prst="rect">
            <a:avLst/>
          </a:prstGeom>
        </p:spPr>
        <p:txBody>
          <a:bodyPr wrap="square">
            <a:spAutoFit/>
          </a:bodyPr>
          <a:lstStyle/>
          <a:p>
            <a:pPr marL="88900">
              <a:lnSpc>
                <a:spcPct val="115000"/>
              </a:lnSpc>
              <a:spcBef>
                <a:spcPts val="0"/>
              </a:spcBef>
              <a:buClr>
                <a:srgbClr val="455E63"/>
              </a:buClr>
              <a:buSzPts val="1800"/>
            </a:pPr>
            <a:r>
              <a:rPr lang="uk-UA" sz="2000" b="1" dirty="0">
                <a:solidFill>
                  <a:schemeClr val="tx2"/>
                </a:solidFill>
              </a:rPr>
              <a:t>Закон України  "Про засади запобігання та протидії дискримінації в Україні", стаття № 1 </a:t>
            </a:r>
            <a:r>
              <a:rPr lang="uk-UA" sz="2000" dirty="0">
                <a:solidFill>
                  <a:schemeClr val="tx2"/>
                </a:solidFill>
              </a:rPr>
              <a:t/>
            </a:r>
            <a:br>
              <a:rPr lang="uk-UA" sz="2000" dirty="0">
                <a:solidFill>
                  <a:schemeClr val="tx2"/>
                </a:solidFill>
              </a:rPr>
            </a:br>
            <a:r>
              <a:rPr lang="uk-UA" sz="2000" dirty="0">
                <a:solidFill>
                  <a:schemeClr val="tx2"/>
                </a:solidFill>
              </a:rPr>
              <a:t>дискримінація - ситуація, за якої особа та/або група осіб за їх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мовними або іншими ознаками, які були, є та можуть бути дійсними або припущеними (далі - певні ознаки), зазнає обмеження у визнанні, реалізації або користуванні правами і свободами в будь-якій формі, встановленій цим Законом, крім випадків, коли таке обмеження має правомірну, об’єктивно обґрунтовану мету, способи досягнення якої є належними та необхідними</a:t>
            </a:r>
          </a:p>
        </p:txBody>
      </p:sp>
    </p:spTree>
    <p:extLst>
      <p:ext uri="{BB962C8B-B14F-4D97-AF65-F5344CB8AC3E}">
        <p14:creationId xmlns:p14="http://schemas.microsoft.com/office/powerpoint/2010/main" xmlns="" val="207521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3"/>
          <p:cNvSpPr>
            <a:spLocks noChangeArrowheads="1"/>
          </p:cNvSpPr>
          <p:nvPr/>
        </p:nvSpPr>
        <p:spPr bwMode="auto">
          <a:xfrm>
            <a:off x="13719" y="992634"/>
            <a:ext cx="91440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Wingdings" panose="05000000000000000000" pitchFamily="2" charset="2"/>
              <a:buChar char="Ø"/>
            </a:pPr>
            <a:r>
              <a:rPr lang="uk-UA" altLang="uk-UA" b="1" dirty="0">
                <a:solidFill>
                  <a:srgbClr val="002060"/>
                </a:solidFill>
                <a:latin typeface="Calibri" panose="020F0502020204030204" pitchFamily="34" charset="0"/>
              </a:rPr>
              <a:t>Ефективні комунікації -  </a:t>
            </a:r>
            <a:r>
              <a:rPr lang="uk-UA" altLang="uk-UA" dirty="0">
                <a:solidFill>
                  <a:srgbClr val="002060"/>
                </a:solidFill>
                <a:latin typeface="Calibri" panose="020F0502020204030204" pitchFamily="34" charset="0"/>
              </a:rPr>
              <a:t>ц</a:t>
            </a:r>
            <a:r>
              <a:rPr lang="uk-UA" dirty="0">
                <a:solidFill>
                  <a:srgbClr val="002060"/>
                </a:solidFill>
                <a:latin typeface="Calibri" panose="020F0502020204030204" pitchFamily="34" charset="0"/>
              </a:rPr>
              <a:t>е процес обміну інформацією (фактами, ідеями, поглядами, емоціями тощо) між двома або більше особами, спілкування за допомогою </a:t>
            </a:r>
          </a:p>
          <a:p>
            <a:pPr marL="0" indent="0"/>
            <a:r>
              <a:rPr lang="uk-UA" dirty="0">
                <a:solidFill>
                  <a:srgbClr val="002060"/>
                </a:solidFill>
                <a:latin typeface="Calibri" panose="020F0502020204030204" pitchFamily="34" charset="0"/>
              </a:rPr>
              <a:t>     вербальних і невербальних засобів із метою передавання та одержання інформації.</a:t>
            </a:r>
            <a:endParaRPr lang="uk-UA" altLang="uk-UA" dirty="0">
              <a:solidFill>
                <a:srgbClr val="002060"/>
              </a:solidFill>
              <a:latin typeface="Calibri" panose="020F0502020204030204" pitchFamily="34" charset="0"/>
            </a:endParaRPr>
          </a:p>
          <a:p>
            <a:pPr>
              <a:buFont typeface="Wingdings" panose="05000000000000000000" pitchFamily="2" charset="2"/>
              <a:buChar char="Ø"/>
            </a:pPr>
            <a:r>
              <a:rPr lang="uk-UA" altLang="uk-UA" b="1" dirty="0">
                <a:solidFill>
                  <a:srgbClr val="002060"/>
                </a:solidFill>
                <a:latin typeface="Calibri" panose="020F0502020204030204" pitchFamily="34" charset="0"/>
              </a:rPr>
              <a:t>Партнерство - </a:t>
            </a:r>
            <a:r>
              <a:rPr lang="uk-UA" dirty="0">
                <a:solidFill>
                  <a:srgbClr val="002060"/>
                </a:solidFill>
                <a:latin typeface="Calibri" panose="020F0502020204030204" pitchFamily="34" charset="0"/>
              </a:rPr>
              <a:t>форма організації діяльності, що ґрунтується на об'єднанні намірів, дій, ресурсів різних зацікавлених сторін. При партнерстві двоє або більше осіб об'єднують своє майно, стають співвласниками створеного підприємства, організації, спільно керують виробництвом і власністю, розподіляють прибуток і </a:t>
            </a:r>
            <a:r>
              <a:rPr lang="uk-UA" b="1" dirty="0">
                <a:solidFill>
                  <a:srgbClr val="002060"/>
                </a:solidFill>
                <a:latin typeface="Calibri" panose="020F0502020204030204" pitchFamily="34" charset="0"/>
              </a:rPr>
              <a:t>несуть відповідальність за свої зобов'язання.</a:t>
            </a:r>
          </a:p>
          <a:p>
            <a:pPr marL="0" indent="0"/>
            <a:r>
              <a:rPr lang="uk-UA" altLang="uk-UA" b="1" dirty="0">
                <a:solidFill>
                  <a:srgbClr val="002060"/>
                </a:solidFill>
                <a:latin typeface="Calibri" panose="020F0502020204030204" pitchFamily="34" charset="0"/>
              </a:rPr>
              <a:t>     Юридична основа партнерства </a:t>
            </a:r>
            <a:r>
              <a:rPr lang="uk-UA" altLang="uk-UA" dirty="0">
                <a:solidFill>
                  <a:srgbClr val="002060"/>
                </a:solidFill>
                <a:latin typeface="Calibri" panose="020F0502020204030204" pitchFamily="34" charset="0"/>
              </a:rPr>
              <a:t>– договір, меморандум про співпрацю, спільний проєкт</a:t>
            </a:r>
          </a:p>
          <a:p>
            <a:pPr>
              <a:buFont typeface="Wingdings" panose="05000000000000000000" pitchFamily="2" charset="2"/>
              <a:buChar char="Ø"/>
            </a:pPr>
            <a:endParaRPr lang="uk-UA" altLang="uk-UA" dirty="0">
              <a:solidFill>
                <a:srgbClr val="002060"/>
              </a:solidFill>
              <a:latin typeface="Calibri" panose="020F0502020204030204" pitchFamily="34" charset="0"/>
            </a:endParaRPr>
          </a:p>
          <a:p>
            <a:pPr>
              <a:buFont typeface="Wingdings" panose="05000000000000000000" pitchFamily="2" charset="2"/>
              <a:buChar char="Ø"/>
            </a:pPr>
            <a:endParaRPr lang="uk-UA" altLang="uk-UA" dirty="0">
              <a:solidFill>
                <a:srgbClr val="002060"/>
              </a:solidFill>
              <a:latin typeface="Calibri" panose="020F0502020204030204" pitchFamily="34" charset="0"/>
            </a:endParaRPr>
          </a:p>
          <a:p>
            <a:pPr>
              <a:buFont typeface="Wingdings" panose="05000000000000000000" pitchFamily="2" charset="2"/>
              <a:buChar char="Ø"/>
            </a:pPr>
            <a:endParaRPr lang="uk-UA" altLang="uk-UA" dirty="0">
              <a:solidFill>
                <a:srgbClr val="002060"/>
              </a:solidFill>
              <a:latin typeface="Calibri" panose="020F0502020204030204" pitchFamily="34" charset="0"/>
            </a:endParaRPr>
          </a:p>
          <a:p>
            <a:pPr>
              <a:buFont typeface="Wingdings" panose="05000000000000000000" pitchFamily="2" charset="2"/>
              <a:buChar char="Ø"/>
            </a:pPr>
            <a:endParaRPr lang="uk-UA" altLang="uk-UA" dirty="0">
              <a:solidFill>
                <a:srgbClr val="002060"/>
              </a:solidFill>
              <a:latin typeface="Calibri" panose="020F0502020204030204" pitchFamily="34" charset="0"/>
            </a:endParaRPr>
          </a:p>
        </p:txBody>
      </p:sp>
      <p:sp>
        <p:nvSpPr>
          <p:cNvPr id="20483" name="Заголовок 1"/>
          <p:cNvSpPr>
            <a:spLocks noGrp="1"/>
          </p:cNvSpPr>
          <p:nvPr>
            <p:ph type="title" idx="4294967295"/>
          </p:nvPr>
        </p:nvSpPr>
        <p:spPr bwMode="auto">
          <a:xfrm>
            <a:off x="3851920" y="336426"/>
            <a:ext cx="5011737" cy="461665"/>
          </a:xfrm>
          <a:prstGeom prst="rect">
            <a:avLst/>
          </a:prstGeo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uk-UA" altLang="uk-UA" sz="2400" b="1" dirty="0">
                <a:solidFill>
                  <a:srgbClr val="B71F38"/>
                </a:solidFill>
                <a:latin typeface="Calibri" panose="020F0502020204030204" pitchFamily="34" charset="0"/>
                <a:ea typeface="Gill Sans"/>
                <a:cs typeface="Gill Sans"/>
              </a:rPr>
              <a:t>Форми взаємодії</a:t>
            </a:r>
          </a:p>
        </p:txBody>
      </p:sp>
      <p:sp>
        <p:nvSpPr>
          <p:cNvPr id="4" name="object 6"/>
          <p:cNvSpPr/>
          <p:nvPr/>
        </p:nvSpPr>
        <p:spPr>
          <a:xfrm>
            <a:off x="299465" y="-137180"/>
            <a:ext cx="3049523" cy="1048512"/>
          </a:xfrm>
          <a:prstGeom prst="rect">
            <a:avLst/>
          </a:prstGeom>
          <a:blipFill>
            <a:blip r:embed="rId2" cstate="print"/>
            <a:stretch>
              <a:fillRect/>
            </a:stretch>
          </a:blipFill>
        </p:spPr>
        <p:txBody>
          <a:bodyPr wrap="square" lIns="0" tIns="0" rIns="0" bIns="0" rtlCol="0"/>
          <a:lstStyle/>
          <a:p>
            <a:endParaRPr dirty="0"/>
          </a:p>
        </p:txBody>
      </p:sp>
      <p:pic>
        <p:nvPicPr>
          <p:cNvPr id="5"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838087"/>
            <a:ext cx="9144000" cy="45719"/>
          </a:xfrm>
          <a:prstGeom prst="rect">
            <a:avLst/>
          </a:prstGeom>
        </p:spPr>
      </p:pic>
      <p:sp>
        <p:nvSpPr>
          <p:cNvPr id="7" name="object 13"/>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dirty="0"/>
          </a:p>
        </p:txBody>
      </p:sp>
      <p:sp>
        <p:nvSpPr>
          <p:cNvPr id="9" name="object 14"/>
          <p:cNvSpPr/>
          <p:nvPr/>
        </p:nvSpPr>
        <p:spPr>
          <a:xfrm>
            <a:off x="6728459" y="5952744"/>
            <a:ext cx="2087879" cy="763524"/>
          </a:xfrm>
          <a:prstGeom prst="rect">
            <a:avLst/>
          </a:prstGeom>
          <a:blipFill>
            <a:blip r:embed="rId5" cstate="print"/>
            <a:stretch>
              <a:fillRect/>
            </a:stretch>
          </a:blipFill>
        </p:spPr>
        <p:txBody>
          <a:bodyPr wrap="square" lIns="0" tIns="0" rIns="0" bIns="0" rtlCol="0"/>
          <a:lstStyle/>
          <a:p>
            <a:endParaRPr dirty="0"/>
          </a:p>
        </p:txBody>
      </p:sp>
      <p:sp>
        <p:nvSpPr>
          <p:cNvPr id="10" name="Прямоугольник 9"/>
          <p:cNvSpPr/>
          <p:nvPr/>
        </p:nvSpPr>
        <p:spPr>
          <a:xfrm>
            <a:off x="2913472" y="3558687"/>
            <a:ext cx="3095154" cy="43204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3200" dirty="0">
                <a:solidFill>
                  <a:schemeClr val="bg1"/>
                </a:solidFill>
              </a:rPr>
              <a:t>ОМС</a:t>
            </a:r>
          </a:p>
        </p:txBody>
      </p:sp>
      <p:sp>
        <p:nvSpPr>
          <p:cNvPr id="11" name="Прямоугольник 10"/>
          <p:cNvSpPr/>
          <p:nvPr/>
        </p:nvSpPr>
        <p:spPr>
          <a:xfrm>
            <a:off x="299465" y="4121926"/>
            <a:ext cx="2182813" cy="914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400" dirty="0">
                <a:solidFill>
                  <a:schemeClr val="bg1"/>
                </a:solidFill>
              </a:rPr>
              <a:t>ГРОМАДСЬКІ ОРГАНІЗАЦІЇ</a:t>
            </a:r>
          </a:p>
        </p:txBody>
      </p:sp>
      <p:sp>
        <p:nvSpPr>
          <p:cNvPr id="12" name="Прямоугольник 11"/>
          <p:cNvSpPr/>
          <p:nvPr/>
        </p:nvSpPr>
        <p:spPr>
          <a:xfrm>
            <a:off x="3337501" y="4121926"/>
            <a:ext cx="2247096" cy="914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400" dirty="0">
                <a:solidFill>
                  <a:schemeClr val="bg1"/>
                </a:solidFill>
              </a:rPr>
              <a:t>ДЕПУТАТИ</a:t>
            </a:r>
          </a:p>
        </p:txBody>
      </p:sp>
      <p:sp>
        <p:nvSpPr>
          <p:cNvPr id="13" name="Прямоугольник 12"/>
          <p:cNvSpPr/>
          <p:nvPr/>
        </p:nvSpPr>
        <p:spPr>
          <a:xfrm>
            <a:off x="6728459" y="4157082"/>
            <a:ext cx="1947997"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400" dirty="0">
                <a:solidFill>
                  <a:schemeClr val="bg1"/>
                </a:solidFill>
              </a:rPr>
              <a:t>ОСН</a:t>
            </a:r>
          </a:p>
        </p:txBody>
      </p:sp>
      <p:sp>
        <p:nvSpPr>
          <p:cNvPr id="14" name="Прямоугольник 13"/>
          <p:cNvSpPr/>
          <p:nvPr/>
        </p:nvSpPr>
        <p:spPr>
          <a:xfrm>
            <a:off x="1115616" y="5196302"/>
            <a:ext cx="7196666" cy="57284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uk-UA" sz="2000" dirty="0">
                <a:solidFill>
                  <a:schemeClr val="bg1"/>
                </a:solidFill>
              </a:rPr>
              <a:t>ГРОМАДА (ВПО, учасники АТО/ООС, жінки, молодь, люди із інвалідністю, молодь тощо)</a:t>
            </a:r>
          </a:p>
        </p:txBody>
      </p:sp>
      <p:sp>
        <p:nvSpPr>
          <p:cNvPr id="15" name="object 13"/>
          <p:cNvSpPr/>
          <p:nvPr/>
        </p:nvSpPr>
        <p:spPr>
          <a:xfrm>
            <a:off x="0" y="5938582"/>
            <a:ext cx="598931" cy="804672"/>
          </a:xfrm>
          <a:prstGeom prst="rect">
            <a:avLst/>
          </a:prstGeom>
          <a:blipFill>
            <a:blip r:embed="rId4" cstate="print"/>
            <a:stretch>
              <a:fillRect/>
            </a:stretch>
          </a:blipFill>
        </p:spPr>
        <p:txBody>
          <a:bodyPr wrap="square" lIns="0" tIns="0" rIns="0" bIns="0" rtlCol="0"/>
          <a:lstStyle/>
          <a:p>
            <a:endParaRPr dirty="0"/>
          </a:p>
        </p:txBody>
      </p:sp>
      <p:sp>
        <p:nvSpPr>
          <p:cNvPr id="2" name="Двойная стрелка влево/вправо 1"/>
          <p:cNvSpPr/>
          <p:nvPr/>
        </p:nvSpPr>
        <p:spPr>
          <a:xfrm rot="19133589">
            <a:off x="2308743" y="4095231"/>
            <a:ext cx="720080" cy="347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Двойная стрелка влево/вправо 15"/>
          <p:cNvSpPr/>
          <p:nvPr/>
        </p:nvSpPr>
        <p:spPr>
          <a:xfrm rot="16025707">
            <a:off x="4157173" y="3964848"/>
            <a:ext cx="460686" cy="347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Двойная стрелка влево/вправо 16"/>
          <p:cNvSpPr/>
          <p:nvPr/>
        </p:nvSpPr>
        <p:spPr>
          <a:xfrm rot="2726433">
            <a:off x="5970243" y="4062326"/>
            <a:ext cx="720080" cy="347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Двойная стрелка влево/вправо 17"/>
          <p:cNvSpPr/>
          <p:nvPr/>
        </p:nvSpPr>
        <p:spPr>
          <a:xfrm rot="19133589">
            <a:off x="2565437" y="4800111"/>
            <a:ext cx="720080" cy="347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Двойная стрелка влево/вправо 18"/>
          <p:cNvSpPr/>
          <p:nvPr/>
        </p:nvSpPr>
        <p:spPr>
          <a:xfrm rot="2726433">
            <a:off x="5539795" y="4832298"/>
            <a:ext cx="720080" cy="347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Двойная стрелка влево/вправо 19"/>
          <p:cNvSpPr/>
          <p:nvPr/>
        </p:nvSpPr>
        <p:spPr>
          <a:xfrm rot="5400000">
            <a:off x="4229825" y="4792497"/>
            <a:ext cx="430078" cy="347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Title 1"/>
          <p:cNvSpPr txBox="1">
            <a:spLocks/>
          </p:cNvSpPr>
          <p:nvPr/>
        </p:nvSpPr>
        <p:spPr>
          <a:xfrm>
            <a:off x="671076" y="6139073"/>
            <a:ext cx="5985238" cy="4808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a:solidFill>
                  <a:srgbClr val="182B5D"/>
                </a:solidFill>
                <a:latin typeface="Gill Sans"/>
                <a:cs typeface="Gill Sans"/>
              </a:rPr>
              <a:t>Проект USAID </a:t>
            </a:r>
            <a:r>
              <a:rPr lang="uk-UA" sz="1700">
                <a:solidFill>
                  <a:srgbClr val="182B5D"/>
                </a:solidFill>
                <a:latin typeface="Gill Sans"/>
                <a:cs typeface="Gill Sans"/>
              </a:rPr>
              <a:t>«Демократичне врядування у Східній Україні»</a:t>
            </a:r>
            <a:r>
              <a:rPr lang="en-US" sz="1700">
                <a:solidFill>
                  <a:srgbClr val="182B5D"/>
                </a:solidFill>
                <a:latin typeface="Gill Sans"/>
                <a:cs typeface="Gill Sans"/>
              </a:rPr>
              <a:t> </a:t>
            </a:r>
            <a:endParaRPr lang="en-US" sz="1700" dirty="0">
              <a:solidFill>
                <a:srgbClr val="182B5D"/>
              </a:solidFill>
              <a:latin typeface="Gill Sans"/>
              <a:cs typeface="Gill Sans"/>
            </a:endParaRPr>
          </a:p>
        </p:txBody>
      </p:sp>
    </p:spTree>
    <p:extLst>
      <p:ext uri="{BB962C8B-B14F-4D97-AF65-F5344CB8AC3E}">
        <p14:creationId xmlns:p14="http://schemas.microsoft.com/office/powerpoint/2010/main" xmlns="" val="1239914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3"/>
          <p:cNvSpPr>
            <a:spLocks noChangeArrowheads="1"/>
          </p:cNvSpPr>
          <p:nvPr/>
        </p:nvSpPr>
        <p:spPr bwMode="auto">
          <a:xfrm>
            <a:off x="0" y="980728"/>
            <a:ext cx="9144000"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Wingdings" panose="05000000000000000000" pitchFamily="2" charset="2"/>
              <a:buChar char="Ø"/>
            </a:pPr>
            <a:r>
              <a:rPr lang="uk-UA" altLang="uk-UA" b="1" dirty="0">
                <a:solidFill>
                  <a:srgbClr val="002060"/>
                </a:solidFill>
                <a:latin typeface="Calibri" panose="020F0502020204030204" pitchFamily="34" charset="0"/>
              </a:rPr>
              <a:t>Залучення до управління громадою </a:t>
            </a:r>
            <a:r>
              <a:rPr lang="uk-UA" altLang="uk-UA" dirty="0">
                <a:solidFill>
                  <a:srgbClr val="002060"/>
                </a:solidFill>
                <a:latin typeface="Calibri" panose="020F0502020204030204" pitchFamily="34" charset="0"/>
              </a:rPr>
              <a:t>широкого представництва регіонального середовища (представників найважливіших установ, громадських організацій, регіональних та місцевих лідерів, які представляють різні цільові групи ) </a:t>
            </a:r>
          </a:p>
          <a:p>
            <a:pPr>
              <a:buFont typeface="Wingdings" panose="05000000000000000000" pitchFamily="2" charset="2"/>
              <a:buChar char="Ø"/>
            </a:pPr>
            <a:r>
              <a:rPr lang="uk-UA" altLang="uk-UA" b="1" dirty="0">
                <a:solidFill>
                  <a:srgbClr val="002060"/>
                </a:solidFill>
                <a:latin typeface="Calibri" panose="020F0502020204030204" pitchFamily="34" charset="0"/>
              </a:rPr>
              <a:t>Аналітичні дослідження і рішення</a:t>
            </a:r>
            <a:r>
              <a:rPr lang="uk-UA" altLang="uk-UA" dirty="0">
                <a:solidFill>
                  <a:srgbClr val="002060"/>
                </a:solidFill>
                <a:latin typeface="Calibri" panose="020F0502020204030204" pitchFamily="34" charset="0"/>
              </a:rPr>
              <a:t>, які ухвалює ОМС, охоплює потреби цільових груп громади в наступних сферах: економічна, соціальна й екологічна</a:t>
            </a:r>
          </a:p>
          <a:p>
            <a:pPr>
              <a:buFont typeface="Wingdings" panose="05000000000000000000" pitchFamily="2" charset="2"/>
              <a:buChar char="Ø"/>
            </a:pPr>
            <a:r>
              <a:rPr lang="uk-UA" altLang="uk-UA" dirty="0">
                <a:solidFill>
                  <a:srgbClr val="002060"/>
                </a:solidFill>
                <a:latin typeface="Calibri" panose="020F0502020204030204" pitchFamily="34" charset="0"/>
              </a:rPr>
              <a:t>Підготовка звіту про стан громади, який базується на аналізі поточної ситуації (</a:t>
            </a:r>
            <a:r>
              <a:rPr lang="uk-UA" altLang="uk-UA" b="1" dirty="0">
                <a:solidFill>
                  <a:srgbClr val="002060"/>
                </a:solidFill>
                <a:latin typeface="Calibri" panose="020F0502020204030204" pitchFamily="34" charset="0"/>
              </a:rPr>
              <a:t>гендерний аналіз </a:t>
            </a:r>
            <a:r>
              <a:rPr lang="uk-UA" altLang="uk-UA" dirty="0">
                <a:solidFill>
                  <a:srgbClr val="002060"/>
                </a:solidFill>
                <a:latin typeface="Calibri" panose="020F0502020204030204" pitchFamily="34" charset="0"/>
              </a:rPr>
              <a:t>фінансових даних, стану інфраструктури, демографічних даних, даних про ринок праці і економіку, екологічних аспектів) </a:t>
            </a:r>
          </a:p>
          <a:p>
            <a:pPr>
              <a:buFont typeface="Wingdings" panose="05000000000000000000" pitchFamily="2" charset="2"/>
              <a:buChar char="Ø"/>
            </a:pPr>
            <a:r>
              <a:rPr lang="uk-UA" altLang="uk-UA" b="1" dirty="0">
                <a:solidFill>
                  <a:srgbClr val="002060"/>
                </a:solidFill>
                <a:latin typeface="Calibri" panose="020F0502020204030204" pitchFamily="34" charset="0"/>
              </a:rPr>
              <a:t>Проведення поглибленого соціального аналізу</a:t>
            </a:r>
            <a:r>
              <a:rPr lang="uk-UA" altLang="uk-UA" dirty="0">
                <a:solidFill>
                  <a:srgbClr val="002060"/>
                </a:solidFill>
                <a:latin typeface="Calibri" panose="020F0502020204030204" pitchFamily="34" charset="0"/>
              </a:rPr>
              <a:t>, проведення соціологічних досліджень на репрезентативній вибірці мешканців (досліджень громадської думки про умови життя і якість публічних послуг у громаді кожної із цільових груп громади)</a:t>
            </a:r>
          </a:p>
          <a:p>
            <a:pPr>
              <a:buFont typeface="Wingdings" panose="05000000000000000000" pitchFamily="2" charset="2"/>
              <a:buChar char="Ø"/>
            </a:pPr>
            <a:r>
              <a:rPr lang="uk-UA" altLang="uk-UA" dirty="0">
                <a:solidFill>
                  <a:srgbClr val="002060"/>
                </a:solidFill>
                <a:latin typeface="Calibri" panose="020F0502020204030204" pitchFamily="34" charset="0"/>
              </a:rPr>
              <a:t>Перевірка напрацьованих рішень у ході реальних і ефективних </a:t>
            </a:r>
            <a:r>
              <a:rPr lang="uk-UA" altLang="uk-UA" b="1" dirty="0">
                <a:solidFill>
                  <a:srgbClr val="002060"/>
                </a:solidFill>
                <a:latin typeface="Calibri" panose="020F0502020204030204" pitchFamily="34" charset="0"/>
              </a:rPr>
              <a:t>громадських консультацій </a:t>
            </a:r>
          </a:p>
          <a:p>
            <a:pPr>
              <a:buFont typeface="Wingdings" panose="05000000000000000000" pitchFamily="2" charset="2"/>
              <a:buChar char="Ø"/>
            </a:pPr>
            <a:r>
              <a:rPr lang="uk-UA" altLang="uk-UA" b="1" dirty="0">
                <a:solidFill>
                  <a:srgbClr val="002060"/>
                </a:solidFill>
                <a:latin typeface="Calibri" panose="020F0502020204030204" pitchFamily="34" charset="0"/>
              </a:rPr>
              <a:t>Врахування думки більшості мешканців </a:t>
            </a:r>
            <a:r>
              <a:rPr lang="uk-UA" altLang="uk-UA" dirty="0">
                <a:solidFill>
                  <a:srgbClr val="002060"/>
                </a:solidFill>
                <a:latin typeface="Calibri" panose="020F0502020204030204" pitchFamily="34" charset="0"/>
              </a:rPr>
              <a:t>під час вибору пріоритетів розвитку (соціологічні дослідження і консультації)</a:t>
            </a:r>
          </a:p>
          <a:p>
            <a:pPr>
              <a:buFont typeface="Wingdings" panose="05000000000000000000" pitchFamily="2" charset="2"/>
              <a:buChar char="Ø"/>
            </a:pPr>
            <a:r>
              <a:rPr lang="uk-UA" altLang="uk-UA" dirty="0">
                <a:solidFill>
                  <a:srgbClr val="002060"/>
                </a:solidFill>
                <a:latin typeface="Calibri" panose="020F0502020204030204" pitchFamily="34" charset="0"/>
              </a:rPr>
              <a:t>Тісна співпраця під час ухвалення рішень </a:t>
            </a:r>
            <a:r>
              <a:rPr lang="uk-UA" altLang="uk-UA" b="1" dirty="0">
                <a:solidFill>
                  <a:srgbClr val="002060"/>
                </a:solidFill>
                <a:latin typeface="Calibri" panose="020F0502020204030204" pitchFamily="34" charset="0"/>
              </a:rPr>
              <a:t>між зацікавленими сторонами </a:t>
            </a:r>
            <a:r>
              <a:rPr lang="uk-UA" altLang="uk-UA" dirty="0">
                <a:solidFill>
                  <a:srgbClr val="002060"/>
                </a:solidFill>
                <a:latin typeface="Calibri" panose="020F0502020204030204" pitchFamily="34" charset="0"/>
              </a:rPr>
              <a:t>(громадянами та інституціями), працівниками ОДА і консультантами</a:t>
            </a:r>
          </a:p>
        </p:txBody>
      </p:sp>
      <p:sp>
        <p:nvSpPr>
          <p:cNvPr id="20483" name="Заголовок 1"/>
          <p:cNvSpPr>
            <a:spLocks noGrp="1"/>
          </p:cNvSpPr>
          <p:nvPr>
            <p:ph type="title" idx="4294967295"/>
          </p:nvPr>
        </p:nvSpPr>
        <p:spPr bwMode="auto">
          <a:xfrm>
            <a:off x="3851920" y="151760"/>
            <a:ext cx="5011737" cy="830997"/>
          </a:xfrm>
          <a:prstGeom prst="rect">
            <a:avLst/>
          </a:prstGeo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uk-UA" altLang="uk-UA" sz="2400" b="1" dirty="0">
                <a:solidFill>
                  <a:srgbClr val="B71F38"/>
                </a:solidFill>
                <a:latin typeface="Calibri" panose="020F0502020204030204" pitchFamily="34" charset="0"/>
                <a:ea typeface="Gill Sans"/>
                <a:cs typeface="Gill Sans"/>
              </a:rPr>
              <a:t>Партисипативна модель управління та комунікацій ОМС</a:t>
            </a:r>
          </a:p>
        </p:txBody>
      </p:sp>
      <p:sp>
        <p:nvSpPr>
          <p:cNvPr id="4" name="object 6"/>
          <p:cNvSpPr/>
          <p:nvPr/>
        </p:nvSpPr>
        <p:spPr>
          <a:xfrm>
            <a:off x="299465" y="-137180"/>
            <a:ext cx="3049523" cy="1048512"/>
          </a:xfrm>
          <a:prstGeom prst="rect">
            <a:avLst/>
          </a:prstGeom>
          <a:blipFill>
            <a:blip r:embed="rId2" cstate="print"/>
            <a:stretch>
              <a:fillRect/>
            </a:stretch>
          </a:blipFill>
        </p:spPr>
        <p:txBody>
          <a:bodyPr wrap="square" lIns="0" tIns="0" rIns="0" bIns="0" rtlCol="0"/>
          <a:lstStyle/>
          <a:p>
            <a:endParaRPr dirty="0"/>
          </a:p>
        </p:txBody>
      </p:sp>
      <p:pic>
        <p:nvPicPr>
          <p:cNvPr id="5"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838087"/>
            <a:ext cx="9144000" cy="45719"/>
          </a:xfrm>
          <a:prstGeom prst="rect">
            <a:avLst/>
          </a:prstGeom>
        </p:spPr>
      </p:pic>
      <p:pic>
        <p:nvPicPr>
          <p:cNvPr id="6" name="Picture 9" descr="arrow.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564250" y="1105434"/>
            <a:ext cx="598813" cy="804466"/>
          </a:xfrm>
          <a:prstGeom prst="rect">
            <a:avLst/>
          </a:prstGeom>
        </p:spPr>
      </p:pic>
      <p:sp>
        <p:nvSpPr>
          <p:cNvPr id="7" name="object 13"/>
          <p:cNvSpPr/>
          <p:nvPr/>
        </p:nvSpPr>
        <p:spPr>
          <a:xfrm>
            <a:off x="0" y="5925311"/>
            <a:ext cx="598931" cy="804672"/>
          </a:xfrm>
          <a:prstGeom prst="rect">
            <a:avLst/>
          </a:prstGeom>
          <a:blipFill>
            <a:blip r:embed="rId5" cstate="print"/>
            <a:stretch>
              <a:fillRect/>
            </a:stretch>
          </a:blipFill>
        </p:spPr>
        <p:txBody>
          <a:bodyPr wrap="square" lIns="0" tIns="0" rIns="0" bIns="0" rtlCol="0"/>
          <a:lstStyle/>
          <a:p>
            <a:endParaRPr dirty="0"/>
          </a:p>
        </p:txBody>
      </p:sp>
      <p:sp>
        <p:nvSpPr>
          <p:cNvPr id="9" name="object 14"/>
          <p:cNvSpPr/>
          <p:nvPr/>
        </p:nvSpPr>
        <p:spPr>
          <a:xfrm>
            <a:off x="6728459" y="5952744"/>
            <a:ext cx="2087879" cy="763524"/>
          </a:xfrm>
          <a:prstGeom prst="rect">
            <a:avLst/>
          </a:prstGeom>
          <a:blipFill>
            <a:blip r:embed="rId6" cstate="print"/>
            <a:stretch>
              <a:fillRect/>
            </a:stretch>
          </a:blipFill>
        </p:spPr>
        <p:txBody>
          <a:bodyPr wrap="square" lIns="0" tIns="0" rIns="0" bIns="0" rtlCol="0"/>
          <a:lstStyle/>
          <a:p>
            <a:endParaRPr dirty="0"/>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828202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graphicFrame>
        <p:nvGraphicFramePr>
          <p:cNvPr id="2" name="Схема 1"/>
          <p:cNvGraphicFramePr/>
          <p:nvPr>
            <p:extLst>
              <p:ext uri="{D42A27DB-BD31-4B8C-83A1-F6EECF244321}">
                <p14:modId xmlns:p14="http://schemas.microsoft.com/office/powerpoint/2010/main" xmlns="" val="571423008"/>
              </p:ext>
            </p:extLst>
          </p:nvPr>
        </p:nvGraphicFramePr>
        <p:xfrm>
          <a:off x="107504" y="980728"/>
          <a:ext cx="8856984" cy="49720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Заголовок 1"/>
          <p:cNvSpPr>
            <a:spLocks noGrp="1"/>
          </p:cNvSpPr>
          <p:nvPr>
            <p:ph type="title" idx="4294967295"/>
          </p:nvPr>
        </p:nvSpPr>
        <p:spPr bwMode="auto">
          <a:xfrm>
            <a:off x="3851920" y="336426"/>
            <a:ext cx="5011737" cy="461665"/>
          </a:xfrm>
          <a:prstGeom prst="rect">
            <a:avLst/>
          </a:prstGeom>
          <a:solidFill>
            <a:schemeClr val="bg1"/>
          </a:solidFill>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uk-UA" altLang="uk-UA" sz="2400" b="1" dirty="0">
                <a:solidFill>
                  <a:srgbClr val="B71F38"/>
                </a:solidFill>
                <a:latin typeface="Calibri" panose="020F0502020204030204" pitchFamily="34" charset="0"/>
                <a:ea typeface="Gill Sans"/>
                <a:cs typeface="Gill Sans"/>
              </a:rPr>
              <a:t>Форми громадської участі</a:t>
            </a: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11667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8931" y="1112519"/>
            <a:ext cx="8005517" cy="45487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Прямоугольник 7"/>
          <p:cNvSpPr/>
          <p:nvPr/>
        </p:nvSpPr>
        <p:spPr>
          <a:xfrm>
            <a:off x="3528847" y="295117"/>
            <a:ext cx="5554925" cy="830997"/>
          </a:xfrm>
          <a:prstGeom prst="rect">
            <a:avLst/>
          </a:prstGeom>
        </p:spPr>
        <p:txBody>
          <a:bodyPr wrap="square">
            <a:spAutoFit/>
          </a:bodyPr>
          <a:lstStyle/>
          <a:p>
            <a:r>
              <a:rPr lang="uk-UA" sz="2400" b="1" dirty="0">
                <a:solidFill>
                  <a:srgbClr val="B71F38"/>
                </a:solidFill>
                <a:latin typeface="Calibri" panose="020F0502020204030204" pitchFamily="34" charset="0"/>
                <a:ea typeface="Gill Sans"/>
                <a:cs typeface="Gill Sans"/>
              </a:rPr>
              <a:t>Алгоритм побудови форм громадської участі</a:t>
            </a: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180560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dirty="0"/>
          </a:p>
        </p:txBody>
      </p:sp>
      <p:pic>
        <p:nvPicPr>
          <p:cNvPr id="35842"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8388423" cy="5733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844426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8514588" y="1033272"/>
            <a:ext cx="598931" cy="804672"/>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805700"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8" name="object 8"/>
          <p:cNvSpPr/>
          <p:nvPr/>
        </p:nvSpPr>
        <p:spPr>
          <a:xfrm>
            <a:off x="8717788"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9" name="object 9"/>
          <p:cNvSpPr/>
          <p:nvPr/>
        </p:nvSpPr>
        <p:spPr>
          <a:xfrm>
            <a:off x="799350" y="2129535"/>
            <a:ext cx="7924800" cy="12700"/>
          </a:xfrm>
          <a:custGeom>
            <a:avLst/>
            <a:gdLst/>
            <a:ahLst/>
            <a:cxnLst/>
            <a:rect l="l" t="t" r="r" b="b"/>
            <a:pathLst>
              <a:path w="7924800" h="12700">
                <a:moveTo>
                  <a:pt x="0" y="12700"/>
                </a:moveTo>
                <a:lnTo>
                  <a:pt x="7924787" y="12700"/>
                </a:lnTo>
                <a:lnTo>
                  <a:pt x="7924787" y="0"/>
                </a:lnTo>
                <a:lnTo>
                  <a:pt x="0" y="0"/>
                </a:lnTo>
                <a:lnTo>
                  <a:pt x="0" y="12700"/>
                </a:lnTo>
                <a:close/>
              </a:path>
            </a:pathLst>
          </a:custGeom>
          <a:solidFill>
            <a:srgbClr val="FFFFFF"/>
          </a:solidFill>
        </p:spPr>
        <p:txBody>
          <a:bodyPr wrap="square" lIns="0" tIns="0" rIns="0" bIns="0" rtlCol="0"/>
          <a:lstStyle/>
          <a:p>
            <a:endParaRPr dirty="0"/>
          </a:p>
        </p:txBody>
      </p:sp>
      <p:sp>
        <p:nvSpPr>
          <p:cNvPr id="10" name="object 10"/>
          <p:cNvSpPr/>
          <p:nvPr/>
        </p:nvSpPr>
        <p:spPr>
          <a:xfrm>
            <a:off x="799350" y="4960365"/>
            <a:ext cx="7924800" cy="0"/>
          </a:xfrm>
          <a:custGeom>
            <a:avLst/>
            <a:gdLst/>
            <a:ahLst/>
            <a:cxnLst/>
            <a:rect l="l" t="t" r="r" b="b"/>
            <a:pathLst>
              <a:path w="7924800">
                <a:moveTo>
                  <a:pt x="0" y="0"/>
                </a:moveTo>
                <a:lnTo>
                  <a:pt x="7924787" y="0"/>
                </a:lnTo>
              </a:path>
            </a:pathLst>
          </a:custGeom>
          <a:ln w="38100">
            <a:solidFill>
              <a:srgbClr val="FFFFFF"/>
            </a:solidFill>
          </a:ln>
        </p:spPr>
        <p:txBody>
          <a:bodyPr wrap="square" lIns="0" tIns="0" rIns="0" bIns="0" rtlCol="0"/>
          <a:lstStyle/>
          <a:p>
            <a:endParaRPr dirty="0"/>
          </a:p>
        </p:txBody>
      </p:sp>
      <p:sp>
        <p:nvSpPr>
          <p:cNvPr id="11" name="object 11"/>
          <p:cNvSpPr txBox="1">
            <a:spLocks noGrp="1"/>
          </p:cNvSpPr>
          <p:nvPr>
            <p:ph type="title"/>
          </p:nvPr>
        </p:nvSpPr>
        <p:spPr>
          <a:xfrm>
            <a:off x="683568" y="1389228"/>
            <a:ext cx="7899400" cy="3636893"/>
          </a:xfrm>
          <a:prstGeom prst="rect">
            <a:avLst/>
          </a:prstGeom>
          <a:solidFill>
            <a:srgbClr val="5B9BD4"/>
          </a:solidFill>
        </p:spPr>
        <p:txBody>
          <a:bodyPr vert="horz" wrap="square" lIns="0" tIns="5080" rIns="0" bIns="0" rtlCol="0">
            <a:spAutoFit/>
          </a:bodyPr>
          <a:lstStyle/>
          <a:p>
            <a:pPr marL="62230" marR="715010" indent="657860" algn="l"/>
            <a:r>
              <a:rPr dirty="0" err="1">
                <a:solidFill>
                  <a:schemeClr val="bg1"/>
                </a:solidFill>
                <a:latin typeface="+mn-lt"/>
                <a:ea typeface="+mn-ea"/>
                <a:cs typeface="+mn-cs"/>
              </a:rPr>
              <a:t>Практична</a:t>
            </a:r>
            <a:r>
              <a:rPr dirty="0">
                <a:solidFill>
                  <a:schemeClr val="bg1"/>
                </a:solidFill>
                <a:latin typeface="+mn-lt"/>
                <a:ea typeface="+mn-ea"/>
                <a:cs typeface="+mn-cs"/>
              </a:rPr>
              <a:t> робота № </a:t>
            </a:r>
            <a:r>
              <a:rPr lang="uk-UA" dirty="0">
                <a:solidFill>
                  <a:schemeClr val="bg1"/>
                </a:solidFill>
                <a:latin typeface="+mn-lt"/>
                <a:ea typeface="+mn-ea"/>
                <a:cs typeface="+mn-cs"/>
              </a:rPr>
              <a:t>1</a:t>
            </a:r>
            <a:r>
              <a:rPr dirty="0">
                <a:solidFill>
                  <a:schemeClr val="bg1"/>
                </a:solidFill>
                <a:latin typeface="+mn-lt"/>
                <a:ea typeface="+mn-ea"/>
                <a:cs typeface="+mn-cs"/>
              </a:rPr>
              <a:t> до Учбового модулю № </a:t>
            </a:r>
            <a:r>
              <a:rPr lang="uk-UA" dirty="0">
                <a:solidFill>
                  <a:schemeClr val="bg1"/>
                </a:solidFill>
                <a:latin typeface="+mn-lt"/>
                <a:ea typeface="+mn-ea"/>
                <a:cs typeface="+mn-cs"/>
              </a:rPr>
              <a:t>1</a:t>
            </a:r>
            <a:br>
              <a:rPr lang="uk-UA" dirty="0">
                <a:solidFill>
                  <a:schemeClr val="bg1"/>
                </a:solidFill>
                <a:latin typeface="+mn-lt"/>
                <a:ea typeface="+mn-ea"/>
                <a:cs typeface="+mn-cs"/>
              </a:rPr>
            </a:br>
            <a:r>
              <a:rPr lang="uk-UA" sz="2000" i="1" dirty="0">
                <a:solidFill>
                  <a:srgbClr val="FFFF00"/>
                </a:solidFill>
                <a:latin typeface="+mn-lt"/>
                <a:ea typeface="+mn-ea"/>
                <a:cs typeface="+mn-cs"/>
              </a:rPr>
              <a:t>Робота з </a:t>
            </a:r>
            <a:r>
              <a:rPr lang="uk-UA" sz="2000" i="1" dirty="0" err="1">
                <a:solidFill>
                  <a:srgbClr val="FFFF00"/>
                </a:solidFill>
                <a:latin typeface="+mn-lt"/>
                <a:ea typeface="+mn-ea"/>
                <a:cs typeface="+mn-cs"/>
              </a:rPr>
              <a:t>фліпчартом</a:t>
            </a:r>
            <a:r>
              <a:rPr lang="uk-UA" dirty="0">
                <a:solidFill>
                  <a:schemeClr val="bg1"/>
                </a:solidFill>
                <a:latin typeface="+mn-lt"/>
                <a:ea typeface="+mn-ea"/>
                <a:cs typeface="+mn-cs"/>
              </a:rPr>
              <a:t/>
            </a:r>
            <a:br>
              <a:rPr lang="uk-UA" dirty="0">
                <a:solidFill>
                  <a:schemeClr val="bg1"/>
                </a:solidFill>
                <a:latin typeface="+mn-lt"/>
                <a:ea typeface="+mn-ea"/>
                <a:cs typeface="+mn-cs"/>
              </a:rPr>
            </a:br>
            <a:r>
              <a:rPr lang="uk-UA" dirty="0">
                <a:solidFill>
                  <a:schemeClr val="bg1"/>
                </a:solidFill>
                <a:latin typeface="+mn-lt"/>
                <a:ea typeface="+mn-ea"/>
                <a:cs typeface="+mn-cs"/>
              </a:rPr>
              <a:t/>
            </a:r>
            <a:br>
              <a:rPr lang="uk-UA" dirty="0">
                <a:solidFill>
                  <a:schemeClr val="bg1"/>
                </a:solidFill>
                <a:latin typeface="+mn-lt"/>
                <a:ea typeface="+mn-ea"/>
                <a:cs typeface="+mn-cs"/>
              </a:rPr>
            </a:br>
            <a:r>
              <a:rPr lang="uk-UA" dirty="0">
                <a:solidFill>
                  <a:schemeClr val="bg1"/>
                </a:solidFill>
                <a:latin typeface="+mn-lt"/>
                <a:ea typeface="+mn-ea"/>
                <a:cs typeface="+mn-cs"/>
              </a:rPr>
              <a:t>Робоча група № 1. «Стать чи гендер?»</a:t>
            </a:r>
            <a:br>
              <a:rPr lang="uk-UA" dirty="0">
                <a:solidFill>
                  <a:schemeClr val="bg1"/>
                </a:solidFill>
                <a:latin typeface="+mn-lt"/>
                <a:ea typeface="+mn-ea"/>
                <a:cs typeface="+mn-cs"/>
              </a:rPr>
            </a:br>
            <a:r>
              <a:rPr lang="uk-UA" dirty="0">
                <a:solidFill>
                  <a:schemeClr val="bg1"/>
                </a:solidFill>
                <a:latin typeface="+mn-lt"/>
                <a:ea typeface="+mn-ea"/>
                <a:cs typeface="+mn-cs"/>
              </a:rPr>
              <a:t/>
            </a:r>
            <a:br>
              <a:rPr lang="uk-UA" dirty="0">
                <a:solidFill>
                  <a:schemeClr val="bg1"/>
                </a:solidFill>
                <a:latin typeface="+mn-lt"/>
                <a:ea typeface="+mn-ea"/>
                <a:cs typeface="+mn-cs"/>
              </a:rPr>
            </a:br>
            <a:r>
              <a:rPr lang="uk-UA" dirty="0">
                <a:solidFill>
                  <a:schemeClr val="bg1"/>
                </a:solidFill>
                <a:latin typeface="+mn-lt"/>
                <a:ea typeface="+mn-ea"/>
                <a:cs typeface="+mn-cs"/>
              </a:rPr>
              <a:t>Робоча група № 2. «Приклади гендерних стереотипів»</a:t>
            </a:r>
            <a:br>
              <a:rPr lang="uk-UA" dirty="0">
                <a:solidFill>
                  <a:schemeClr val="bg1"/>
                </a:solidFill>
                <a:latin typeface="+mn-lt"/>
                <a:ea typeface="+mn-ea"/>
                <a:cs typeface="+mn-cs"/>
              </a:rPr>
            </a:br>
            <a:r>
              <a:rPr lang="uk-UA" dirty="0">
                <a:solidFill>
                  <a:schemeClr val="bg1"/>
                </a:solidFill>
                <a:latin typeface="+mn-lt"/>
                <a:ea typeface="+mn-ea"/>
                <a:cs typeface="+mn-cs"/>
              </a:rPr>
              <a:t/>
            </a:r>
            <a:br>
              <a:rPr lang="uk-UA" dirty="0">
                <a:solidFill>
                  <a:schemeClr val="bg1"/>
                </a:solidFill>
                <a:latin typeface="+mn-lt"/>
                <a:ea typeface="+mn-ea"/>
                <a:cs typeface="+mn-cs"/>
              </a:rPr>
            </a:br>
            <a:r>
              <a:rPr lang="uk-UA" dirty="0">
                <a:solidFill>
                  <a:schemeClr val="bg1"/>
                </a:solidFill>
                <a:latin typeface="+mn-lt"/>
                <a:ea typeface="+mn-ea"/>
                <a:cs typeface="+mn-cs"/>
              </a:rPr>
              <a:t>Робоча група № 3 «Приклади гендерної рівності»</a:t>
            </a:r>
            <a:r>
              <a:rPr lang="uk-UA" sz="2000" dirty="0">
                <a:solidFill>
                  <a:schemeClr val="bg1"/>
                </a:solidFill>
                <a:latin typeface="+mn-lt"/>
                <a:ea typeface="+mn-ea"/>
                <a:cs typeface="+mn-cs"/>
              </a:rPr>
              <a:t/>
            </a:r>
            <a:br>
              <a:rPr lang="uk-UA" sz="2000" dirty="0">
                <a:solidFill>
                  <a:schemeClr val="bg1"/>
                </a:solidFill>
                <a:latin typeface="+mn-lt"/>
                <a:ea typeface="+mn-ea"/>
                <a:cs typeface="+mn-cs"/>
              </a:rPr>
            </a:br>
            <a:r>
              <a:rPr sz="2000" dirty="0">
                <a:solidFill>
                  <a:schemeClr val="bg1"/>
                </a:solidFill>
                <a:latin typeface="+mn-lt"/>
                <a:ea typeface="+mn-ea"/>
                <a:cs typeface="+mn-cs"/>
              </a:rPr>
              <a:t> </a:t>
            </a:r>
            <a:endParaRPr lang="uk-UA" sz="2000" dirty="0">
              <a:solidFill>
                <a:schemeClr val="bg1"/>
              </a:solidFill>
              <a:latin typeface="+mn-lt"/>
              <a:ea typeface="+mn-ea"/>
              <a:cs typeface="+mn-cs"/>
            </a:endParaRPr>
          </a:p>
        </p:txBody>
      </p:sp>
      <p:sp>
        <p:nvSpPr>
          <p:cNvPr id="13"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955966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121044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sz="1350">
              <a:solidFill>
                <a:prstClr val="white"/>
              </a:solidFill>
              <a:latin typeface="Calibri" panose="020F0502020204030204"/>
            </a:endParaRPr>
          </a:p>
        </p:txBody>
      </p:sp>
      <p:sp>
        <p:nvSpPr>
          <p:cNvPr id="2" name="Заголовок 1"/>
          <p:cNvSpPr>
            <a:spLocks noGrp="1"/>
          </p:cNvSpPr>
          <p:nvPr>
            <p:ph type="title"/>
          </p:nvPr>
        </p:nvSpPr>
        <p:spPr>
          <a:xfrm>
            <a:off x="467544" y="1616253"/>
            <a:ext cx="2741847" cy="3596556"/>
          </a:xfrm>
        </p:spPr>
        <p:txBody>
          <a:bodyPr>
            <a:normAutofit/>
          </a:bodyPr>
          <a:lstStyle/>
          <a:p>
            <a:r>
              <a:rPr lang="uk-UA" sz="2325" dirty="0">
                <a:solidFill>
                  <a:srgbClr val="FFFFFF"/>
                </a:solidFill>
              </a:rPr>
              <a:t>СТАТЕВІ ЧИ ГЕНДЕРНІ ХАРАКТЕРИСТИКИ?</a:t>
            </a:r>
            <a:endParaRPr lang="ru-RU" sz="2325" dirty="0">
              <a:solidFill>
                <a:srgbClr val="FFFFFF"/>
              </a:solidFill>
            </a:endParaRPr>
          </a:p>
        </p:txBody>
      </p:sp>
      <p:graphicFrame>
        <p:nvGraphicFramePr>
          <p:cNvPr id="5" name="Объект 2">
            <a:extLst>
              <a:ext uri="{FF2B5EF4-FFF2-40B4-BE49-F238E27FC236}">
                <a16:creationId xmlns:a16="http://schemas.microsoft.com/office/drawing/2014/main" xmlns="" id="{11EF6BCE-1571-46C6-A1B1-0674D969AAAE}"/>
              </a:ext>
            </a:extLst>
          </p:cNvPr>
          <p:cNvGraphicFramePr>
            <a:graphicFrameLocks noGrp="1"/>
          </p:cNvGraphicFramePr>
          <p:nvPr>
            <p:ph idx="1"/>
            <p:extLst>
              <p:ext uri="{D42A27DB-BD31-4B8C-83A1-F6EECF244321}">
                <p14:modId xmlns:p14="http://schemas.microsoft.com/office/powerpoint/2010/main" xmlns="" val="422406275"/>
              </p:ext>
            </p:extLst>
          </p:nvPr>
        </p:nvGraphicFramePr>
        <p:xfrm>
          <a:off x="3895725" y="967745"/>
          <a:ext cx="4885203" cy="4656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5"/>
          <p:cNvSpPr/>
          <p:nvPr/>
        </p:nvSpPr>
        <p:spPr>
          <a:xfrm>
            <a:off x="159868" y="0"/>
            <a:ext cx="3049523" cy="1048512"/>
          </a:xfrm>
          <a:prstGeom prst="rect">
            <a:avLst/>
          </a:prstGeom>
          <a:blipFill>
            <a:blip r:embed="rId7" cstate="print"/>
            <a:stretch>
              <a:fillRect/>
            </a:stretch>
          </a:blipFill>
        </p:spPr>
        <p:txBody>
          <a:bodyPr wrap="square" lIns="0" tIns="0" rIns="0" bIns="0" rtlCol="0"/>
          <a:lstStyle/>
          <a:p>
            <a:endParaRPr dirty="0"/>
          </a:p>
        </p:txBody>
      </p:sp>
      <p:sp>
        <p:nvSpPr>
          <p:cNvPr id="3" name="Прямоугольник 2"/>
          <p:cNvSpPr/>
          <p:nvPr/>
        </p:nvSpPr>
        <p:spPr>
          <a:xfrm>
            <a:off x="3752908" y="297158"/>
            <a:ext cx="5397888" cy="461665"/>
          </a:xfrm>
          <a:prstGeom prst="rect">
            <a:avLst/>
          </a:prstGeom>
        </p:spPr>
        <p:txBody>
          <a:bodyPr wrap="none">
            <a:spAutoFit/>
          </a:bodyPr>
          <a:lstStyle/>
          <a:p>
            <a:r>
              <a:rPr lang="uk-UA" sz="2400" b="1" dirty="0">
                <a:solidFill>
                  <a:srgbClr val="C00000"/>
                </a:solidFill>
              </a:rPr>
              <a:t>Робоча група № 1. «Стать чи гендер?»</a:t>
            </a:r>
            <a:r>
              <a:rPr lang="uk-UA" dirty="0">
                <a:solidFill>
                  <a:schemeClr val="bg1"/>
                </a:solidFill>
              </a:rPr>
              <a:t>»</a:t>
            </a:r>
            <a:endParaRPr lang="uk-UA" dirty="0"/>
          </a:p>
        </p:txBody>
      </p:sp>
      <p:sp>
        <p:nvSpPr>
          <p:cNvPr id="7" name="object 4"/>
          <p:cNvSpPr/>
          <p:nvPr/>
        </p:nvSpPr>
        <p:spPr>
          <a:xfrm>
            <a:off x="6728459" y="5952744"/>
            <a:ext cx="2087879" cy="763524"/>
          </a:xfrm>
          <a:prstGeom prst="rect">
            <a:avLst/>
          </a:prstGeom>
          <a:blipFill>
            <a:blip r:embed="rId8" cstate="print"/>
            <a:stretch>
              <a:fillRect/>
            </a:stretch>
          </a:blipFill>
        </p:spPr>
        <p:txBody>
          <a:bodyPr wrap="square" lIns="0" tIns="0" rIns="0" bIns="0" rtlCol="0"/>
          <a:lstStyle/>
          <a:p>
            <a:endParaRPr dirty="0"/>
          </a:p>
        </p:txBody>
      </p:sp>
      <p:sp>
        <p:nvSpPr>
          <p:cNvPr id="9" name="object 3"/>
          <p:cNvSpPr/>
          <p:nvPr/>
        </p:nvSpPr>
        <p:spPr>
          <a:xfrm>
            <a:off x="0" y="5925311"/>
            <a:ext cx="598931" cy="804672"/>
          </a:xfrm>
          <a:prstGeom prst="rect">
            <a:avLst/>
          </a:prstGeom>
          <a:blipFill>
            <a:blip r:embed="rId9" cstate="print"/>
            <a:stretch>
              <a:fillRect/>
            </a:stretch>
          </a:blipFill>
        </p:spPr>
        <p:txBody>
          <a:bodyPr wrap="square" lIns="0" tIns="0" rIns="0" bIns="0" rtlCol="0"/>
          <a:lstStyle/>
          <a:p>
            <a:endParaRPr dirty="0"/>
          </a:p>
        </p:txBody>
      </p:sp>
      <p:sp>
        <p:nvSpPr>
          <p:cNvPr id="11" name="object 2"/>
          <p:cNvSpPr/>
          <p:nvPr/>
        </p:nvSpPr>
        <p:spPr>
          <a:xfrm>
            <a:off x="0" y="5838444"/>
            <a:ext cx="9144000" cy="45719"/>
          </a:xfrm>
          <a:prstGeom prst="rect">
            <a:avLst/>
          </a:prstGeom>
          <a:blipFill>
            <a:blip r:embed="rId10" cstate="print"/>
            <a:stretch>
              <a:fillRect/>
            </a:stretch>
          </a:blipFill>
        </p:spPr>
        <p:txBody>
          <a:bodyPr wrap="square" lIns="0" tIns="0" rIns="0" bIns="0" rtlCol="0"/>
          <a:lstStyle/>
          <a:p>
            <a:endParaRPr dirty="0"/>
          </a:p>
        </p:txBody>
      </p:sp>
      <p:sp>
        <p:nvSpPr>
          <p:cNvPr id="12" name="object 6"/>
          <p:cNvSpPr/>
          <p:nvPr/>
        </p:nvSpPr>
        <p:spPr>
          <a:xfrm>
            <a:off x="8551865" y="1008542"/>
            <a:ext cx="598931" cy="804672"/>
          </a:xfrm>
          <a:prstGeom prst="rect">
            <a:avLst/>
          </a:prstGeom>
          <a:blipFill>
            <a:blip r:embed="rId11" cstate="print"/>
            <a:stretch>
              <a:fillRect/>
            </a:stretch>
          </a:blipFill>
        </p:spPr>
        <p:txBody>
          <a:bodyPr wrap="square" lIns="0" tIns="0" rIns="0" bIns="0" rtlCol="0"/>
          <a:lstStyle/>
          <a:p>
            <a:endParaRPr dirty="0"/>
          </a:p>
        </p:txBody>
      </p:sp>
      <p:sp>
        <p:nvSpPr>
          <p:cNvPr id="13"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55082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467544" y="1084039"/>
            <a:ext cx="7920879" cy="369332"/>
          </a:xfrm>
          <a:prstGeom prst="rect">
            <a:avLst/>
          </a:prstGeom>
        </p:spPr>
        <p:txBody>
          <a:bodyPr wrap="square">
            <a:spAutoFit/>
          </a:bodyPr>
          <a:lstStyle/>
          <a:p>
            <a:r>
              <a:rPr lang="uk-UA" dirty="0"/>
              <a:t> </a:t>
            </a:r>
          </a:p>
        </p:txBody>
      </p:sp>
      <p:sp>
        <p:nvSpPr>
          <p:cNvPr id="10" name="Rectangle 2"/>
          <p:cNvSpPr>
            <a:spLocks noChangeArrowheads="1"/>
          </p:cNvSpPr>
          <p:nvPr/>
        </p:nvSpPr>
        <p:spPr bwMode="auto">
          <a:xfrm>
            <a:off x="6196999" y="160338"/>
            <a:ext cx="172996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ЗВЕРНЕННЯ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3" name="Прямоугольник 2"/>
          <p:cNvSpPr/>
          <p:nvPr/>
        </p:nvSpPr>
        <p:spPr>
          <a:xfrm>
            <a:off x="0" y="967826"/>
            <a:ext cx="9144000" cy="4801314"/>
          </a:xfrm>
          <a:prstGeom prst="rect">
            <a:avLst/>
          </a:prstGeom>
        </p:spPr>
        <p:txBody>
          <a:bodyPr wrap="square">
            <a:spAutoFit/>
          </a:bodyPr>
          <a:lstStyle/>
          <a:p>
            <a:r>
              <a:rPr lang="ru-RU" dirty="0">
                <a:solidFill>
                  <a:srgbClr val="002060"/>
                </a:solidFill>
                <a:latin typeface="Calibri" panose="020F0502020204030204" pitchFamily="34" charset="0"/>
              </a:rPr>
              <a:t>• </a:t>
            </a:r>
            <a:r>
              <a:rPr lang="ru-RU" b="1" dirty="0">
                <a:solidFill>
                  <a:srgbClr val="002060"/>
                </a:solidFill>
                <a:latin typeface="Calibri" panose="020F0502020204030204" pitchFamily="34" charset="0"/>
              </a:rPr>
              <a:t>Пропозиції (зауваження</a:t>
            </a:r>
            <a:r>
              <a:rPr lang="ru-RU" dirty="0">
                <a:solidFill>
                  <a:srgbClr val="002060"/>
                </a:solidFill>
                <a:latin typeface="Calibri" panose="020F0502020204030204" pitchFamily="34" charset="0"/>
              </a:rPr>
              <a:t>). Висловлюється порада, рекомендація щодо діяльності органів державної влади і місцевого самоврядування, депутатів усіх рівнів, посадових осіб, а також висловлюються думки щодо врегулювання суспільних відносин та умов життя громадян, вдосконалення правової основи державного і громадського життя, соціально-культурної та інших сфер діяльності держави і суспільства (ст. 3 Закону України «Про звернення громадян») 16;</a:t>
            </a:r>
          </a:p>
          <a:p>
            <a:r>
              <a:rPr lang="ru-RU" dirty="0">
                <a:solidFill>
                  <a:srgbClr val="002060"/>
                </a:solidFill>
                <a:latin typeface="Calibri" panose="020F0502020204030204" pitchFamily="34" charset="0"/>
              </a:rPr>
              <a:t>• </a:t>
            </a:r>
            <a:r>
              <a:rPr lang="ru-RU" b="1" dirty="0">
                <a:solidFill>
                  <a:srgbClr val="002060"/>
                </a:solidFill>
                <a:latin typeface="Calibri" panose="020F0502020204030204" pitchFamily="34" charset="0"/>
              </a:rPr>
              <a:t>Заяви (клопотання).</a:t>
            </a:r>
            <a:r>
              <a:rPr lang="ru-RU" dirty="0">
                <a:solidFill>
                  <a:srgbClr val="002060"/>
                </a:solidFill>
                <a:latin typeface="Calibri" panose="020F0502020204030204" pitchFamily="34" charset="0"/>
              </a:rPr>
              <a:t> Прохання  про сприяння реалізації закріплених Конституцією та чинним законодавством їхніх прав та інтересів або повідомлення про порушення чинного законодавства чи недоліки в діяльності підприємств, установ, організацій незалежно від форм власності, народних депутатів України, депутатів місцевих рад, посадових осіб, а також вислов</a:t>
            </a:r>
            <a:r>
              <a:rPr lang="uk-UA" dirty="0">
                <a:solidFill>
                  <a:srgbClr val="002060"/>
                </a:solidFill>
                <a:latin typeface="Calibri" panose="020F0502020204030204" pitchFamily="34" charset="0"/>
              </a:rPr>
              <a:t>лення думки щодо поліпшення їх діяльності. Клопотання – це </a:t>
            </a:r>
            <a:r>
              <a:rPr lang="ru-RU" dirty="0">
                <a:solidFill>
                  <a:srgbClr val="002060"/>
                </a:solidFill>
                <a:latin typeface="Calibri" panose="020F0502020204030204" pitchFamily="34" charset="0"/>
              </a:rPr>
              <a:t>письмове звернення з проханням про визнання за особою відповідного статусу, прав чи свобод тощо (ст. 3 Закону України «Про </a:t>
            </a:r>
            <a:r>
              <a:rPr lang="ru-RU" dirty="0" err="1">
                <a:solidFill>
                  <a:srgbClr val="002060"/>
                </a:solidFill>
                <a:latin typeface="Calibri" panose="020F0502020204030204" pitchFamily="34" charset="0"/>
              </a:rPr>
              <a:t>звер</a:t>
            </a:r>
            <a:r>
              <a:rPr lang="uk-UA" dirty="0">
                <a:solidFill>
                  <a:srgbClr val="002060"/>
                </a:solidFill>
                <a:latin typeface="Calibri" panose="020F0502020204030204" pitchFamily="34" charset="0"/>
              </a:rPr>
              <a:t>нення громадян»);</a:t>
            </a:r>
          </a:p>
          <a:p>
            <a:r>
              <a:rPr lang="ru-RU" dirty="0">
                <a:solidFill>
                  <a:srgbClr val="002060"/>
                </a:solidFill>
                <a:latin typeface="Calibri" panose="020F0502020204030204" pitchFamily="34" charset="0"/>
              </a:rPr>
              <a:t>• </a:t>
            </a:r>
            <a:r>
              <a:rPr lang="ru-RU" b="1" dirty="0">
                <a:solidFill>
                  <a:srgbClr val="002060"/>
                </a:solidFill>
                <a:latin typeface="Calibri" panose="020F0502020204030204" pitchFamily="34" charset="0"/>
              </a:rPr>
              <a:t>Скарги. </a:t>
            </a:r>
            <a:r>
              <a:rPr lang="ru-RU" dirty="0">
                <a:solidFill>
                  <a:srgbClr val="002060"/>
                </a:solidFill>
                <a:latin typeface="Calibri" panose="020F0502020204030204" pitchFamily="34" charset="0"/>
              </a:rPr>
              <a:t>Вимога про поновлення прав і захист законних інтересів громадян, порушених діями (бездіяльністю), рішеннями державних органів, органів місцевого самоврядування, підприємств, установ, організацій, об’єднань громадян, посадових осіб (ст. 3 Закону України «Про звернення громадян»).</a:t>
            </a:r>
            <a:endParaRPr lang="uk-UA" dirty="0">
              <a:solidFill>
                <a:srgbClr val="002060"/>
              </a:solidFill>
              <a:latin typeface="Calibri" panose="020F0502020204030204" pitchFamily="34" charset="0"/>
            </a:endParaRPr>
          </a:p>
        </p:txBody>
      </p:sp>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13232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467544" y="1084039"/>
            <a:ext cx="7920879" cy="369332"/>
          </a:xfrm>
          <a:prstGeom prst="rect">
            <a:avLst/>
          </a:prstGeom>
        </p:spPr>
        <p:txBody>
          <a:bodyPr wrap="square">
            <a:spAutoFit/>
          </a:bodyPr>
          <a:lstStyle/>
          <a:p>
            <a:r>
              <a:rPr lang="uk-UA" dirty="0"/>
              <a:t> </a:t>
            </a:r>
          </a:p>
        </p:txBody>
      </p:sp>
      <p:pic>
        <p:nvPicPr>
          <p:cNvPr id="2150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5903" y="1037120"/>
            <a:ext cx="8341356" cy="4780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2"/>
          <p:cNvSpPr>
            <a:spLocks noChangeArrowheads="1"/>
          </p:cNvSpPr>
          <p:nvPr/>
        </p:nvSpPr>
        <p:spPr bwMode="auto">
          <a:xfrm>
            <a:off x="5566696" y="160338"/>
            <a:ext cx="29905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МІСЦЕВА </a:t>
            </a:r>
            <a:r>
              <a:rPr lang="uk-UA" altLang="ru-RU" sz="2400" b="1" dirty="0">
                <a:solidFill>
                  <a:srgbClr val="C00000"/>
                </a:solidFill>
                <a:latin typeface="+mn-lt"/>
                <a:ea typeface="Calibri" panose="020F0502020204030204" pitchFamily="34" charset="0"/>
                <a:cs typeface="Times New Roman" panose="02020603050405020304" pitchFamily="18" charset="0"/>
              </a:rPr>
              <a:t>ІНІЦІАТИВА</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506056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2253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8980" y="908721"/>
            <a:ext cx="8047499" cy="44455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566696" y="160338"/>
            <a:ext cx="299056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МІСЦЕВА </a:t>
            </a:r>
            <a:r>
              <a:rPr lang="uk-UA" altLang="ru-RU" sz="2400" b="1" dirty="0">
                <a:solidFill>
                  <a:srgbClr val="C00000"/>
                </a:solidFill>
                <a:latin typeface="+mn-lt"/>
                <a:ea typeface="Calibri" panose="020F0502020204030204" pitchFamily="34" charset="0"/>
                <a:cs typeface="Times New Roman" panose="02020603050405020304" pitchFamily="18" charset="0"/>
              </a:rPr>
              <a:t>ІНІЦІАТИВА</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948982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25602"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81075" y="828675"/>
            <a:ext cx="7181850" cy="4688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576098" y="160338"/>
            <a:ext cx="29717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ЕЛЕКТРОННІ </a:t>
            </a:r>
            <a:r>
              <a:rPr lang="uk-UA" altLang="ru-RU" sz="2400" b="1" dirty="0">
                <a:solidFill>
                  <a:srgbClr val="C00000"/>
                </a:solidFill>
                <a:latin typeface="+mn-lt"/>
                <a:ea typeface="Calibri" panose="020F0502020204030204" pitchFamily="34" charset="0"/>
                <a:cs typeface="Times New Roman" panose="02020603050405020304" pitchFamily="18" charset="0"/>
              </a:rPr>
              <a:t>ПЕТИЦІЇ</a:t>
            </a: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19416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172688" y="1213324"/>
            <a:ext cx="8232849" cy="4555093"/>
          </a:xfrm>
          <a:prstGeom prst="rect">
            <a:avLst/>
          </a:prstGeom>
        </p:spPr>
        <p:txBody>
          <a:bodyPr wrap="square">
            <a:spAutoFit/>
          </a:bodyPr>
          <a:lstStyle/>
          <a:p>
            <a:r>
              <a:rPr lang="uk-UA" sz="2000" b="1" dirty="0">
                <a:solidFill>
                  <a:srgbClr val="C00000"/>
                </a:solidFill>
                <a:ea typeface="Calibri" panose="020F0502020204030204" pitchFamily="34" charset="0"/>
                <a:cs typeface="Times New Roman" panose="02020603050405020304" pitchFamily="18" charset="0"/>
              </a:rPr>
              <a:t>Залучення громадян </a:t>
            </a:r>
            <a:r>
              <a:rPr lang="uk-UA" dirty="0">
                <a:solidFill>
                  <a:srgbClr val="002060"/>
                </a:solidFill>
                <a:latin typeface="Calibri" panose="020F0502020204030204" pitchFamily="34" charset="0"/>
              </a:rPr>
              <a:t>– </a:t>
            </a:r>
            <a:r>
              <a:rPr lang="uk-UA" b="1" dirty="0">
                <a:solidFill>
                  <a:srgbClr val="002060"/>
                </a:solidFill>
                <a:latin typeface="Calibri" panose="020F0502020204030204" pitchFamily="34" charset="0"/>
              </a:rPr>
              <a:t>це комплекс засобів та технологій</a:t>
            </a:r>
            <a:r>
              <a:rPr lang="uk-UA" dirty="0">
                <a:solidFill>
                  <a:srgbClr val="002060"/>
                </a:solidFill>
                <a:latin typeface="Calibri" panose="020F0502020204030204" pitchFamily="34" charset="0"/>
              </a:rPr>
              <a:t>, який дозволяє залучити членів територіальної громади на принципах </a:t>
            </a:r>
            <a:r>
              <a:rPr lang="uk-UA" dirty="0" err="1">
                <a:solidFill>
                  <a:srgbClr val="002060"/>
                </a:solidFill>
                <a:latin typeface="Calibri" panose="020F0502020204030204" pitchFamily="34" charset="0"/>
              </a:rPr>
              <a:t>гендеру</a:t>
            </a:r>
            <a:r>
              <a:rPr lang="uk-UA" dirty="0">
                <a:solidFill>
                  <a:srgbClr val="002060"/>
                </a:solidFill>
                <a:latin typeface="Calibri" panose="020F0502020204030204" pitchFamily="34" charset="0"/>
              </a:rPr>
              <a:t> та інклюзії до прийняття рішень в межах компетенції громади та здійснення реального самоврядування, гарантованого законодавством. З іншого боку – це використання експертних, консалтингових та інших ресурсів територіальної громади для вирішення місцевих проблем:</a:t>
            </a:r>
          </a:p>
          <a:p>
            <a:endParaRPr lang="uk-UA" dirty="0">
              <a:solidFill>
                <a:srgbClr val="002060"/>
              </a:solidFill>
              <a:latin typeface="Calibri" panose="020F0502020204030204" pitchFamily="34" charset="0"/>
            </a:endParaRPr>
          </a:p>
          <a:p>
            <a:pPr marL="285750" indent="-285750">
              <a:buFont typeface="Wingdings" panose="05000000000000000000" pitchFamily="2" charset="2"/>
              <a:buChar char="Ø"/>
            </a:pPr>
            <a:r>
              <a:rPr lang="uk-UA" b="1" dirty="0">
                <a:solidFill>
                  <a:srgbClr val="002060"/>
                </a:solidFill>
                <a:latin typeface="Calibri" panose="020F0502020204030204" pitchFamily="34" charset="0"/>
              </a:rPr>
              <a:t>Надання інформації</a:t>
            </a:r>
          </a:p>
          <a:p>
            <a:pPr marL="285750" indent="-285750">
              <a:buFont typeface="Wingdings" panose="05000000000000000000" pitchFamily="2" charset="2"/>
              <a:buChar char="Ø"/>
            </a:pPr>
            <a:endParaRPr lang="uk-UA" b="1" dirty="0">
              <a:solidFill>
                <a:srgbClr val="002060"/>
              </a:solidFill>
              <a:latin typeface="Calibri" panose="020F0502020204030204" pitchFamily="34" charset="0"/>
            </a:endParaRPr>
          </a:p>
          <a:p>
            <a:pPr marL="285750" indent="-285750">
              <a:buFont typeface="Wingdings" panose="05000000000000000000" pitchFamily="2" charset="2"/>
              <a:buChar char="Ø"/>
            </a:pPr>
            <a:r>
              <a:rPr lang="uk-UA" b="1" dirty="0">
                <a:solidFill>
                  <a:srgbClr val="002060"/>
                </a:solidFill>
                <a:latin typeface="Calibri" panose="020F0502020204030204" pitchFamily="34" charset="0"/>
              </a:rPr>
              <a:t>Інформаційний зв'язок</a:t>
            </a:r>
          </a:p>
          <a:p>
            <a:pPr marL="285750" indent="-285750">
              <a:buFont typeface="Wingdings" panose="05000000000000000000" pitchFamily="2" charset="2"/>
              <a:buChar char="Ø"/>
            </a:pPr>
            <a:endParaRPr lang="uk-UA" b="1" dirty="0">
              <a:solidFill>
                <a:srgbClr val="002060"/>
              </a:solidFill>
              <a:latin typeface="Calibri" panose="020F0502020204030204" pitchFamily="34" charset="0"/>
            </a:endParaRPr>
          </a:p>
          <a:p>
            <a:pPr marL="285750" indent="-285750">
              <a:buFont typeface="Wingdings" panose="05000000000000000000" pitchFamily="2" charset="2"/>
              <a:buChar char="Ø"/>
            </a:pPr>
            <a:r>
              <a:rPr lang="uk-UA" b="1" dirty="0">
                <a:solidFill>
                  <a:srgbClr val="002060"/>
                </a:solidFill>
                <a:latin typeface="Calibri" panose="020F0502020204030204" pitchFamily="34" charset="0"/>
              </a:rPr>
              <a:t>Діалог</a:t>
            </a:r>
          </a:p>
          <a:p>
            <a:pPr marL="285750" indent="-285750">
              <a:buFont typeface="Wingdings" panose="05000000000000000000" pitchFamily="2" charset="2"/>
              <a:buChar char="Ø"/>
            </a:pPr>
            <a:endParaRPr lang="uk-UA" b="1" dirty="0">
              <a:solidFill>
                <a:srgbClr val="002060"/>
              </a:solidFill>
              <a:latin typeface="Calibri" panose="020F0502020204030204" pitchFamily="34" charset="0"/>
            </a:endParaRPr>
          </a:p>
          <a:p>
            <a:pPr marL="285750" indent="-285750">
              <a:buFont typeface="Wingdings" panose="05000000000000000000" pitchFamily="2" charset="2"/>
              <a:buChar char="Ø"/>
            </a:pPr>
            <a:r>
              <a:rPr lang="uk-UA" b="1" dirty="0">
                <a:solidFill>
                  <a:srgbClr val="002060"/>
                </a:solidFill>
                <a:latin typeface="Calibri" panose="020F0502020204030204" pitchFamily="34" charset="0"/>
              </a:rPr>
              <a:t>Партнерство</a:t>
            </a:r>
          </a:p>
          <a:p>
            <a:pPr marL="285750" indent="-285750">
              <a:buFont typeface="Wingdings" panose="05000000000000000000" pitchFamily="2" charset="2"/>
              <a:buChar char="Ø"/>
            </a:pPr>
            <a:endParaRPr lang="uk-UA" b="1" dirty="0">
              <a:solidFill>
                <a:srgbClr val="002060"/>
              </a:solidFill>
              <a:latin typeface="Calibri" panose="020F0502020204030204" pitchFamily="34" charset="0"/>
            </a:endParaRPr>
          </a:p>
          <a:p>
            <a:pPr marL="285750" indent="-285750">
              <a:buFont typeface="Wingdings" panose="05000000000000000000" pitchFamily="2" charset="2"/>
              <a:buChar char="Ø"/>
            </a:pPr>
            <a:r>
              <a:rPr lang="uk-UA" b="1" dirty="0">
                <a:solidFill>
                  <a:srgbClr val="002060"/>
                </a:solidFill>
                <a:latin typeface="Calibri" panose="020F0502020204030204" pitchFamily="34" charset="0"/>
              </a:rPr>
              <a:t>Управління (спільні дії, рішення та відповідальність)</a:t>
            </a:r>
            <a:endParaRPr lang="uk-UA" dirty="0">
              <a:solidFill>
                <a:srgbClr val="002060"/>
              </a:solidFill>
              <a:latin typeface="Calibri" panose="020F0502020204030204" pitchFamily="34" charset="0"/>
            </a:endParaRPr>
          </a:p>
        </p:txBody>
      </p:sp>
      <p:sp>
        <p:nvSpPr>
          <p:cNvPr id="3" name="AutoShape 2" descr="data:image/jpeg;base64,/9j/4AAQSkZJRgABAQAAAQABAAD/2wCEAAkGBxMTEhISExMVFhUXGR4YGRcYGBgeGxgaIB4bHBcXFxgeHyggGB8lGxsaIzEhJSkrLi4uHB8zODMtNygtLi0BCgoKDg0OGxAQGi0lICU3Li0vLS8vLS0tLS8vLy0vLS0tLy0tLS0tLS8vLS0vLS0tLS0tLS0vLS0tLS0tLi0tLf/AABEIAL8BCAMBEQACEQEDEQH/xAAcAAEAAwADAQEAAAAAAAAAAAAABQYHAQMEAgj/xABFEAACAQIDBQYDBAUKBwEBAAABAgMAEQQSIQUGMUFhBxMiUXGBMpGxFEJSoSNykqLBFSQzQ3OCssLR8CVTYmOD0uEWCP/EABsBAQADAQEBAQAAAAAAAAAAAAADBAUCAQYH/8QAOREAAgEDAwEFCAEDAwMFAAAAAAECAwQREiExQQUTUWFxIjKBkaGxwfDRFCPhM0LxBlKSFSRictL/2gAMAwEAAhEDEQA/ANxoBQCgFAKAUAoBQCgFAKAUAoCtba3jxEOLigjwTzQnJ3s4kVe7zsV0Qi75QMxtyNerT1Z0otrKRZa8OTqxeJSJGkkdURRdmYgKo8yToKA4weKSVFkidXRhdWUgqR5gjQ0BWMNvuHxLRDDSiATfZvtJKhTMCVKhPiK5xlzi+tNuM7nuHjPQttDw+VcG9iDbQ28/KgEjhQWYgAC5JNgAOJJ5CgOvB4uOVQ8UiSIeDIwZTbjYjSieT1prk7qHgoBQCgFAKAUAoBQCgFAKAUAoBQCgFAKAUAoDhhobcaArW6OwVwzOUeQ5lAkzySPmcff8bNlJ8V7edcxm5ck1WCjjBZq6ISIk3nwgmbD/AGiIzqDeIOM9wMxUDztrbjXSg2cylpi5M8Mm2czBsmo4C/1NSytcyTyV4doYg0479Djb29TQYeOSLDtPNJIIUhVgLvlZyS1jYBFY3t/rUVWOh4LFtLvlng8my9s/yhBiIMZgzDIhUPC5DqymzowawDAlTp0NcJOcXgmlilNZZ6dqbcg2bg8yxE2NkiQWu7sTbQWUFidbc9ATYV3Ck8I8TVSo0jH/AP8AdssafovgxjYsjP4SDI8vdfDceN/i6DSu1QWrJZlTShjJsO6W+kG0IZJEDwlLBhLlFswOVlYGzKbGx0+E6VxOOkqxi5PCWTp3K3awmBaQYfwGRVDAyM2crm8dmJ18RvbSuFUlPklq08LKRIb1kTYLGRIxLPDIoC8SchsAOd+HW9eJ609JH/pzWorfY9IsWzEaRsgkkdxnIAtfKMt+Ry363pTi1HJ1XknUwi84+V1ikaNQ7hGKKTYMwBKqW5AmwvXXqRpZeDy7AxGIeEHEpGkoJB7pmZCORUsAeHmOINMp8HsouLwz3JMpJUHUca5U020g4NJN9Tsro5FAKAUAoBQCgFAKAUAoBQCgFAeHbm0hhsPPiGGYRIz5eGawuFvyudL143hZOox1NIi9z95f5QwjTrH3TZmTLmzWYcDmyi+hB4V5GWpZOqkNEsEfgU/k6DE4hpcRMixhmWSV5GMgvYR5icuYm1h0pGbkdVIJYwVjaO+uOk7uGfCnCiVe8VlZjca/onJUZWA1I48LgVJFp8Gh2bSp99iay8bHmyyYorA2IkQPZCysQclxmUW5soK3PnrevdoLKRq3dCCoS0xRdez/AHXXALNHFLI8TFWVZCCVbxB7ZQAARk5cjXHeupu0fMVIKLPId1MEs7zrGpleZpO9uS2dibhSfhGpFhb561G681wyRQpyh7S2Z4kwuLzd4xh7nMR3YVs4S5Cv3maxJ0a2XgbcRVpXL73R04M2VjFUO8Wc4z+/AsWEeMRAEXe+YdDa1/kSPeoq2puWehPaSpx0JbZW/qfUci3vwYgA+xNhf3Pzru3908vZLvMZ4Ina+7OExEjyzxLIxjCXbXIozm6/hN3OvQVHcVJxksMsWeHBmW7r7EkbaAMUQkhhnIYtYoEBNr5uLZbEaXvY9a8ubulRhipLDfQuLdbF33+2TJI0bxxBlVbMVAL8SQCOJUAmwF7Zj51Vjd0ac+7nLD8+P4NrsitRpOWp4b+3qZ3Ptto3RhnLIQEc3yhlPwKx8iNQOFaEYZLN12nQpuVFR1ZynjCWevx8y5p2nwh0zRMI2Vc7jjGx+IZfvqPMG/GwNc2tF0k8+P0Pk7ylrSlnjxJpzg9qdwFKTwKWLAMy2YLZdBY31Ohtob13catPskNk3Tk29hid4J4YIMPDBIUgVUmmR0Kx2ACqCxDuAuUkgagjjqK5ikniXJFeRqyTnTeMZZ0tvpiMPKqJBNiiyljHENFW9g1wDbX5615UUYJJIr2LrXEpVJS2/eCz7ubdSdPtKoyiS4yMLOjBisisPMMpHtVKHszcvE0a1TEVDqufwWdGuARwOtWiI5oBQCgFAKAUAoBQCgFAKAUAoCF2+4linw/ASRtGW5jMpUkDpepVS1R3InW0y26FO2LDNgMFDhM/iuzu63AuzE5VPkPPjpVSunSSiji6uJTeY8ELvdjMbLEsUALFmBY5lAGRlZcwJGYlgPkfOvLeLby+CezhXrvW8tLbyO7f5sYxwbpCrhMzSKrD4yuWwuRoAWtxru3xlmvRc4TU4rOOh2YKHLle3iBuL8rG40qOtWlqcVwVO1O1qyryp0pYitum/jn7Ew+2pSQQbAG+UcCevM1Xk3JYMepd1JyUvAmcftFI0SRVuz+IC+gNhcnrrw9az69w6cdBt2tFV1npz8yJfa5MZW3iJvflxv8A7Fcw7SnCK0r2l8i3Owpzi4P3fqejA4nODpYitqxvv6pPKw1z8TCvbL+maSeU+DtnawrToxUpbmbVliOxVNubwJBKYzKysyAkBWbQlgCbA251Q7To1p1cw4xjleLPoOw50o27186n9kT+wMakgWSNgySD4gONrjW+twQRrXnbltCpZ97j2o438s4ZlWVSdK6dJ8PO31RMSzqoLMwAHEk6V8XGM6ssJNt/Fn0MYOT0pblV3wigbZTKhBXKrx30JIOcsL2OYqHJ87mvrrVzU4qS34fl0OZ0ZQck17vPkZZuvHE+NwizKHjMgDK3A3BC3vxGcrpz4VpVW9DwU5VIVGlzuaRFiUO09oKtlyrAttBmIVyxA52uoPlYdK5t/Zp5ZzVWJN9CyR4+MQMo+KxvccSb2I89LcfKqlStCVTV0K7u4dzJJ774OjdxsryG2pVR10Jt7eI0ndUarxB5aOey7WvST1xxF8ev34JTDyocwQi92JA8ySWPXU8aq9/CeVF7otSoTVVa1s/37Hmw+7RXFjE95L33ek/0snd91mNk7u+XSKw4cRfjrV1TedPQ97uOjJdK7IBQCgFAKAUAoBQCgFAKAUB49qSOE8BsSbZtDlGtyAdCdPzrmTwjunHU8Fdw2FmRiZJ3mDC93WJcpFtAEVb3BPG/DrU1vNvZsju6UYpSisHVt1v0Q6sPoa4uId5NI9trZ14aF1e/oiAU2sRypTlGScY8LY2rSrTmpQpr2Y7fv7vyNu4yaSIrCo721kHEFjoDrwAvz968hCNLMmyRwdOLceSNx27+0IO7k+2LOokQOgw6J4CQGbMCSbX/AI8qq99RnnMcPffPUxbm1TjKbWXzssEnFEHZUN7MQpsbGxNjY8j1qBcmRSSc4p+KPBvRuYIJcPicAoh/SATjO2V0JGpU3zNxHvfjqOrqMHRlr6L/AIPpKOYzWkbcxLRYeeVPiSNmF/MKSDXz1CCnUjF8No06snGDkuiMw2Ds3bOJUYvDNiHBcrmEtvELHgzAFdbcxoQa+shCFPaKwfPyU6u8tzaNkzzPhoDiFyTWtIunxAkE6aa2vpprWla75ZiXa0vSe/ZaJndwLSFVDHzUZio9iW+dZnajffYfh/Jtdjpf02fN/ZfyeN9nZm7qIBVuzny1OZj7sxPvUd3GtO3pU87PLfptjPzJ7CdFXVaq1vHCXrvnHyPJtLYJQxF8rKZEXTqwFjfkRVOhSqW88p7NPPwTf4PoKN4pqSjlPDfyR0dokwMX2e+UnxMQASq6jQHS5BOnkOtXLBa81I+nxIrO1lXhPEsZTjn15KXvBuAcJA87YoOAQFUQ2LEmwuTIbDnwNWKV13k1FR+v+DEVpoedX0IzYmzr2lLMtj4cuhuOd/Wpqs/9ptWfZ8a8NVTh9PEvWycY0jrGQMx0U8LnryrMuKUtD7vko3fYNKg41abelNak99vLC46P5nG8G3YsEwWYsHN7Ktieut7c/Ose27PuKspKG2nnf+C1VuacEm+p27B24s8UuJwpv3AJbMB4TYkXW/iGnLyqen2fcUK8crw69D2jVo3DUPF48zynfbGZbZ1z3v3uVc1vK3wdPh4VvaFqybH/AKRa6uNvDO38/UteC39YbOxOJkQNNBlXKAbOzkLCbDUXY2NvI28h2ll4Pm+1Oz42tVKHuy48vFFX3O7QNpfbIo8ajmGdxGC0Bj7tm0TI2UXGawsxJ146VJKMcbMoSp4Wxs1QkIoBQCgFAKAUAoBQCgKzt7fPAwnuXxCd4Tlst2yG/wDWEaJbnciuZcFuha1ZPUlt+8eJUN4N71jxmFCSxMlmWUZhlQMUKyZxpcZToeR4a3rmnKUHlLJNWs5VKb2IXfvfdA2H+zSRSqrHvArq17/d0NxovxAEaj0PsqlTOpxwV7Rxp4w919SQ2cO8VcUsrNFMvhjZbZCpIc3466dNDa4Irulpcm4o0renTVSU4LGcZ9SSwbESJa1ywAuQLkmwFz511WgpwaZYqyjGDcnhE5tiUrDI1iAtsxItlFwOfE68qyKVKVSWlL8GNfVu6t5TT/O3X6FExW3gpIjU3H3jpY+Y5mx9Kuxtmn7TLHZn/Tsq0IV6s8ReJJJb4e6zxj6nt2jvs0gVRFYXubtx9LDSubi076GlywfQ0ux1BtuX0/ycYbGxzhl8wcyt5HQ9CKwLizq27TfHRojr20qa9rg8e3cRtcBm2bJFJA/iZlMGaKQaSjxECzMC50NizcK+hozcoJzWGfO1ac4yahwVpN/cbYl3RyQLXRQAebALYknqbdKu2lSeqSZQvbSnhPrktvZVt6Sd8TFO2c2WVcwGljlcADQDVPzrq8pqeJNZObR91mMNjp3O2zjp8c8yqz4R3kJZl8Kr4u7CObXNwgsL+nOurhKNJRfT9Z7bLNZyXXkuG3YZZpcKFU90khlkIOvgF0FvI6jgdbVnSf8AanhZeML47H0NtUpUYVNT9prSvjz8jE94Nuy4iWR2Yi7G9vPhYeQHAelaFOEaUFCPCK192nOMu4tnphHbK5fi8+vh6+kzvPvmMVhYoAjK4KmQm2W6jgmt7E66gcLVUoWndVHLPoUKt25wSWz6lj7J44pYmzqDJE/hvf4dDfLwuCePUUucqRpULqtK1Sztlr8/k9m3cAMPiY2iv4mDAeTBhoOmo+dRwllG1a1u/oSU+ix8MFjwGzUfFYidsrXUxZCt9M5Ym54g6C3SqdrNPvEn/uf8GFWj7vofc2ykWXGPcWmw6oUAtYJ3gLXHmHA6Wq0qntKPXd/Y8o6ozjJeKMqU6CrZ9y+S27RxEWG2J34RRI0sB5AyNHiA4W/E+GNvzrymnKbifG9sTnK50t7LheGyZMb87ZWNcAWBCvjIC5OgQK4kN+vh/I1Fb4lJ+jKNSL0mkVIUhQCgFAKAUAoBQCgK72gbUOG2fiZVJD5cikcQzkICOovf2oWLSmqlaMX+4PzkBXh9KfEkDSNHEls0kixi+guxsL9LkVJDlt9DN7Ucu6UV1ePuX7evcHC4TZkkgzNPHkPekkZiXVSuS+ULY6DiPM1HTrSnPHQyalGMKeVyj17IiZIMIAQFODg0A1zsHkZr/qyL8qp3V46CUILfn4Gt2dCU4yk3s39SM2zgWjtiFkkZo2DAOb2IIsV8tbaV5Z38qk+7muSh2v2e4U+/jNvGNm8/LwLl2m7YBwMIU6Ygq39wDP8AXJWjBbmRczzTWOpleCkOYC5t5fSumtjT7F7Qr07qnSc3obxhvK4eMZ43xwSVcH6JnBXp8Y73uTY8hoLeR8/ep1BI+OuLyrXftPbw6HQpte2l9D16HzroqnFe5OZRUtmi19lKMdoooF1Mcgk/Ut/75B717U3iZXuyfyN1EYsFAAAFgBoAOQA5VC1nZnkZOLyhHGF4VzGCjwd1KsqjzIyftq2GqmHGIoBcmOUgfE1s0bHrYOCedl8qkRwjMYpcrK2VWsQcrXKnowBBI969xksU6ed2aD2fb0w9/wB2+HhhZx4XiTKLjiCLkgkcwdbVmXlOVLNVybjtlPp5/wA/A1LeWY91FY6+T/z4F+2jjYAFY5XZDmTnZuRrPd2vdo+1J8JfkuUaVVtrdJ7P0I7YO0Qk0meZiji4zqos1ySLr92x0vrpqTV2lZunmXV844Oq1pV0rG+OnU4x20GfEyGOQshiEYUAWvmu5B4m4yqP73nVXtCm6dLvI+88R+Hge0bWUYqU/XH5PHLGCCpFxzBr5yNSVN6ovDRei2nlHvgwqqkSWDLHquYA2N7ki/Akk8POv0ynSg4cco/N72/r1rmVWUt85x024WPREhtKRJUCFQwOpDAEfI1UtLSVOo5S6bLzLV92jGrSjGny935eX709SV3a2ic3dMbgjw35EfdHS30qa5orGqKK9lcSctE3nPBZqomoKAUAoBQCgFAKAhN7tjxYuDuZc2UsGBVrEEXsfI8eBBFcyeCzazcJ6kYRvvshMJjJcPHcogjsTa5vGhYm1tS1z716bttVdSkpvz+5ErgHJRg2QqwYHmCNQQPWondRhlLckuOz53MYrOnDyaP2jbVixWCEMMwLSMrEAcFF2s45eLLp0qCnXVOSlyUv/S6tbMJez5+P74k7ubtCGR2WMEGOGFdRawCBGUehQdNVrv2Jz7yPOMeZBUt61vBU6i2y3no+P3c83aniFXCqD8bvlXoPiY+mg9yKkjT1VIy8P4KF1W0UZQ/7sL65M/27tfvoMDH/AMqJlPrnYAfsIlXEYreVFeH7+CLw2mvX6a16dU5ulUp1uikn/wCLTf3RIYt7I56Go48n6rdy0UJvyZXLVYPjMbHFAKAu/Y7OVx0ii1mhYnTXRktY8uP0rmtLEE0Z/dqVZpm0I165jvFNleaSm0uh9Pwr1HL4KF2yTsMAoFrNMgbTkA7C3kcyr7X86jhNubTLM6cVBSXUp3Z3udh8dBM8xkDJLlBRgPDlU2III4k615Wqyg0kWqUU4o9O8u5CYLEYGTDyOVkxCRZXIJDE3BDADSwN7ioZzdajUg1vhksPYnF+aJ7bOGaMqjWuRfT5f61ndlWUqLlOeM8L8/g+itqkaickR1bJZJfdeYLOoIBzaAniDxFvU6VDWipR9ClfQcqTa6F2kjB4gH1A96qShGXvIw1JrgquDxPep3uXKDJIlusblD9AfevoqWEtKecY+x8ld05RnqksZy/R53R2VIVSSOz3RYZV4nxehBuvzFvzqrO5ppuM35F+nZVpKM6ay+f4LijXAI4HWs9PJsNYeGfVDwUAoBQCgFAKA6MYl1PTWuZLKO6bxIwvfq0m0cTKdQMgHTLGit+8DVWrUlJ6Io+q7Ppwp28Zza6/dkNFLmuQDxtqKr1Kbg8M0adWNRZie7ZezZMRIIolzMdeNgBzZjyGoryEJTeInNxcU7eHeVHhfuyND3e3P+ynvmkzSZStlFlUGxNidW1HHT0q4rV01qyfO1u1lcvu1HC535f4X19TnebdEY4K3elHQEKSMym9rgjQ8uIPzqxQT3MftCMZOKXKMx3m2DLg2ijlAuUJDLcq3jbgSBwBW45XFTmXKLWzPBHbINdbm4+Vtef/AMr1HNealSjTxw5P5qP/AOTqxu1VKFbEE+lQ0Z65bI+/u+1IVKLgk02eEzqURRfMCxPvltb5VZSeWzG1xcUlzv8Aj+D4r08Ob/78v9/xoct4NK7INlyI02JkjKo6Ksbm3iFyXyjjY2XW1jyrLvu0relinKW65Sy8epwqT7xyNUhItpVi2uqVeGacs4+nwM+rCUZPK5PurBGV/fAxjCSmSJJVFvC40uWAB6Wve9ULmTjlrk2uzaMa0oQlxv58Z8fQz/sfxknfYsKv83bx3ANlkzWVVPVCbj/pX3luEowinzx+/E8eJ1JOPGXj57Hq7U9qvHidnMdIUk73XgWVlvc9Fvp1NeUFqhPTzj9+p5JaZLJcftIlw07FQMqtbW/3b3GnWs+xr98tWMb4+xf7vu68Ip84+5nu2NqJh0ztqToqjix/gOtbSWTQu7uFtDVL4LxIDZ+/TpNE7RLkV1LAE5soIzW4Am17UlDKaMKfbVSacXBYfqaNt3tJwceHLwSrNKR4I7MNfOTQZQOuvlVWNCTeGV5XEUsopG7faAEAgnjCxmWSTvAT4TIwJzKeKg8736GtOnNJ7+S+RjXVKVVZXn9TRatmOWbCz99HAo4gWJ8reE/SsK6SdXSmfV2LlGhrksbdf3qTyLYADgNK7SwcN5eTmh4KAUAoBQCgFAcEUBjEuzZRjLxoz/jtyt4WJJ9j1qaunRvI1lxLn7P8Mms6tO77GqWtSXtwzp8Xj2l585ieXem1o/O5+Wl/4U7axiHjv8tj3/oxy1Vkvd9n57/gtXZfgMsMs5GsjZV/VXj+8T+zVOyhiLl4mh2/X1VY0l/tWfi/8Y+ZdaumAKDJQu1GRZoBFHFPLKjgho4XZRxV1ZwLcDwF9QL2qOVWMXg7/pZ1Y5WPiZfPA8QYSo0bWBCyKVYg3AIUgEjSuXWjpyiBWc3UUX+ondxt0I8Se9ns0eQ2jDMrZs5UMcpBC+Buetz5VS7+VNYjy/8AJv6VJ5ZaN5tysMcKy4eGKOVSGV7EHQjMGbUm63Gt9bV7QuZ94tTbTPKihCDk+m5QxujifKP9o/8ArWvgyV2xb+Evkv5JLYe40jyqJshQEFlBYkjMoPlbQk+1Vr2t3FCdRPdJ49en1O6XaFO4qKnCL8cvHT0bNdDgaW0Ggty6V8VHs+VSEZp7vd5NfSctjkiUySMERR4mPADzNT2EKlreQUntLK/fjgguKblBrqR+K382dGLnFI3RAzn90H86+udaC6mcreo+g2jjY58H3oF45UVlDAcGsVuNRfnVZPXVybFlTcZRj8/yQuA2k8ShFAKjgLcPS3Cp50YzeTUqW8J78DaO0mmQxsqZDxFr39b15ChGDyeQtYReXuSeBwQOE7sEqGF9LaWIsB0soFvK9VXpp1XpS5+viVKskqya6Y+hi+/GJzTqnJF/NtT+QWtKJS7bq6q6h/2r6v8AxgrtdGOKAUBrG6O0M+HgZrtYZWBJ1ynKefkL+9Y9zOpGo4uTx6s+nsaNGpbxnGEVLxws5W3ODTt1cbG5kVFsFC20txzXAHLgKktmnnBRv6U4KLm+c/gsVWjNFAKAUAoBQCgFAKAziWZkxEhXj3jDofERY1tSpRq0VGXGEfNxrTo3DnDnL+5Fdo21QJXwYA8BUludyobh79a+VrvEtJ+m9kW70Kt452+hNdm7n7HxNhI1ug0JA/vEn3NTW0pacJlLtinDv3JrfC/fkW2PhWkz5qJy/CiD4PFg8OI1Ki+rO5v5u7O35saoy5Zqw91Gcds2DA+zz31N4iOmrqb8rHN636VxJvGDuMU5KT5Wfqde4SusuHIU92cIUfl+kGImYCx1+A39GFVKtem2oJ5fgWIU5Ycmtv8AguW2Jf0dvMga/P8AhXVvXpU6ilUeF5+P7kpdpUK1W3cKSy9speH/ADghguhPlW7GSksp5R8hKEotqSw14kvsPCsCZDoCLDrw19NK+b7dv4OH9PB5ed/LHT1z8ja7JtJqXfSWFjbz8/QkJNCfnUFnUU6Kx02+R9GuCK3vw0j4HEpGpZ2UWUcSLgmw5nLfSqk7iDu4Ze0evmcyZhcylbggggcCCDwuND0rePDd8dBkwcaWAyLGthwFgBYVNQ98ns/9Ur9XTWOL16CwY3EGDAySWuUiJt7f/aoRj3ldLxZj1qqhNzaylv8AIoZ3Ww2L2bPtAiSOdUlfwvdWMYbKGDDh4QNLVdqt06ujlbfUzq8o3OazWG/PPBmVSmeKAsO4ewY8bi1glZ1TIzkoQD4bWFyD5+VR1JuMcokpQU5YZpU+wYsGxhhUqhs4uxYm4sTc9VOlY9xKUp5kfU9nxhGjiPi8+v8AxgtfZ/Gbztyso99Sf4fOpbRcsqdryWIR9fwXKrpiCgFAKAUAoBQCgFAZ+Yv57lt/X8Ome/0rZ1f+3z5fg+c0v+qx/wDL8kztZAZXuAdeY6CsKXJuuTUnhndg0AQAAD0FudIe8i4pN0Mt9Ge4VbKIoCOGMUk5GVwDlOVgbMOIJF9eGlVK3vs07aOaSKxt2fNOylgSqr4bjwjiNOWt9a+d7TnV16XnT08P8s2LOFNLK976njVrG4OvnWWm1ui61nk+pZ2b4mJ9a6nOU/eeTmMYx4R8A/KuqNapRlqpvD/efEjr29OvBwqRTX78iyba2iIYiwtmOiDr528gNak7NsneXChLjmT/AHxPme07xWdu5L3uEvP/AAdGzcMBGuYlmPiZidSTr8uXtX0FXTqaisJbJIs2FLRQjl5b3b8W/wBwvIhsRtGbCSMt88bXZQ17WPIHlbhb8qnn2bbX1NSxpkuWvz4/fzPmbm7u+zbmUM6oS3Sfg/B9MfLrjcofaBie/mWcJlLIEbW4LLfKb2HFLD+5T+jdtTjDVqXj+DZ7M7Sjd6ljDW+PLx+ZrmztsYbEqDHLG+gutxcdGQ6j3FeJ4NRKXKPT3EQ+4nso/wBKd4/E711PF/M+7La2UW9BXOpnm/OSD33ky4DE/qZfmQv8ans46q8fmQXMsU2RXZuq4jZk2GbheSJvSRb3H7R+VXL5ONZS9Ctb4lTaMPAI0OhGh9edSlI5oDQ+xPBhsXNKf6uKw9XYfwQ1XuH7KRZtV7TZpe+kFhh35lWHyII/xGs64jhRZu9mTy5x9P36E3uSgGFBHNmJ9b2+gFT2y/tlDtNt136In6sGeKAUAoBQCgFAKAUBU8fhsm0YW5SWb3AII/IH3rQhPNs14GTVp6byMvH+D62w1pn9voKzHyX58nVJtKOGLvZWCopF2N7C7BRe3UivItKWWW4JyoYX7uNobyQR4aXFCRZI41LeBlOb8Kgg2uTYDqatJ54Kji08MwXePfPGYwt3srLGf6lCVQDyIGr+rX9uFdg8WxN4cThAww8xjDcVspUnhfKwIB6jyFeShGXKJIVZw91njnxkjyNMzsZWNy9zmv53HDTTTgNKOKa0tbeBzrlq1Z38S17p70yGRYZ2zh9Fc/EG5An7wPDXW5FYXaXZlNU3VpLDXK6Y/GDXsO0Juap1HnPDLznr5zBu5Ako1sCExOMd3uxJt4RfkBwA6V9/aUKdCkoU1/l+LPyPtGvUuK8p1H1fw34Rad29p5k7tj4k4dV5fLh8qpXltLXqgufufR9idpwdDuarw48ea6fLj5Hk3uluYvRv4VPYU5QUtXkZ/wD1FWhVnT0POM/gqWPhEiMvnw6HlVqrDXFxMyyuHbVo1PDn06nTuVlHek/HoLHy1Onv9Ko20eWfpdrXpQlolJJy4WeceHjyW+PFMvBmHoSKsOEXyi+4xfKPv+UJP+Y/7Rrnu4eCPO7h4Iru9RZlke7G0Vjck6d9Bb8yf9irdsknhfuzMbteMVpa/eD0dkmPyzzQk6OgceqG35h/yrntCGYKXh+TOtZYk0Z7vJh+7xeKT8M0lvTMSv5EVHB5iiGosSZHV0cGrdiyhIMbMfxKvsilv89VLl8F6zjn4l533xQaPCEfeUv7EJb/AH0qlcvKiavZsHGdTPR4+5ObkoRhEJ5sxHpe38KntlimUu0pJ13jyJ6pygKAUAoBQCgFAKAUB4do4DvGhcGzRuGB6cGX3H0qSFTSmvEhq0tbi+qeSt7ef+cSe3+FagfInyRu1WU4WRWAZCLOCbWQkByD5hSSOoFcSLts/YMBxNrD62rq2j7WTq6l7GDz3q6UBegF6A5SUqQw4qQR6jUV44qScXwz1NxeV0NrwMyZQ7gnOoZR0IuDe9fGqnGjJqqt+i/J9TrdRJ03sdU0qk3Vco8rk++tQVWpPKWCaGUt3krsreJvU/Wvu6L/ALcfRfY/KbqP96a8392duDxzRurjiPzHMVI91hkNPNOSnHoSm8mJDiF1+FlNj8tPWo6e2UXL3E3Ca4InCQtIwRbXPmbV23grQpuctKPiTZxhd0Nrk5jbhqBwrinFLLXUmvas5SjGpvpSX7+9DsWRh941JpRxT7QuqaxCpJL/AOzDTP8AjNNKJJdqXkveqy/8mduOhVdmYqT+slxEMZ/VUM6/nm+QrqnnvEvDJq2FaVSi9Ty0+vzIPdDGCHErO18salmt+E2jOnO2cG3SpriDqQcVy/8AkvU56JamSu/OP2biVzxozTk/0iKY+XGTMv6TgBa1/IiqlvZ1U/b2XzJK1anJezyU/AYSDvE74OY7jMFbKbc9cpNug1PIirc7VaXpe5XjNZ34NPfePApCMPg8ozkAKsbKAD8TMSoubC19SSRWTVtKyhKU1wvFGra16fewjHxJXGq2IbAQrxMKj08TBj7Bb+1Z8k5aYrwNanJUlVm/F/j+TSsNAqIqKLKoCj0Ggq+lhYR8/OTlJyfLO2vTkUAoBQCgFAKAUAoBQFN3qw7LMX+69rHqAAQfleuWRTW5m3aTiCIYVBIu5vYnUZSLHzGvCo5li095lc3d3RONjkcS92UYKt1uCbXa+oI4rr611RnpyT16evBBbf2PJhJe5k42zAjgykkBgOIBsatQlqKU46SNvXZwL0Bb9g7kNikSQTLGCoJBUsdb8BcDl51Thdp1JwxvFlx2vsRnnlFtOEaELAJGZYgEUkC+UDw8Olq+dvJuVaWrxN610xpRwjpfA4mUokBJkzoQNBmAYZgb6Wy3Njxtau7GnGpVw10yR31dU6WVs28HXtnZ00ckrSRlBmJsSumY3UWB8iK+tjJYSR+cVqNROU5LG/3IzNXRXwS8C58Iw5xsSPyJ/ImuG8TLkYa7d+TPLsWW08Z62+YIr2fBDbbVYnu3ib9Ip/6R9TSnwddoR/uJ+X8kXnqQo4Gegwc7Yc/yew5HFR/lFPf6iu6Pv/D8o2ey01CXqvsQmzov0GOf8MSL+1iIP4KasN+1Fev2ZpvhkZepSMXoenzJIVBYEggEgg2I6g8qhuFmlJeTJKLxUi/M3jso2NIMNh8XiC/etD3aqxOid5I4kI/E6smp1sB5kVhxilvgv1a0pNrLwX6uyAUAoBQCgFAKAUAoBQCgPFtnZceJheGQeFuY4qeTKeRBocVKaqRcWY121YYQrsuC92jicM1rZrd0ob1JDcza9RVOhYtIaY48MI6+zTFA4aROayEnqGAsfyI9q5jwWZEV2zEGbCsOJjYE9Mwt9T86t0+DPmZ7UmSMUyC+dlrSd9J+kYosVshJyglhlsOWgaq9WEF7SSy+paoSk9m9vA8W+21ZWxkyxysqLZbKbagDMdOtx7VzG2pS9qUU35ns69RPTGTSPf2S7Mmn2nDKslxBeR87G+Ugoco1ubt+ddypxjjSkiNTbT1PJfO0tCJJuuRvayj6ipKfJl369l/Az7NU5jYDbdeAd2qqRJxJvpwBtbpXqgpbmjZwzTmv3g92wFDzquYAqC/HXwi409bVHUlpg5Mis7adSqsIk95YyO6fk2YD1W1x+8PnXNCamm0d9qUJU5x1H3uVssYnEmM8BFIT7rkU+zOD7V3UlhFWyoKrUw/B/wAfkgc3nxqQqYJiPcDaOLSEo8aYZvGMznwk6GQoF8TZeGvDmLmo3VUX5n03ZlONO33W73/g9W9+4abOwE0onkld2jjNwqrbOGPhFze6jny61LQrynNJ+ZYqpYyjM81XSDBKbZ2BPhVw7zBcuITvI8rX8NlNmFhYjONKipT1OXkySoliOPAuHZduIcU64vELbDobopH9MwPMc4weP4uHC9RXNdRTguRTh1N0rNJxQCgFAKAUAoBQCgFAKAUAoCK3l3egx0JgnW68VYaMjcnQ8j+R4G4Nq8aydRk4vKKHsDceXAYfGK5V/wBKro66ZowtjcfdIuSR00NcacIm7zVJGZdqeMzYmFfwRD5lm0+QHzqen7pWqr2im3qQjwM1Bg0XcVvs+DxGJcW1J10JVB4fmzEVDUTckixRaUXIp+0IZEkdZlKyaMwPHxgOD7hgfepiEuvYlicm1FW/9JDInqfC/wBENcz4PUaB2tYVihZQbtEyi3G66i3XxVxCcYyWo5lRdR7LJhy7Qk/F+Q/0rQ0x8Cq7Si/9v3OqbEM2rG/yr1JLglp0oU1iKwezd7FiLEwueAYA62Fm8JufQ39qjrR102iaEsSTNP3+2e2HhwaORnZpXNuWkQtfnwFU7SLimmZ/bUlOUGvP8Eh2OIDJim5hUA9CWJ/wipKz4Iey47yfoUveBQuKxSjgJpAPQO1SxeyM+usVZer+5t+6J/mOE/sU/wAIqrLln0dt/pR9EVDt0mtgIh+LEKPkkjfwqxaL2/gdVODB5W0PpWiuSE/Sm29yYMWcF39ymGUjuxwe4QBWP4Rk4Dj6XvlQrShnHUsOKfJZ40CgKoAAFgALAAcAByFQnR9UAoBQCgFAKAUAoBQCgFAKAUAoD5dAQQRcEWIPMcxQGN7+7NjgxRjS+VkD2Y3sSWBAvy051oUJZgZN1HFV+e5V3wcR4xRn1Rf9Kk0rwIlOa6s+4oEX4UVfRQPpXqSXCPHKT5Z1bSRphFhQTbETxREfrNb8uPtUNdLGepas5SUnFcHv7dNn93tCOQCyywr+0hZW/d7uqkODQZA9mU+TauBb/uFf2kdP81ey4CN2382dJJGsqAN3Qcst7aEA5r9MutVakNWCelPTk/NOItmaxBFzYg3FuVjWtFvCyVpckp/IEn2D7eP6MTmFhbgMqlXv5FiV9bedea1q0jGxDNqLV3k8NZ3u2i2KwGycUdbxujn/ALi5Ff5sj/KqkVpk0Z/aSbUX6kv2MTjvMWnMqjD0UsD/AIhXNXoedmbOS9Ck7yYgPi8U44GZyPTMdakjwihX3qyfmzctz4iuBwitx7pD6XANvzqvLlm/brFKK8kVvta3fxGOiwsGHQMRNnZmNlQBGXMx48W4AE9Kmt6ig22dzTZ9bldmmHwRWWX9PiBqHYeBD/208/8AqNz5WvalW4lPZbIRgkXqq52KAUAoBQCgFAKAUAoBQCgFAKAUAoBQGQ9qjfz4f2Sf4nq9b+4Zl2v7nw/kp+epslfAz0yMEtuRhO+2rgh92PvJm/urlX991qvcPZFyzW7ZP/8A9B4C+HwmIA1jlaM+jrfX3jHzqtAvMyPdefJjcE/4cRCfbvFv+Vdvg8R+rsdFnjkT8SsPmCKhR0fj2E+FfQVosiP0T2e7Bjm2DFhpPhnSQseYzuzKw6r4SD5gVTqSxUySLgwHaODeCWWCQWeJ2RvVTa46HiD5EVbTysnGDTN0sL9p3fxKjVsNiGdfQKjv+671BUeKhBdU9dF+W53dkM9sc1rm8LjT1Rv8tc1OClYbVH6HxsXs7xs7K0yCJCQWLtZiCbtlUXIPHjajqJcHlOyqSeZbG3KoAAGgFQGyc0AoBQCgFAKAUAoBQCgFAKAUAoBQCgFAKAUBjXaw/wDP/wDwp9Xq5Q9wzrr/AFPh/JXd3tmnFYiLDhsucm7WvlABYm3PQVJOWlZIoQ1SUTwygqzKeKkg+oNjXWTnBf8AscwWafETkfBGsan9dszj9xPnVa46Fy0XJoG8+78WOgOHmzZCyMcpsfCwawPK9rediarZLhBzdl+yyyuuGyMpBBSSRbEG4OXNl49K91MYLlXgMsn7EcKzMwxOIW5JtaOwub2HhqZV34HmDRNg7LXC4eHDISyxIEBNrkDmbaXqJvLyelb212ZYDFYmTFTLKXksWUSFVuFCiwWx4KOddqrJLCPME5sDdrC4OJocPFkjclmUsz5iQFJJck8ABbhXMpOTyxgk4IFQZUVVHkoAHyFchJLg7KHooBQCgFAKAUAoBQCgFAKAUAoBQCgFAKAUAoBQGKdrjf8AEP8Awp9Xq3R90oXC9v4fyc9kMebHk/ghdve6L9GNK3untuvbKzt9bYvFKAb9/IABxP6RgABzqSPuohkvafq/ua92YbBmwuHkMwytKwYJzUAWGbyPTl66CrVkpPYu0IOMdy5VETigFAKAUAoBQCgFAKAUAoBQCgFAKAUAoBQCgFAKAUAoBQCgFAKAUBhvbA3/ABE/2KfV6tUvdKVde2SvYfHebFv+FEH7RY/5a5rcI6t1uy77E3NhhxE+Le0k0kjupI0jDMSAg/FY6t7CwveJzbWCaNJKTl1LNXBKKAUAoBQCgFAKAUAoBQCgFAKAUAoBQCgFAKAUAoBQCgFAKAUAoBQCgMg393enxu1jFCvCKPM5+BBdtWP0A1PzIsQkow3KtSDlUwjQt0t1ocBEUiuztYySHi5F7acgLmy8rniSSYZTcieEFBbE7XJ2KAUAoBQCgFAKAUAoBQCgFAKAUAoBQCgFAKAUAoBQCgFAKAUAoBQCgFAcAcetAc0AoBQCgFAKAUAoBQCgFAKAUAoBQCgFAKAUAoBQCgF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11" name="Прямоугольник 10"/>
          <p:cNvSpPr/>
          <p:nvPr/>
        </p:nvSpPr>
        <p:spPr>
          <a:xfrm>
            <a:off x="4442459" y="357430"/>
            <a:ext cx="4572000" cy="461665"/>
          </a:xfrm>
          <a:prstGeom prst="rect">
            <a:avLst/>
          </a:prstGeom>
        </p:spPr>
        <p:txBody>
          <a:bodyPr>
            <a:spAutoFit/>
          </a:bodyPr>
          <a:lstStyle/>
          <a:p>
            <a:r>
              <a:rPr lang="uk-UA" sz="2400" b="1" dirty="0">
                <a:solidFill>
                  <a:srgbClr val="002060"/>
                </a:solidFill>
                <a:latin typeface="Calibri" panose="020F0502020204030204" pitchFamily="34" charset="0"/>
              </a:rPr>
              <a:t>Принцип взаємодії </a:t>
            </a:r>
            <a:r>
              <a:rPr lang="uk-UA" sz="2400" b="1" dirty="0">
                <a:solidFill>
                  <a:srgbClr val="B71F38"/>
                </a:solidFill>
                <a:latin typeface="Calibri" panose="020F0502020204030204" pitchFamily="34" charset="0"/>
                <a:ea typeface="Gill Sans"/>
                <a:cs typeface="Gill Sans"/>
              </a:rPr>
              <a:t>- ЗАЛУЧЕННЯ</a:t>
            </a:r>
          </a:p>
        </p:txBody>
      </p:sp>
      <p:sp>
        <p:nvSpPr>
          <p:cNvPr id="18" name="Title 1"/>
          <p:cNvSpPr txBox="1">
            <a:spLocks/>
          </p:cNvSpPr>
          <p:nvPr/>
        </p:nvSpPr>
        <p:spPr>
          <a:xfrm>
            <a:off x="671076"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a:solidFill>
                  <a:srgbClr val="182B5D"/>
                </a:solidFill>
                <a:latin typeface="Gill Sans"/>
                <a:cs typeface="Gill Sans"/>
              </a:rPr>
              <a:t>Проект USAID </a:t>
            </a:r>
            <a:r>
              <a:rPr lang="uk-UA" sz="1700">
                <a:solidFill>
                  <a:srgbClr val="182B5D"/>
                </a:solidFill>
                <a:latin typeface="Gill Sans"/>
                <a:cs typeface="Gill Sans"/>
              </a:rPr>
              <a:t>«Демократичне врядування у Східній Україні»</a:t>
            </a:r>
            <a:r>
              <a:rPr lang="en-US" sz="1700">
                <a:solidFill>
                  <a:srgbClr val="182B5D"/>
                </a:solidFill>
                <a:latin typeface="Gill Sans"/>
                <a:cs typeface="Gill Sans"/>
              </a:rPr>
              <a:t> </a:t>
            </a:r>
            <a:endParaRPr lang="en-US" sz="1700" dirty="0">
              <a:solidFill>
                <a:srgbClr val="182B5D"/>
              </a:solidFill>
              <a:latin typeface="Gill Sans"/>
              <a:cs typeface="Gill Sans"/>
            </a:endParaRPr>
          </a:p>
        </p:txBody>
      </p:sp>
    </p:spTree>
    <p:extLst>
      <p:ext uri="{BB962C8B-B14F-4D97-AF65-F5344CB8AC3E}">
        <p14:creationId xmlns:p14="http://schemas.microsoft.com/office/powerpoint/2010/main" xmlns="" val="1996666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266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13656" y="1052736"/>
            <a:ext cx="72771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576098" y="160338"/>
            <a:ext cx="29717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ЕЛЕКТРОННІ </a:t>
            </a:r>
            <a:r>
              <a:rPr lang="uk-UA" altLang="ru-RU" sz="2400" b="1" dirty="0">
                <a:solidFill>
                  <a:srgbClr val="C00000"/>
                </a:solidFill>
                <a:latin typeface="+mn-lt"/>
                <a:ea typeface="Calibri" panose="020F0502020204030204" pitchFamily="34" charset="0"/>
                <a:cs typeface="Times New Roman" panose="02020603050405020304" pitchFamily="18" charset="0"/>
              </a:rPr>
              <a:t>ПЕТИЦІЇ</a:t>
            </a: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194162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8532876" y="1726692"/>
            <a:ext cx="598931" cy="804672"/>
          </a:xfrm>
          <a:prstGeom prst="rect">
            <a:avLst/>
          </a:prstGeom>
          <a:blipFill>
            <a:blip r:embed="rId6" cstate="print"/>
            <a:stretch>
              <a:fillRect/>
            </a:stretch>
          </a:blipFill>
        </p:spPr>
        <p:txBody>
          <a:bodyPr wrap="square" lIns="0" tIns="0" rIns="0" bIns="0" rtlCol="0"/>
          <a:lstStyle/>
          <a:p>
            <a:endParaRPr dirty="0"/>
          </a:p>
        </p:txBody>
      </p:sp>
      <p:pic>
        <p:nvPicPr>
          <p:cNvPr id="2051" name="Picture 3" descr="C:\Users\User\Downloads\Screenshot_2019-09-23 Система електронних петицій - Новопсковська селищна рада(2).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794" y="1484784"/>
            <a:ext cx="9144000" cy="355558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ChangeArrowheads="1"/>
          </p:cNvSpPr>
          <p:nvPr/>
        </p:nvSpPr>
        <p:spPr bwMode="auto">
          <a:xfrm>
            <a:off x="5576098" y="160338"/>
            <a:ext cx="29717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ЕЛЕКТРОННІ </a:t>
            </a:r>
            <a:r>
              <a:rPr lang="uk-UA" altLang="ru-RU" sz="2400" b="1" dirty="0">
                <a:solidFill>
                  <a:srgbClr val="C00000"/>
                </a:solidFill>
                <a:latin typeface="+mn-lt"/>
                <a:ea typeface="Calibri" panose="020F0502020204030204" pitchFamily="34" charset="0"/>
                <a:cs typeface="Times New Roman" panose="02020603050405020304" pitchFamily="18" charset="0"/>
              </a:rPr>
              <a:t>ПЕТИЦІЇ</a:t>
            </a: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779255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9" name="Rectangle 2"/>
          <p:cNvSpPr>
            <a:spLocks noChangeArrowheads="1"/>
          </p:cNvSpPr>
          <p:nvPr/>
        </p:nvSpPr>
        <p:spPr bwMode="auto">
          <a:xfrm>
            <a:off x="5855241" y="160338"/>
            <a:ext cx="24134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uk-UA" altLang="ru-RU" sz="2400" b="1" dirty="0">
                <a:solidFill>
                  <a:srgbClr val="002776"/>
                </a:solidFill>
                <a:latin typeface="+mn-lt"/>
                <a:ea typeface="Calibri" panose="020F0502020204030204" pitchFamily="34" charset="0"/>
                <a:cs typeface="Times New Roman" panose="02020603050405020304" pitchFamily="18" charset="0"/>
              </a:rPr>
              <a:t>ЗАГАЛЬНІ </a:t>
            </a:r>
            <a:r>
              <a:rPr lang="uk-UA" altLang="ru-RU" sz="2400" b="1" dirty="0">
                <a:solidFill>
                  <a:srgbClr val="C00000"/>
                </a:solidFill>
                <a:latin typeface="+mn-lt"/>
                <a:ea typeface="Calibri" panose="020F0502020204030204" pitchFamily="34" charset="0"/>
                <a:cs typeface="Times New Roman" panose="02020603050405020304" pitchFamily="18" charset="0"/>
              </a:rPr>
              <a:t>ЗБОРИ</a:t>
            </a:r>
          </a:p>
        </p:txBody>
      </p:sp>
      <p:sp>
        <p:nvSpPr>
          <p:cNvPr id="2" name="Прямоугольник 1"/>
          <p:cNvSpPr/>
          <p:nvPr/>
        </p:nvSpPr>
        <p:spPr>
          <a:xfrm>
            <a:off x="395535" y="1146143"/>
            <a:ext cx="8161724" cy="4708981"/>
          </a:xfrm>
          <a:prstGeom prst="rect">
            <a:avLst/>
          </a:prstGeom>
        </p:spPr>
        <p:txBody>
          <a:bodyPr wrap="square">
            <a:spAutoFit/>
          </a:bodyPr>
          <a:lstStyle/>
          <a:p>
            <a:r>
              <a:rPr lang="ru-RU" sz="2000" dirty="0">
                <a:solidFill>
                  <a:srgbClr val="002060"/>
                </a:solidFill>
                <a:latin typeface="Calibri" panose="020F0502020204030204" pitchFamily="34" charset="0"/>
              </a:rPr>
              <a:t>«Стаття 8 Закону України «Про </a:t>
            </a:r>
            <a:r>
              <a:rPr lang="ru-RU" sz="2000" dirty="0" err="1">
                <a:solidFill>
                  <a:srgbClr val="002060"/>
                </a:solidFill>
                <a:latin typeface="Calibri" panose="020F0502020204030204" pitchFamily="34" charset="0"/>
              </a:rPr>
              <a:t>місцеве</a:t>
            </a:r>
            <a:r>
              <a:rPr lang="ru-RU" sz="2000" dirty="0">
                <a:solidFill>
                  <a:srgbClr val="002060"/>
                </a:solidFill>
                <a:latin typeface="Calibri" panose="020F0502020204030204" pitchFamily="34" charset="0"/>
              </a:rPr>
              <a:t> самоврядування в </a:t>
            </a:r>
            <a:r>
              <a:rPr lang="ru-RU" sz="2000" dirty="0" err="1">
                <a:solidFill>
                  <a:srgbClr val="002060"/>
                </a:solidFill>
                <a:latin typeface="Calibri" panose="020F0502020204030204" pitchFamily="34" charset="0"/>
              </a:rPr>
              <a:t>Україні</a:t>
            </a:r>
            <a:r>
              <a:rPr lang="ru-RU" sz="2000" dirty="0">
                <a:solidFill>
                  <a:srgbClr val="002060"/>
                </a:solidFill>
                <a:latin typeface="Calibri" panose="020F0502020204030204" pitchFamily="34" charset="0"/>
              </a:rPr>
              <a:t>» :</a:t>
            </a:r>
          </a:p>
          <a:p>
            <a:endParaRPr lang="ru-RU" sz="2000" dirty="0">
              <a:solidFill>
                <a:srgbClr val="002060"/>
              </a:solidFill>
              <a:latin typeface="Calibri" panose="020F0502020204030204" pitchFamily="34" charset="0"/>
            </a:endParaRPr>
          </a:p>
          <a:p>
            <a:r>
              <a:rPr lang="ru-RU" sz="2000" dirty="0">
                <a:solidFill>
                  <a:srgbClr val="002060"/>
                </a:solidFill>
                <a:latin typeface="Calibri" panose="020F0502020204030204" pitchFamily="34" charset="0"/>
              </a:rPr>
              <a:t>1. Загальні збори громадян за місцем проживання є формою їх безпо-</a:t>
            </a:r>
          </a:p>
          <a:p>
            <a:r>
              <a:rPr lang="ru-RU" sz="2000" dirty="0">
                <a:solidFill>
                  <a:srgbClr val="002060"/>
                </a:solidFill>
                <a:latin typeface="Calibri" panose="020F0502020204030204" pitchFamily="34" charset="0"/>
              </a:rPr>
              <a:t>середньої участі у вирішенні питань місцевого значення.</a:t>
            </a:r>
          </a:p>
          <a:p>
            <a:endParaRPr lang="ru-RU" sz="2000" dirty="0">
              <a:solidFill>
                <a:srgbClr val="002060"/>
              </a:solidFill>
              <a:latin typeface="Calibri" panose="020F0502020204030204" pitchFamily="34" charset="0"/>
            </a:endParaRPr>
          </a:p>
          <a:p>
            <a:r>
              <a:rPr lang="ru-RU" sz="2000" dirty="0">
                <a:solidFill>
                  <a:srgbClr val="002060"/>
                </a:solidFill>
                <a:latin typeface="Calibri" panose="020F0502020204030204" pitchFamily="34" charset="0"/>
              </a:rPr>
              <a:t>2. Рішення загальних зборів громадян враховуються органами місцевого самоврядування в їх діяльності.</a:t>
            </a:r>
          </a:p>
          <a:p>
            <a:endParaRPr lang="ru-RU" sz="2000" dirty="0">
              <a:solidFill>
                <a:srgbClr val="002060"/>
              </a:solidFill>
              <a:latin typeface="Calibri" panose="020F0502020204030204" pitchFamily="34" charset="0"/>
            </a:endParaRPr>
          </a:p>
          <a:p>
            <a:r>
              <a:rPr lang="ru-RU" sz="2000" dirty="0">
                <a:solidFill>
                  <a:srgbClr val="002060"/>
                </a:solidFill>
                <a:latin typeface="Calibri" panose="020F0502020204030204" pitchFamily="34" charset="0"/>
              </a:rPr>
              <a:t>3. Порядок проведення загальних зборів громадян за місцем прожи-</a:t>
            </a:r>
          </a:p>
          <a:p>
            <a:r>
              <a:rPr lang="ru-RU" sz="2000" dirty="0">
                <a:solidFill>
                  <a:srgbClr val="002060"/>
                </a:solidFill>
                <a:latin typeface="Calibri" panose="020F0502020204030204" pitchFamily="34" charset="0"/>
              </a:rPr>
              <a:t>вання визначається законом та статутом територіальної громади».</a:t>
            </a:r>
          </a:p>
          <a:p>
            <a:endParaRPr lang="ru-RU" sz="2000" dirty="0">
              <a:solidFill>
                <a:srgbClr val="002060"/>
              </a:solidFill>
              <a:latin typeface="Calibri" panose="020F0502020204030204" pitchFamily="34" charset="0"/>
            </a:endParaRPr>
          </a:p>
          <a:p>
            <a:r>
              <a:rPr lang="uk-UA" sz="2000" b="1" dirty="0">
                <a:solidFill>
                  <a:srgbClr val="B71F38"/>
                </a:solidFill>
                <a:latin typeface="Calibri" panose="020F0502020204030204" pitchFamily="34" charset="0"/>
                <a:ea typeface="Gill Sans"/>
                <a:cs typeface="Gill Sans"/>
              </a:rPr>
              <a:t>Місцева рада має роз</a:t>
            </a:r>
            <a:r>
              <a:rPr lang="ru-RU" sz="2000" b="1" dirty="0">
                <a:solidFill>
                  <a:srgbClr val="B71F38"/>
                </a:solidFill>
                <a:latin typeface="Calibri" panose="020F0502020204030204" pitchFamily="34" charset="0"/>
                <a:ea typeface="Gill Sans"/>
                <a:cs typeface="Gill Sans"/>
              </a:rPr>
              <a:t>робити та ухвалити механізми реалізації цього права в конкретній </a:t>
            </a:r>
            <a:r>
              <a:rPr lang="uk-UA" sz="2000" b="1" dirty="0">
                <a:solidFill>
                  <a:srgbClr val="B71F38"/>
                </a:solidFill>
                <a:latin typeface="Calibri" panose="020F0502020204030204" pitchFamily="34" charset="0"/>
                <a:ea typeface="Gill Sans"/>
                <a:cs typeface="Gill Sans"/>
              </a:rPr>
              <a:t>територіальній громаді (Положення чи Статут громади) – ініціатива, порядок проведення та ухвалення рішень, документування та правові наслідки</a:t>
            </a: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23006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821842" y="945164"/>
            <a:ext cx="6872805" cy="461665"/>
          </a:xfrm>
          <a:prstGeom prst="rect">
            <a:avLst/>
          </a:prstGeom>
        </p:spPr>
        <p:txBody>
          <a:bodyPr wrap="square">
            <a:spAutoFit/>
          </a:bodyPr>
          <a:lstStyle/>
          <a:p>
            <a:pPr algn="ctr"/>
            <a:r>
              <a:rPr lang="uk-UA" sz="2400" b="1" dirty="0">
                <a:solidFill>
                  <a:srgbClr val="002060"/>
                </a:solidFill>
              </a:rPr>
              <a:t>Форми проведення громадського обговорення</a:t>
            </a:r>
          </a:p>
        </p:txBody>
      </p:sp>
      <p:graphicFrame>
        <p:nvGraphicFramePr>
          <p:cNvPr id="3" name="Схема 2"/>
          <p:cNvGraphicFramePr/>
          <p:nvPr>
            <p:extLst>
              <p:ext uri="{D42A27DB-BD31-4B8C-83A1-F6EECF244321}">
                <p14:modId xmlns:p14="http://schemas.microsoft.com/office/powerpoint/2010/main" xmlns="" val="1135845763"/>
              </p:ext>
            </p:extLst>
          </p:nvPr>
        </p:nvGraphicFramePr>
        <p:xfrm>
          <a:off x="683569" y="1453087"/>
          <a:ext cx="7088830" cy="34880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Прямоугольник 3"/>
          <p:cNvSpPr/>
          <p:nvPr/>
        </p:nvSpPr>
        <p:spPr>
          <a:xfrm>
            <a:off x="179512" y="4981818"/>
            <a:ext cx="8856983" cy="369332"/>
          </a:xfrm>
          <a:prstGeom prst="rect">
            <a:avLst/>
          </a:prstGeom>
        </p:spPr>
        <p:txBody>
          <a:bodyPr wrap="square">
            <a:spAutoFit/>
          </a:bodyPr>
          <a:lstStyle/>
          <a:p>
            <a:r>
              <a:rPr lang="uk-UA" b="1" dirty="0">
                <a:solidFill>
                  <a:srgbClr val="C00000"/>
                </a:solidFill>
              </a:rPr>
              <a:t>Організатор громадського обговорення самостійно визначає форми його проведення</a:t>
            </a:r>
          </a:p>
        </p:txBody>
      </p:sp>
      <p:sp>
        <p:nvSpPr>
          <p:cNvPr id="11" name="Rectangle 2"/>
          <p:cNvSpPr>
            <a:spLocks noChangeArrowheads="1"/>
          </p:cNvSpPr>
          <p:nvPr/>
        </p:nvSpPr>
        <p:spPr bwMode="auto">
          <a:xfrm>
            <a:off x="4988331" y="196129"/>
            <a:ext cx="40441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ГРОМАДСЬКЕ </a:t>
            </a:r>
            <a:r>
              <a:rPr lang="uk-UA" altLang="ru-RU" sz="2400" b="1" dirty="0">
                <a:solidFill>
                  <a:srgbClr val="C00000"/>
                </a:solidFill>
                <a:latin typeface="+mn-lt"/>
                <a:ea typeface="Calibri" panose="020F0502020204030204" pitchFamily="34" charset="0"/>
                <a:cs typeface="Times New Roman" panose="02020603050405020304" pitchFamily="18" charset="0"/>
              </a:rPr>
              <a:t>ОБГОВОРЕННЯ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555321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19" name="Прямоугольник 18"/>
          <p:cNvSpPr/>
          <p:nvPr/>
        </p:nvSpPr>
        <p:spPr>
          <a:xfrm>
            <a:off x="1524761" y="1833047"/>
            <a:ext cx="6669759" cy="369332"/>
          </a:xfrm>
          <a:prstGeom prst="rect">
            <a:avLst/>
          </a:prstGeom>
        </p:spPr>
        <p:txBody>
          <a:bodyPr wrap="square">
            <a:spAutoFit/>
          </a:bodyPr>
          <a:lstStyle/>
          <a:p>
            <a:r>
              <a:rPr lang="uk-UA" dirty="0"/>
              <a:t>     </a:t>
            </a:r>
            <a:endParaRPr lang="uk-UA" sz="1600" dirty="0"/>
          </a:p>
        </p:txBody>
      </p:sp>
      <p:pic>
        <p:nvPicPr>
          <p:cNvPr id="6146" name="Picture 2" descr="http://ud.org.ua/images/%D0%9C%D0%9C%D0%93/2.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6378" y="476671"/>
            <a:ext cx="3265179" cy="2738537"/>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ud.org.ua/images/%D0%9C%D0%9C%D0%93/33.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74338" y="1132735"/>
            <a:ext cx="4932040" cy="41365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292080" y="3824606"/>
            <a:ext cx="3672408" cy="1200329"/>
          </a:xfrm>
          <a:prstGeom prst="rect">
            <a:avLst/>
          </a:prstGeom>
          <a:noFill/>
        </p:spPr>
        <p:txBody>
          <a:bodyPr wrap="square" rtlCol="0">
            <a:spAutoFit/>
          </a:bodyPr>
          <a:lstStyle/>
          <a:p>
            <a:r>
              <a:rPr lang="uk-UA" b="1" dirty="0">
                <a:solidFill>
                  <a:srgbClr val="C00000"/>
                </a:solidFill>
              </a:rPr>
              <a:t>ВАЖЛИВО</a:t>
            </a:r>
            <a:r>
              <a:rPr lang="uk-UA" dirty="0">
                <a:solidFill>
                  <a:srgbClr val="002060"/>
                </a:solidFill>
              </a:rPr>
              <a:t> зробити все можливе, щоб ці люди змогли прийняти участь у громадському обговоренні будь якого рішення. </a:t>
            </a:r>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66666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3460517648"/>
              </p:ext>
            </p:extLst>
          </p:nvPr>
        </p:nvGraphicFramePr>
        <p:xfrm>
          <a:off x="179512" y="1112519"/>
          <a:ext cx="8352928" cy="4672489"/>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xmlns="" val="20000"/>
                    </a:ext>
                  </a:extLst>
                </a:gridCol>
                <a:gridCol w="2544282">
                  <a:extLst>
                    <a:ext uri="{9D8B030D-6E8A-4147-A177-3AD203B41FA5}">
                      <a16:colId xmlns:a16="http://schemas.microsoft.com/office/drawing/2014/main" xmlns="" val="20001"/>
                    </a:ext>
                  </a:extLst>
                </a:gridCol>
                <a:gridCol w="2928326">
                  <a:extLst>
                    <a:ext uri="{9D8B030D-6E8A-4147-A177-3AD203B41FA5}">
                      <a16:colId xmlns:a16="http://schemas.microsoft.com/office/drawing/2014/main" xmlns="" val="20002"/>
                    </a:ext>
                  </a:extLst>
                </a:gridCol>
              </a:tblGrid>
              <a:tr h="463454">
                <a:tc>
                  <a:txBody>
                    <a:bodyPr/>
                    <a:lstStyle/>
                    <a:p>
                      <a:pPr algn="ctr"/>
                      <a:r>
                        <a:rPr lang="uk-UA" sz="1100" dirty="0">
                          <a:effectLst/>
                        </a:rPr>
                        <a:t>Громадські слухання</a:t>
                      </a:r>
                    </a:p>
                  </a:txBody>
                  <a:tcPr anchor="ctr"/>
                </a:tc>
                <a:tc>
                  <a:txBody>
                    <a:bodyPr/>
                    <a:lstStyle/>
                    <a:p>
                      <a:pPr algn="ctr"/>
                      <a:r>
                        <a:rPr lang="uk-UA" sz="1100" dirty="0">
                          <a:effectLst/>
                        </a:rPr>
                        <a:t>Громадські обговорення</a:t>
                      </a:r>
                    </a:p>
                  </a:txBody>
                  <a:tcPr anchor="ctr"/>
                </a:tc>
                <a:tc>
                  <a:txBody>
                    <a:bodyPr/>
                    <a:lstStyle/>
                    <a:p>
                      <a:pPr algn="ctr"/>
                      <a:r>
                        <a:rPr lang="ru-RU" sz="1100" dirty="0">
                          <a:effectLst/>
                        </a:rPr>
                        <a:t>Публічні обговорення</a:t>
                      </a:r>
                      <a:br>
                        <a:rPr lang="ru-RU" sz="1100" dirty="0">
                          <a:effectLst/>
                        </a:rPr>
                      </a:br>
                      <a:r>
                        <a:rPr lang="ru-RU" sz="1100" dirty="0">
                          <a:effectLst/>
                        </a:rPr>
                        <a:t>(Публічні громадські обговорення)</a:t>
                      </a:r>
                    </a:p>
                  </a:txBody>
                  <a:tcPr anchor="ctr"/>
                </a:tc>
                <a:extLst>
                  <a:ext uri="{0D108BD9-81ED-4DB2-BD59-A6C34878D82A}">
                    <a16:rowId xmlns:a16="http://schemas.microsoft.com/office/drawing/2014/main" xmlns="" val="10000"/>
                  </a:ext>
                </a:extLst>
              </a:tr>
              <a:tr h="1045528">
                <a:tc>
                  <a:txBody>
                    <a:bodyPr/>
                    <a:lstStyle/>
                    <a:p>
                      <a:r>
                        <a:rPr lang="uk-UA" sz="1100" noProof="0" dirty="0"/>
                        <a:t>Правове регулювання:</a:t>
                      </a:r>
                    </a:p>
                    <a:p>
                      <a:r>
                        <a:rPr lang="uk-UA" sz="1100" noProof="0" dirty="0"/>
                        <a:t>ст. 13 ЗУ «Про місцеве самоврядування», Постанова КМУ від 25 травня 2011 р. N 555</a:t>
                      </a:r>
                      <a:br>
                        <a:rPr lang="uk-UA" sz="1100" noProof="0" dirty="0"/>
                      </a:br>
                      <a:r>
                        <a:rPr lang="uk-UA" sz="1100" noProof="0" dirty="0"/>
                        <a:t>Встановлення порядку їх проведення покладається на органи місцевого самоврядування</a:t>
                      </a:r>
                    </a:p>
                  </a:txBody>
                  <a:tcPr anchor="ctr"/>
                </a:tc>
                <a:tc>
                  <a:txBody>
                    <a:bodyPr/>
                    <a:lstStyle/>
                    <a:p>
                      <a:r>
                        <a:rPr lang="uk-UA" sz="1100" noProof="0" dirty="0"/>
                        <a:t>Правове регулювання:</a:t>
                      </a:r>
                    </a:p>
                    <a:p>
                      <a:r>
                        <a:rPr lang="uk-UA" sz="1100" noProof="0" dirty="0"/>
                        <a:t>Постанова КМУ від 29 червня 2011 р. </a:t>
                      </a:r>
                      <a:br>
                        <a:rPr lang="uk-UA" sz="1100" noProof="0" dirty="0"/>
                      </a:br>
                      <a:r>
                        <a:rPr lang="uk-UA" sz="1100" noProof="0" dirty="0"/>
                        <a:t>N 771</a:t>
                      </a:r>
                    </a:p>
                  </a:txBody>
                  <a:tcPr anchor="ctr"/>
                </a:tc>
                <a:tc>
                  <a:txBody>
                    <a:bodyPr/>
                    <a:lstStyle/>
                    <a:p>
                      <a:r>
                        <a:rPr lang="uk-UA" sz="1100" noProof="0" dirty="0"/>
                        <a:t>Правове регулювання:</a:t>
                      </a:r>
                    </a:p>
                    <a:p>
                      <a:r>
                        <a:rPr lang="uk-UA" sz="1100" noProof="0" dirty="0"/>
                        <a:t>Постанова КМУ від 3 листопада 2010 р. </a:t>
                      </a:r>
                      <a:br>
                        <a:rPr lang="uk-UA" sz="1100" noProof="0" dirty="0"/>
                      </a:br>
                      <a:r>
                        <a:rPr lang="uk-UA" sz="1100" noProof="0" dirty="0"/>
                        <a:t>№ 996</a:t>
                      </a:r>
                    </a:p>
                  </a:txBody>
                  <a:tcPr anchor="ctr"/>
                </a:tc>
                <a:extLst>
                  <a:ext uri="{0D108BD9-81ED-4DB2-BD59-A6C34878D82A}">
                    <a16:rowId xmlns:a16="http://schemas.microsoft.com/office/drawing/2014/main" xmlns="" val="10001"/>
                  </a:ext>
                </a:extLst>
              </a:tr>
              <a:tr h="1191736">
                <a:tc>
                  <a:txBody>
                    <a:bodyPr/>
                    <a:lstStyle/>
                    <a:p>
                      <a:r>
                        <a:rPr lang="uk-UA" sz="1100" noProof="0" dirty="0"/>
                        <a:t>Тематика проведення:</a:t>
                      </a:r>
                    </a:p>
                    <a:p>
                      <a:r>
                        <a:rPr lang="uk-UA" sz="1100" noProof="0" dirty="0"/>
                        <a:t>Стосовно питань, що належать до відання місцевого самоврядування.</a:t>
                      </a:r>
                    </a:p>
                  </a:txBody>
                  <a:tcPr anchor="ctr"/>
                </a:tc>
                <a:tc>
                  <a:txBody>
                    <a:bodyPr/>
                    <a:lstStyle/>
                    <a:p>
                      <a:r>
                        <a:rPr lang="uk-UA" sz="1100" noProof="0" dirty="0"/>
                        <a:t>Тематика проведення:</a:t>
                      </a:r>
                    </a:p>
                    <a:p>
                      <a:r>
                        <a:rPr lang="uk-UA" sz="1100" noProof="0" dirty="0"/>
                        <a:t>Щодо прийняття рішень у сфері охорони   навколишнього   природного  середовища  та  використання природних  ресурсів.</a:t>
                      </a:r>
                    </a:p>
                  </a:txBody>
                  <a:tcPr anchor="ctr"/>
                </a:tc>
                <a:tc>
                  <a:txBody>
                    <a:bodyPr/>
                    <a:lstStyle/>
                    <a:p>
                      <a:r>
                        <a:rPr lang="uk-UA" sz="1100" noProof="0" dirty="0"/>
                        <a:t>Тематика проведення:</a:t>
                      </a:r>
                    </a:p>
                    <a:p>
                      <a:r>
                        <a:rPr lang="uk-UA" sz="1100" noProof="0" dirty="0"/>
                        <a:t>Стосуються суспільно-економічного розвитку держави, реалізації та захисту прав і свобод громадян, задоволення їх політичних, економічних, соціальних, культурних та інших інтересів.</a:t>
                      </a:r>
                    </a:p>
                  </a:txBody>
                  <a:tcPr anchor="ctr"/>
                </a:tc>
                <a:extLst>
                  <a:ext uri="{0D108BD9-81ED-4DB2-BD59-A6C34878D82A}">
                    <a16:rowId xmlns:a16="http://schemas.microsoft.com/office/drawing/2014/main" xmlns="" val="10002"/>
                  </a:ext>
                </a:extLst>
              </a:tr>
              <a:tr h="1920019">
                <a:tc>
                  <a:txBody>
                    <a:bodyPr/>
                    <a:lstStyle/>
                    <a:p>
                      <a:r>
                        <a:rPr lang="uk-UA" sz="1100" noProof="0" dirty="0"/>
                        <a:t>Ініціатори проведення:</a:t>
                      </a:r>
                    </a:p>
                    <a:p>
                      <a:r>
                        <a:rPr lang="uk-UA" sz="1100" noProof="0" dirty="0"/>
                        <a:t>Місцеві ініціативні групи, ГО, місцева рада, міський (селищний, сільській) голова</a:t>
                      </a:r>
                    </a:p>
                  </a:txBody>
                  <a:tcPr anchor="ctr"/>
                </a:tc>
                <a:tc>
                  <a:txBody>
                    <a:bodyPr/>
                    <a:lstStyle/>
                    <a:p>
                      <a:r>
                        <a:rPr lang="uk-UA" sz="1100" noProof="0" dirty="0"/>
                        <a:t>Ініціатори проведення:</a:t>
                      </a:r>
                    </a:p>
                    <a:p>
                      <a:r>
                        <a:rPr lang="uk-UA" sz="1100" noProof="0" dirty="0"/>
                        <a:t>Орган виконавчої   влади,   який   приймає   </a:t>
                      </a:r>
                    </a:p>
                    <a:p>
                      <a:r>
                        <a:rPr lang="uk-UA" sz="1100" noProof="0" dirty="0"/>
                        <a:t>рішення,   орган  місцевого самоврядування або замовник проекту рішення.</a:t>
                      </a:r>
                    </a:p>
                    <a:p>
                      <a:r>
                        <a:rPr lang="uk-UA" sz="1100" noProof="0" dirty="0"/>
                        <a:t> </a:t>
                      </a:r>
                    </a:p>
                  </a:txBody>
                  <a:tcPr anchor="ctr"/>
                </a:tc>
                <a:tc>
                  <a:txBody>
                    <a:bodyPr/>
                    <a:lstStyle/>
                    <a:p>
                      <a:r>
                        <a:rPr lang="uk-UA" sz="1100" noProof="0" dirty="0"/>
                        <a:t>Ініціатори проведення:</a:t>
                      </a:r>
                    </a:p>
                    <a:p>
                      <a:r>
                        <a:rPr lang="uk-UA" sz="1100" noProof="0" dirty="0"/>
                        <a:t>Органи виконавчої влади або, в окремих випадках, громадські об’єднання, релігійні, благодійні організації, творчі спілки, професійні спілки та їх об’єднання, асоціації, організації роботодавців та їх об’єднання, органи самоорганізації населення, недержавні засоби масової інформації, інші непідприємницькі товариства та установи</a:t>
                      </a:r>
                    </a:p>
                  </a:txBody>
                  <a:tcPr anchor="ctr"/>
                </a:tc>
                <a:extLst>
                  <a:ext uri="{0D108BD9-81ED-4DB2-BD59-A6C34878D82A}">
                    <a16:rowId xmlns:a16="http://schemas.microsoft.com/office/drawing/2014/main" xmlns="" val="10003"/>
                  </a:ext>
                </a:extLst>
              </a:tr>
            </a:tbl>
          </a:graphicData>
        </a:graphic>
      </p:graphicFrame>
      <p:sp>
        <p:nvSpPr>
          <p:cNvPr id="9" name="Rectangle 2"/>
          <p:cNvSpPr>
            <a:spLocks noChangeArrowheads="1"/>
          </p:cNvSpPr>
          <p:nvPr/>
        </p:nvSpPr>
        <p:spPr bwMode="auto">
          <a:xfrm>
            <a:off x="3528847" y="260224"/>
            <a:ext cx="47653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ВІДМІННОСТІ ФОРМ ОБГОВОРЕНЬ</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708651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395536" y="1196752"/>
            <a:ext cx="7992887" cy="707886"/>
          </a:xfrm>
          <a:prstGeom prst="rect">
            <a:avLst/>
          </a:prstGeom>
        </p:spPr>
        <p:txBody>
          <a:bodyPr wrap="square">
            <a:spAutoFit/>
          </a:bodyPr>
          <a:lstStyle/>
          <a:p>
            <a:pPr algn="ctr"/>
            <a:r>
              <a:rPr lang="uk-UA" sz="2000" b="1" dirty="0">
                <a:solidFill>
                  <a:srgbClr val="002060"/>
                </a:solidFill>
              </a:rPr>
              <a:t>Способи інформування цільових груп та зацікавлених сторін про проведення громадських обговорень</a:t>
            </a:r>
          </a:p>
        </p:txBody>
      </p:sp>
      <p:sp>
        <p:nvSpPr>
          <p:cNvPr id="3" name="Прямоугольник 2"/>
          <p:cNvSpPr/>
          <p:nvPr/>
        </p:nvSpPr>
        <p:spPr>
          <a:xfrm>
            <a:off x="88899" y="3990594"/>
            <a:ext cx="4572000" cy="1015663"/>
          </a:xfrm>
          <a:prstGeom prst="rect">
            <a:avLst/>
          </a:prstGeom>
        </p:spPr>
        <p:txBody>
          <a:bodyPr>
            <a:spAutoFit/>
          </a:bodyPr>
          <a:lstStyle/>
          <a:p>
            <a:pPr lvl="0"/>
            <a:r>
              <a:rPr lang="uk-UA" sz="2000" dirty="0">
                <a:solidFill>
                  <a:srgbClr val="002060"/>
                </a:solidFill>
              </a:rPr>
              <a:t>Оголошення у засобах масової інформації (у пресі, на телебаченні, радіо)</a:t>
            </a:r>
          </a:p>
        </p:txBody>
      </p:sp>
      <p:sp>
        <p:nvSpPr>
          <p:cNvPr id="4" name="AutoShape 2" descr="data:image/jpeg;base64,/9j/4AAQSkZJRgABAQAAAQABAAD/2wCEAAkGBw8QEBAPDxAQDw8PDw8PDw8PEA8PEBAPFREWFhURFRUYHSogGBolHhUWITEhJSkrLi4uFx8zODMtNygtLisBCgoKDg0OGhAQGi0lHSUtLS8vLi0rLS0tKy0wMC0tLS0tKy8tLS8tLS0tLS0tLS0tLS0tLS0tLS0tLS0tLS0tLf/AABEIAMIBAwMBEQACEQEDEQH/xAAbAAACAgMBAAAAAAAAAAAAAAAAAQIFAwQGB//EAEMQAAEDAgMDBgwFAwIHAQAAAAEAAgMEEQUSIQYxUQcTIkFxkRQVMlJTYXKBkrHB0SM0YpOhQoKyM+E2c3SDorPxFv/EABoBAQADAQEBAAAAAAAAAAAAAAABAgMEBQb/xAAuEQEAAgIBBAECBAUFAAAAAAAAAQIDEQQFEiExE0FRFCIyYTM0cZGhIzVCgcH/2gAMAwEAAhEDEQA/APcEGhjZtC4+tv8Akg5gyII84gOcQLnEBziB84gBIgfOIGJEGzh8n4sftt+aDrUAgEAgEAgEAgEAgEAgEAgEAgEAgEAgEAg1cUizQyNG/KSO0a/RBxHOIFziBZ0BnQGdA86AzoHnQPOg38EGaeMcCXH3D72QdigEAEAgEAgEAgEAgEAgEAgEAgEAgEAgEDQIoOBxqmMMzmf0npM9k/bd7kGhziA5xAucQHOoHzqB86gfOoGJUHTbI09w+Y9fQb83H5fyg6RAIBAIBA0CQCAQCAQCAQCAQCAQCAQCAQNAkFTtFhfhEfR/1WXLDuvxb70Hnz3kEgixBsQdCDwQQ51AGVAudQHPIGJUDEqDZoYXzSNiZq5x9wHWT6kHpVFTtijbG3cwAD18SgzIGgSBoBAIBAIBAkAgaAQJAIGgECQCAQCAQNAkHObS7OCe8sVmzDeDo2Tt4H1oPP6lj43FkjXMe3e1wsUGLnEBnQMPQTDkGWFjnODWguc4gNA1JJ6kHouzeCimZd1jM8DOfNHmD1fNBdIBAIBA0AgSBoEgEAgaBIBAIBAIBAIBAIBAIAoBAINHFMJgqW5ZmB1vJdue3sd1IOFxzZGSAGSJ3OxDeDo9gv18R6wgpW0T+CDMygdwQZ48McgvNn3w0xc9zHySnRrhls1vqud6C8G0BO6Hvf8A7INiLGb72Edjr/RBvQVLXbjY8CgzoNd1WMxaN43oMc9cI9XDQ9f0QYhizCbN1QbLZr9aCYlQTa8FBJA0CQCAQCAQCAQCAQCAQCAQCBOcBqSB6ygrKzGWtuGDOeO5vf1oKOrqJp/LJy+Y0Wb/AL+9BgFIfNPcUEhSnzT3FBMUzuB7igkKc+ae4oJiE8D3IJdIf0nuKDNFK4dTu4oLKmryNHbvWg56WuLJngn+txB6nAm4IPvQbs2JxvjLXdYQcnQ18jZcrg7KXkB9jY8NUHaQzmwQZOeKANSQg28PxFr2nM5oIdl1IF0G34VH57PiCBeFx+ez4ggPC4vSM+IIDwyL0jPiCBeGxekZ8QQHh0PpGfEEC8Oh9Kz4ggPD4fSs+IIAV8J051hPDMEGwCgaBIBAIE4gC/BBRYhV5vZ6h9UGgCCgKaj557gXva1lgGscWi53k23oN3xBH58v7r/ugPEEfnS/uv8AugPEEXGT91/3QH/5+LjJ+5J90COAQ8ZP3H/dAeIIf1/uP+6BHAIf1/uP+6CDsBh4O+N/3QV1dgMdtMwPV0nfdBUyYVJuzut2oMMuHBgBF7ix3nqQdBRVzXNFiL2QbRnHFBq1VWADY6nQdqAoMJicLvbmcdSTfegsmYDT+jH8oJDAab0bUD8Q03om9yB+Iab0Te5A/ENN6JncgfiKm9EzuCAGB03omfCEB4jp/Qs+EIMFZgtPkdaNoIBIIABB7UFlgTyYIyTc2Iv70FggSBoBBo4pNlbl63fIIOXxGewQa9HPdBeYGelJ2t+SC6CAQF0QRRKJQJAiUEXFBglYCg1ZacIK6ro7oOfrKCRhzMJHYgxfj21f/FigVHzglbezwTqXXuOxB3VC0WCCwYEGRAaIHcIFdAAoGEDQa1b5DvZPyQR2f/Ls9/zQWSBIGgRQUWKTXefV0R9UHMY2/olBrYJLmF0HV4H5Un9vyQXYKAKIRuiSJRBIkWQIokrIEWhEMb2IML40GlPTXQaxw4FBKnwpjTcC54oLenZZBtMQNAIBAIAIJBA0GCs8h3sn5IMez35dnv8AmgskDQCDHPJla48ASg5idyCixgdE9iDT2faW3a7QtNig6/Aj0pP7fqgvAgHIIImQEVFkSEBZBKyCBCCNkES1BhcxAubQTYyyDIwIMoQNA8qAyoGGoHlQFkBdBr1nkO9k/JBHZ78uz+75oLJAkDQaOLSWZbziB3aoKUw3QVuL0nRJGuiDDh2GOOWVxEbXRR5s3lZ2jJu9YaDf1oLvBQM8ljcdGx4jVBdhAyiESpJkAIgrqEhEk5wAudANSTuA4oNWkxammdkhqIZX2Jyxyse6w67A7lEWifTS+HJSN2r4FZiVPCQ2aeGIkXAkkYwkcQCdyTMQUxXv+mNtmMhwDmkFrgCCDcEHcQVLOdwLIIuagjlQNoQSAQZGhBjqquKFueaRkTbgZpHNY256rlRMxHmVqUtedVjZ0dZFM3PDIyVt7Zo3te246rjrSJifMF6WpOrRqWeylU7ICyCLkEUGGs8h3Yfkghs9+XZ2u+aCzQJAIKbaCbK6Lgc/fogwRPBCCNQ4D1kaoOaxavIvclBdbKvzNzcWRn5oOkCCSlBWUqkoAQiYIqFkXNuLHUHQjiEInz4eHYtTuwXF2yMBEIfzsdv6qd5s+P3XI9wXn3j4sm32GG0c7hzWf1RH+RiT/HOMhrDeF0jWNPU2mjF3O9/S+IJP+rk8GOv4HhTv9X/suu2k29noqx1DBSxyiMRMj6T8zszGkNDQPXZb5M00t2xDzOL0uufD817a2WA8o8stWykqqTmHSPEdw5wcx53BzXDdu70pyJm3bMHJ6RWmGcuO+4T2i20xCKqnpqSh55sDmtMgZNJe7Gu/p0G9L5bxbUQrxun8e+Kt8mTUz9GbYnb41lR4JUQiGYhxY5hdlJbq5ha7Vp0PcpxZ+6dT7V5/SowY/kpbcKuv5TKptTLTxUbJTHLJG0NdI57gwnXKBwF1SeRaLa06MfRsdsUZLX1Ew3qXbqtNPVTy0BjdBzHNscJm84ZJC0jVuttN3FXjLaazOvTDJ07BGStK5Infv9lXNylYnDlfUUDWRuOmdk8V+uwc7r9yznkXj3Drr0bj33FMm5WPKFicdbgkVVGCGvmidlNrtddzS09hurZp7sW3P03DODm/HP0iVjyONth1+NRKf8Qr8b9DLrf8zP8ASHdhbvHF0CJQRKCJQYKzyHeyfkgjs7+XZ/d80FkgEDQVuO4eZ47N0kaczCd1+sHtQcxRVbmuMbwWvabFrtCCgtqYA6lBrYpgsczTp0rGx3WKCGzcTohkkGVwY1uu4kX3FB0TXIJgqVZSClWSsgLKEwESiQh6eRcqeO0VSDA0SirpJnMDixoYW3s9ua+7QH3Lh5F6z4+r6no/Fz4p7/8AhMLDkawXKyate3V/4MJI/oBu9w7TYf2q3Fx6jcseu8nutGKJ9OZ5QQPHMl5DCM9PeYXvEMjemLa6b9OCyz/xHodM/kvW/fj7tHD6jwfFIXwzCvPPRASvY8mQvs0+Ub5gCbH1KsT25I1O2uSnycO0Xr2/t/Rt4ri81ZiEsVXWPpKcTSs0zhkbWEgDIN5NhqeKm1ptfUzpli49MPGi+OndPhLk9awYzEI3mSMPqAyR2jnt5t9nEevemGP9RPU5meF+aNT48M+zH/EQ/wCrrf8A1zK1P4zPl/7Z/wBQ7nlTxeopaNhp3FjpZhG6Qb2Nyudoeom1rro5F5rXw8bpGCmbPMX9RDyeuZG6ljmdWyT1Ukln07ucdzbBm6TnO3nd3rinU13M+X02LurmmkY9V+/3dpkjds1CyWUQtdUWEjmPeA4TONrMBO4FdERE4fM6eRa1q9TtNY3LrOSxsTcPDIpRMGzy5nhj2DMSDazgDuIWuDUU8PN6tN7ciZtXU6h191u80ZkCLkCQBQa9X5DvZPyQR2c/Ls7XfNBaIFZA0AgrcWwhk9neTK3yZBv7DxCCi5+2nBBHxg4IMjcRvvAKDK3Ecu7rQWdHVh49aDbuiNBpUo0kVCUUDQc7V7E4bLI6aSma+R7i95Ln9Jx3ki6znDSZ3MO2vUeRSvbW3he08DI2tZG1rGNAa1rQGtaB1ADctIjXhyWtNvM+ZU2JbIUFTK6aenD5HWzOLni9hYbjwCpbFW07mHTi5+fFXtpbUHhmylBTPEsFNGyQeS83c5t+BJ0URjrXzEJy83PljtvadMWJ7GYdUy8/NTh0hILi1z2B54uDSAdyWw1tO5hbF1DkYqdlbeGSg2ToIJhUQ07I5Wlxa5pcAMwsbC9txKmMVYncQrk5ufJTsvaZhOl2XoY6jwtkAbUZnv5zM4nM8EONr21zHvT4672rbmZrY/jm35fs38Rw+GpjdDPG2SN29rh3EcD61Noi0aljiy3x27qzqVFByf4U1pb4KHAkG73yOdp1Ak3AWcYKa9O23VOTM77llJsxROpm0ZhBpmOztjzPsHXJve9+sq/x11rTCOXljJ8nd+Zs4RhFPSRmKmjEUZcXloLj0ja517AprWK+IZ5s98tu687luEKzMIgIBAkGGr8h3slBHZz8uztd80FogECQNAig4Wq6MkjT1PcP5Qa73IIl6CHhGob60F9s+SS4+uyCm2j5SqWlkdDFG6pkYS15a4Mja4b25jvPYFz35Fazp6/F6PmzUi9p1Eo7O8plLUyNhljdTPeQ1jnOa+MuJsG5haxPrCU5FbTpPK6Plw1m9Z3H7O5BXQ8eSzqVWQFQkypQVkNCyEokKCNiyJFkNkiQgkEEkBZCQVKukCFVpEEidAJCugpQwVfku7D8kC2c/Lt7XfNBaIBAIBAkHIbU0xjl50DoSWueoPAtb3/dBQyVAQYJKscUE6GJz3XHYPug6KQup6Ooe3y2QTPb7QYSFW3qWvHrFstYn7vOuSLDYp6yWSZokMMWdgeA4Z3OtnIO8jXvXFxoibTMvqOtZrYsNa0nW/CXK/hkMFVC+FrYzPE5z2sAaM7XWz2HWb/wnJrFbRMHRMtsuK1bTuIR26xyqEeGyMnmjMuHQyvEcj2BzzvJsdSpzXtqulencXFM5e6sTq0r7DNmcTp3R1s2IGSCEeESR87OS+NrcxbY6LWtLx+abOPNy+NkicVcepnxtzeFDEccqZj4U6EMbzmXPII2AmzI2taf59Sxr35bT5ehmjjdPxViabmV3yYbR1Tat2H1MjpW2kDC9xe6OSM6tDjqWmx7gr8fJPd2y5OrcTF8MZ8ca9f2VeJS11XjE9JT1c0OaaQM/FlDGhrbkWB03FUtNrZJrEujFTBh4dct6RMsvJzilT4ydHPUTSsiiqczXyyOaSzrsT6lOG9u/Uyr1LBi/DRalYiZmP8ALVoJsQx2rka2pdAxrXSBuZ7Y4472a0NadTqNe1RE3y2nUtMlOP0/BEzXcys+TzaCrgrzhtTI6VjnSxDO4vMcsYcbtcdcpynTsVsOS0W7Jc/UuJiyYI5GONev7MHJ1itTJiMzJKiaRggqiGvle5oIcLEAnqTFa03mNrdR4+KnGpNaxE7hHk3xWpknqxLUTSBtDO5ofK9wDgW2cLnQphvaZncp6lx8VMeOa1iNzCfJxtFOxmIzzyyzinpGyNbJI94zAm1rnS5smC86tMo6nw8czipWIjcudOLy1bpZavEZYHgXiY1s7mF2pDQGaMA0F96y7+7e7ad88WmGIrjxRaPrLodlNp6qTD8Sgklkc6CkdLBKXnnWdRbn38CFriyWmkw4ebwsdORjtWPEzqYYNk9tBDTVsdVPUPmmYRTkmSTK7m3C4dfo6kKuLPqsxafK/N6bN8tJxViIj22+TnFKmSHFDJPM8so8zC+R7ix2WTVtzodB3K2C9pi25Z9U4+Kl8XbWI3LQ2I2y8HFV4ZUVEnORNbDcyS5X9K51PR3jVUx5tb7pb87p3yTT4qx+7d5McZqi+tc+WWcxUbpGMkke8ZwbjQlXwXtuWPVePirXHFYiNz9FFRYrW1rppJMTNO5kZlDXzPiEh1/Dja0gf/VnW177/Np15MGDjxWIx923V8j2IzzS1YmmllDY4S0SSPflJc69rnRbca8zvbzeuYMeOtJpXT0mqPQd2Fdb50bN/l29rvmgtECugLoC6AugxVEDJGlj2hzXCxadQUHBY7gcUcxax0gYACW5gdSL2vvsg18OwthedOq/HrQdDTUQbbRBYOga9jmOF2vaWOHEEWKiY2tS01tEw8fOF4lgtWZYInyx9JjXhjpI5Iib5XhurToPeFwdt8VtxD6z8RxufhiuSdSTsNxPG6tsk0TomANYXuY6KOKIG5yZvKdqe1O2+W25Pn43AwzWs7lY8q+DzGalZTwTSRxUgiHNRSSAZXEAHKN9lfkUmZiIYdI5NK0vN7REzL1IUokpuZdcCSnEbuIvHYrr1uunzvf25e6Pu8cwo4jgdTMPBXTB7ebvkkMbwDdsjXNHbp61w178VvT6nNPH5+KszfWmfZbCcQi8JxXmXCSOOV8LHxvLpZpHakRjpZQC7vVsdLRu+lOZyMF4pxotuNxufssuTPAap1a/EKqN8YtKRzjSx0ksm8hp1AFz3hWwUt3d1mHVOVijDGDHO/X9oauwWEzjFZTLBMyJzaxud8UjGEOJAs4i2qjFWfkmdL8/kY54dYi0TMaaVBDiGBVkjm0zp2Fro2uDXujkZe7XBzRodN3aqx34rettsluP1DBEWtqYWfJ5s/Vz15xKpifExrpZQXtLDJK8OFmtOuUZjr2K2GlptN5YdR5WLHgjj4536c9gpr6GqlqI6GokJE0VnQT5cr3bwQ31LOvfW0zEO3NPH5GCtZvEevrCGzpxCifK9lBUPM0L4SHU84Aa8i5Fm79FFO+u50tyfw+etazkjxP3XvJxs9NIzEaeaKaAT0jY2vlifGMxJsRmGtjYrXBjmYtEuLqvLx1titSd6n6KaloarDpZGVWGMqwdBzkTpG6HR0cjQdDwWcVtSfNduvJlxcqkWpl7Z/q6DB4amamxR/i5tIx9E5kLIaZ0bnuubtFxmedy1r3TWfGnBntjplxR8ndqfO5YtiNmQ+jxB1VRuMzI3Gn56F7X5uad5AIudbblXDjjtnuhr1Dm6z44x38fXUjk4w2ojhxQSQTRl9HlYJIpGF7ssmjbjU6jdxTBWYidwjqmfHe+LttE6li5Otm+cFZ4ZRvOWBhh5+F7bP6d8mYC53fwow4/fdC/UubqcfxX+vnUnyZxT0bqyealqbNpRZnMSh0js4sxoI1KnBE1mdwr1TJjz1x1raPf39NDB9laitlqqienfTxMZLLzYifFmkIJZHG0jUcf91SuKbzMzDfNz6celMdLbn7+3QcjtBPFLVmaGaIOjhAMsT4wTmde2YC6141ZiZ24ut5qZK07JiXpVUei7sK7HzhbN/l29rvmgtEAgaAQCBFBxmMPzSyH9RHdp9EBgzemfZ+qC+DEEwESyNKCQKISBQK6BEolAlEBAw5BMPQGZAw5BK6IBQARMJWQIhBAlE7RROwnlAQ2RRDBVeS7sKA2b/Lt7XfNBaoEgaAQCCLjYE8ASg4apdck9ZJKDZwXyz7P1QX4QO6JO6gAKBgqUFmQF0DQBRBIk0BdAwUE8yAzKA2lSQzZgAgxucggSgSARAuiSJQYKnyT2FAbNfl2+075oLVAkAgEAg1sRkyxSH9JHfp9UHFzFBuYJ5f9p+aC/BQOyARJgICyAAQFkAEVkWQg0SEAgEAgEDugRKAQF0Qd0SAUASgRKDDU+SewoDZr8u32nILZAkCQCAQVm0MloT+pzR9fog4+R6DfwSQZ9TbokfygvxMzzh3oH4Qzzh3oF4Szzh3oDwqPz296A8Lj89vegRq4/PagBWxeeEC8Oi88IEcQh9I1AjiMPpGoF4zg9I3vQHjSD0je8IF40g9I3vCA8aQekHegDisHnhAeNYfPCBeNYfO/hA/GkPnHuQHjSLifhKA8Zx/q+EoDxnHwf8DkB4yZ5sh/7bvsgPGLfMl/bf8AZBjmrMwIEctzu/Dk+yCxwWmdFC1rtHakjhc6BBvoBBG6AugV0FPtQfwm+39Cg5N6DA9Bhee3vQdPsfQsfFJJIxr80mVucZrNaBuv6ye5B0Hi6n9DF8DUAKCD0MXwN+yDl9tKJrDDIxrWA5mODQGi+8bvegpI4xwHcg2I4m8B3BBnZC3zR3BB1+FwxmGMljPJH9LUG3zLPMb8IQMRt81vwhA8o4DuCB2HAdwQOw4BAu5AwgaAugLoHdAroHdAIBAIBAXQY7oFdAXQU+0x/DYP1/QoOYeEGu9BrSoO+2diyUsI4szntd0vqgsboFmQVG1UWemfxjLZB7jY/wAEoOSp9yDbjCDYYxB02EO/BZ6sw/8AIoNy6Augd0BmQO6ABQF0BdA7oC6B3QF0BdAIHdAXQCB3QYUAgRQU+0Xks9o/JBzsiDWeg1ancg9Eo/8ATj9hn+IQZkAg08X/AC83/Kk/xQcVSdSDfYg240F3hH+mfaP0QbyAQAQMIBA0AgYQCAQMIGgEAEDQCBhA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2027749"/>
            <a:ext cx="2466975"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AutoShape 5" descr="data:image/jpeg;base64,/9j/4AAQSkZJRgABAQAAAQABAAD/2wCEAAkGBwgHBgkIBwgKCgkLDRYPDQwMDRsUFRAWIB0iIiAdHx8kKDQsJCYxJx8fLT0tMTU3Ojo6Iys/RD84QzQ5OjcBCgoKDQwNGg8PGjclHyU3Nzc3Nzc3Nzc3Nzc3Nzc3Nzc3Nzc3Nzc3Nzc3Nzc3Nzc3Nzc3Nzc3Nzc3Nzc3Nzc3N//AABEIAHkAeQMBEQACEQEDEQH/xAAbAAACAwEBAQAAAAAAAAAAAAAAAwIEBQYBB//EADQQAAIBAwIEAwcCBgMAAAAAAAECAwAEEQUhEjFBUQYTYSIyQnGBkaEUUhUjM0Ox0TSSwf/EABkBAQEBAQEBAAAAAAAAAAAAAAABAwIFBP/EACsRAQACAgEDAQcEAwAAAAAAAAABAgMRBBIhMRMFIkFRYYGxcZHB4TJSYv/aAAwDAQACEQMRAD8A+40BQFAUBQFAUEWdVGSaBRuV+HLfLl96gFnORxqAD2OaoeN6AoCgKAoCgKAoCg8JxzoFvPGg3YUCHvV+EE0CWupHzvgelAsNncnJ9d6Cav3oJhgfrQOgl4TwOcjoaC1QFAUBQFAUBQLmmSFeJ2A7UGTPes7HhOB0oE+aSd6A4xgkmgWHe4JEJCRqcPMeQ9B3PpQWmjMMaSASCNhgiT3lPrUAHFBINVEw+2DvQW7afkjc+h70FqgKAoCgKAoOV1PxGq+KBowtw0ccPmzzFvdzyAGPl1+lbelrF6kyx9XeX04hbmjROE4DI26uprBuS5jVS3mgAfuoiVpZTXp45sx2/QA4L/6FUasNsseORC7RqBgIPl39aBzKGUqwyCMYPUUGTNG1tL5ZOUb3GPX0PrQAai6SD4oJK9EX7W44/YbGaC3QFAUBQeMcDNBxt3fafqDSSaY0UitKfNljX32AA59djUjJF47TvTbPxcvGtrLXUz3MsL3yAYbgcUDd/hppjtZgtYor/jumMsTHMOfdHz7mqNS8vlg4UjHmTuPYjXc8jjPblQU0vLu5XyLbyjMrcM06j+XH6Ln3m+mKDRtYFtoFiV3cLzaRuIsepoJTwrPEY368j2PegxykkTskinK9QNiO9ABs8sGglx+lRU0kwdjVRqWlwJF4TzoLVAUBQU9XdE0248y5W2UxlTMxACZGM71JrNo6YdUyRjvF7RuInbi7OytNPt0tdPJa2Qew7NkvnfOfWuaY4x16Yb8vl5OZmnNk8ycd67fMtWV0EH6e5BaA9f2UR6OPTZGikkYW0oLm7D5kfsi/QfkkYoqwjySXCxyZEoBaCDmIxw/1JT3z/nlQWNHd3uJGgc3ELEme7kP9RugjA2wKDYoK97bmePMZ4ZV90/8AhoMkXCuSJUHEuzKw3BoPS0OMlin1yKgQ13bI2DcxemW4f81RctJwrqxb2c8xy+9BvA5GaD2gKDnfGelDWdOitJbgw2yy+bMFGWdVBwo7b4OfStsOT05m0eWObH6kdM+GMvL0HSsWsPaK9AzyoLlrMvB+nulDwkgjPwnmD96i6TtbMwTmznK/oJQWJO5uSf3H0/P1NVHQoqogVAFUDAAGwFBCW4iiGXdR9aDNuvEFnBnD8R9KDm9Uu77U5BNpNpI0nJuEbMPnyyKCNt4c1u6wb66jt1Pwg8bfYbfmps02LPwjYRENO01y/XjbhH2FFavk2enRIqLBbxu4QcIC8RPIeppuI8rWlr9qxtrKMAAcqrl7QFBxOtSarP4jlJaSLSIYxGq5wJZDzPcgA/LasY65y/8AMfl6czxcfAiIiJy2n9o/j8l8q2eYKCa1FjwZzqouW0gKeRcDMR5HqpoFTw64ZzBA6Nb4ysxYDbsRzzQeJoLyHivr93J+CPb8mpsX7XSNPg3jtUJ/dJ7R/NFaSR7b8ugppDAAOVUe0GFfaE+o+KbDUprhRBYIfLgC5LOeZJ/6/asb4Ztki8z2h6WDnxg4eTj1r71/M/T5fn93SVs80UEJpFhiaWQ4RFLMewAqxG+xM6cLba5/H7ZbtLdoIS7CMM2Sw7nGw61pmxelbp2yw5fUr1GgVi2gECg9BAoHRgsfZBNVFlIjkcRAHagspxABQx4e1QWYxyqi0i5oHKKkq9IAoI1UYPhbTb+LUdU1PVJA0l1LwwR+Zx+VECcDsOY2Hat8t6TWtaR4/LDFS8Wta3xdLWDcUGfrtxY2+mTHVJYo7WRTG/mtgMCNx65HSpOSMfvTOmmLj5ORb08deqZ+EOVlki81hAipENkVV4QAOWB0qzO+7PXT2eoGf3VJ9aBywHm7fbegfHDGu/Dn571FOX8URNee9UNWosrEByaqLkZ50DRyqOoeNSElna9qtvoulzX93xeVGAMIMkknAA+9c5MkY6zaX0cPiZOXmjDj8yt6RM9zptvcSRGFpY1cxk5K53xXVbdURLPPjjFltjid6nW1yqyFBzni7S4dVS0W7mKw28hl8pdjI4HsjPbnWeTFGTW/EPt4fOtw+uaR3tGt/KPj92ZHFGnurv3bc1o+I9c8yaLKRPrRHomUDA3NAxGJ5D71A+NfWqG8OOVQTTbegtwNxfOqLKjIqK8bakDnvFl/pMK2tnqkYuHnfiitynFxEdSOWBnrXcYPVrMzHaFx8u/GvvHbVp7dvJmn6+pAWQDHLbpXLlt215Dcj+W2/agfkUHP+KNGuL4297p2oGyvbXi4HZONSp5qQflzrbFkrWJi0biWWTHa2prOphmW1+66c66nHaSahFnHlOUWbtg42J7d/wAZ5Zr3nG148dVorlnXzn+lbRdXsdcme2t/1NldqvF5Nyg9odeE53r5seeuSda1L0+b7Ly8WkZOqLVn4x/KzDCLkt+muYLrgYqwilBKkcwRzFfRNbV8w8uLRPiTRE0ezoV+YqKsx7VBYSqLCrnagGjK/L/FQSUlSCKouQyBh60kTbcVF+DjPGVpYteJeuzPfKoiiXzNkXckhfXlk1rGWYp0Q4nDufVmPpthRO/EOtcOnR+HxO0y88ZqDsMN3FBieIb/AMqMxKd+tBxNy7Ox5nNVCkd45FkRmV191gcEVNOotMRqJ8kPbo2pLqSlo70OH89Dgk+vQ+vetq57xXo8wwtgpNuvxK/qOta012LnTbpYlKjjtpx5kZI6jbI+Qr4slMvVuk/Z7fD5HA9P0+VjmZ/2r5+/zauoeJoba2trhdPadXGJ44JP5kLegxhhz3yOnevrw44yRq06n6vI5FvSt7nvV+f9NGz1jTbnS01NbkQ2xPCxn9kxtnHC3QGuM0elPvNOPW3JnpxRufl8f2attJHKgkhkjlQ8mRgwNcxMT4LUtSem0alZVAw33quSZIyh9DyNUSjJG4rmSDvMHDn8VR8ym0q4sNQuTeXCz3dy/mysucLnkoJ54+lYYMM03Np7y9P2j7Qpya48eKuq0jUfX6tfStNe4kUAbfKt5eW7aws0tIgoHtdTRVqgwdT0eS6kZgcgnNBlv4emHJTQIfQZwPdP2oEvo0y/D+KJoltKlH9v8VVKbTpB8BqIg1rMIZYfb8qUYkTOzD1FS0RaNS7x3vivF6TqY8DQ4f4G836SNxDMP5kJchc9x1B6bf6rjHipjndX2cv2jn5lYjPqZjxOtT+hukanrdhqCi7vP1mnsxBEqjzI16HiA9rHXPOvsvbDeO0al5Va5a287hp3/jOKwvTBd2Uz2jYKXcHtgA8+IcwR9a8++ecdtWjt83u8X2XHLw9eLJHV8az2n7fq2pNU0+B4UmvYEMy8UXG4HmDuCdj0r6a0taNxHZ5N7RS3RbtP1J8RfxB9GnTRv+ZLwrE/EBwgkZbJ9M/iu8XR1x1+GeXr6J6PLndD0iZkjilYySKMO7EsWbqcnnUyW6rTMLjr01iJdzY2aWsQVQOLqa4drVAUBQFAYoPCoPMA0ETFGeaL9qCBtoDziT7UC2sLZv7YoFtpVq3wUCm0S1PQ/agQ2gQ9CPtQVb7wrb31uttdKs0CnKI3JT6dvpXWO9sc7rOnOSlcn+cbP0nRW0uyWygcmBM+WHfi4B2Gd8Vb3m87lKUikdMNSys47WMKg36muHazQFAUBQFAUBQFAUBQFAUBQFB5Qe0BQFAU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504170" y="2064268"/>
            <a:ext cx="1067830" cy="1067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AutoShape 8" descr="data:image/jpeg;base64,/9j/4AAQSkZJRgABAQAAAQABAAD/2wCEAAkGBwgHBgkIBwgKCgkLDRYPDQwMDRsUFRAWIB0iIiAdHx8kKDQsJCYxJx8fLT0tMTU3Ojo6Iys/RD84QzQ5OjcBCgoKDQwNGg8PGjclHyU3Nzc3Nzc3Nzc3Nzc3Nzc3Nzc3Nzc3Nzc3Nzc3Nzc3Nzc3Nzc3Nzc3Nzc3Nzc3Nzc3N//AABEIAHkAeQMBEQACEQEDEQH/xAAbAAACAwEBAQAAAAAAAAAAAAAAAwIEBQYBB//EADQQAAIBAwIEAwcCBgMAAAAAAAECAwAEEQUhEjFBUQYTYSIyQnGBkaEUUhUjM0Ox0TSSwf/EABkBAQEBAQEBAAAAAAAAAAAAAAABAwIFBP/EACsRAQACAgEDAQcEAwAAAAAAAAABAgMRBBIhMRMFIkFRYYGxcZHB4TJSYv/aAAwDAQACEQMRAD8A+40BQFAUBQFAUEWdVGSaBRuV+HLfLl96gFnORxqAD2OaoeN6AoCgKAoCgKAoCg8JxzoFvPGg3YUCHvV+EE0CWupHzvgelAsNncnJ9d6Cav3oJhgfrQOgl4TwOcjoaC1QFAUBQFAUBQLmmSFeJ2A7UGTPes7HhOB0oE+aSd6A4xgkmgWHe4JEJCRqcPMeQ9B3PpQWmjMMaSASCNhgiT3lPrUAHFBINVEw+2DvQW7afkjc+h70FqgKAoCgKAoOV1PxGq+KBowtw0ccPmzzFvdzyAGPl1+lbelrF6kyx9XeX04hbmjROE4DI26uprBuS5jVS3mgAfuoiVpZTXp45sx2/QA4L/6FUasNsseORC7RqBgIPl39aBzKGUqwyCMYPUUGTNG1tL5ZOUb3GPX0PrQAai6SD4oJK9EX7W44/YbGaC3QFAUBQeMcDNBxt3fafqDSSaY0UitKfNljX32AA59djUjJF47TvTbPxcvGtrLXUz3MsL3yAYbgcUDd/hppjtZgtYor/jumMsTHMOfdHz7mqNS8vlg4UjHmTuPYjXc8jjPblQU0vLu5XyLbyjMrcM06j+XH6Ln3m+mKDRtYFtoFiV3cLzaRuIsepoJTwrPEY368j2PegxykkTskinK9QNiO9ABs8sGglx+lRU0kwdjVRqWlwJF4TzoLVAUBQU9XdE0248y5W2UxlTMxACZGM71JrNo6YdUyRjvF7RuInbi7OytNPt0tdPJa2Qew7NkvnfOfWuaY4x16Yb8vl5OZmnNk8ycd67fMtWV0EH6e5BaA9f2UR6OPTZGikkYW0oLm7D5kfsi/QfkkYoqwjySXCxyZEoBaCDmIxw/1JT3z/nlQWNHd3uJGgc3ELEme7kP9RugjA2wKDYoK97bmePMZ4ZV90/8AhoMkXCuSJUHEuzKw3BoPS0OMlin1yKgQ13bI2DcxemW4f81RctJwrqxb2c8xy+9BvA5GaD2gKDnfGelDWdOitJbgw2yy+bMFGWdVBwo7b4OfStsOT05m0eWObH6kdM+GMvL0HSsWsPaK9AzyoLlrMvB+nulDwkgjPwnmD96i6TtbMwTmznK/oJQWJO5uSf3H0/P1NVHQoqogVAFUDAAGwFBCW4iiGXdR9aDNuvEFnBnD8R9KDm9Uu77U5BNpNpI0nJuEbMPnyyKCNt4c1u6wb66jt1Pwg8bfYbfmps02LPwjYRENO01y/XjbhH2FFavk2enRIqLBbxu4QcIC8RPIeppuI8rWlr9qxtrKMAAcqrl7QFBxOtSarP4jlJaSLSIYxGq5wJZDzPcgA/LasY65y/8AMfl6czxcfAiIiJy2n9o/j8l8q2eYKCa1FjwZzqouW0gKeRcDMR5HqpoFTw64ZzBA6Nb4ysxYDbsRzzQeJoLyHivr93J+CPb8mpsX7XSNPg3jtUJ/dJ7R/NFaSR7b8ugppDAAOVUe0GFfaE+o+KbDUprhRBYIfLgC5LOeZJ/6/asb4Ztki8z2h6WDnxg4eTj1r71/M/T5fn93SVs80UEJpFhiaWQ4RFLMewAqxG+xM6cLba5/H7ZbtLdoIS7CMM2Sw7nGw61pmxelbp2yw5fUr1GgVi2gECg9BAoHRgsfZBNVFlIjkcRAHagspxABQx4e1QWYxyqi0i5oHKKkq9IAoI1UYPhbTb+LUdU1PVJA0l1LwwR+Zx+VECcDsOY2Hat8t6TWtaR4/LDFS8Wta3xdLWDcUGfrtxY2+mTHVJYo7WRTG/mtgMCNx65HSpOSMfvTOmmLj5ORb08deqZ+EOVlki81hAipENkVV4QAOWB0qzO+7PXT2eoGf3VJ9aBywHm7fbegfHDGu/Dn571FOX8URNee9UNWosrEByaqLkZ50DRyqOoeNSElna9qtvoulzX93xeVGAMIMkknAA+9c5MkY6zaX0cPiZOXmjDj8yt6RM9zptvcSRGFpY1cxk5K53xXVbdURLPPjjFltjid6nW1yqyFBzni7S4dVS0W7mKw28hl8pdjI4HsjPbnWeTFGTW/EPt4fOtw+uaR3tGt/KPj92ZHFGnurv3bc1o+I9c8yaLKRPrRHomUDA3NAxGJ5D71A+NfWqG8OOVQTTbegtwNxfOqLKjIqK8bakDnvFl/pMK2tnqkYuHnfiitynFxEdSOWBnrXcYPVrMzHaFx8u/GvvHbVp7dvJmn6+pAWQDHLbpXLlt215Dcj+W2/agfkUHP+KNGuL4297p2oGyvbXi4HZONSp5qQflzrbFkrWJi0biWWTHa2prOphmW1+66c66nHaSahFnHlOUWbtg42J7d/wAZ5Zr3nG148dVorlnXzn+lbRdXsdcme2t/1NldqvF5Nyg9odeE53r5seeuSda1L0+b7Ly8WkZOqLVn4x/KzDCLkt+muYLrgYqwilBKkcwRzFfRNbV8w8uLRPiTRE0ezoV+YqKsx7VBYSqLCrnagGjK/L/FQSUlSCKouQyBh60kTbcVF+DjPGVpYteJeuzPfKoiiXzNkXckhfXlk1rGWYp0Q4nDufVmPpthRO/EOtcOnR+HxO0y88ZqDsMN3FBieIb/AMqMxKd+tBxNy7Ox5nNVCkd45FkRmV191gcEVNOotMRqJ8kPbo2pLqSlo70OH89Dgk+vQ+vetq57xXo8wwtgpNuvxK/qOta012LnTbpYlKjjtpx5kZI6jbI+Qr4slMvVuk/Z7fD5HA9P0+VjmZ/2r5+/zauoeJoba2trhdPadXGJ44JP5kLegxhhz3yOnevrw44yRq06n6vI5FvSt7nvV+f9NGz1jTbnS01NbkQ2xPCxn9kxtnHC3QGuM0elPvNOPW3JnpxRufl8f2attJHKgkhkjlQ8mRgwNcxMT4LUtSem0alZVAw33quSZIyh9DyNUSjJG4rmSDvMHDn8VR8ym0q4sNQuTeXCz3dy/mysucLnkoJ54+lYYMM03Np7y9P2j7Qpya48eKuq0jUfX6tfStNe4kUAbfKt5eW7aws0tIgoHtdTRVqgwdT0eS6kZgcgnNBlv4emHJTQIfQZwPdP2oEvo0y/D+KJoltKlH9v8VVKbTpB8BqIg1rMIZYfb8qUYkTOzD1FS0RaNS7x3vivF6TqY8DQ4f4G836SNxDMP5kJchc9x1B6bf6rjHipjndX2cv2jn5lYjPqZjxOtT+hukanrdhqCi7vP1mnsxBEqjzI16HiA9rHXPOvsvbDeO0al5Va5a287hp3/jOKwvTBd2Uz2jYKXcHtgA8+IcwR9a8++ecdtWjt83u8X2XHLw9eLJHV8az2n7fq2pNU0+B4UmvYEMy8UXG4HmDuCdj0r6a0taNxHZ5N7RS3RbtP1J8RfxB9GnTRv+ZLwrE/EBwgkZbJ9M/iu8XR1x1+GeXr6J6PLndD0iZkjilYySKMO7EsWbqcnnUyW6rTMLjr01iJdzY2aWsQVQOLqa4drVAUBQFAYoPCoPMA0ETFGeaL9qCBtoDziT7UC2sLZv7YoFtpVq3wUCm0S1PQ/agQ2gQ9CPtQVb7wrb31uttdKs0CnKI3JT6dvpXWO9sc7rOnOSlcn+cbP0nRW0uyWygcmBM+WHfi4B2Gd8Vb3m87lKUikdMNSys47WMKg36muHazQFAUBQFAUBQFAUBQFAUBQFB5Qe0BQFAU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8" name="AutoShape 10" descr="data:image/jpeg;base64,/9j/4AAQSkZJRgABAQAAAQABAAD/2wCEAAkGBwgHBgkIBwgKCgkLDRYPDQwMDRsUFRAWIB0iIiAdHx8kKDQsJCYxJx8fLT0tMTU3Ojo6Iys/RD84QzQ5OjcBCgoKDQwNGg8PGjclHyU3Nzc3Nzc3Nzc3Nzc3Nzc3Nzc3Nzc3Nzc3Nzc3Nzc3Nzc3Nzc3Nzc3Nzc3Nzc3Nzc3N//AABEIAHkAeQMBEQACEQEDEQH/xAAbAAACAwEBAQAAAAAAAAAAAAAAAwIEBQYBB//EADQQAAIBAwIEAwcCBgMAAAAAAAECAwAEEQUhEjFBUQYTYSIyQnGBkaEUUhUjM0Ox0TSSwf/EABkBAQEBAQEBAAAAAAAAAAAAAAABAwIFBP/EACsRAQACAgEDAQcEAwAAAAAAAAABAgMRBBIhMRMFIkFRYYGxcZHB4TJSYv/aAAwDAQACEQMRAD8A+40BQFAUBQFAUEWdVGSaBRuV+HLfLl96gFnORxqAD2OaoeN6AoCgKAoCgKAoCg8JxzoFvPGg3YUCHvV+EE0CWupHzvgelAsNncnJ9d6Cav3oJhgfrQOgl4TwOcjoaC1QFAUBQFAUBQLmmSFeJ2A7UGTPes7HhOB0oE+aSd6A4xgkmgWHe4JEJCRqcPMeQ9B3PpQWmjMMaSASCNhgiT3lPrUAHFBINVEw+2DvQW7afkjc+h70FqgKAoCgKAoOV1PxGq+KBowtw0ccPmzzFvdzyAGPl1+lbelrF6kyx9XeX04hbmjROE4DI26uprBuS5jVS3mgAfuoiVpZTXp45sx2/QA4L/6FUasNsseORC7RqBgIPl39aBzKGUqwyCMYPUUGTNG1tL5ZOUb3GPX0PrQAai6SD4oJK9EX7W44/YbGaC3QFAUBQeMcDNBxt3fafqDSSaY0UitKfNljX32AA59djUjJF47TvTbPxcvGtrLXUz3MsL3yAYbgcUDd/hppjtZgtYor/jumMsTHMOfdHz7mqNS8vlg4UjHmTuPYjXc8jjPblQU0vLu5XyLbyjMrcM06j+XH6Ln3m+mKDRtYFtoFiV3cLzaRuIsepoJTwrPEY368j2PegxykkTskinK9QNiO9ABs8sGglx+lRU0kwdjVRqWlwJF4TzoLVAUBQU9XdE0248y5W2UxlTMxACZGM71JrNo6YdUyRjvF7RuInbi7OytNPt0tdPJa2Qew7NkvnfOfWuaY4x16Yb8vl5OZmnNk8ycd67fMtWV0EH6e5BaA9f2UR6OPTZGikkYW0oLm7D5kfsi/QfkkYoqwjySXCxyZEoBaCDmIxw/1JT3z/nlQWNHd3uJGgc3ELEme7kP9RugjA2wKDYoK97bmePMZ4ZV90/8AhoMkXCuSJUHEuzKw3BoPS0OMlin1yKgQ13bI2DcxemW4f81RctJwrqxb2c8xy+9BvA5GaD2gKDnfGelDWdOitJbgw2yy+bMFGWdVBwo7b4OfStsOT05m0eWObH6kdM+GMvL0HSsWsPaK9AzyoLlrMvB+nulDwkgjPwnmD96i6TtbMwTmznK/oJQWJO5uSf3H0/P1NVHQoqogVAFUDAAGwFBCW4iiGXdR9aDNuvEFnBnD8R9KDm9Uu77U5BNpNpI0nJuEbMPnyyKCNt4c1u6wb66jt1Pwg8bfYbfmps02LPwjYRENO01y/XjbhH2FFavk2enRIqLBbxu4QcIC8RPIeppuI8rWlr9qxtrKMAAcqrl7QFBxOtSarP4jlJaSLSIYxGq5wJZDzPcgA/LasY65y/8AMfl6czxcfAiIiJy2n9o/j8l8q2eYKCa1FjwZzqouW0gKeRcDMR5HqpoFTw64ZzBA6Nb4ysxYDbsRzzQeJoLyHivr93J+CPb8mpsX7XSNPg3jtUJ/dJ7R/NFaSR7b8ugppDAAOVUe0GFfaE+o+KbDUprhRBYIfLgC5LOeZJ/6/asb4Ztki8z2h6WDnxg4eTj1r71/M/T5fn93SVs80UEJpFhiaWQ4RFLMewAqxG+xM6cLba5/H7ZbtLdoIS7CMM2Sw7nGw61pmxelbp2yw5fUr1GgVi2gECg9BAoHRgsfZBNVFlIjkcRAHagspxABQx4e1QWYxyqi0i5oHKKkq9IAoI1UYPhbTb+LUdU1PVJA0l1LwwR+Zx+VECcDsOY2Hat8t6TWtaR4/LDFS8Wta3xdLWDcUGfrtxY2+mTHVJYo7WRTG/mtgMCNx65HSpOSMfvTOmmLj5ORb08deqZ+EOVlki81hAipENkVV4QAOWB0qzO+7PXT2eoGf3VJ9aBywHm7fbegfHDGu/Dn571FOX8URNee9UNWosrEByaqLkZ50DRyqOoeNSElna9qtvoulzX93xeVGAMIMkknAA+9c5MkY6zaX0cPiZOXmjDj8yt6RM9zptvcSRGFpY1cxk5K53xXVbdURLPPjjFltjid6nW1yqyFBzni7S4dVS0W7mKw28hl8pdjI4HsjPbnWeTFGTW/EPt4fOtw+uaR3tGt/KPj92ZHFGnurv3bc1o+I9c8yaLKRPrRHomUDA3NAxGJ5D71A+NfWqG8OOVQTTbegtwNxfOqLKjIqK8bakDnvFl/pMK2tnqkYuHnfiitynFxEdSOWBnrXcYPVrMzHaFx8u/GvvHbVp7dvJmn6+pAWQDHLbpXLlt215Dcj+W2/agfkUHP+KNGuL4297p2oGyvbXi4HZONSp5qQflzrbFkrWJi0biWWTHa2prOphmW1+66c66nHaSahFnHlOUWbtg42J7d/wAZ5Zr3nG148dVorlnXzn+lbRdXsdcme2t/1NldqvF5Nyg9odeE53r5seeuSda1L0+b7Ly8WkZOqLVn4x/KzDCLkt+muYLrgYqwilBKkcwRzFfRNbV8w8uLRPiTRE0ezoV+YqKsx7VBYSqLCrnagGjK/L/FQSUlSCKouQyBh60kTbcVF+DjPGVpYteJeuzPfKoiiXzNkXckhfXlk1rGWYp0Q4nDufVmPpthRO/EOtcOnR+HxO0y88ZqDsMN3FBieIb/AMqMxKd+tBxNy7Ox5nNVCkd45FkRmV191gcEVNOotMRqJ8kPbo2pLqSlo70OH89Dgk+vQ+vetq57xXo8wwtgpNuvxK/qOta012LnTbpYlKjjtpx5kZI6jbI+Qr4slMvVuk/Z7fD5HA9P0+VjmZ/2r5+/zauoeJoba2trhdPadXGJ44JP5kLegxhhz3yOnevrw44yRq06n6vI5FvSt7nvV+f9NGz1jTbnS01NbkQ2xPCxn9kxtnHC3QGuM0elPvNOPW3JnpxRufl8f2attJHKgkhkjlQ8mRgwNcxMT4LUtSem0alZVAw33quSZIyh9DyNUSjJG4rmSDvMHDn8VR8ym0q4sNQuTeXCz3dy/mysucLnkoJ54+lYYMM03Np7y9P2j7Qpya48eKuq0jUfX6tfStNe4kUAbfKt5eW7aws0tIgoHtdTRVqgwdT0eS6kZgcgnNBlv4emHJTQIfQZwPdP2oEvo0y/D+KJoltKlH9v8VVKbTpB8BqIg1rMIZYfb8qUYkTOzD1FS0RaNS7x3vivF6TqY8DQ4f4G836SNxDMP5kJchc9x1B6bf6rjHipjndX2cv2jn5lYjPqZjxOtT+hukanrdhqCi7vP1mnsxBEqjzI16HiA9rHXPOvsvbDeO0al5Va5a287hp3/jOKwvTBd2Uz2jYKXcHtgA8+IcwR9a8++ecdtWjt83u8X2XHLw9eLJHV8az2n7fq2pNU0+B4UmvYEMy8UXG4HmDuCdj0r6a0taNxHZ5N7RS3RbtP1J8RfxB9GnTRv+ZLwrE/EBwgkZbJ9M/iu8XR1x1+GeXr6J6PLndD0iZkjilYySKMO7EsWbqcnnUyW6rTMLjr01iJdzY2aWsQVQOLqa4drVAUBQFAYoPCoPMA0ETFGeaL9qCBtoDziT7UC2sLZv7YoFtpVq3wUCm0S1PQ/agQ2gQ9CPtQVb7wrb31uttdKs0CnKI3JT6dvpXWO9sc7rOnOSlcn+cbP0nRW0uyWygcmBM+WHfi4B2Gd8Vb3m87lKUikdMNSys47WMKg36muHazQFAUBQFAUBQFAUBQFAUBQFB5Qe0BQFAUH//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9" name="Прямоугольник 8"/>
          <p:cNvSpPr/>
          <p:nvPr/>
        </p:nvSpPr>
        <p:spPr>
          <a:xfrm>
            <a:off x="4596495" y="2392013"/>
            <a:ext cx="3960764" cy="400110"/>
          </a:xfrm>
          <a:prstGeom prst="rect">
            <a:avLst/>
          </a:prstGeom>
        </p:spPr>
        <p:txBody>
          <a:bodyPr wrap="none">
            <a:spAutoFit/>
          </a:bodyPr>
          <a:lstStyle/>
          <a:p>
            <a:r>
              <a:rPr lang="uk-UA" sz="2000" dirty="0">
                <a:solidFill>
                  <a:srgbClr val="002060"/>
                </a:solidFill>
              </a:rPr>
              <a:t>Розсилання письмових запрошень</a:t>
            </a:r>
          </a:p>
        </p:txBody>
      </p:sp>
      <p:pic>
        <p:nvPicPr>
          <p:cNvPr id="1035" name="Picture 11"/>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122637" y="3281026"/>
            <a:ext cx="1815152" cy="1553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6970383" y="3649411"/>
            <a:ext cx="1872208" cy="1015663"/>
          </a:xfrm>
          <a:prstGeom prst="rect">
            <a:avLst/>
          </a:prstGeom>
          <a:noFill/>
        </p:spPr>
        <p:txBody>
          <a:bodyPr wrap="square" rtlCol="0">
            <a:spAutoFit/>
          </a:bodyPr>
          <a:lstStyle/>
          <a:p>
            <a:r>
              <a:rPr lang="uk-UA" sz="2000" dirty="0">
                <a:solidFill>
                  <a:srgbClr val="002060"/>
                </a:solidFill>
              </a:rPr>
              <a:t>Розміщення інформації на дошці об’яв</a:t>
            </a:r>
          </a:p>
        </p:txBody>
      </p:sp>
      <p:sp>
        <p:nvSpPr>
          <p:cNvPr id="19" name="TextBox 18"/>
          <p:cNvSpPr txBox="1"/>
          <p:nvPr/>
        </p:nvSpPr>
        <p:spPr>
          <a:xfrm>
            <a:off x="4186533" y="4828759"/>
            <a:ext cx="2541926" cy="1015663"/>
          </a:xfrm>
          <a:prstGeom prst="rect">
            <a:avLst/>
          </a:prstGeom>
          <a:noFill/>
        </p:spPr>
        <p:txBody>
          <a:bodyPr wrap="square" rtlCol="0">
            <a:spAutoFit/>
          </a:bodyPr>
          <a:lstStyle/>
          <a:p>
            <a:r>
              <a:rPr lang="uk-UA" sz="2000" dirty="0">
                <a:solidFill>
                  <a:srgbClr val="002060"/>
                </a:solidFill>
              </a:rPr>
              <a:t>Інтернет, офіційні сайти, соціальні мережі</a:t>
            </a:r>
          </a:p>
        </p:txBody>
      </p:sp>
      <p:sp>
        <p:nvSpPr>
          <p:cNvPr id="6" name="AutoShape 2" descr="Майже половина людей у світі не мають доступу до інтернету — ООН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18" name="Рисунок 17"/>
          <p:cNvPicPr>
            <a:picLocks noChangeAspect="1"/>
          </p:cNvPicPr>
          <p:nvPr/>
        </p:nvPicPr>
        <p:blipFill>
          <a:blip r:embed="rId10"/>
          <a:stretch>
            <a:fillRect/>
          </a:stretch>
        </p:blipFill>
        <p:spPr>
          <a:xfrm>
            <a:off x="2092029" y="4673742"/>
            <a:ext cx="1914988" cy="1096121"/>
          </a:xfrm>
          <a:prstGeom prst="rect">
            <a:avLst/>
          </a:prstGeom>
        </p:spPr>
      </p:pic>
      <p:sp>
        <p:nvSpPr>
          <p:cNvPr id="22" name="Rectangle 2"/>
          <p:cNvSpPr>
            <a:spLocks noChangeArrowheads="1"/>
          </p:cNvSpPr>
          <p:nvPr/>
        </p:nvSpPr>
        <p:spPr bwMode="auto">
          <a:xfrm>
            <a:off x="4988331" y="196129"/>
            <a:ext cx="40441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ГРОМАДСЬКЕ </a:t>
            </a:r>
            <a:r>
              <a:rPr lang="uk-UA" altLang="ru-RU" sz="2400" b="1" dirty="0">
                <a:solidFill>
                  <a:srgbClr val="C00000"/>
                </a:solidFill>
                <a:latin typeface="+mn-lt"/>
                <a:ea typeface="Calibri" panose="020F0502020204030204" pitchFamily="34" charset="0"/>
                <a:cs typeface="Times New Roman" panose="02020603050405020304" pitchFamily="18" charset="0"/>
              </a:rPr>
              <a:t>ОБГОВОРЕННЯ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23"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555321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2355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81075" y="1112519"/>
            <a:ext cx="7181850" cy="4095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286138" y="196129"/>
            <a:ext cx="34485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ГРОМАДСЬКІ </a:t>
            </a:r>
            <a:r>
              <a:rPr lang="uk-UA" altLang="ru-RU" sz="2400" b="1" dirty="0">
                <a:solidFill>
                  <a:srgbClr val="C00000"/>
                </a:solidFill>
                <a:latin typeface="+mn-lt"/>
                <a:ea typeface="Calibri" panose="020F0502020204030204" pitchFamily="34" charset="0"/>
                <a:cs typeface="Times New Roman" panose="02020603050405020304" pitchFamily="18" charset="0"/>
              </a:rPr>
              <a:t>СЛУХАННЯ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194162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2457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76338" y="1068342"/>
            <a:ext cx="6791323" cy="4359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286138" y="196129"/>
            <a:ext cx="34485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ГРОМАДСЬКІ </a:t>
            </a:r>
            <a:r>
              <a:rPr lang="uk-UA" altLang="ru-RU" sz="2400" b="1" dirty="0">
                <a:solidFill>
                  <a:srgbClr val="C00000"/>
                </a:solidFill>
                <a:latin typeface="+mn-lt"/>
                <a:ea typeface="Calibri" panose="020F0502020204030204" pitchFamily="34" charset="0"/>
                <a:cs typeface="Times New Roman" panose="02020603050405020304" pitchFamily="18" charset="0"/>
              </a:rPr>
              <a:t>СЛУХАННЯ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194162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13315"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84697" y="1112519"/>
            <a:ext cx="7210425" cy="445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3635896" y="260224"/>
            <a:ext cx="53693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ВІДВІДУВАННЯ  </a:t>
            </a:r>
            <a:r>
              <a:rPr lang="uk-UA" altLang="ru-RU" sz="2400" b="1" dirty="0">
                <a:solidFill>
                  <a:srgbClr val="C00000"/>
                </a:solidFill>
                <a:latin typeface="+mn-lt"/>
                <a:ea typeface="Calibri" panose="020F0502020204030204" pitchFamily="34" charset="0"/>
                <a:cs typeface="Times New Roman" panose="02020603050405020304" pitchFamily="18" charset="0"/>
              </a:rPr>
              <a:t>ПЛЕНАРНИХ ЗАСІДАНЬ</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7230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3" name="AutoShape 2" descr="data:image/jpeg;base64,/9j/4AAQSkZJRgABAQAAAQABAAD/2wCEAAkGBxMTERUTExIWFhUXGCAYGRcYFx0gIBsgIB4gIR0eHSAdHSgmHx0lHiIeITEhJiorLi4vHx8zODMtNygtLisBCgoKDg0OGxAQGy8lICUwNS0tLS0tLS0tLS0tLy0tLS0tLS0uLS8tLS0tLS0tLS0tLS0tLS0tLS0tLS0tLSstLf/AABEIAKIBOAMBIgACEQEDEQH/xAAcAAACAwADAQAAAAAAAAAAAAAABQQGBwECAwj/xABLEAACAQMCAwQHAwgHBwIHAAABAgMABBESIQUGMRMiQVEHFDJhcYGRI1KhMzRCcnOxsrMVJDWCwcLRJUNidKLh8BZTCDZUY4PE0v/EABkBAQEBAQEBAAAAAAAAAAAAAAABAgMEBf/EAC8RAAICAQMCAwYGAwAAAAAAAAABAhEDEiExBEEyUXETYbHB0fAUIjOBkaEjQlL/2gAMAwEAAhEDEQA/ANxoqFxLisNuAZpAgY4BOdz8qj23MdrIVCTqdTaF67t5dOtANaKKV3PMVrGWDzKpRgjddmIJA6dcA/SgGlFQeGcXguNXYyB9ONWM7ZzjqPcakXl0kSGSRgqL1Y+FAe1FI/8A1fY//Up+P+lOkYEAg5BGQaA7UV5zzKilnYKo3JJwB8SaU23NVpJJ2cc2psFtlbGAMnfGOnvoB1RSjhnM9pOQsU6lj0U5Un4BgCflTegCilXE+Y7W3OmWZVb7oyxHxCgkV4z82Widnrl09qgkTKPgq3Qk6dunQ4oB3RXlbXCSKHRlZT0ZSCD8xXrQBRRRQBRRRQBRRRQBRRRQBRRRQBRRRQBRRRQHncuVRmHUAnfPgPdv9N6rXKHMU108gkjVFUZXCTKW364kQADyGdXmBT/igBglBOBobJzjHdO+fD4+FUT0aW6JcSqI4Y2ES5ESKgOcMNYWNcuAQcE5XVuBqFQ0uDRaKKKpkKKKKAKKKKAKKKKAofpa/IwftD/DVFt5zHAjr1S41D4hVIq9elr8jB+0P8NUQRE2erGwnwfmm37jQG4pcqYxJnuldefdjOfpWI3NyZIZ5D1e5Vz/AHllNXWHjH+wic94Ibf8dI/6CDVHWM+ps2NjcIoPvEbk/wAQ+tAXX0R9Ln4p/nqf6Ur3TaLGOsjjPwXvH8dNQPRH0ufin+elnpTvdV0kYO0afixyfwC0BTjGdIbHdJIB94AJHy1D61tPJF72tjCc7qug/wBzu/uAPzqg8Y4Vo4TayY31lj8JMkH6KlO/RNeZSaE/osJB/eGD/CPrQEP0r3r9rFDkhAmvHgSSRv54A/E139HPLodTdGQ/pxhQPMYJJ89+n+tWTnblr1yMFCBLHnST0YHqp+gwfD5ms14fxK64fMVGUIPfif2W+I/cw+uKA9OPcrzW85jRJJVADK6xsdvfgHDA/wCB8a0Ky4rOOEtM6sJkjYd5SDlcgMQR5YNSuWua4bsYB0S43jY7/FT+kPx8wKeTRB1KsMqwIIPiDsRQGFcD4ebq5SEvgyMcudzsCxPXcnH1NXfnTlA+rxyRMzmCJItGnJZQcZGP0t848hVa5l5Xmsn1rqMQOUlXqvlqx7LDz6H8Kf8AK/pAIxHd7joJgP4wP4h8x40BG9G5uIbns2ilWKRTnUjABgMg7jAOAR78jyFahXSKVWUMpDKRkEHII8wRXLSAEAnc9B5460B2rrI+AT5DNdq85z3Wx1wf3e+gIqX5JUaRjYMdQ2J8B54qdSeCbLKAFHeGMFNvPAB8akcevWhgaRSoYEAagCNyBjd065x7X16UAwopby9fmeBZGKkkndAMbHG2Hcfj9OlMqAKK4JrpDOjrqRlZT0ZSCPqKA9KKixX8TnSkisxQOAGBOk9G+HTf3iunDnJ1ZOenjn/MaAm0UUuvuLLG+go5JAIIUkHOfHw3Hj5ihUrIM/NMKStG7IpV2U5kXYBQwYjwye7iunEOPyLFbSxorGZQ3Y98schT3GRWHdzuSMHzFL+JiVpZkOpVDFy69nqKhRpjhHXWzZyT0x7678wzyx21sDdC3fThwRjWQq5GpFbRg/dHjQg7W6eW3lMkBhOlhplZCCNPUlSRp8N/I1UeRryOLtJJWEcUaBe1aMJCdTkkrMZCrlnbcnDEkZztTTlZ1ayn1MTu4eTtmkJ7g3BcDGFwMYA2z41XDcSRxzN210xKBVM62ykM80a4Ud1epALMe7tiozcFexoFjx21m1GG5hkCDL6JVbSPNsHYbHc1LtLpJUDxuroejIwYHBwcEbHfas75UZkhvI29rsC/tQMWyGGpnjdiTkY7/wAvGrjyfHps4lBUgagNLAjGo7AgnYdOponZckFF7EvjXEOwiMmAcEDBbT19+DUm1m1oj7d5Q2xyNxnYkDI+QpbzQwEOScAMMnOCOvQ6WOScDYeOPGp/Dh9jHjpoX9w9w/cPgKpzJFFFFAFFFFAUP0tfkYP2h/hpNypw/t+G3kYGWyGX9ZRqH1xj50/9KNpJJFCI43chySEUtju+OBXHoutJI4phJG6EuMB1K528MigM6XiJ9WMH6JlEv/SV/wBD8qtHMvDuw4VaIRhjJrb4srHB+AwPlUZuVJP6S7Hsn7Htc69B06Paxqxj2e78atXpPtJJLeIRxu5EuSEUtgaW8h0oCB6I+lz8U/z1S+O3JuLuV13MkhC+8Z0p+AFWzkqKeC1vWMMofSugGNgScOBgYydyOlJuUOBTG8g1wSqitqLNGwA0gkbkeYAoDvzRzM7CSyAj7GNhGpwdX2ZAG+rHUeXQ119HV52d8g8JFaM/TUPxUD51qarFMsq6BgFo2yB5b4+tY3bcMuoZVcW8xMbhsiJ9ypztt0OKAu/HeMGCd43v5U7wfSIA2FJY6Qc9CCoz17vvNOn4Zb8QtI2c6+73ZQNLAjYkZzjJBypzSjn/AJYe403EA1OF0snQkdQRnxGTkePywUXJN5dQzdg3aIml20OmNwpII1DI38utSjTk2IuPcIksrjQW3GHR12yM7EeIOR8q0zgnNCnh63U+e6dDlRnJ1aQcDzyD86zZob2+kDlJJXIA1acKB5ZwFUVp3DuWFXh5s3bJZTqYeDE5yPPScY+FUyenCeabW7cwx6iSpJDJgEbAjfr16VUudeSViRri32Rd3j8h4lfcPunp4eVV264PeWUoYI6sp7sqAlT78geI8G+lOeauL3ckVtGGciW2R5FVBlmJOc6RnGw2G1AcejTjLpcC3JJjkBwPusATkeWQDn5Vok7FpoGAOO/k46beO3+lUj0f8rTJMLmZCgUHQre0SRjJHgACeu9WmeVlmt0DFQ2cruM4Od9vlRliP66y+yds7dPP3VTm5xk06gLXGCcmdh0yD/uz47deufKrFYcSSeIkMMgYfTnunG+NvjUsrg1yRrdCsi5TRk9Mqf4mJ+ld+a8erNnUN1xpODnUOmHQ5+DfXpXnaxhZF0g9cd5OmfMg9fiKh8UvTJazF2C6ZQobIULgrgljqx8dj8Kpk4sZ3ThsrxthwshVmOog74LamfceRJGMdOlWKyctGjE5JUEkeORVZVFbhUw1qwMcgLq6uN85OpRgkf8Aau3FJcPw0BiAzYxk79wHcDY7DxqM1FWTU5hjlkeAJIH76nK7DTrBOc9O6On319+I3JMh9SiUgbhs7EY7zbYwPptSPgzA8UdTcQSAtKoiS4DtH7RP2XZARk7hiD12OatNlw9LdFhTJRVOM+RyTuAPPyqLc6TSiq9PmLOVSS7+SqQMpKCckZZizsM7ADctgDpjFN1PdO5GceZx18zSXlRF1k9pExERACMmoDK5yFgTyG5Jx5b08XJU+GMdSx8x4/4VVwYyeI9pb3BKgAnIAGfdkk+QFV3jcRkuInEZJ0pk9xwo1H9Hs3bzOdh08RTq5ZtTe0M4G0YOVx5+O9K76HXcRatfcRDgQs43LddJwh264/dRiHJ04ry/LJM7rbWLBjs0gk1nb9LAxn4VB5xuI4Le3t3ubNGCYPrJGSAANSBlfxB3I8tzSHiV7ciWbtJeMCQSPpWC3UxYDHswhwQV06dyfPNQ+ZImju1nveESX3a2sQ1orNodR9opVdSr3snbz2J3qKVmpYtPLLVyxxeCS2lto7qCacq+hEuTIWGjw1hcb+CgADfal9zwOS2tZjJCEEhiizHdTTue0mRWGi5RkBOegzk7Z8aRcEijuL609W4FLZmKUSPO6sgCAHI6AMT0wc/DrWl863PZ2Ur+sG2xp+2EfaFe8B7AG+enuznwo+BHaSRWeX7WOCC6HZ3UaOiqfWLeBFyxKAjsQurGd8np0p3wG9SKxKRTJO8KkswzgliTkjOfPbO+Kq/KsxeK6cvLMW7Mxy6phnvAKqC6j0L3xqyC3te5ae8Kupjb3HbSSFwgYBzCwAJYDT2SsTupGSu5AwvWkeC5b10zvc8WeW3kZmVQjLpYKy9dQwQSSdsbgdTsDirPw4fZR/qL+4eYH7hVW4B2aRulx3QXXAYMCThjknsoyc4O5z0I2q3RIFUKOgAA+A6VUc5qmd6KKKpkKKKKAKKKKAKV8RunW5tkU4Vy4YY64XI+G/j8vEU0pJzFeCJ4W7AyyAt2eMgK2nG5AIAIJyT0UMdyMEyx3Yh9InMdxayQiFwodWJyoPQjHX41H5T5tnlubeOZwVlic7KB3w8mDt/wpjFKfSfc9p6nJpK64i2k5yM6Tg5AOR7wKr1ve9jJZS/cXUfgJ5c/hkUIare3ptrW8l06SruUyOpOAp36gsRVF4jz1eoUCyLvFGx7i9WQE+HmasvpYvdNrHGD+VkB+KqM/wAWms24x7Uf7CL+WtAaVzbzDcQWVrNGwDyadZKg5ymo7HpvSG35wv3tWkQ6nEyr3YgcKUYnYDzA3qTz9/Ztj8E/lVG5AuoEtbgTzGJXkRQysVOcE4BXcdPpmgGHKXMXEJruOOdWEZ1asw6eikjfTtvilPF+eL1LmaNZFCrKygaF6BiB4eVXXl+4tGn+xu5JpChGhpXYY230nbOw369fM1k/MH55cft3/jNAWnjnOHEIbiZRtGsrKpaLYgMQN8b7e+rByTzsbp+wmVVlwSrLnDY6jBJw2N+u+/TFTuIcRMycQhZBoiiIB8yUYnxI2wPI/hWacin/AGhb/rH+FqAsvOXOF3b3ksUTqEXTgFFPVFJ3I8zVjsLky+pSyMutowx8Mk9cALv9Ris+9Iv9oz/3P5a1oXL9s7W9iwUaViTU2ojGw8NQB+YPyoyxK7zxzZNBdmGAoFRVyCinvHfxH3StSOQeaZrmd4ZypDIWGFC7gjPTrkH8Kp8J9c4kCd1mnz/c1Z/gFc8Cl9V4kmf93MYz8CShJ+RzQhq8dpOCDpQ4O2ZXPw2x16/h1qOY5YbeZuzOrttahUEhILDDadY38diMYzikPMFhey3F60M0yCJMoqvINebYjRGoITJkwdXVSNtyaRcVurx9bI90EIGk5uF7ws18EGr8t4YwWznxrDlR3jh1dy6zXMj8NllZjrAkfGPLOFZTnA81qBxG/liM6rMR2calAXAO6ZOF097HxGNutLoL+60FGN0JTfW7YIfPZYgEgyBpC6i+pQce1tjNReHzXYaFI3unIuIiZJDOFdSs+0qPujhsB1BKHEZGNhRyNxx0txweL3SyFdTNpaVCux3JRY99IzhnXfA2J8qsXAtUlvHI75bDAkjruwyflWecGuOI5tiGuGYCJmWQyYbFvKzq2rbLEAZPRip6gV6ctz3naW3bNdFswg6mlxoNsdRYEFWHa51FsNq0b7VFIs8W3YunApn7Uq1wkw7M47N10rggHuKuFzkYyT0NMoB3W+A+9nGfeB+FI+UroySH7RWwh2BXO+jchXbI2G/mW86frblVbpvj2Rjx8gP8a2jz5FTPOeyLMW0I2cYJYgjYbUl4izLNGysRhYxsRgkswAJb2epAJ6/KmN4V1kHQOg3LZ9kb7Hp4YqQnDI5AkjA50gbM2BjyGeu5GeuCRnejJF0zLb+8eOeXspcpG9wgZbGd1USyapgXD4bDDc+GDjave75ghsbqF5b1+ztbCMwW0asqTlo9IYEk5z4atxjOdjUaWG7knuEtVunQTSZSHitso3difs+yJXJJOlt9981aOIce4Ra+rRcQEa3MEMZUSQmVo+6MYdIiuQR1XG4zgViJ6cqpJfQrPC1uo72xuLviEi3t1LqayGoosLAgKUz3cAE5PQjxKk1bLri0xsrjTLMJBoVD2cTEFnACqNe+QQpZyMbnwNLZ+c+H3XELNrKaJp2k7ORmgkDmLDHSjPH3e8fAjxr2uLYGzuF0R6mMKsmmE7mQZUI8Mcfab93UX72n567HBeJWL+VoGS2umdcK5jLPKFjLESAOXK3EhAAHXC+BGasPDBH6vddmbb2Bnsp3l+9jUHG3jjY5OdqT8uWTQQXUkcUkSMigSNHaxtq1kEhrZG7ig7llJG+PGmXLzN6tdJrEmFUghgyktqz3uyiJk2B7xP6O4pHg1ld5LFl/hbN8Kc9tHkaVG3ewcaFOPPrnDeGRWmp0FZ9xm17SB0CMMyRkByXbYP10GXUuVJAOkZ1bjx0FelVGchzRRRVOYUUUUAUUUUAVTfSJcxx9g0j9mMthg6KdQ0sg78iZGtVY4J9kDbORcqqPpClYLCFEmSx70RYMvQZDKGx1ycqcgHxABkuDePxIpvPmOx4fjGPVhjDBhjCdCCQR7wTUPifDs8LtLgDo0kbfAuxX5Agj+9TP0lvlbIkkkwk5JyT7HU6VyffpHwFPOXuHescDMQGWIkK/rLIxX8QKpl8lO45xBrxrOJTlhEkf/wCQtpbP0U1157tlivXjX2USNR8BGoFT/Rfw7tbztD7MK6v7zd1f8x+VRvSQf9ozfBP4FoQfc/f2bY/BP5VKOV+FR3FnMJGkVVnjP2ahjkqV6Hw72T8Kb8//ANm2PwT+VSnlTmFrK1lkVFctMqYJxjuMc7fCgHfJtlawXKyRyTszDRh41UDXg775BGMY/wC1UjmD88uP27/xmtC5X59kurpIGhRQ2rcMSRhSfL3VnnMH55cft3/jNCs1OW3dRxMsjBWjJUnoe4+dOR8zuRv4bis45G/tC3/XP8LVY+aefZc3FqsSKAzxa8knGSpOMDBI+NQPRpwaSS6SfSRFFk6iNmYggAefXJ8se+gbsh+kX+0Z/wC5/LWr5692PBFkBwfVlVfiyhR+Jqh+kU/7Rn/ufy1pvzbfaeE2MIO8iKx+CIP8WB+VCCbkWeOGdrmUHRAmdhk5YhFAH94/Q1A5mvI5rqWWLIR21DIwc4Gf+rJq08h8It5bSU3JwkkyoMtpyUGQAc+bHb3VD9IfLcVoYTCCEcMDlidxjz8wfwoC6pwqO+ihuWlkQvGhIRgNwDnfGdiSMZ+OcDEnh/LkUDGRXZmAJGoqcd1htgbDB6DyXyqn8D5tNpwaWXsxKYJQmgtpysjDG+D4s3h4Uu4N6ZDLcQxeoqvayJHq7YnGpgM47PfrmstxTO8MeScbjwPjxa6WG3cytmWEyZ1Kc963GfYGn2n2369fL1PGplC9pcMNLyIyLp17ShVZSU0zY2UqNJw2cZpDxn0zNBczQeohhFK8ertsZ0MVzjszjOM4qdwv0n2V66Ryma0fOzaxoJPgWH72AHvprQfTZEroshupU9dbt3+xdVXVoIAKxuTvpBPeI6jb371VOIXfEJp5YreWdpRBbumh41VWbVqeQNgFCOoAyTjarZzVeLw7h80xQ3IBXKSt11MqYzpOw64xWdcD9KkZu1KcNSN5jHCzCdsBQ2FAXRpGMnpisyaujeCEnFyUbHI43c6JczvleMrBkH/d5GUH/B7qh8J47d67dmnnCyetIzOwKOU7Ts1QYLLIuAcnAwBgnpSzj3PdtDxCfPC1d4rknV6y4DPGSqydnpKB8b5wd/HYGmHKnNvBZJVD2rW0mGVWkkZ0XtCdeGLdwtqPe0jbxG1Zvfk9Di1G9Hw8h6/F5xY8Gk7Z9c08KytndwVYkN5g4o5BuppUsLmXiDa5xPrgkOe20s2OzXYJowCcDptUziXBbW1nt1jt8qoMy5lmOloIyY9OX0jbORg56kHqM34b6SbaCRZYuFIrIGCf1lyE1kltClCqZJPsgbbdKrdPcxGOuLUF8PeaVxHkN7qdpbiaFBqJUQWsYfGTp1SyBiTjrgAZpDz3zTbWlyln/R8FzOIk+2uniUYwQNTyLudvEr1rtx/0vNbtCPU1btbeOf8ALEY7RdWn8mc46Z8aTw+kaDiNzBb3HCoH7WRY9buGK6mAyMxZ2z4EVdUUc/ZZmra2XoTOTbS+ueIBmt7C3htyjt2ECHtA4JAjlCtkjG5Vhg7U+niAs7jW4jUCNyxSSPSwkzuY31dpkA93G5rrxHk3hXC2XiAeW2ETA6EkYiQ79zS2Sc+QI6Z6A1UeZfTH26PFFaYjOO80zqxwQR+SKldx0DGq5JcmceKeSScVsi0cjRNPDcRpON1XShnncgaiSWBkOgPuO6Q25z5VaxwufRclyjPKqgIhfTlQRn7R8AkYG2B3RnNZzxjm9uFPb9jD2guLWOVxLPM2CS2Qut2Cj5Zqy8lekS0v3ELK0E59lGfKt7lbbJ9xA92aRkuC5cU3/kS2DivDGjtcSoVzMm5UMNg+nAiYHOSBuep28q0FOgqFxPhkc0YSTOkHOxx0BHX51nXMvplt4XMdrEbgrsZC2lNvu7EsPfsD4E1W1Hk5RhPK/wAqNTorKuHeky5k4Xd3phhDwSRoq4bSQzKDnvZzgnpio/AfTbGzBbu3MYP+8jYsB7ypGcfAk+6mtGvw2Telwa7RXla3CSIskbBkYBlZTkEHoQfKitHA9aKKKAKrPOXD5Zex7KNmIJ74bGg5VlZsOpKhlDYGSSqju51CzUo9afrq6s64wMbDbwoyxdOyCWhhtrZbi2BYQqNJRW0aQoK7k9M+BPsnc+MK/wCIKGVY2lgRQwMcaJg9/Tq2YY73l/jinMjMYdbFiQAd1TBz1xsa5NqvaldIYbEkIm5LZJbbpsPoKlGlJLehFw+wKSSKLlkAXUx7JVB0qpY5Rs9HU79DnFQ+auY7eCeMslvKjQM4BjLTXD6hHGkR0kHvddydx4DNOnb7IhVCM0cmWRBkjQdPsjOxB2HlVM5m409vDZSCWWOXs9h6tE0Wok5LtKU7Js9e8p8xU4NeLcY2vGLloLqK59TeWAQ6Qi92Ay5BjbXlNSAbYJ946ZjSmTEietWeIhrUhIMTNjpjGARuuceP0Y2/EJpOHyyzxWYVnjbVGyuJCWGtpAupQ2MYIZs/Ko897w/NzpS2wEHq/wBm27aTnVt01Y64qM3BbcFqsI0GmRIIlbSDlY12ygJww+OPfQbeInLQQkkgkmJcnIJPx3HWon9LSoEjhtkkzBG7sZRGveBAC5G+ynp02rmXiTNb6+zWGRZOzYM4K91SdmKkEEbA46mtnCt6Jht4m1P2EWoLrJMakknOTn37HNTTOwyNu6oOy+4+/YbClXEL/SyoHjXMKsysrlsZI/RXpnwxnY1F45xSSBUkkKaXGA4SQgbbayFwoOdtWM/hSxpY6SzjkZjJDE7YU6jGpJyPHPXGMUtaznYJqtoSF7oVkTYb9NyAuw29/uzTSZVww7qqNLEk4+pORUSN0JKh1LLgNjUfujHTxKn8KBOjyhS4UKq26BAxOAqDHkQA+M9d/eOle3M1wAhUpGx7KWRe0UMFKLkHB95Ga9YItyMg5BGk5GNvhtjIHwJrrcdkYSW0ElJMagdOkg51gYyMddvPFQt2zMece0Xhl4rjA+yO6QKdSz6W/IAAgEY72+QcVmXKn5/af8xF/MWtH5tihHDrzsRagaYc+rRFF/Lfpajkn8KzjlT8+tP+Yi/mLXCXKPrdP+lL77G1X3owsL0zzo86SPLJltSkB9R1d3Hs6sjGQduvjWDXdu0cjxt7SMVOPMHB/Gtz5g9McUEk8KWsjSxO8eWZQpKsVztk4yM4x9Kwu4maSRnbdnYsfeWOT+NMmnsOk9rvr47Gw3nEXn5SLSHLLojyfEJOoX/pwKyrlz88tv28f8YrX+PcHa05VMMgw4CO48i86sQfeM4+VZBy5+eW37eP+MUlyh07WidebNs5i9HPC5Z5dVxJHcTSFvbB77nPslemWG2fEb1hXELVopZIm9qN2Q481JB/EVtXMnpStIbiZBYF7iF2jDtoAJRsA6t2xkZH+FYxIZbmZmCs8srliqKSSzHJwBk9TTJXYnSe0Sevj3m68gEXPB455ctLbxTRI5Y7LggbA4PdwuSD0r5/FfTHKXA3s+DdjIMSdlI7jyLBjp28QCB8q+ZxTJwh0jTlOuL+pvVnyJZ3ltZzTiXX6pAvccAYEa420nzqfwT0XWEcsc6dsHidXXMgIypyM93pkUkHpOXh9vZ27WzSEWcDahIB7UY2xpNMuVvSyl5dxWwtGQyEjUZAcYUt00jPTFdFpPJJZ6bV0Vv/AOIS4ftrWPfQEZx5FiQD8wAPqfOqv6KeV4b+8aOcnQkZk0KcF9wMZ66RnfG/StU585fPFoJURAk1tIexYn29sMpyBp1YHzCnOKwZHuLK42MkE8Te8Mp9/mCPkQfEGsT2lbPV0z14dEXTN79I3IENzal41cT28GmIKSdSoCRGVOck7gHrnG56Vh8HLnEEZXSzugykMpEEmQQcgju9Qa13kT0txz6Yb7TFL0EvSN/1vuN/0/DYVoHMO9s+D1xg5/4hWnFS3R545smD8kkIPSBxCUcEnlVSsjQpqGCCusqr7dRhWb4Yr5ttIdciJqC6mC6j0GTjJ9w619X3JjmBtJFJWSHffqpGkjzz76+bedeT5+HzFJFJiJPZy47rjw+DY6r9MjeplXc6dDONOPc3uw9HtlFZyWYVzHKVMhLnUzLghsjYHIBwAB7qwvmbka6t7uWGK3uJo0buSLC5DKQCN1XBIBwceINPeRPSrNa6YbrVPANg3+8jHuJ9pR907+R2xW68H4tDdRLNBIskbdCPD3EdQfcd6tRmtjGrL08m5bplK9CSXCWLw3EUkfZynsxIjL3WAJxqAyNWo/OitDorolSo8eSeuTl5hRRRVMBS3iUKojSKFBGSS2ojfY4APWmVQuNHFvL+ofvf5SCfgN6AW2l7qg72hlzo0jUp2AOBnJz0qTezNgyR27vICAFZwmeuNycYB/fS7gwYWwH2hZXYd0PnwPe16iPlt7qZQFijai5O2zJ7/AHGaArPMvM8dueweGJSIdR13kUZHaagQgk9vGDuRjJ+NJ+cLiCHskkuJ44lszLHCLpYBM+raNgijwOMjAGMYrtz1G7XAIM6hYFI0LekMcvkf1bCIRgZJyd/ICufSRxOKIW7PdPFI0Q0xdnC5P8AxNJOhwAdjjfxwaydESODz2JS8jsngijRYGa51ibWSX7rhySdOMDJPtnHSvbhvEnzgW8d0ng8Vqyk/EsFUVC5Fk7W1uQk8F/Key1QiNFSPdsZbso9fidxtp267uLLle5UlxJFbeOIQ7fg76fwobjVO/v5nXmOANKC9g0hMcWnEOvQAxMiEgjfTsAOhrlVVbNsW5jja4OmNgYjpK7ZwcE+85H0rw4pdI8qMbmONZrdEaV5Csoj1EvpToDJgd7bGD5Co783RcNhiAhDpcSymNYZdSoEC7FmzknrgdCapyXJL5ohYkk4KmzC4yME6snYHIGMjIHj12qP6QNIhszqXCqxVi8anZU3VpEIzg+Az44wCK49IXM9rbdlO6SSmW3JAjZR3NceCcjOSX23xgNXlx7mMNc+p2sFzLJZwl3aORFA7isqkujamOEHTqT13rNHVS4LXxy7jSKRGkRWkj7qu4XVt78eR+hrxtriAMwN3GcuDozuCWJwcuR1DDIA6GqhxDnOyuobSc28jm7c2gBKaom1AEjIIydfUdQem5FRrHjdn/W9dvdQXNoguJImMYLBCzZUquFP2uNgvdZQNs1bZlRjW5oEHELctrS5iI3PtDoVHv8AuoTny3rykMXq8ksc2tY4yS0JGoZi1dw5wGKsHBPmpqg8OurGWaxh7G41XkBZWMi91VSVNDYUZyi428lPUZpxFzFHw+5Szhtp5pLmLtwmtTgojLpBZQ2dMIXc+A8c5Ww4x7FU5kZP6NvQlx6xlbZi5lWVwS4BR3WZxkEfdUE5IJ8M95U/PrT/AJiL+YtbX6Sbx5eAyyPbNbsXTMT4yMSqATp2361ifKn59af8xF/MWuU/Ej6XTS1YpP74Ni5i9FFoZJ7ue7lRXkaVsKuBrYnA2JO5wPGp3LnK3CLFreUM0kk28Mk2T5bgBQqncYJAI86e8wX4eG4V2SLsXQhnQsM6+7qUruDgbjPXNVyTjzT6Ypby00FlB0wyE9QcLqTGdq66UfNefI1Tewx9L90jcJukVsspi1Dfb7VKwHlz88tv28f8YravSgP6jxHunrF3vDeSPu/Hx6+NYry5+eW37eP+MVyyeJH0Oj/Rl+/wNm5i9DkdxLPOl06ySu0gDICoLMWxtg43xn99YmkktvMdLtHLGxXKsQQQcHce+vqXiV06XMeJGCMFUoFTBJfGSWOobeCj/t8xcz/nt1/zEv8AG1MiS3Q6PJKVxk7VH0Pyrx173g3byY7QxSK+PFl1Ln54DY8M18yivoH0V/2C/wAJv8a+fhTJwjXSJKc0vP6m0XHIsN3BZTv2+TZwBijoFUBFAJzGxPXfyG9enK/JlvaXMdyguS8YdgrsCCcFdOFhB1HOcZ6YNPeEc42VrZ2cU912T+qQnRoc7GNcHKr/AI1OsufOHyypHHfandgir2cm5JwBkqPHzraUTySnlpqnRN4LLplcrEw7Z1ZtR9nUruekY6HK4J64O2cn05w5OtuIR6ZlxIB3JV9pf9V/4Tt8DvWXemniN5bX6mK5uI4pIgVCTOq5BIYAKwGehPxFdvRN6QhG8sN/cyEPho5ZXZgpGQVJYnSDsR4bHPUU1q9LCwT0LLBlI5x5NueHSaZlzGThJV9lv/5bH6J9+Mjenvo79Icloy29ye0s2IXDbmL3rn9EeK/Mb9df5449w9bORLqWNlli1LGCCzg+wyAb9ej9ARnO1fMNc5LS9j2YZfiMbU0fWAX+vhhjHq+Bgj7x+o/88aY8QsY5o2ilRXRhgqwyD/551nnOIuk5et3jkljmijgaQxuytjQFYEqckAtk/DPhWV8t883cF1DLNdXMsSuC8bTOwZTsdmbBODkZ8QK6uaWzPDj6aU4uUXwWT0geimS21T2YaWDctH1eMe776j6jxzuao/LXMdxYy9rbyaT+kp3Vx5MPEfiM7EV9NWXNVlLAbhLmPsVxqcsFCE9A2rBUnIGDvXzp6Rbu1l4hNJafkmIJIGFZsd8qPIn6nJ8a5ziluj19NllkvHkV/fc+iOTOZY+IWq3CDSfZdM50OOq58fAg+IIoqg//AA9K3YXZPsdogH6wU6vwK/hRXWLtWfPzQUMjijW6KKK0cgqFxnT6vLqIC6DknOAPfhlP4iptQ+LqTBIACTpOAuc58MYBOfeATQCXh0arBpEhQCRhsrDOAMgjWzDBz1Y/uAmWYGhwAOoOV1ZO/vGdvnUfhFvKbcAr3ixLdqGz4Y9tcnyyfL5VNEDJEwbHhjvEjr5YAHyFAZ36ROzadEYzMxiTCNJAbfOXYFklkQ5wp1OGAPdXqwFe95xW4hu2kImYI50xoX7PshZBxpjAaNkMwK6gdWrSASMitBNpEyozxI5OFyUB/eOlK14y8iXaoADA2hdGc51MMYIHgB08zv5Q3dr0M/s+IcTgEKsLqSS2eVpVfJM6lIG3Kkq2NcugE7BQNjnEzk97sXaRXc07BdS5aScKzC4uFyNOzZQLs/d06fdWjWTvpg1E6tI1Ak9cb5zvSLinHJxDfEEAwyKsZQb4JA72c79fgPCj2LG5bImcU4TImnspLeKJVVAJYQxBzgd4kbEkADz+NZ9zpw1Xm4UnapILi4ly8ShV74jTugeQH1zVs4lHhbw9wlhGWBVHzh13ZdgduoO/kemJvCBBJBaSPGkx1s0MjhMrl8hlIGNRGDleuM0IvMw7jSSzWE0kwKmxjh4eBnYssjF8fABB8xV/4HeRw8d4qZpFjBt1YF2C5AjQkjPXA3+tXS1it7q2kL2kAR5tTriORXfC5dsLgvnuk7kFetMuLcCt5iryW8LsFKanRSdJGCoJHTGdulKDl2MA4KhFjwcnug8SJB92qEZ+RB+lMo5FFxxpROt6WsWb1wHJ2Efcyp046Db/ANse8Dap+DQMI1aC3KwnMalExGR9wY7vQdPKqjzQqWpEEK20EDx5liWOIdoCJSdjEwbZMdPEjGWTCi6rKTwCZUveBO7qiLZyFmYgBRifJJPQDzphzJLE3G+HGO8RIvU3HrUbqVTC3ALBvZ2II3rURy/Zs4RrSAiNCiAxJ3Vbqo22U6myOm5ri95csUjDeoQPoXQqiFNlYnUq7bA6mJHvbzpRNQi4zwN73gxtra8W7ZmBFw7ghtMmogsgI2Hd2HhVE4H6IuIRXMErNb6Y5UdsSNnCsCcdzrgVos9ohiVIYZbaNM9yA9n7ZBJwEI6jOeo3PjuW1pIqTukl2G7BwochsHBK6E0e3k5HXy3xWXFN2doZZwi4rg7cS1RRXcgPZ6nHfKFtIL4LaSgBwN9ifOl13xJ3xPHKscKusUX2QJuXyNRxjIXqB/ga9eE8Wea2una8MRDoC0iKeyJxqQxndRghArb4wx3Y4itxJ00MvFI5yrLpiMCjOSBgFQSNidxWzztUe3O3CmuYL2FCsbOYwHkOlDiRD1CnfPd+JA99Zpwb0fzJPDIbuyKpKjHE5zgMCcDR1xWycVjiRp2UxyOxUSRtg6R1GRnxwKWS3dqt8LD7HtSQRH2PhhmPe7PTnswp69QRWJRTdnow5Zxi4xJXG3V760kViV7pBEihSGLYJHU7ZI8MgVk3HOQnlmnuEvrDsXmcq5uR+kS4BIUgNo72M9MnpWpcFngvpEe3nQm2VY5FELjcEnClio05H3TjGdjjFHhihijmzeRF7RBDMCs5C/ZPak6uyyRrcEIoIGDv3sjMlZ1wyceOfQtvJFqtpw6SxmubXtxrGFmBx2mkLqzgg6nUdP0l8xWcW/ofv3XUktq4yRlZWIyCQwyE6ggg+RBplPxawbC+vx6FZirCKcMdb27Nkdl3SBE2CCckjpV44XzZaJa21ub3Eki4hkSJ++gkZFLApgMdOGz4gnpimz2ZrVkx3KPL52KnzP6K76doCjQfZ20MLanYd5Ew2O4ds9DS/l/0a3VveQyyT2mmCeMyATHI7wIGCntEdAcZ2q+WPOFrIksqcSZkhUPJmCTugsAD0BO+2B5mqhxa9s5bx5xfRKlxLHOqusy6hF2caaj2eFwVuev/ANvwzhpjyZWbPWmv6ND544VY31syXE8aCNyBN2ijsnxuCScdOqH8CARjXG/RfdQl9E1tKqqHJEyoQp6MwkICgnocke+rXxHhptZIe1urfVdSdugXtMPLIk0cpDrE4IJniIcgZC4wOp9eL2E3DP6xLdW8cksBtl7shUaYoVQjREw7rRswUoAC7dckVZJPkxhy5Me0e4q525ZnvWsvVuxcJZxxsRPFgMuvUPb3wA24yO6fI135P9Glukokvry2YJh+wSVSCCRpMjHHdJIGAMHI33wffiUMMNz2Mk8VvJDGjaEM8hTs4JyG19gofOtGYHqDINzjMfhvEraO2kLXELRGWHDh7hSsiRxDugW2Vcdmzq+SDgKVwTiVGzayZtGlcehtjLHNEQdMkci48CrKw+hBFYzzP6FpA5exlVkJyIpSQy+4Nghh8cH3nrVo5f8ASVw6K1ijmu0MioA5jglC58dIESj6AfAdK0KGQMoYbhgCPgelaajI4RnlwO1sYxwrka/j4PfWrQfbSyxMih07wVlJOdWBgA9cUo4P6Gb6Rh27RwJ497W3yC7fVhX0DRT2aNrq8iuu4r5a4DDZW6W8IOldyT1YnqzHzP8AoBsK4prRWzzNtu2FFFFCBXldxF43QMVLKVDDqMjGR7x1r1ooDL/6VQTDRcXQ0MMK5GCPa3ZpQGyQRgYJxgDz4u+JKmF9auG0tGxwQc5AwDmXJzncZ89sAYuPG+BTzSaortoV0BdCpnvd8a85G+G+qqfClttwiXtMm9dl2YppK+JyAQ+QDnHuAA23zmjrrJ3LNgyRI/bSSq4UgSZyNycnLHfBAxgDb3nMLhyNi/JXI7YhSzA6sO3dxqdQoJGNgd9wNqLfhcyOn9fkKo4ypU4bGMjOvO+D1yN/r52CjHEcDftMe2pyNbkZA3XclTq2IHxNUl2mP+Gsezg8MqNgdunTbyqO/Luv1kO40zOrDQgUqFOcHOdRz+l+AxXtw38nb566B+791Sn4hHGT2kipktjUwGQACcZ8qphNrgqvFFyL9SupcIukljkagGGNLYyMjAXHuNTOEIWgs99Wl2ywVgNmI3B3U+GD7/jXncLDJ6xru0WObZXSQZGkgkDPT9HIHn8KdcBaFYlginEuhTvqBONR648AdvlUKnQj5GUCxPeB+1bfB64AIOwzuCMjIxj4BhxDmFFlMRt7linVljGn2dWQxYA7ZHyPuzH5Ud/U8NGY9L6VU6slQAPHB338BTe54Qrlm1upcYOk+GF2Hl7PX3mgdXuKDzFEAGNtd9cj7IE753wDnw/EUl5qvAJo5C8sYaFQIgbbWdLv0WaOTLHIwFxnxJ2xb/6FUOH1vs2r6MWx8N8Y8gBVN564m0d7bSRSqjFMDMqgjdgToaJyUOdyNsqu3dBAqq9i4cTA0zEjOE1YPjjBHTfqKWS8NhWBJjGSzBdtbDcjPv6Hzp9LaFu03xrXAPXw8R4/WoPFbRhbJGuGZdI3xg46nBOPlVMrkhXN7dW7dlBZ641JCtq69G+Q72N/FT7q8b7idxJBMktuqIYZQXfXpGIzgvpwwQ+Ok6t8DcEjtc8vlmYrfzLnc95jg6nPd74wMMBj/hri/wCHdnb3R9aZ19WkUBwz6fabUc6tR3x7ByABg9DDWwl5PsZGsbiOLSja10AxydkAMagi3CZ6hgcjY4GxBqLZ3EqXCxyTrG+rbs7a3kz84u8v0qbydwbtbe6gfMWt0bSAupRkkb9hGCDjTurHY774Dqz5MEX5O7uFGckKygH44WiJPkX8SkY3F4pJwGh0j9YHp3vMeQ+dVa9/+b4vh/8ArtWjWnBMXVzM6oVlMZHnlFwCduvv3NUq64HcnmeO6ED9gBvLju/kGXr+ttWZI74ZLf0ZSeR+MtZytc79it32U58kkDYJ9wK6viAPGrH6Oo0finFwyq6mVtmAZT9u2NjsfOpPo95Pla34lb3cLxrcFdJZf1yGHvU6T9K7ejTgk8PEOIdrGV1MdJyO9iUnI36YwfgazFPY75ZxanXO3yPK2IPM0loY4vVwuRF2Uen8grfd+8c1F9JEKR8c4cqIoRVjOhVAH5ZyQANt/wDGm9twa4HM8l0YW7AjAkx3SewVev621efpC4RcS8ZsbiGFpI4hGWZegKys2Cfhj60a2/ckZRU1v/r/AHR48c41DccLv+y4c9oVjTJeFU1AyDYYG+MVSb/i0A4HBbm0JmbLLc6BhR28h0h+ucAjT5NmtB43xq+vrC8gl4c1u3ZroBfJc612AKjw3qC/Bpv/AEx6r2R9YDZ7LbUP6xq6Z+7v8KNX/BccoxSv/pd/cIeZrIxpwCMurnHtK2QdUkZAB8QAcfKofO3G2uOFWsc21xazPBMD1yq4BPxAwT5hqcXHL108XBQsDsYGPa4Gez+2U97y2BNT/S5yVM8jTWkLSGd0Z1QZwyK6lvgwK/MHzqNOmajOOqKb8/ixdzDcLHzO8jRGVVjyYguouPVfZAPX4Vo3Kc9rewu39HCBVfGiWBBk49oDHkcZ+NU3jfC7yPmBr6K0kljRMrgYDn1fTpzvjvbdOtX7lHjNzcrIbmya1KkBVZs6gRufZHStR5ZwzO4Ra8l3+RQvRfpuL6/jnjikSJsIrRR4XvuNu75ACtcVQBgDAGwArMvRZwS4gvuISTQvGkjZRmGA32jnb5EGtOrUODn1DWvb3fAKKKK0cAooooAooooAooooApVdSOrFVtQ4yAGyB5Zz3dhv7+hprRQCu3uwIy80PZd7GMas7ZzsvxHypO6WqrchZ2DTtqYshIU5z3QFG2/iT9c5tlGKFsWcPi7kOltYVdOrGM42Ox3HSi+4NFN+VjV8E6dWcDVjPl5D6CmdFCFPkt7M9V6eOZdjjB317HCjfw0jyqwcO4PDCcxppOCuxbGCdRABOBvvU/SPKuaFbOGUHqM1zRRQhwwrNufRpnQNcCMrECF1MpcmQ7QhbmINJg5wyuNkH6WDpVcYoVOjmuCK5ooQ40jypbzK4WzuWzpxBIdWAcdw74Oxx132pnXBFAUz0XrF6u5ikhbLZZYmQ6Dv3XCEqCBgZBOoAHJzmrpXAUDoK5oVu3YUUUUIFIuHIfXZjv0IzhsHcY3LY26YC+e/WnteEdnGrmQIA56tjc0B1azUknJ3z5eJz5edC2ag5BOxz4f6VJooCFdcJhkJLxgk9Tv7h4H3ClXHbOOCIPGgBDj2ixHTf9LrgDf3CrFSTm4jsBkZGsfuIHh51GajyJri6NtK4h7BF2HeWXOAOhIzkAdMVwnH7vUyF7XXjSo0y7PlQNWR7PtA/L31cexU9VB+IFc9ivXSPoKUNXuFHDvXtX2/YBd/Y1Z6d07+Oeo/Hbdgbd//AHD/AOfOpVFUjdkX1dvvn/z51KoooQKKKKAKKKKAKKKKAKKKKAKKKKAKKKKAKKKKAKKKKAKKKKAKKKKAKKKKAKKKKAKKKKAKKKKAKKKKAKKKKAK6ugOxAI94riigOwrm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4" name="Прямоугольник 3"/>
          <p:cNvSpPr/>
          <p:nvPr/>
        </p:nvSpPr>
        <p:spPr>
          <a:xfrm>
            <a:off x="2195736" y="1134997"/>
            <a:ext cx="6342099" cy="4401205"/>
          </a:xfrm>
          <a:prstGeom prst="rect">
            <a:avLst/>
          </a:prstGeom>
        </p:spPr>
        <p:txBody>
          <a:bodyPr wrap="square">
            <a:spAutoFit/>
          </a:bodyPr>
          <a:lstStyle/>
          <a:p>
            <a:r>
              <a:rPr lang="uk-UA" sz="2000" b="1" dirty="0">
                <a:solidFill>
                  <a:srgbClr val="C00000"/>
                </a:solidFill>
              </a:rPr>
              <a:t>Надання інформації : </a:t>
            </a:r>
            <a:r>
              <a:rPr lang="uk-UA" sz="2000" dirty="0">
                <a:solidFill>
                  <a:schemeClr val="tx2"/>
                </a:solidFill>
              </a:rPr>
              <a:t>теле- або радіоінтерв’ю, висвітлення засідань органів влади пресою, постійна програма або низка публікацій в засобах масової інформації , сповіщення в ЗМІ про управлінські послуги для громадян, рекламні матеріали, інформаційні пакети для преси, прес-релізи, прес-конференції , інформаційний бюлетень, брошури, плакати та інформаційні щити, «стінна преса» і виставки друкованих матеріалів, читальні зали, місцеві архіви, довідково-інформаційний центр, осередок розповсюдження офіційних форм та інструкцій, інформаційні поштові відправлення, урочисті заходи, місцеве кабельне телебачення і відеопродукція, служба зв’язків з громадськістю, власна сторінка в Інтернеті.</a:t>
            </a:r>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5400000">
            <a:off x="-328764" y="2509292"/>
            <a:ext cx="3048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Прямоугольник 10"/>
          <p:cNvSpPr/>
          <p:nvPr/>
        </p:nvSpPr>
        <p:spPr>
          <a:xfrm>
            <a:off x="4559605" y="371090"/>
            <a:ext cx="5103515" cy="461665"/>
          </a:xfrm>
          <a:prstGeom prst="rect">
            <a:avLst/>
          </a:prstGeom>
        </p:spPr>
        <p:txBody>
          <a:bodyPr wrap="square">
            <a:spAutoFit/>
          </a:bodyPr>
          <a:lstStyle/>
          <a:p>
            <a:r>
              <a:rPr lang="ru-RU" sz="2400" b="1" dirty="0">
                <a:solidFill>
                  <a:srgbClr val="C00000"/>
                </a:solidFill>
              </a:rPr>
              <a:t>ЗАЛУЧЕННЯ </a:t>
            </a:r>
            <a:r>
              <a:rPr lang="ru-RU" sz="2400" b="1" dirty="0">
                <a:solidFill>
                  <a:srgbClr val="002060"/>
                </a:solidFill>
                <a:latin typeface="Calibri" panose="020F0502020204030204" pitchFamily="34" charset="0"/>
              </a:rPr>
              <a:t>– рівень І</a:t>
            </a:r>
            <a:endParaRPr lang="uk-UA" sz="2400" b="1" dirty="0">
              <a:solidFill>
                <a:srgbClr val="002060"/>
              </a:solidFill>
              <a:latin typeface="Calibri" panose="020F0502020204030204" pitchFamily="34" charset="0"/>
            </a:endParaRPr>
          </a:p>
        </p:txBody>
      </p:sp>
      <p:sp>
        <p:nvSpPr>
          <p:cNvPr id="18" name="Title 1"/>
          <p:cNvSpPr txBox="1">
            <a:spLocks/>
          </p:cNvSpPr>
          <p:nvPr/>
        </p:nvSpPr>
        <p:spPr>
          <a:xfrm>
            <a:off x="665109"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Tree>
    <p:extLst>
      <p:ext uri="{BB962C8B-B14F-4D97-AF65-F5344CB8AC3E}">
        <p14:creationId xmlns:p14="http://schemas.microsoft.com/office/powerpoint/2010/main" xmlns="" val="1580547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1433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09650" y="1426418"/>
            <a:ext cx="7124700" cy="3781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3635896" y="260224"/>
            <a:ext cx="53693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ВІДВІДУВАННЯ  </a:t>
            </a:r>
            <a:r>
              <a:rPr lang="uk-UA" altLang="ru-RU" sz="2400" b="1" dirty="0">
                <a:solidFill>
                  <a:srgbClr val="C00000"/>
                </a:solidFill>
                <a:latin typeface="+mn-lt"/>
                <a:ea typeface="Calibri" panose="020F0502020204030204" pitchFamily="34" charset="0"/>
                <a:cs typeface="Times New Roman" panose="02020603050405020304" pitchFamily="18" charset="0"/>
              </a:rPr>
              <a:t>ПЛЕНАРНИХ ЗАСІДАНЬ</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958620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5"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6" cstate="print"/>
            <a:stretch>
              <a:fillRect/>
            </a:stretch>
          </a:blipFill>
        </p:spPr>
        <p:txBody>
          <a:bodyPr wrap="square" lIns="0" tIns="0" rIns="0" bIns="0" rtlCol="0"/>
          <a:lstStyle/>
          <a:p>
            <a:endParaRPr dirty="0"/>
          </a:p>
        </p:txBody>
      </p:sp>
      <p:pic>
        <p:nvPicPr>
          <p:cNvPr id="4100"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75654" y="1112519"/>
            <a:ext cx="6696744" cy="40876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2"/>
          <p:cNvSpPr>
            <a:spLocks noChangeArrowheads="1"/>
          </p:cNvSpPr>
          <p:nvPr/>
        </p:nvSpPr>
        <p:spPr bwMode="auto">
          <a:xfrm>
            <a:off x="4409326" y="260224"/>
            <a:ext cx="38225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Громадський </a:t>
            </a:r>
            <a:r>
              <a:rPr lang="uk-UA" altLang="ru-RU" sz="2400" b="1" dirty="0">
                <a:solidFill>
                  <a:srgbClr val="C00000"/>
                </a:solidFill>
                <a:latin typeface="+mn-lt"/>
                <a:ea typeface="Calibri" panose="020F0502020204030204" pitchFamily="34" charset="0"/>
                <a:cs typeface="Times New Roman" panose="02020603050405020304" pitchFamily="18" charset="0"/>
              </a:rPr>
              <a:t>МОНІТОРИНГ</a:t>
            </a: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652509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1229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43334" y="908720"/>
            <a:ext cx="7019925" cy="4171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4860032" y="253145"/>
            <a:ext cx="407021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uk-UA" altLang="ru-RU" sz="2400" b="1" dirty="0">
                <a:solidFill>
                  <a:srgbClr val="002776"/>
                </a:solidFill>
                <a:latin typeface="+mn-lt"/>
                <a:ea typeface="Calibri" panose="020F0502020204030204" pitchFamily="34" charset="0"/>
                <a:cs typeface="Times New Roman" panose="02020603050405020304" pitchFamily="18" charset="0"/>
              </a:rPr>
              <a:t>Громадський </a:t>
            </a:r>
            <a:r>
              <a:rPr lang="uk-UA" altLang="ru-RU" sz="2400" b="1" dirty="0">
                <a:solidFill>
                  <a:srgbClr val="C00000"/>
                </a:solidFill>
                <a:ea typeface="Calibri" panose="020F0502020204030204" pitchFamily="34" charset="0"/>
                <a:cs typeface="Times New Roman" panose="02020603050405020304" pitchFamily="18" charset="0"/>
              </a:rPr>
              <a:t>МОНІТОРИНГ</a:t>
            </a:r>
          </a:p>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 </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4086363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1741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09650" y="1171575"/>
            <a:ext cx="7124700" cy="451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398129" y="160338"/>
            <a:ext cx="33277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ЗУСТРІЧІ </a:t>
            </a:r>
            <a:r>
              <a:rPr lang="uk-UA" altLang="ru-RU" sz="2400" b="1" dirty="0">
                <a:solidFill>
                  <a:srgbClr val="C00000"/>
                </a:solidFill>
                <a:latin typeface="+mn-lt"/>
                <a:ea typeface="Calibri" panose="020F0502020204030204" pitchFamily="34" charset="0"/>
                <a:cs typeface="Times New Roman" panose="02020603050405020304" pitchFamily="18" charset="0"/>
              </a:rPr>
              <a:t>ІЗ ГРОМАДОЮ</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420161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1843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33450" y="1109663"/>
            <a:ext cx="7277100" cy="4638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398129" y="160338"/>
            <a:ext cx="33277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ЗУСТРІЧІ </a:t>
            </a:r>
            <a:r>
              <a:rPr lang="uk-UA" altLang="ru-RU" sz="2400" b="1" dirty="0">
                <a:solidFill>
                  <a:srgbClr val="C00000"/>
                </a:solidFill>
                <a:latin typeface="+mn-lt"/>
                <a:ea typeface="Calibri" panose="020F0502020204030204" pitchFamily="34" charset="0"/>
                <a:cs typeface="Times New Roman" panose="02020603050405020304" pitchFamily="18" charset="0"/>
              </a:rPr>
              <a:t>ІЗ ГРОМАДОЮ</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420161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14413" y="980728"/>
            <a:ext cx="7115175" cy="4581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3923928" y="150135"/>
            <a:ext cx="50511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КОНСУЛЬТАТИВНО-ДОРАДЧІ ОРГАНИ</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194162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28674" name="Picture 2"/>
          <p:cNvPicPr>
            <a:picLocks noChangeAspect="1" noChangeArrowheads="1"/>
          </p:cNvPicPr>
          <p:nvPr/>
        </p:nvPicPr>
        <p:blipFill rotWithShape="1">
          <a:blip r:embed="rId7">
            <a:extLst>
              <a:ext uri="{28A0092B-C50C-407E-A947-70E740481C1C}">
                <a14:useLocalDpi xmlns:a14="http://schemas.microsoft.com/office/drawing/2010/main" xmlns="" val="0"/>
              </a:ext>
            </a:extLst>
          </a:blip>
          <a:srcRect b="8897"/>
          <a:stretch/>
        </p:blipFill>
        <p:spPr bwMode="auto">
          <a:xfrm>
            <a:off x="985837" y="990666"/>
            <a:ext cx="7172325" cy="44689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3923928" y="150135"/>
            <a:ext cx="50511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КОНСУЛЬТАТИВНО-ДОРАДЧІ ОРГАНИ</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618903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2969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47838" y="919163"/>
            <a:ext cx="5648325" cy="4814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3515619" y="137903"/>
            <a:ext cx="54404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ОРГАНИ САМООРГАНІЗАЦІЇ НАСЕЛЕННЯ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618903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115616" y="1462184"/>
            <a:ext cx="7073407" cy="3702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3444806" y="222352"/>
            <a:ext cx="54404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ОРГАНИ САМООРГАНІЗАЦІЇ НАСЕЛЕННЯ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1618903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1066799"/>
            <a:ext cx="5220147" cy="4695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076056" y="2636912"/>
            <a:ext cx="4067939" cy="284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2"/>
          <p:cNvSpPr>
            <a:spLocks noChangeArrowheads="1"/>
          </p:cNvSpPr>
          <p:nvPr/>
        </p:nvSpPr>
        <p:spPr bwMode="auto">
          <a:xfrm>
            <a:off x="4624559" y="243236"/>
            <a:ext cx="37707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ГРОМАДСЬКІ </a:t>
            </a:r>
            <a:r>
              <a:rPr lang="uk-UA" altLang="ru-RU" sz="2400" b="1" dirty="0">
                <a:solidFill>
                  <a:srgbClr val="C00000"/>
                </a:solidFill>
                <a:latin typeface="+mn-lt"/>
                <a:ea typeface="Calibri" panose="020F0502020204030204" pitchFamily="34" charset="0"/>
                <a:cs typeface="Times New Roman" panose="02020603050405020304" pitchFamily="18" charset="0"/>
              </a:rPr>
              <a:t>ОБ</a:t>
            </a:r>
            <a:r>
              <a:rPr lang="en-US" altLang="ru-RU" sz="2400" b="1" dirty="0">
                <a:solidFill>
                  <a:srgbClr val="C00000"/>
                </a:solidFill>
                <a:latin typeface="+mn-lt"/>
                <a:ea typeface="Calibri" panose="020F0502020204030204" pitchFamily="34" charset="0"/>
                <a:cs typeface="Times New Roman" panose="02020603050405020304" pitchFamily="18" charset="0"/>
              </a:rPr>
              <a:t>’</a:t>
            </a:r>
            <a:r>
              <a:rPr lang="uk-UA" altLang="ru-RU" sz="2400" b="1" dirty="0">
                <a:solidFill>
                  <a:srgbClr val="C00000"/>
                </a:solidFill>
                <a:latin typeface="+mn-lt"/>
                <a:ea typeface="Calibri" panose="020F0502020204030204" pitchFamily="34" charset="0"/>
                <a:cs typeface="Times New Roman" panose="02020603050405020304" pitchFamily="18" charset="0"/>
              </a:rPr>
              <a:t>ЄДНАННЯ</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213586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3050659" y="1103252"/>
            <a:ext cx="4572000" cy="646331"/>
          </a:xfrm>
          <a:prstGeom prst="rect">
            <a:avLst/>
          </a:prstGeom>
        </p:spPr>
        <p:txBody>
          <a:bodyPr>
            <a:spAutoFit/>
          </a:bodyPr>
          <a:lstStyle/>
          <a:p>
            <a:pPr algn="ctr"/>
            <a:r>
              <a:rPr lang="uk-UA" b="1" dirty="0">
                <a:solidFill>
                  <a:srgbClr val="A50021"/>
                </a:solidFill>
              </a:rPr>
              <a:t>Інформуємо про реформу децентралізації</a:t>
            </a:r>
          </a:p>
          <a:p>
            <a:pPr algn="ctr"/>
            <a:r>
              <a:rPr lang="uk-UA" b="1" dirty="0">
                <a:solidFill>
                  <a:srgbClr val="A50021"/>
                </a:solidFill>
              </a:rPr>
              <a:t>Роз’яснюємо нові можливості</a:t>
            </a:r>
          </a:p>
        </p:txBody>
      </p:sp>
      <p:graphicFrame>
        <p:nvGraphicFramePr>
          <p:cNvPr id="4" name="Схема 3"/>
          <p:cNvGraphicFramePr/>
          <p:nvPr/>
        </p:nvGraphicFramePr>
        <p:xfrm>
          <a:off x="1619672" y="1952813"/>
          <a:ext cx="5616624" cy="3311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Прямоугольник 4"/>
          <p:cNvSpPr/>
          <p:nvPr/>
        </p:nvSpPr>
        <p:spPr>
          <a:xfrm>
            <a:off x="5909630" y="4318520"/>
            <a:ext cx="2324804" cy="1200329"/>
          </a:xfrm>
          <a:prstGeom prst="rect">
            <a:avLst/>
          </a:prstGeom>
        </p:spPr>
        <p:txBody>
          <a:bodyPr wrap="none">
            <a:spAutoFit/>
          </a:bodyPr>
          <a:lstStyle/>
          <a:p>
            <a:r>
              <a:rPr lang="ru-RU" b="1" dirty="0">
                <a:solidFill>
                  <a:srgbClr val="002060"/>
                </a:solidFill>
              </a:rPr>
              <a:t>Мета </a:t>
            </a:r>
            <a:r>
              <a:rPr lang="uk-UA" b="1" dirty="0">
                <a:solidFill>
                  <a:srgbClr val="002060"/>
                </a:solidFill>
              </a:rPr>
              <a:t>комунікації: </a:t>
            </a:r>
          </a:p>
          <a:p>
            <a:pPr marL="285750" indent="-285750">
              <a:buFont typeface="Wingdings" panose="05000000000000000000" pitchFamily="2" charset="2"/>
              <a:buChar char="ü"/>
            </a:pPr>
            <a:r>
              <a:rPr lang="uk-UA" b="1" dirty="0">
                <a:solidFill>
                  <a:srgbClr val="002060"/>
                </a:solidFill>
              </a:rPr>
              <a:t>Викликати довіру</a:t>
            </a:r>
          </a:p>
          <a:p>
            <a:pPr marL="285750" indent="-285750">
              <a:buFont typeface="Wingdings" panose="05000000000000000000" pitchFamily="2" charset="2"/>
              <a:buChar char="ü"/>
            </a:pPr>
            <a:r>
              <a:rPr lang="uk-UA" b="1" dirty="0">
                <a:solidFill>
                  <a:srgbClr val="002060"/>
                </a:solidFill>
              </a:rPr>
              <a:t>Змінити установку</a:t>
            </a:r>
          </a:p>
          <a:p>
            <a:pPr marL="285750" indent="-285750">
              <a:buFont typeface="Wingdings" panose="05000000000000000000" pitchFamily="2" charset="2"/>
              <a:buChar char="ü"/>
            </a:pPr>
            <a:r>
              <a:rPr lang="uk-UA" b="1" dirty="0">
                <a:solidFill>
                  <a:srgbClr val="002060"/>
                </a:solidFill>
              </a:rPr>
              <a:t>Побудити до дії</a:t>
            </a:r>
            <a:endParaRPr lang="ru-RU" b="1" dirty="0">
              <a:solidFill>
                <a:srgbClr val="002060"/>
              </a:solidFill>
            </a:endParaRPr>
          </a:p>
        </p:txBody>
      </p:sp>
      <p:sp>
        <p:nvSpPr>
          <p:cNvPr id="11" name="Title 1"/>
          <p:cNvSpPr txBox="1">
            <a:spLocks/>
          </p:cNvSpPr>
          <p:nvPr/>
        </p:nvSpPr>
        <p:spPr>
          <a:xfrm>
            <a:off x="665109"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Tree>
    <p:extLst>
      <p:ext uri="{BB962C8B-B14F-4D97-AF65-F5344CB8AC3E}">
        <p14:creationId xmlns:p14="http://schemas.microsoft.com/office/powerpoint/2010/main" xmlns="" val="2982914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3174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835696" y="980729"/>
            <a:ext cx="5724525"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320168" y="243236"/>
            <a:ext cx="23794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БЮДЖЕТ </a:t>
            </a:r>
            <a:r>
              <a:rPr lang="uk-UA" altLang="ru-RU" sz="2400" b="1" dirty="0">
                <a:solidFill>
                  <a:srgbClr val="C00000"/>
                </a:solidFill>
                <a:latin typeface="+mn-lt"/>
                <a:ea typeface="Calibri" panose="020F0502020204030204" pitchFamily="34" charset="0"/>
                <a:cs typeface="Times New Roman" panose="02020603050405020304" pitchFamily="18" charset="0"/>
              </a:rPr>
              <a:t>УЧАСТІ</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690600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3277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89456" y="1365097"/>
            <a:ext cx="6894912" cy="4296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5320168" y="243236"/>
            <a:ext cx="23794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БЮДЖЕТ </a:t>
            </a:r>
            <a:r>
              <a:rPr lang="uk-UA" altLang="ru-RU" sz="2400" b="1" dirty="0">
                <a:solidFill>
                  <a:srgbClr val="C00000"/>
                </a:solidFill>
                <a:latin typeface="+mn-lt"/>
                <a:ea typeface="Calibri" panose="020F0502020204030204" pitchFamily="34" charset="0"/>
                <a:cs typeface="Times New Roman" panose="02020603050405020304" pitchFamily="18" charset="0"/>
              </a:rPr>
              <a:t>УЧАСТІ</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690600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10" name="Прямоугольник 9"/>
          <p:cNvSpPr/>
          <p:nvPr/>
        </p:nvSpPr>
        <p:spPr>
          <a:xfrm>
            <a:off x="2455927" y="1268760"/>
            <a:ext cx="6101332" cy="4031873"/>
          </a:xfrm>
          <a:prstGeom prst="rect">
            <a:avLst/>
          </a:prstGeom>
        </p:spPr>
        <p:txBody>
          <a:bodyPr wrap="square">
            <a:spAutoFit/>
          </a:bodyPr>
          <a:lstStyle/>
          <a:p>
            <a:r>
              <a:rPr lang="uk-UA" sz="1600" b="1" dirty="0">
                <a:solidFill>
                  <a:srgbClr val="002776"/>
                </a:solidFill>
              </a:rPr>
              <a:t>У Троїцькій ОТГ Бюджет участі в цьому році запроваджений вперше. Це важливий інструмент для запровадження прозорості та ефективності у громадах.  За результатами його проведення в 2019 році було реалізовано 12 проектів, а 12 проектів заплановано реалізувати і в 2020 році.</a:t>
            </a:r>
          </a:p>
          <a:p>
            <a:r>
              <a:rPr lang="uk-UA" sz="1600" b="1" dirty="0">
                <a:solidFill>
                  <a:srgbClr val="002776"/>
                </a:solidFill>
              </a:rPr>
              <a:t>Серед великих проектів: «Від благоустрою шкільної їдальні до збереження здоров’я дітей», «Літня сцена», «Реновація садочку – крок в майбутнє». Серед малих проектів: «Облаштування території в центрі села Новоолександрівка лавками та сміттєвими урнами», «Музика нас єднає», «Благоустрій села Розсипне» та ін.</a:t>
            </a:r>
          </a:p>
          <a:p>
            <a:r>
              <a:rPr lang="uk-UA" sz="1600" b="1" dirty="0">
                <a:solidFill>
                  <a:srgbClr val="002776"/>
                </a:solidFill>
              </a:rPr>
              <a:t>Попередньо проект рішення про бюджет обговорюється та затверджується на засіданні постійної комісії місцевої ради, яка відповідає за питання бюджету. Далі проект рішення передається на розгляд виконавчого комітету та затверджується вже на сесії місцевої ради. Після прийняття, рішення та сам бюджет, оприлюднюються на сайті ради.</a:t>
            </a:r>
          </a:p>
        </p:txBody>
      </p:sp>
      <p:pic>
        <p:nvPicPr>
          <p:cNvPr id="1126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357" y="1822703"/>
            <a:ext cx="2209165" cy="19723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2"/>
          <p:cNvSpPr>
            <a:spLocks noChangeArrowheads="1"/>
          </p:cNvSpPr>
          <p:nvPr/>
        </p:nvSpPr>
        <p:spPr bwMode="auto">
          <a:xfrm>
            <a:off x="5658564" y="243236"/>
            <a:ext cx="17027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ПРИКЛАДИ</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27867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3379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7731" y="1086297"/>
            <a:ext cx="6208538" cy="46799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4749215" y="243236"/>
            <a:ext cx="35214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МІСЦЕВИЙ </a:t>
            </a:r>
            <a:r>
              <a:rPr lang="uk-UA" altLang="ru-RU" sz="2400" b="1" dirty="0">
                <a:solidFill>
                  <a:srgbClr val="C00000"/>
                </a:solidFill>
                <a:latin typeface="+mn-lt"/>
                <a:ea typeface="Calibri" panose="020F0502020204030204" pitchFamily="34" charset="0"/>
                <a:cs typeface="Times New Roman" panose="02020603050405020304" pitchFamily="18" charset="0"/>
              </a:rPr>
              <a:t>РЕФЕРЕНДУМ</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962507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pic>
        <p:nvPicPr>
          <p:cNvPr id="3481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8931" y="1268760"/>
            <a:ext cx="7480778" cy="4278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2"/>
          <p:cNvSpPr>
            <a:spLocks noChangeArrowheads="1"/>
          </p:cNvSpPr>
          <p:nvPr/>
        </p:nvSpPr>
        <p:spPr bwMode="auto">
          <a:xfrm>
            <a:off x="4749215" y="243236"/>
            <a:ext cx="35214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uk-UA" altLang="ru-RU" sz="2400" b="1" dirty="0">
                <a:solidFill>
                  <a:srgbClr val="002776"/>
                </a:solidFill>
                <a:latin typeface="+mn-lt"/>
                <a:ea typeface="Calibri" panose="020F0502020204030204" pitchFamily="34" charset="0"/>
                <a:cs typeface="Times New Roman" panose="02020603050405020304" pitchFamily="18" charset="0"/>
              </a:rPr>
              <a:t>МІСЦЕВИЙ </a:t>
            </a:r>
            <a:r>
              <a:rPr lang="uk-UA" altLang="ru-RU" sz="2400" b="1" dirty="0">
                <a:solidFill>
                  <a:srgbClr val="C00000"/>
                </a:solidFill>
                <a:latin typeface="+mn-lt"/>
                <a:ea typeface="Calibri" panose="020F0502020204030204" pitchFamily="34" charset="0"/>
                <a:cs typeface="Times New Roman" panose="02020603050405020304" pitchFamily="18" charset="0"/>
              </a:rPr>
              <a:t>РЕФЕРЕНДУМ</a:t>
            </a:r>
            <a:endParaRPr lang="uk-UA" altLang="ru-RU" sz="2400" dirty="0">
              <a:solidFill>
                <a:srgbClr val="C00000"/>
              </a:solidFill>
              <a:latin typeface="+mn-lt"/>
              <a:ea typeface="Calibri" panose="020F0502020204030204" pitchFamily="34" charset="0"/>
              <a:cs typeface="Times New Roman" panose="02020603050405020304" pitchFamily="18" charset="0"/>
            </a:endParaRPr>
          </a:p>
        </p:txBody>
      </p:sp>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3962507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5389438" y="374567"/>
            <a:ext cx="2831865" cy="461665"/>
          </a:xfrm>
          <a:prstGeom prst="rect">
            <a:avLst/>
          </a:prstGeom>
        </p:spPr>
        <p:txBody>
          <a:bodyPr wrap="none">
            <a:spAutoFit/>
          </a:bodyPr>
          <a:lstStyle/>
          <a:p>
            <a:r>
              <a:rPr lang="uk-UA" sz="2400" b="1" dirty="0">
                <a:solidFill>
                  <a:srgbClr val="C00000"/>
                </a:solidFill>
              </a:rPr>
              <a:t>ГРОМАДСЬКА РАДА</a:t>
            </a:r>
          </a:p>
        </p:txBody>
      </p:sp>
      <p:sp>
        <p:nvSpPr>
          <p:cNvPr id="3" name="Прямоугольник 2"/>
          <p:cNvSpPr/>
          <p:nvPr/>
        </p:nvSpPr>
        <p:spPr>
          <a:xfrm>
            <a:off x="3203848" y="1426418"/>
            <a:ext cx="5082902" cy="3970318"/>
          </a:xfrm>
          <a:prstGeom prst="rect">
            <a:avLst/>
          </a:prstGeom>
        </p:spPr>
        <p:txBody>
          <a:bodyPr wrap="square">
            <a:spAutoFit/>
          </a:bodyPr>
          <a:lstStyle/>
          <a:p>
            <a:pPr marL="285750" indent="-285750">
              <a:buFont typeface="Wingdings" panose="05000000000000000000" pitchFamily="2" charset="2"/>
              <a:buChar char="ü"/>
            </a:pPr>
            <a:r>
              <a:rPr lang="uk-UA" dirty="0">
                <a:solidFill>
                  <a:srgbClr val="002060"/>
                </a:solidFill>
              </a:rPr>
              <a:t>До складу громадської ради можуть бути обрані представники всіх легалізованих відповідно до українського законодавства інститутів громадянського суспільства, в тому числі вразливих груп</a:t>
            </a:r>
          </a:p>
          <a:p>
            <a:pPr marL="285750" indent="-285750">
              <a:buFont typeface="Wingdings" panose="05000000000000000000" pitchFamily="2" charset="2"/>
              <a:buChar char="ü"/>
            </a:pPr>
            <a:r>
              <a:rPr lang="uk-UA" dirty="0">
                <a:solidFill>
                  <a:srgbClr val="002060"/>
                </a:solidFill>
              </a:rPr>
              <a:t>Склад ради формується на установчих зборах шляхом рейтингового голосування за кандидатури, які добровільно виявили бажання бути її членами та внесені інститутами громадського суспільства; від кожного інституту громадянського суспільства може бути обрано по одному представнику;</a:t>
            </a:r>
          </a:p>
          <a:p>
            <a:pPr marL="285750" indent="-285750">
              <a:buFont typeface="Wingdings" panose="05000000000000000000" pitchFamily="2" charset="2"/>
              <a:buChar char="ü"/>
            </a:pPr>
            <a:r>
              <a:rPr lang="uk-UA" dirty="0">
                <a:solidFill>
                  <a:srgbClr val="002060"/>
                </a:solidFill>
              </a:rPr>
              <a:t>Строк повноважень ради -2 роки; кількісний склад затверджується установчими зборами</a:t>
            </a: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2023" y="1978451"/>
            <a:ext cx="28575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572345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Прямоугольник 1"/>
          <p:cNvSpPr/>
          <p:nvPr/>
        </p:nvSpPr>
        <p:spPr>
          <a:xfrm>
            <a:off x="6258126" y="357430"/>
            <a:ext cx="2113079" cy="461665"/>
          </a:xfrm>
          <a:prstGeom prst="rect">
            <a:avLst/>
          </a:prstGeom>
        </p:spPr>
        <p:txBody>
          <a:bodyPr wrap="none">
            <a:spAutoFit/>
          </a:bodyPr>
          <a:lstStyle/>
          <a:p>
            <a:r>
              <a:rPr lang="uk-UA" sz="2400" b="1" dirty="0">
                <a:solidFill>
                  <a:srgbClr val="C00000"/>
                </a:solidFill>
              </a:rPr>
              <a:t>Як працює ГР?</a:t>
            </a: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0050" y="2218989"/>
            <a:ext cx="2781300" cy="1638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Прямоугольник 3"/>
          <p:cNvSpPr/>
          <p:nvPr/>
        </p:nvSpPr>
        <p:spPr>
          <a:xfrm>
            <a:off x="3419873" y="1499365"/>
            <a:ext cx="5137386" cy="3139321"/>
          </a:xfrm>
          <a:prstGeom prst="rect">
            <a:avLst/>
          </a:prstGeom>
        </p:spPr>
        <p:txBody>
          <a:bodyPr wrap="square">
            <a:spAutoFit/>
          </a:bodyPr>
          <a:lstStyle/>
          <a:p>
            <a:pPr marL="285750" indent="-285750">
              <a:buFont typeface="Wingdings" panose="05000000000000000000" pitchFamily="2" charset="2"/>
              <a:buChar char="Ø"/>
            </a:pPr>
            <a:r>
              <a:rPr lang="uk-UA" dirty="0">
                <a:solidFill>
                  <a:srgbClr val="002060"/>
                </a:solidFill>
              </a:rPr>
              <a:t>Формою роботи ради </a:t>
            </a:r>
            <a:r>
              <a:rPr lang="uk-UA" b="1" dirty="0">
                <a:solidFill>
                  <a:srgbClr val="002060"/>
                </a:solidFill>
              </a:rPr>
              <a:t>є відкрити засідання</a:t>
            </a:r>
            <a:r>
              <a:rPr lang="uk-UA" dirty="0">
                <a:solidFill>
                  <a:srgbClr val="002060"/>
                </a:solidFill>
              </a:rPr>
              <a:t>, які проводяться за потребою, але не рідше одного разу в квартал; у засіданнях може брати участь уповноважений представник органу із правом дорадчого голосу; інші особи беруть участь у засіданнях за запрошенням голови</a:t>
            </a:r>
          </a:p>
          <a:p>
            <a:pPr marL="285750" indent="-285750">
              <a:buFont typeface="Wingdings" panose="05000000000000000000" pitchFamily="2" charset="2"/>
              <a:buChar char="Ø"/>
            </a:pPr>
            <a:r>
              <a:rPr lang="uk-UA" dirty="0">
                <a:solidFill>
                  <a:srgbClr val="002060"/>
                </a:solidFill>
              </a:rPr>
              <a:t>Рішення ради приймається </a:t>
            </a:r>
            <a:r>
              <a:rPr lang="uk-UA" b="1" dirty="0">
                <a:solidFill>
                  <a:srgbClr val="002060"/>
                </a:solidFill>
              </a:rPr>
              <a:t>відкритим голосуванням простою більшістю </a:t>
            </a:r>
            <a:r>
              <a:rPr lang="uk-UA" dirty="0">
                <a:solidFill>
                  <a:srgbClr val="002060"/>
                </a:solidFill>
              </a:rPr>
              <a:t>голосів,присутніх на засіданні членів; у разі рівного розподілу голосів, вирішальний голос за головою засідання</a:t>
            </a:r>
          </a:p>
        </p:txBody>
      </p:sp>
      <p:sp>
        <p:nvSpPr>
          <p:cNvPr id="5" name="Прямоугольник 4"/>
          <p:cNvSpPr/>
          <p:nvPr/>
        </p:nvSpPr>
        <p:spPr>
          <a:xfrm>
            <a:off x="467545" y="4907529"/>
            <a:ext cx="8089714" cy="646331"/>
          </a:xfrm>
          <a:prstGeom prst="rect">
            <a:avLst/>
          </a:prstGeom>
        </p:spPr>
        <p:txBody>
          <a:bodyPr wrap="square">
            <a:spAutoFit/>
          </a:bodyPr>
          <a:lstStyle/>
          <a:p>
            <a:r>
              <a:rPr lang="uk-UA" dirty="0">
                <a:solidFill>
                  <a:srgbClr val="C00000"/>
                </a:solidFill>
              </a:rPr>
              <a:t>Рішення громадської ради мають рекомендаційний характер і є обов'язковими для розгляду відповідного органу</a:t>
            </a:r>
          </a:p>
        </p:txBody>
      </p:sp>
      <p:sp>
        <p:nvSpPr>
          <p:cNvPr id="18"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4157521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dirty="0"/>
          </a:p>
        </p:txBody>
      </p:sp>
      <p:sp>
        <p:nvSpPr>
          <p:cNvPr id="7" name="object 7"/>
          <p:cNvSpPr/>
          <p:nvPr/>
        </p:nvSpPr>
        <p:spPr>
          <a:xfrm>
            <a:off x="8532876" y="1726692"/>
            <a:ext cx="598931" cy="804672"/>
          </a:xfrm>
          <a:prstGeom prst="rect">
            <a:avLst/>
          </a:prstGeom>
          <a:blipFill>
            <a:blip r:embed="rId6" cstate="print"/>
            <a:stretch>
              <a:fillRect/>
            </a:stretch>
          </a:blipFill>
        </p:spPr>
        <p:txBody>
          <a:bodyPr wrap="square" lIns="0" tIns="0" rIns="0" bIns="0" rtlCol="0"/>
          <a:lstStyle/>
          <a:p>
            <a:endParaRPr dirty="0"/>
          </a:p>
        </p:txBody>
      </p:sp>
      <p:pic>
        <p:nvPicPr>
          <p:cNvPr id="1026" name="Picture 2" descr="C:\Users\User\Downloads\Screenshot_2019-09-23 Координаційна рада з ґендерних питань Чмирівська громада, Луганська область, Старобільський район.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1375416"/>
            <a:ext cx="9144000" cy="410716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bject 12"/>
          <p:cNvSpPr txBox="1">
            <a:spLocks noGrp="1"/>
          </p:cNvSpPr>
          <p:nvPr>
            <p:ph type="ftr" sz="quarter" idx="4294967295"/>
          </p:nvPr>
        </p:nvSpPr>
        <p:spPr>
          <a:xfrm>
            <a:off x="598931" y="6198261"/>
            <a:ext cx="6129527" cy="230832"/>
          </a:xfrm>
          <a:prstGeom prst="rect">
            <a:avLst/>
          </a:prstGeom>
        </p:spPr>
        <p:txBody>
          <a:bodyPr vert="horz" wrap="square" lIns="0" tIns="0" rIns="0" bIns="0" rtlCol="0">
            <a:spAutoFit/>
          </a:bodyPr>
          <a:lstStyle/>
          <a:p>
            <a:pPr marL="12700">
              <a:lnSpc>
                <a:spcPts val="1760"/>
              </a:lnSpc>
            </a:pPr>
            <a:r>
              <a:rPr sz="1600" dirty="0">
                <a:solidFill>
                  <a:srgbClr val="182B5D"/>
                </a:solidFill>
                <a:latin typeface="Gill Sans"/>
                <a:ea typeface="+mj-ea"/>
                <a:cs typeface="Gill Sans"/>
              </a:rPr>
              <a:t>Проект USAID «Демократичне врядування у Східній Україні»</a:t>
            </a:r>
          </a:p>
        </p:txBody>
      </p:sp>
    </p:spTree>
    <p:extLst>
      <p:ext uri="{BB962C8B-B14F-4D97-AF65-F5344CB8AC3E}">
        <p14:creationId xmlns:p14="http://schemas.microsoft.com/office/powerpoint/2010/main" xmlns="" val="41598110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0" y="128015"/>
            <a:ext cx="3049523" cy="1048512"/>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8514588" y="1033272"/>
            <a:ext cx="598931" cy="804672"/>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805700"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8" name="object 8"/>
          <p:cNvSpPr/>
          <p:nvPr/>
        </p:nvSpPr>
        <p:spPr>
          <a:xfrm>
            <a:off x="8717788" y="2129535"/>
            <a:ext cx="0" cy="2849880"/>
          </a:xfrm>
          <a:custGeom>
            <a:avLst/>
            <a:gdLst/>
            <a:ahLst/>
            <a:cxnLst/>
            <a:rect l="l" t="t" r="r" b="b"/>
            <a:pathLst>
              <a:path h="2849879">
                <a:moveTo>
                  <a:pt x="0" y="0"/>
                </a:moveTo>
                <a:lnTo>
                  <a:pt x="0" y="2849880"/>
                </a:lnTo>
              </a:path>
            </a:pathLst>
          </a:custGeom>
          <a:ln w="12700">
            <a:solidFill>
              <a:srgbClr val="FFFFFF"/>
            </a:solidFill>
          </a:ln>
        </p:spPr>
        <p:txBody>
          <a:bodyPr wrap="square" lIns="0" tIns="0" rIns="0" bIns="0" rtlCol="0"/>
          <a:lstStyle/>
          <a:p>
            <a:endParaRPr dirty="0"/>
          </a:p>
        </p:txBody>
      </p:sp>
      <p:sp>
        <p:nvSpPr>
          <p:cNvPr id="9" name="object 9"/>
          <p:cNvSpPr/>
          <p:nvPr/>
        </p:nvSpPr>
        <p:spPr>
          <a:xfrm>
            <a:off x="799350" y="2129535"/>
            <a:ext cx="7924800" cy="12700"/>
          </a:xfrm>
          <a:custGeom>
            <a:avLst/>
            <a:gdLst/>
            <a:ahLst/>
            <a:cxnLst/>
            <a:rect l="l" t="t" r="r" b="b"/>
            <a:pathLst>
              <a:path w="7924800" h="12700">
                <a:moveTo>
                  <a:pt x="0" y="12700"/>
                </a:moveTo>
                <a:lnTo>
                  <a:pt x="7924787" y="12700"/>
                </a:lnTo>
                <a:lnTo>
                  <a:pt x="7924787" y="0"/>
                </a:lnTo>
                <a:lnTo>
                  <a:pt x="0" y="0"/>
                </a:lnTo>
                <a:lnTo>
                  <a:pt x="0" y="12700"/>
                </a:lnTo>
                <a:close/>
              </a:path>
            </a:pathLst>
          </a:custGeom>
          <a:solidFill>
            <a:srgbClr val="FFFFFF"/>
          </a:solidFill>
        </p:spPr>
        <p:txBody>
          <a:bodyPr wrap="square" lIns="0" tIns="0" rIns="0" bIns="0" rtlCol="0"/>
          <a:lstStyle/>
          <a:p>
            <a:endParaRPr dirty="0"/>
          </a:p>
        </p:txBody>
      </p:sp>
      <p:sp>
        <p:nvSpPr>
          <p:cNvPr id="10" name="object 10"/>
          <p:cNvSpPr/>
          <p:nvPr/>
        </p:nvSpPr>
        <p:spPr>
          <a:xfrm>
            <a:off x="799350" y="4960365"/>
            <a:ext cx="7924800" cy="0"/>
          </a:xfrm>
          <a:custGeom>
            <a:avLst/>
            <a:gdLst/>
            <a:ahLst/>
            <a:cxnLst/>
            <a:rect l="l" t="t" r="r" b="b"/>
            <a:pathLst>
              <a:path w="7924800">
                <a:moveTo>
                  <a:pt x="0" y="0"/>
                </a:moveTo>
                <a:lnTo>
                  <a:pt x="7924787" y="0"/>
                </a:lnTo>
              </a:path>
            </a:pathLst>
          </a:custGeom>
          <a:ln w="38100">
            <a:solidFill>
              <a:srgbClr val="FFFFFF"/>
            </a:solidFill>
          </a:ln>
        </p:spPr>
        <p:txBody>
          <a:bodyPr wrap="square" lIns="0" tIns="0" rIns="0" bIns="0" rtlCol="0"/>
          <a:lstStyle/>
          <a:p>
            <a:endParaRPr dirty="0"/>
          </a:p>
        </p:txBody>
      </p:sp>
      <p:sp>
        <p:nvSpPr>
          <p:cNvPr id="11" name="object 11"/>
          <p:cNvSpPr txBox="1">
            <a:spLocks noGrp="1"/>
          </p:cNvSpPr>
          <p:nvPr>
            <p:ph type="title"/>
          </p:nvPr>
        </p:nvSpPr>
        <p:spPr>
          <a:xfrm>
            <a:off x="179512" y="1227375"/>
            <a:ext cx="8256606" cy="4560223"/>
          </a:xfrm>
          <a:prstGeom prst="rect">
            <a:avLst/>
          </a:prstGeom>
          <a:solidFill>
            <a:srgbClr val="5B9BD4"/>
          </a:solidFill>
        </p:spPr>
        <p:txBody>
          <a:bodyPr vert="horz" wrap="square" lIns="0" tIns="5080" rIns="0" bIns="0" rtlCol="0">
            <a:spAutoFit/>
          </a:bodyPr>
          <a:lstStyle/>
          <a:p>
            <a:pPr marL="62230" marR="715010" indent="657860" algn="l">
              <a:spcBef>
                <a:spcPts val="0"/>
              </a:spcBef>
            </a:pPr>
            <a:r>
              <a:rPr dirty="0" err="1">
                <a:solidFill>
                  <a:schemeClr val="bg1"/>
                </a:solidFill>
                <a:latin typeface="+mn-lt"/>
                <a:ea typeface="+mn-ea"/>
                <a:cs typeface="+mn-cs"/>
              </a:rPr>
              <a:t>Практична</a:t>
            </a:r>
            <a:r>
              <a:rPr dirty="0">
                <a:solidFill>
                  <a:schemeClr val="bg1"/>
                </a:solidFill>
                <a:latin typeface="+mn-lt"/>
                <a:ea typeface="+mn-ea"/>
                <a:cs typeface="+mn-cs"/>
              </a:rPr>
              <a:t> робота № </a:t>
            </a:r>
            <a:r>
              <a:rPr lang="uk-UA" dirty="0">
                <a:solidFill>
                  <a:schemeClr val="bg1"/>
                </a:solidFill>
                <a:latin typeface="+mn-lt"/>
                <a:ea typeface="+mn-ea"/>
                <a:cs typeface="+mn-cs"/>
              </a:rPr>
              <a:t>2</a:t>
            </a:r>
            <a:r>
              <a:rPr dirty="0">
                <a:solidFill>
                  <a:schemeClr val="bg1"/>
                </a:solidFill>
                <a:latin typeface="+mn-lt"/>
                <a:ea typeface="+mn-ea"/>
                <a:cs typeface="+mn-cs"/>
              </a:rPr>
              <a:t> до Учбового модулю № </a:t>
            </a:r>
            <a:r>
              <a:rPr lang="uk-UA" dirty="0">
                <a:solidFill>
                  <a:schemeClr val="bg1"/>
                </a:solidFill>
                <a:latin typeface="+mn-lt"/>
                <a:ea typeface="+mn-ea"/>
                <a:cs typeface="+mn-cs"/>
              </a:rPr>
              <a:t>2 </a:t>
            </a:r>
            <a:br>
              <a:rPr lang="uk-UA" dirty="0">
                <a:solidFill>
                  <a:schemeClr val="bg1"/>
                </a:solidFill>
                <a:latin typeface="+mn-lt"/>
                <a:ea typeface="+mn-ea"/>
                <a:cs typeface="+mn-cs"/>
              </a:rPr>
            </a:br>
            <a:r>
              <a:rPr lang="uk-UA" dirty="0">
                <a:solidFill>
                  <a:schemeClr val="bg1"/>
                </a:solidFill>
                <a:latin typeface="+mn-lt"/>
                <a:ea typeface="+mn-ea"/>
                <a:cs typeface="+mn-cs"/>
              </a:rPr>
              <a:t>«Ні бар</a:t>
            </a:r>
            <a:r>
              <a:rPr lang="en-US" dirty="0">
                <a:solidFill>
                  <a:schemeClr val="bg1"/>
                </a:solidFill>
                <a:latin typeface="+mn-lt"/>
                <a:ea typeface="+mn-ea"/>
                <a:cs typeface="+mn-cs"/>
              </a:rPr>
              <a:t>’</a:t>
            </a:r>
            <a:r>
              <a:rPr lang="uk-UA" dirty="0">
                <a:solidFill>
                  <a:schemeClr val="bg1"/>
                </a:solidFill>
                <a:latin typeface="+mn-lt"/>
                <a:ea typeface="+mn-ea"/>
                <a:cs typeface="+mn-cs"/>
              </a:rPr>
              <a:t>єрам – алгоритм організації форми участі» </a:t>
            </a:r>
            <a:br>
              <a:rPr lang="uk-UA" dirty="0">
                <a:solidFill>
                  <a:schemeClr val="bg1"/>
                </a:solidFill>
                <a:latin typeface="+mn-lt"/>
                <a:ea typeface="+mn-ea"/>
                <a:cs typeface="+mn-cs"/>
              </a:rPr>
            </a:br>
            <a:r>
              <a:rPr lang="uk-UA" sz="2000" i="1" dirty="0">
                <a:solidFill>
                  <a:srgbClr val="FFFF00"/>
                </a:solidFill>
                <a:latin typeface="+mn-lt"/>
                <a:ea typeface="+mn-ea"/>
                <a:cs typeface="+mn-cs"/>
              </a:rPr>
              <a:t>Робота з </a:t>
            </a:r>
            <a:r>
              <a:rPr lang="uk-UA" sz="2000" i="1" dirty="0" err="1">
                <a:solidFill>
                  <a:srgbClr val="FFFF00"/>
                </a:solidFill>
                <a:latin typeface="+mn-lt"/>
                <a:ea typeface="+mn-ea"/>
                <a:cs typeface="+mn-cs"/>
              </a:rPr>
              <a:t>фліпчартом</a:t>
            </a:r>
            <a:r>
              <a:rPr lang="uk-UA" dirty="0">
                <a:solidFill>
                  <a:schemeClr val="bg1"/>
                </a:solidFill>
                <a:latin typeface="+mn-lt"/>
                <a:ea typeface="+mn-ea"/>
                <a:cs typeface="+mn-cs"/>
              </a:rPr>
              <a:t/>
            </a:r>
            <a:br>
              <a:rPr lang="uk-UA" dirty="0">
                <a:solidFill>
                  <a:schemeClr val="bg1"/>
                </a:solidFill>
                <a:latin typeface="+mn-lt"/>
                <a:ea typeface="+mn-ea"/>
                <a:cs typeface="+mn-cs"/>
              </a:rPr>
            </a:br>
            <a:r>
              <a:rPr lang="uk-UA" dirty="0">
                <a:solidFill>
                  <a:schemeClr val="bg1"/>
                </a:solidFill>
                <a:latin typeface="+mn-lt"/>
                <a:ea typeface="+mn-ea"/>
                <a:cs typeface="+mn-cs"/>
              </a:rPr>
              <a:t>Робоча група № 1  </a:t>
            </a:r>
            <a:r>
              <a:rPr dirty="0">
                <a:solidFill>
                  <a:schemeClr val="bg1"/>
                </a:solidFill>
                <a:latin typeface="+mn-lt"/>
                <a:ea typeface="+mn-ea"/>
                <a:cs typeface="+mn-cs"/>
              </a:rPr>
              <a:t>«</a:t>
            </a:r>
            <a:r>
              <a:rPr lang="uk-UA" dirty="0">
                <a:solidFill>
                  <a:schemeClr val="bg1"/>
                </a:solidFill>
                <a:latin typeface="+mn-lt"/>
                <a:ea typeface="+mn-ea"/>
                <a:cs typeface="+mn-cs"/>
              </a:rPr>
              <a:t>Почути кожного під час круглого столу»</a:t>
            </a:r>
            <a:br>
              <a:rPr lang="uk-UA" dirty="0">
                <a:solidFill>
                  <a:schemeClr val="bg1"/>
                </a:solidFill>
                <a:latin typeface="+mn-lt"/>
                <a:ea typeface="+mn-ea"/>
                <a:cs typeface="+mn-cs"/>
              </a:rPr>
            </a:br>
            <a:r>
              <a:rPr lang="uk-UA" sz="2000" i="1" dirty="0">
                <a:solidFill>
                  <a:srgbClr val="FFFF00"/>
                </a:solidFill>
                <a:latin typeface="+mn-lt"/>
                <a:ea typeface="+mn-ea"/>
                <a:cs typeface="+mn-cs"/>
              </a:rPr>
              <a:t>Прописати алгоритм дій</a:t>
            </a:r>
            <a:br>
              <a:rPr lang="uk-UA" sz="2000" i="1" dirty="0">
                <a:solidFill>
                  <a:srgbClr val="FFFF00"/>
                </a:solidFill>
                <a:latin typeface="+mn-lt"/>
                <a:ea typeface="+mn-ea"/>
                <a:cs typeface="+mn-cs"/>
              </a:rPr>
            </a:br>
            <a:r>
              <a:rPr lang="uk-UA" dirty="0">
                <a:solidFill>
                  <a:schemeClr val="bg1"/>
                </a:solidFill>
                <a:latin typeface="+mn-lt"/>
                <a:ea typeface="+mn-ea"/>
                <a:cs typeface="+mn-cs"/>
              </a:rPr>
              <a:t>Робоча група № 2 «Громадські слухання»</a:t>
            </a:r>
            <a:br>
              <a:rPr lang="uk-UA" dirty="0">
                <a:solidFill>
                  <a:schemeClr val="bg1"/>
                </a:solidFill>
                <a:latin typeface="+mn-lt"/>
                <a:ea typeface="+mn-ea"/>
                <a:cs typeface="+mn-cs"/>
              </a:rPr>
            </a:br>
            <a:r>
              <a:rPr lang="uk-UA" sz="2000" i="1" dirty="0">
                <a:solidFill>
                  <a:srgbClr val="FFFF00"/>
                </a:solidFill>
                <a:latin typeface="+mn-lt"/>
                <a:ea typeface="+mn-ea"/>
                <a:cs typeface="+mn-cs"/>
              </a:rPr>
              <a:t>Прописати алгоритм дій</a:t>
            </a:r>
            <a:r>
              <a:rPr lang="uk-UA" i="1" dirty="0">
                <a:solidFill>
                  <a:srgbClr val="FFFF00"/>
                </a:solidFill>
              </a:rPr>
              <a:t/>
            </a:r>
            <a:br>
              <a:rPr lang="uk-UA" i="1" dirty="0">
                <a:solidFill>
                  <a:srgbClr val="FFFF00"/>
                </a:solidFill>
              </a:rPr>
            </a:br>
            <a:r>
              <a:rPr lang="uk-UA" dirty="0">
                <a:solidFill>
                  <a:schemeClr val="bg1"/>
                </a:solidFill>
                <a:latin typeface="+mn-lt"/>
                <a:ea typeface="+mn-ea"/>
                <a:cs typeface="+mn-cs"/>
              </a:rPr>
              <a:t>Робоча група № 3 «Як винести ініціативу, щоб тебе почули»</a:t>
            </a:r>
            <a:br>
              <a:rPr lang="uk-UA" dirty="0">
                <a:solidFill>
                  <a:schemeClr val="bg1"/>
                </a:solidFill>
                <a:latin typeface="+mn-lt"/>
                <a:ea typeface="+mn-ea"/>
                <a:cs typeface="+mn-cs"/>
              </a:rPr>
            </a:br>
            <a:r>
              <a:rPr lang="uk-UA" sz="2000" i="1" dirty="0">
                <a:solidFill>
                  <a:srgbClr val="FFFF00"/>
                </a:solidFill>
                <a:latin typeface="+mn-lt"/>
                <a:ea typeface="+mn-ea"/>
                <a:cs typeface="+mn-cs"/>
              </a:rPr>
              <a:t>Прописати алгоритм дій</a:t>
            </a:r>
            <a:br>
              <a:rPr lang="uk-UA" sz="2000" i="1" dirty="0">
                <a:solidFill>
                  <a:srgbClr val="FFFF00"/>
                </a:solidFill>
                <a:latin typeface="+mn-lt"/>
                <a:ea typeface="+mn-ea"/>
                <a:cs typeface="+mn-cs"/>
              </a:rPr>
            </a:br>
            <a:r>
              <a:rPr lang="uk-UA" sz="2000" i="1" dirty="0">
                <a:solidFill>
                  <a:srgbClr val="FFFF00"/>
                </a:solidFill>
                <a:latin typeface="+mn-lt"/>
                <a:ea typeface="+mn-ea"/>
                <a:cs typeface="+mn-cs"/>
              </a:rPr>
              <a:t/>
            </a:r>
            <a:br>
              <a:rPr lang="uk-UA" sz="2000" i="1" dirty="0">
                <a:solidFill>
                  <a:srgbClr val="FFFF00"/>
                </a:solidFill>
                <a:latin typeface="+mn-lt"/>
                <a:ea typeface="+mn-ea"/>
                <a:cs typeface="+mn-cs"/>
              </a:rPr>
            </a:br>
            <a:endParaRPr lang="uk-UA" sz="2000" i="1" dirty="0">
              <a:solidFill>
                <a:srgbClr val="FFFF00"/>
              </a:solidFill>
              <a:latin typeface="+mn-lt"/>
              <a:ea typeface="+mn-ea"/>
              <a:cs typeface="+mn-cs"/>
            </a:endParaRPr>
          </a:p>
        </p:txBody>
      </p:sp>
      <p:sp>
        <p:nvSpPr>
          <p:cNvPr id="13" name="object 17"/>
          <p:cNvSpPr txBox="1">
            <a:spLocks noGrp="1"/>
          </p:cNvSpPr>
          <p:nvPr>
            <p:ph type="ftr" sz="quarter" idx="4294967295"/>
          </p:nvPr>
        </p:nvSpPr>
        <p:spPr>
          <a:xfrm>
            <a:off x="956690" y="614328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Tree>
    <p:extLst>
      <p:ext uri="{BB962C8B-B14F-4D97-AF65-F5344CB8AC3E}">
        <p14:creationId xmlns:p14="http://schemas.microsoft.com/office/powerpoint/2010/main" xmlns="" val="3031641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51703" y="506729"/>
            <a:ext cx="1210945" cy="345440"/>
          </a:xfrm>
          <a:prstGeom prst="rect">
            <a:avLst/>
          </a:prstGeom>
        </p:spPr>
        <p:txBody>
          <a:bodyPr vert="horz" wrap="square" lIns="0" tIns="12700" rIns="0" bIns="0" rtlCol="0">
            <a:spAutoFit/>
          </a:bodyPr>
          <a:lstStyle/>
          <a:p>
            <a:pPr marL="12700">
              <a:lnSpc>
                <a:spcPct val="100000"/>
              </a:lnSpc>
              <a:spcBef>
                <a:spcPts val="100"/>
              </a:spcBef>
            </a:pPr>
            <a:r>
              <a:rPr sz="2100" spc="-5" dirty="0">
                <a:solidFill>
                  <a:srgbClr val="1F487C"/>
                </a:solidFill>
                <a:latin typeface="Tahoma"/>
                <a:cs typeface="Tahoma"/>
              </a:rPr>
              <a:t>Пита</a:t>
            </a:r>
            <a:r>
              <a:rPr sz="2100" spc="5" dirty="0">
                <a:solidFill>
                  <a:srgbClr val="1F487C"/>
                </a:solidFill>
                <a:latin typeface="Tahoma"/>
                <a:cs typeface="Tahoma"/>
              </a:rPr>
              <a:t>н</a:t>
            </a:r>
            <a:r>
              <a:rPr sz="2100" spc="-5" dirty="0">
                <a:solidFill>
                  <a:srgbClr val="1F487C"/>
                </a:solidFill>
                <a:latin typeface="Tahoma"/>
                <a:cs typeface="Tahoma"/>
              </a:rPr>
              <a:t>ня</a:t>
            </a:r>
            <a:endParaRPr sz="2100" dirty="0">
              <a:latin typeface="Tahoma"/>
              <a:cs typeface="Tahoma"/>
            </a:endParaRPr>
          </a:p>
        </p:txBody>
      </p:sp>
      <p:sp>
        <p:nvSpPr>
          <p:cNvPr id="3" name="object 3"/>
          <p:cNvSpPr/>
          <p:nvPr/>
        </p:nvSpPr>
        <p:spPr>
          <a:xfrm>
            <a:off x="3246891" y="2695194"/>
            <a:ext cx="1719824" cy="2157983"/>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5078221" y="2504185"/>
            <a:ext cx="893189" cy="2213737"/>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3401440" y="2271856"/>
            <a:ext cx="2168906" cy="990519"/>
          </a:xfrm>
          <a:prstGeom prst="rect">
            <a:avLst/>
          </a:prstGeom>
          <a:blipFill>
            <a:blip r:embed="rId4" cstate="print"/>
            <a:stretch>
              <a:fillRect/>
            </a:stretch>
          </a:blipFill>
        </p:spPr>
        <p:txBody>
          <a:bodyPr wrap="square" lIns="0" tIns="0" rIns="0" bIns="0" rtlCol="0"/>
          <a:lstStyle/>
          <a:p>
            <a:endParaRPr dirty="0"/>
          </a:p>
        </p:txBody>
      </p:sp>
      <p:sp>
        <p:nvSpPr>
          <p:cNvPr id="6" name="object 6"/>
          <p:cNvSpPr/>
          <p:nvPr/>
        </p:nvSpPr>
        <p:spPr>
          <a:xfrm>
            <a:off x="3527425" y="4070096"/>
            <a:ext cx="2208911" cy="909333"/>
          </a:xfrm>
          <a:prstGeom prst="rect">
            <a:avLst/>
          </a:prstGeom>
          <a:blipFill>
            <a:blip r:embed="rId5" cstate="print"/>
            <a:stretch>
              <a:fillRect/>
            </a:stretch>
          </a:blipFill>
        </p:spPr>
        <p:txBody>
          <a:bodyPr wrap="square" lIns="0" tIns="0" rIns="0" bIns="0" rtlCol="0"/>
          <a:lstStyle/>
          <a:p>
            <a:endParaRPr dirty="0"/>
          </a:p>
        </p:txBody>
      </p:sp>
      <p:sp>
        <p:nvSpPr>
          <p:cNvPr id="7" name="object 7"/>
          <p:cNvSpPr txBox="1"/>
          <p:nvPr/>
        </p:nvSpPr>
        <p:spPr>
          <a:xfrm>
            <a:off x="7600442" y="5805754"/>
            <a:ext cx="116205" cy="114300"/>
          </a:xfrm>
          <a:prstGeom prst="rect">
            <a:avLst/>
          </a:prstGeom>
        </p:spPr>
        <p:txBody>
          <a:bodyPr vert="horz" wrap="square" lIns="0" tIns="0" rIns="0" bIns="0" rtlCol="0">
            <a:spAutoFit/>
          </a:bodyPr>
          <a:lstStyle/>
          <a:p>
            <a:pPr>
              <a:lnSpc>
                <a:spcPts val="855"/>
              </a:lnSpc>
            </a:pPr>
            <a:r>
              <a:rPr sz="900" spc="-50" dirty="0">
                <a:solidFill>
                  <a:srgbClr val="F1F1F1"/>
                </a:solidFill>
                <a:latin typeface="Arial"/>
                <a:cs typeface="Arial"/>
              </a:rPr>
              <a:t>43</a:t>
            </a:r>
            <a:endParaRPr sz="900" dirty="0">
              <a:latin typeface="Arial"/>
              <a:cs typeface="Arial"/>
            </a:endParaRPr>
          </a:p>
        </p:txBody>
      </p:sp>
      <p:sp>
        <p:nvSpPr>
          <p:cNvPr id="8" name="object 8"/>
          <p:cNvSpPr/>
          <p:nvPr/>
        </p:nvSpPr>
        <p:spPr>
          <a:xfrm>
            <a:off x="0" y="5838444"/>
            <a:ext cx="9144000" cy="45719"/>
          </a:xfrm>
          <a:prstGeom prst="rect">
            <a:avLst/>
          </a:prstGeom>
          <a:blipFill>
            <a:blip r:embed="rId6" cstate="print"/>
            <a:stretch>
              <a:fillRect/>
            </a:stretch>
          </a:blipFill>
        </p:spPr>
        <p:txBody>
          <a:bodyPr wrap="square" lIns="0" tIns="0" rIns="0" bIns="0" rtlCol="0"/>
          <a:lstStyle/>
          <a:p>
            <a:endParaRPr dirty="0"/>
          </a:p>
        </p:txBody>
      </p:sp>
      <p:sp>
        <p:nvSpPr>
          <p:cNvPr id="9" name="object 9"/>
          <p:cNvSpPr/>
          <p:nvPr/>
        </p:nvSpPr>
        <p:spPr>
          <a:xfrm>
            <a:off x="0" y="5925311"/>
            <a:ext cx="598931" cy="804672"/>
          </a:xfrm>
          <a:prstGeom prst="rect">
            <a:avLst/>
          </a:prstGeom>
          <a:blipFill>
            <a:blip r:embed="rId7" cstate="print"/>
            <a:stretch>
              <a:fillRect/>
            </a:stretch>
          </a:blipFill>
        </p:spPr>
        <p:txBody>
          <a:bodyPr wrap="square" lIns="0" tIns="0" rIns="0" bIns="0" rtlCol="0"/>
          <a:lstStyle/>
          <a:p>
            <a:endParaRPr dirty="0"/>
          </a:p>
        </p:txBody>
      </p:sp>
      <p:sp>
        <p:nvSpPr>
          <p:cNvPr id="10" name="object 10"/>
          <p:cNvSpPr/>
          <p:nvPr/>
        </p:nvSpPr>
        <p:spPr>
          <a:xfrm>
            <a:off x="6728459" y="5952744"/>
            <a:ext cx="2087879" cy="763524"/>
          </a:xfrm>
          <a:prstGeom prst="rect">
            <a:avLst/>
          </a:prstGeom>
          <a:blipFill>
            <a:blip r:embed="rId8" cstate="print"/>
            <a:stretch>
              <a:fillRect/>
            </a:stretch>
          </a:blipFill>
        </p:spPr>
        <p:txBody>
          <a:bodyPr wrap="square" lIns="0" tIns="0" rIns="0" bIns="0" rtlCol="0"/>
          <a:lstStyle/>
          <a:p>
            <a:endParaRPr dirty="0"/>
          </a:p>
        </p:txBody>
      </p:sp>
      <p:sp>
        <p:nvSpPr>
          <p:cNvPr id="11" name="object 11"/>
          <p:cNvSpPr/>
          <p:nvPr/>
        </p:nvSpPr>
        <p:spPr>
          <a:xfrm>
            <a:off x="0" y="128015"/>
            <a:ext cx="3049523" cy="1048512"/>
          </a:xfrm>
          <a:prstGeom prst="rect">
            <a:avLst/>
          </a:prstGeom>
          <a:blipFill>
            <a:blip r:embed="rId9" cstate="print"/>
            <a:stretch>
              <a:fillRect/>
            </a:stretch>
          </a:blipFill>
        </p:spPr>
        <p:txBody>
          <a:bodyPr wrap="square" lIns="0" tIns="0" rIns="0" bIns="0" rtlCol="0"/>
          <a:lstStyle/>
          <a:p>
            <a:endParaRPr dirty="0"/>
          </a:p>
        </p:txBody>
      </p:sp>
      <p:sp>
        <p:nvSpPr>
          <p:cNvPr id="12" name="object 12"/>
          <p:cNvSpPr/>
          <p:nvPr/>
        </p:nvSpPr>
        <p:spPr>
          <a:xfrm>
            <a:off x="8532876" y="1726692"/>
            <a:ext cx="598931" cy="804672"/>
          </a:xfrm>
          <a:prstGeom prst="rect">
            <a:avLst/>
          </a:prstGeom>
          <a:blipFill>
            <a:blip r:embed="rId10" cstate="print"/>
            <a:stretch>
              <a:fillRect/>
            </a:stretch>
          </a:blipFill>
        </p:spPr>
        <p:txBody>
          <a:bodyPr wrap="square" lIns="0" tIns="0" rIns="0" bIns="0" rtlCol="0"/>
          <a:lstStyle/>
          <a:p>
            <a:endParaRPr dirty="0"/>
          </a:p>
        </p:txBody>
      </p:sp>
      <p:sp>
        <p:nvSpPr>
          <p:cNvPr id="14" name="object 17"/>
          <p:cNvSpPr txBox="1">
            <a:spLocks noGrp="1"/>
          </p:cNvSpPr>
          <p:nvPr>
            <p:ph type="ftr" sz="quarter" idx="4294967295"/>
          </p:nvPr>
        </p:nvSpPr>
        <p:spPr>
          <a:xfrm>
            <a:off x="956690" y="614328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Tree>
    <p:extLst>
      <p:ext uri="{BB962C8B-B14F-4D97-AF65-F5344CB8AC3E}">
        <p14:creationId xmlns:p14="http://schemas.microsoft.com/office/powerpoint/2010/main" xmlns="" val="25525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AutoShape 2" descr="data:image/png;base64,iVBORw0KGgoAAAANSUhEUgAAAQMAAADCCAMAAAB6zFdcAAABUFBMVEX////y8vKKv9FXjJ7Hx8cAAADQ0ND8/PzMzMz09PT39/fx8/G2zNRYjZ368vdNiJJuo7V9scPr6+ujo6O4uLiTk5Pg4OCurq7W1taenp6np6d3d3fh4eG9vb2GhoaZmZmKioplZWVRUVE1NTVvb29fX19iYmJ9fX10dHQ+Pj5ISEghISFYWFgVFRUpKSkwMDCHwMwZGRlRg5KJsr1fhpSZvcaGqbSeydWwz9yy3OPp9/qKvtXuz73//ff76+nHVCnSc0/GJwDy2s60xsdtipBNeoPX5euVsbZ5m6ZbiaFkk5u919qQqredu8Caxs98pamnwNN7obVspLLReF778uTTPwDLShvLRQDmyLPZ7OyUv8qp1+O7RwDaoovUIADITjHHXTvPdFvTi3Lbnovw2sPhp6HSj2/NmXbVm4vdsp7CVSjJXUTPdlHG1OGdr77UfWkmCAKfAAAaKUlEQVR4nO2d+UMb1/HAZ/E+7SEEydt7tZeExKKDwxIIjIObOAmWhYHGoWkMjZu6xzdt0/b//+07sxIgCZ2gGGNrAB17iH0fzcybd8xbkCRAaT9+YnJV9E7hBd8XPzUROijaDLiVup+v4j5FknWePCcMRPmeL+e+RKSvPmEgevd9LfcmdqrNwLThU/SIJBKIPGFg3feV3KtYpAA2v+/LuFdJiu/f91Xcs/gwZ0DlF+/7Iu5ZRJgzoNhozmDOYM5gzoBkzmDOgGTOYM6AZM5gzoDkTgw+ko6XuR7chUGYiwtGONuruR+5NYMVBx+sldlezf3IbRnE5eQpmPa8sS5E6j9qxDDYjPzRLRmorN0Py6VSkC8UtFRZL7ACBCVHAi0WjJIOawW7GpfjalSKBbCrprFps/UUqKtRyUkKYJXW4qAc2mtZi5U4KlVQNnB7GJST/aA46yZjPl5fUM0CpKpxXHIUraQpTskVY2NF5/myDUrurv7slgxSrDMok0rBug8hPK56KeYA0wFcDjYDX9ddSWCSqudyAJ4FPnOVAoNoFThTk3OZiX8eRBWRr5RARABYYicCj/HOP3GUgAlmAWATsSAH3KHgn8lU3Uz+CUNViO+I4LYMxEsGeA3rOj5WsPDGBrjryTXZTApoH2cKlp/KqeIpVGyRcx6xZJxP6jAwVukENVeIonKYgOn0c5vJGXpYjCJShBi1j4PAuLrGBAHUgNiEYOv3xIAzvZsBJAx8huXyUyIVKZdvH4YMoFiACNoMKhbEhneTAZaulFBVmU1PEWOszSCvxZ3hj0sGQizQBzibcvIvp3ZJN+S2PrGUlBFM3s0A/aSzQdeEaspcuGRgssjsMGB2EGMxaOs1A7QVhUF1LbkUhiahpiRFVehT8B+JUbl9jZcMsgIxICVDXBvR3avn2zLwWERlJSeWMNjAS6n6VDANLw+vXiej71h+LikFlshbh3wWd3lKN4MS+sMCfqWGbaQgZpada/sLE4sqMPyw2NZ0WyngGcQghX8qWQwTSRGEe2MAvFgp5ui7Fiuxh4ZZjQqJOw/wK1KCig/5nCI5FZcuUUx68FlsVDnIrJRia1SrWZVQtR6HUrgSR2ja4LCE3xprmwMxwDPws3WGwHNYYvexpmoVR8WP5YZRCsgSC3dGcKdYWe16jYVu19aDzDPZhnqgDtgHZAs9O65qfbPnjP5gQE02iDMI9GfVXqgkPtKKimb/HjsONHpO/MEgIX8wUMxhZ1yKFDjVia9wuMyIgY2eCp9idrOiQhugJ6zpB8904dXNwbMflJCNuTJ1feXu3mBmDKRxk7qkoUdIw2Le5Iz30Tyft53nDEjmDOYMSOYM5gxI5gzmDEjmDOYMSD44BpLyPqQnBP/wGAjvQ+YM5gxGMjjovhQucBTh7tO5dWXARj6U+33rQfcenaVEWWN3ZxAO+gjT/UAZHHRrAqeOLPu3G1Md1jlyzwwud6gaaFLCIIUMfKvIvaJfiVE3rKrA18JABEWLDHCMuGKDURD8ohyvCVLkhmFsaUKsJZ29WkHXiz7P2XbRf2yAFODZqbwHkHPByoISWEZWkaNAgxB8/mEwePa7L9u7CoptwCUDM1DCEjBdYKJtKEERcr7KoOBxZjslxamAvgq4IYWHuzb4ObANDTaod9zeBGAqMFtgMmemXITYARbjoTZYeYQruWtQ4RJDzFD9MBg8/+qrxBasAC/rioFm2LYJTIAoCh16WTCCECp2ylbdGCSm6mVZx2NXfI/GvqiP2HYrCQNUIqbgoSqT6LvnWhW/cgZWKQV+nnJokAH4Gp686enxB8EAvniePIkF2BSuGDhZGgNF3+gYoUEvc669yWl0R3BpJBj0KqdBMXGThgWJgR5AuYvB44RBYHllMBywCo7YYeAAfkBBxI+ADcVxPggGB5e1Y+TxmBhIkNoEm+loGcigaMpMTIWwqsOmXcyboecWwMuDVaQBMYDH5Op1ZFDWYT0ldWxBgXVkoEJJMLKwisVGXhsJA8kiBkwwGbiydDXG8IH4RNBBVKxVH5SwkMJKMo9GHYX4NbusCkrWCF1QqkwHd8WNFQizili0k2kHIIVZE0TmZrNkUwVur4o8p6ssNHzg64GbF0PQhJwFWtYsu1a0Yhsb4oaO/08dwCCNkjzMSCZhMEIGjmy6PbMfnAFHtEUdNF4kJgNSN7MKpW4CaWGWDNJLwtLtGfCBY0Rx/vp1eWV4NGWyAQNJUtfjEAZLMxYlfRc94HxQKTzvug2qjhgQ8jiffLhIukLw9eKs5VC4NIj7aDNNzSCdVr+pLc9Wvj1U7pPB5HKpB4rydS3z6BH+zkYymUxz/04+8f3Jdb2wv72cydC1z0hqR3fyB+9RrhmoLzIz0wLSg+1rNXgYDCgyeFMbwOC2WDK144fGIPGKzczL7iJnkq+z8+pKR67MpbMt09mdedmjBZnlwzvGSO9PuuJEdbHWy6D1unZt3lQwdBiXW+h5+dr28XWfKZzuP0QG6BV7y1FvNButVj15aH2eaZ22mrvNRrPebJ3WW61Ws/7do0wTD8p81qi3XvfaQu1IER6eT0RFeNXHYHtv+2Tvm693SHa3jxd3dl69auw0F4+PF+unuK25fV6vN+q1z5s7Oye1HiMij/gAGaSVw1oPBCrfaR3L2sC/+vLJq+bOHr49qSdQdhr1RiaDB6AONBZf1Fvd1lA7Tj9IBqgIpz1WjfVbpraNQg+15Rpa/evl5VZrmd63arVl9AO4sdba/v12q+0zLk+sHT5QBun04nIPA/z9rLnTaJw369voCPCbb6L9N04/e3R+utOst5qoCjun563Wd80+l9hUu9k+JAbKfquXQWa5vvPNSfNF4/jbk/ppo/HiePHF4uKrV99tn54evzjZOW4ef3Pyzclpfbm3UiWP+EAZCOpxrScqwqC/gW7v5Hhnu/76dbNe30Yfcd5sZM7rzf9uN88bqCPoLBqtvqpxez/9QBmgvOn1ilT11ygUqHW+32RDA31erfZ5EgnhHvQOmd4wu7ajPlQ9IFVo9ITHma5QsP2+x1n0uI5uBodLwgNlQI2Go1rmBoMbkkl+Hl1VBf1HNfeFh8sgnd7/ZnlgsaeQl+gR0w+VAUFQj5fHl3KUoE5s7/d6g9kzmO3U8l5/gNbQ5xWnZ7BcO8bgYGkqBoqkooAyWdm4PavSt6XfJwpq484MqB9xQgadkXebab4vDsjGGCjy0JkEt5Mb40zpw89QXn92a3ldV9N97mC8LWzS8AebTA1mnmPRzyAtLJ0vLCxsLdxStra2joR+BMMZPP/+f2e0pORGmwGPxVKAe90CB9AcI7lCxypUBeBuVgYzcmMHLEOIrDWab2PFTigJsQGOBZFrxDyMOThuANaa6WY9KdCyAHrkjF6mbwCDIyzIHRCc91eMIxgc/O4Pf/gelg4uGQBzONN5IBllCDxoDxatVYVcDopKCvdrkPchLJgpyNJAm7dOI+wF3XRl3CXmQS/CKgcrZ66DXAIjghWZJnWMNp4bDNJLh7cFkCDYeqLeUIPhDH74wx+/hCXoMFAp9TjMWpEsp6BCB9gpGQIH/QUvp2RZxYJWfcrOBKcICQO7zCGbpVHINoM8DcorTGbgl9B7uptyHJljrOcmA0E92Xp6awYLC2/6K8ZRtvDjH39IZiB0MdAD1GUQaOwdPAe/SmTA1/ljvNYOAxcZKFUaO/WYt+bAmlVJXTFIJfm9wloUlkHOQV7OGvaUDFCUN1tPb2kMyKC/qTCSgQQH7SkIlUtbsCEWbSZ6IRRz3ElsIQhBzAIzuKFIiS24BSlJ1U1sQd6ENZ+SOdsMVmFDBE5KkioBctqQxfgqq31yBun0+a0dwtbW4dJNUxhVL7RTR8uGAlbJhfXYMmjSwYoASpm1zTgo61kV7ApLpdZNoRpCkDM1nWZagZXXsp6yGkEhrDhgVAWjqAhVyyB/6eQFkYVxDn3kmAW9B83BSB/d2icubO33xwZjGPQKG2C77ZzV/useVaYpjk32D2Cg7J/fGsHRjdhgGgbSoDTT1TuvOjFGBuqBundbBudv7sSAmzdyl0Ex7cGJ2zOTwfORDic1hq2+dydpYYBLfEjtxo4sCZMaQ7/vfHpEzmDy+ODDkCEMjqhA1yXFsia/N6QHwMLAGPFhMiCvuNAVImydnw8s/U0GR+rAj3uQDAR17+l1AS/2dnfPz3fPd3cvkqfzE/zDV/SwsNtlGeeDYsQHyyB92BUu7+3skTzZe3LyBB+enNOboye7T47w+cnFNYMdRUhPWS8cSAf3vh7gsHmq+zvXDC7OL/aeLO5dXHRQnF9c7D5BGsmbvWtFeDrMFEbM1ZWe/+mLnmyWe5AhDJbSR92mjnq/u3dZV1wWeusE3QSZQ8cbLAzziKPaC/DT23d0Zwo3SAEPIxH0UDO4oAU2qI7mOBhCOw4ojhNi5KBrGEhboeDNdv3AYQyE/XpvLXhysbt7coKe4GLn5PziZJd+z7euq0f0iHvD1GBEH8qfn/149vMXYNDs2g2bshI2QMHGD61L5FALMRQhCiDrqEyyLHBz1DKKjffDIL3X5fSxXtzdIePf2zs62lskG9hFL7G71VU5PF04HBAZjGHwl6/ewT/f/owRYmwB9zTWzmPJAkQRtobdNWpMcgZxKFahwil5QS4PTFeaPQMhrbz5vLsXYWsXLf8JOgYEgX7wYvdi7yJhcC27+8JAhzjKFg7+evbvs5/OAASrDK4BbQb4bYMWdxgolLEQx3pVTRa5EsRqYcZLaQ5lIOzvdheQDP98l6y+HR7Q274wkWbfTMkA5R1pAQnjTEJboDQMWqUolskW1ig1gaP2a5DTCxpImyBWpRmkvk3GQDlEE7iOFdtK//TpQneM1G0t9f1BUfI4Bgdn757hk2UZOShWLKY5G16SmxUC02Atr/AVPeZqfs0pqGrJikwIVhSnLA9Z+WjGDJZ6Gg1PO0Xe6oqhe/RkYXEYgNF6cHkddEjXYV0v1UEvlRne3GhEHouyOLi4A2Vr4fBODKYUrs8wshqVy3M4DYPd/ffJYKYyikF3rDiWweGQpsIDZ6D8ZwpFGNxQePAM0sLEXSlDW80PnoFyNL78bQT1NyO04H0yuI2nHJnfmH5TH0+AICzsjPKIUzHourOlBMr0axVKUn8umDCuS3Y0A/VkQgYjPeLItjP0rtcgdK9wySeYaBCC0nWUWdoo3eia1saElaMZKBOOvw5vNY/RgwP42x9/HKrAq+MRQBQGXSHj4JWPx3zOmFzfCTuYj0Zawsj+g7+/fdfuQlFDLTQEM8YmU+hEpNC6gxsNjd64kQ6+5RQ5aJGHGxxDCEPJijzL4HZAn6YYoQOi7AYeaFZsghzGNoSGqgcmhKMnuIxhoC5+PoE0RnvEUf0Hfzr74uyHH5PXLo2j0rCxadvrtKGKRxoGmBuALQZmGit2XKIZBtSrENDkAn8DxJXOqtJZDVtdbpYWQnZoKwN5BcI4aX+JxbswSB8OSnLql+YYBMMZ/O9tp/8AksUJCkn+v23ayeSDCipDaFAy+2Nd17kVg8JUP0eHacjAEKIVEEsQJpnRCneZFzsAeQvsog2CHGyC02ZgVu7EQG3cmIHZNwfr5gztyRlIB/989vPZP886DKw2A13tMDATBuZmMlNJQgbQzSByUUPEsqsmDMQsMkOtgayFdpGFQsreIAYerbW9cRcG2IKujWPwcnuMRxyZ+/+Pt192XmtgrSUMNGgzKOJRYUgMSgVJN3GvsEJLPiAqLYIwT1YioyEktrCSAuZR50OZ00QULDoaRIeBOGw55QkZ7DdH5/ehGhzfnIg2IQOsG6X/W2r3KzMX4qqqP7ajrBsl9xnwDVBzBSlc8XiFRWBt6GseBGWrULUKRaG9xyhx+TF9msa0chb9hOtLrp6zYCVvMXGtaBnMgtCH9bXbMxDSi+M8Qu2NclsGg+I6nkw3SHpNe+s0a+Ix+N4PjYDUYPhaCWMZpIX97UxmlCr056xMx2DAFSUHJ7GdonWfGE4SLgz6QFouQx8RcY5fC0R9cT2Ff6Aa9GTx3Z1Bj3QFkVLKvt0q32NnAI9ngNXjcmbYLP5Hj5IZ2r8Zg/ciEzBQmxnKcBsCAT3i0kfOgOaVoFdsNfuzea/UYExz6SNgQIJesbVzWn/doDxfxFFvfld/nWm1Gs0GrfQwTgk+Cgbqi+Vm85gSHV+82tl5tUiZbMfHxzsvjn/fHB8jfhwMlMNvKb23jmVHELvNBiUBJxnA9eY3Y2PE0QykaQfeZY6x9EyKfiUTrZO133y9/TpJ680sLy/XarXt7Rrl/OGb4wksYVT/wcHzPz+f6oLFqjW6FTi9TMYAveJyq9loNfZQEV7VG+gZ8Od8OVN7kx4+wjaeAW7/5e339MrUDJXWhDMUbumSbgmSZdiAry0F8F3KsmXL9CwRf7lOiqDrlu6qphOCYOkgp0AOXdXFjdPfQ2sSBun00jY2kPdQ/Rt727vNk+MXx6fHi8e7meXmzXm50zCApNX47y+A5+gGS1IBrDLkdbByUFVh3YSSmFqnlQ8FlqwwyWzKaShS3KsBS3m6AUEMOYtnLdmCzYhjS9mault1Qgb/xdZjvd6sXzTOz9Ev1Os7J416A2PEOzL4/u07+Omrf0FgAWzKfkiRYU5X3axXppFXyPt6DvSq6jFJwOIhlXUu5tsdiI9tbBe6mgtZWmGwymnhLG90T8HtGVC/IkUHqPqva/Rbe1SrtSgzenvEWPNEDJ79cvbu7KdnlI0COd9KEhdyhhjFcinp/smHxhroJVFnqAo+3zThsS93JnEjgyh5lTUYB+pKFX47BmlaGWH50ctHvasnJTHiJAhH+AMJ3r39Et2CWwVYUWwsiwGrIuhrCsONLuRlWLf9It1cTUFD2DChokFwpQc645IDa75bguwqePpvy+CoP/UzWQrmzWQIRsUHz359RtVjVbPQHALGTGXFgDgvWTkxBmHTcHIQlVSRmT7z+LrFmS5VY/o8zjQVcox5ajmADUetMFoslNni1DM0Jl1Dcr91I1TOLDcmVIMx/QcH1FzmSaNQoCQ3iQQUWiAyaUmr9KhKnUdVat9CSU0WzhOk9h2VqFJJNiqQkmE6mZAB5QD3t58zlNc8UXjwXuNEb3Qi3wCZVA/Sb24aQ/9KDx8Gg+llYgb7pzdMYVKP+NEwUI76ksHba998UgzQK/Ytg9HYn9AbfCwMMFg8frncs/rHfyZpNX9UDIQ0f9mzSsj4kZU7MeCD7qHQLUJXD+vguzH2ft7wDtkpGKivetRgco84msGQ/gNjHCbreoaiO+7um3TM8AmNUzDoWU6t3Wq+KwPc/rcfvugdE7nZ7JMG7ZC6N/QxkLr+JpBp1hpXt19eWUKtMc2ZI/Kdf/nqf6QJomtpKZC1SAXd1USQdBE8zXJ17mBT2ha0wATTsTA85p1JFz5u1xTZMSGymE4tTiewwQvt1RR+BCq/Y4PlRGA7sqBZEh4uuZZzM39yOgbpr2sdAsnIymTN5pEM4Pm/2v0HIGn4ZdoBDZTqVWC2VLaoj6AswoYtGmI+udk043oZ1s1kIXEpZ1A3A7aoDRdbVJEFJZr3LTLdZZLMTHAYDcyvaTQkW9ShaEBe5wONZioGvB0rUvXQmqj/aCyDX9++g79/9TONrCODVZkynv0qX+E0hA7YbhSh5Ibgx9ieMrClGIXAPScpiWGAnlNMBpsm3VMiJ+dwW0ClrIhysEYMJO5XEwY5HSID29gzYKC+yLQZZGo7B8LEkfLo/IW/nP39DD17ChmUMdQv2X7Zr9pdDCwm0YoHWgAVPYpBc+CKQT7lM3jsIQO5qBdpWJZKuSqKJpNtbG7nBcOhZRXaDKBcWL8rg6tZKVgxTuMRx/Qf/Eq+yyXHZmTxSwS/SjMMsjqYqYSBFxS8dkLDOpkD9STQuSEyWKMUoKqMp1oRlT4S6XFDENVCnj4voMQHJkEhYSDmhbvrgbDU6jiEiVvN4xhIB/+g/gN/1deZBXnXESHK60VTyQdm2fdXsnxDk9Z9J4tez6y4WJIqKgYSU3MFNc6rPjO9HPrEvAJuzqd7ulihixWrbeEem0XZks9cv5TnuQLfVKgz7o56IChtr5ip2ePHWSdhkHQdSAcSBKQScTJGTFuSai0U8KWear+T1Kt7NauQdDIkWpQcTOkvyTOGVXyduhKk9jnXB/lipzYdVF1Ow2Apnd5vM2ilh6btTMfgUpSrh75t/RsHSpeKD7tZ+ahh++lsQUi/IAgT9yNOzKBzMROUd5DYYury1JQ4OG4euW7GdAwE9IovH00VI07B4J5kynvSLO3T6rFTesSPigEtnrS4nHn5n/71ET8hBrTOx/72o9b+p8wAKSz9lzziJ80gnT78dvx8xI+bgZDet6YMDkYxOJDO/v38RoLne5bp71U2bflHMcDC//LVX/CFrcvgK9x1MKTTPXzn6z62+D3NUQVdl0zbR9FTeorr/sxhTc9g8p7U8Qzg7Nezvx58/5zuNKeviauQqtA8BGCeS30B+BJbjNlQysW6hEd4TIDN6edYzJ7BbWQogy+T+Qe/w1KnXAg1gE2RJtrTbHzGQZJ5tgiBQXMukAE2ElV/Y+qhtA+dwdn/zt7hD5bYyEMBGRTwy7bcDgMIfGxIB/E6bzOQmGgXPzYG1/0HTKroNNmqzL32PRiJQWoFfNQD11ohBtheZDqtIflxMThATfiZ1j8wmWwys2z5IbiMe8zHLbrEWRCzVL4A6xG6CR//UiqLPjIGSd8BVpCdpj6Y/LJToP0k8GT45PJ9ezqCNOuK4b7vcf0hyJzBnAHJnMGcAcmcwZwByZzBnAHJnAEyUN+H9DDwO3+fslD55d946ewPXJK76kiz7w16SKInjUTxdrnLH4fwVLuhPMO1/x6aqNblLAB3klH1j1G4dTk3ApJ5EZ+eSO1iS50JlKrv63LqUxLZ98XL0t/fmNKHIp2MpU9b/h8JJyfN/3Z8d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5" name="Прямоугольник 4"/>
          <p:cNvSpPr/>
          <p:nvPr/>
        </p:nvSpPr>
        <p:spPr>
          <a:xfrm>
            <a:off x="251521" y="368808"/>
            <a:ext cx="8892476" cy="5539978"/>
          </a:xfrm>
          <a:prstGeom prst="rect">
            <a:avLst/>
          </a:prstGeom>
        </p:spPr>
        <p:txBody>
          <a:bodyPr wrap="square">
            <a:spAutoFit/>
          </a:bodyPr>
          <a:lstStyle/>
          <a:p>
            <a:r>
              <a:rPr lang="en-US" dirty="0"/>
              <a:t>			</a:t>
            </a:r>
            <a:r>
              <a:rPr lang="uk-UA" dirty="0"/>
              <a:t>                                                                </a:t>
            </a:r>
            <a:r>
              <a:rPr lang="uk-UA" sz="2400" b="1" dirty="0">
                <a:solidFill>
                  <a:srgbClr val="A50021"/>
                </a:solidFill>
              </a:rPr>
              <a:t>ЗМІ</a:t>
            </a:r>
            <a:endParaRPr lang="en-US" sz="2400" b="1" dirty="0">
              <a:solidFill>
                <a:srgbClr val="A50021"/>
              </a:solidFill>
            </a:endParaRPr>
          </a:p>
          <a:p>
            <a:endParaRPr lang="en-US" sz="2400" b="1" dirty="0">
              <a:solidFill>
                <a:srgbClr val="A50021"/>
              </a:solidFill>
            </a:endParaRPr>
          </a:p>
          <a:p>
            <a:r>
              <a:rPr lang="uk-UA" b="1" dirty="0">
                <a:solidFill>
                  <a:srgbClr val="002060"/>
                </a:solidFill>
              </a:rPr>
              <a:t>Телебачення</a:t>
            </a:r>
            <a:r>
              <a:rPr lang="uk-UA" dirty="0">
                <a:solidFill>
                  <a:srgbClr val="002060"/>
                </a:solidFill>
              </a:rPr>
              <a:t> – це ЗМІ з найбільш масовим охопленням в Україні, його дивиться найбільша кількість людей. Для телебачення можливі такі формати співпраці: новина (на основі вашого інформаційного приводу); гість у студії (коли ЗМІ запрошує вас на розмову на визначену тему, можливо, з іншими гостями); експертний коментар (коли ЗМІ записує ваш експертний коментар щодо того чи іншого питання, в якому ви спеціаліст).</a:t>
            </a:r>
            <a:endParaRPr lang="en-US" dirty="0">
              <a:solidFill>
                <a:srgbClr val="002060"/>
              </a:solidFill>
            </a:endParaRPr>
          </a:p>
          <a:p>
            <a:r>
              <a:rPr lang="uk-UA" dirty="0">
                <a:solidFill>
                  <a:srgbClr val="002060"/>
                </a:solidFill>
              </a:rPr>
              <a:t> </a:t>
            </a:r>
            <a:r>
              <a:rPr lang="uk-UA" b="1" dirty="0">
                <a:solidFill>
                  <a:srgbClr val="002060"/>
                </a:solidFill>
              </a:rPr>
              <a:t>Друковані ЗМІ. </a:t>
            </a:r>
            <a:r>
              <a:rPr lang="uk-UA" dirty="0">
                <a:solidFill>
                  <a:srgbClr val="002060"/>
                </a:solidFill>
              </a:rPr>
              <a:t>Для друкованих ЗМІ головними є три речі: (1) Мати текст (пресреліз, інтерв’ю), на основі якого вони можуть писати свій матеріал. (2) Мати фото чи інфографіку для ілюстрації матеріалу. (3) Мати всі складові заздалегідь, але таким чином, щоб інформація не застаріла і була актуальною на дату виходу газети чи журналу. друкованих ЗМІ можна започаткувати тематичну рубрику, куди можна готувати матеріали на регулярній основі, тобто для кожного номера видання. </a:t>
            </a:r>
            <a:endParaRPr lang="en-US" dirty="0">
              <a:solidFill>
                <a:srgbClr val="002060"/>
              </a:solidFill>
            </a:endParaRPr>
          </a:p>
          <a:p>
            <a:r>
              <a:rPr lang="uk-UA" b="1" dirty="0">
                <a:solidFill>
                  <a:srgbClr val="002060"/>
                </a:solidFill>
              </a:rPr>
              <a:t>Електронні ЗМІ.</a:t>
            </a:r>
            <a:r>
              <a:rPr lang="en-US" b="1" dirty="0">
                <a:solidFill>
                  <a:srgbClr val="002060"/>
                </a:solidFill>
              </a:rPr>
              <a:t> </a:t>
            </a:r>
            <a:r>
              <a:rPr lang="uk-UA" b="1" dirty="0">
                <a:solidFill>
                  <a:srgbClr val="002060"/>
                </a:solidFill>
              </a:rPr>
              <a:t>П</a:t>
            </a:r>
            <a:r>
              <a:rPr lang="uk-UA" dirty="0">
                <a:solidFill>
                  <a:srgbClr val="002060"/>
                </a:solidFill>
              </a:rPr>
              <a:t>ортали, газети і журнали; соціальні мережі; блоги. </a:t>
            </a:r>
            <a:endParaRPr lang="en-US" dirty="0">
              <a:solidFill>
                <a:srgbClr val="002060"/>
              </a:solidFill>
            </a:endParaRPr>
          </a:p>
          <a:p>
            <a:r>
              <a:rPr lang="uk-UA" b="1" dirty="0">
                <a:solidFill>
                  <a:srgbClr val="002060"/>
                </a:solidFill>
              </a:rPr>
              <a:t>Радіо. </a:t>
            </a:r>
            <a:r>
              <a:rPr lang="uk-UA" dirty="0">
                <a:solidFill>
                  <a:srgbClr val="002060"/>
                </a:solidFill>
              </a:rPr>
              <a:t>Український ринок радіо-ЗМІ сьогодні переживає новий етап розвитку «розмовного» радіо, левова частка якого – це гості в студії, що обговорюють разом з ведучим окрему тему. Зазвичай це теми, які стосуються широкої аудиторії слухачів, і охорона здоров’я входить до переліку цих тем.</a:t>
            </a:r>
          </a:p>
        </p:txBody>
      </p:sp>
      <p:sp>
        <p:nvSpPr>
          <p:cNvPr id="10" name="Title 1"/>
          <p:cNvSpPr txBox="1">
            <a:spLocks/>
          </p:cNvSpPr>
          <p:nvPr/>
        </p:nvSpPr>
        <p:spPr>
          <a:xfrm>
            <a:off x="665109"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Tree>
    <p:extLst>
      <p:ext uri="{BB962C8B-B14F-4D97-AF65-F5344CB8AC3E}">
        <p14:creationId xmlns:p14="http://schemas.microsoft.com/office/powerpoint/2010/main" xmlns="" val="3878667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2951" y="2118360"/>
            <a:ext cx="4965192" cy="229819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5838444"/>
            <a:ext cx="9144000" cy="4571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5925311"/>
            <a:ext cx="598931" cy="804672"/>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6728459" y="5952744"/>
            <a:ext cx="2087879" cy="763524"/>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0" y="128015"/>
            <a:ext cx="3049523" cy="1048512"/>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8532876" y="1726692"/>
            <a:ext cx="598931" cy="804672"/>
          </a:xfrm>
          <a:prstGeom prst="rect">
            <a:avLst/>
          </a:prstGeom>
          <a:blipFill>
            <a:blip r:embed="rId7" cstate="print"/>
            <a:stretch>
              <a:fillRect/>
            </a:stretch>
          </a:blipFill>
        </p:spPr>
        <p:txBody>
          <a:bodyPr wrap="square" lIns="0" tIns="0" rIns="0" bIns="0" rtlCol="0"/>
          <a:lstStyle/>
          <a:p>
            <a:endParaRPr dirty="0"/>
          </a:p>
        </p:txBody>
      </p:sp>
      <p:sp>
        <p:nvSpPr>
          <p:cNvPr id="9" name="object 17"/>
          <p:cNvSpPr txBox="1">
            <a:spLocks noGrp="1"/>
          </p:cNvSpPr>
          <p:nvPr>
            <p:ph type="ftr" sz="quarter" idx="4294967295"/>
          </p:nvPr>
        </p:nvSpPr>
        <p:spPr>
          <a:xfrm>
            <a:off x="956690" y="6143288"/>
            <a:ext cx="5414010" cy="238760"/>
          </a:xfrm>
          <a:prstGeom prst="rect">
            <a:avLst/>
          </a:prstGeom>
        </p:spPr>
        <p:txBody>
          <a:bodyPr vert="horz" wrap="square" lIns="0" tIns="0" rIns="0" bIns="0" rtlCol="0">
            <a:spAutoFit/>
          </a:bodyPr>
          <a:lstStyle/>
          <a:p>
            <a:pPr marL="12700">
              <a:lnSpc>
                <a:spcPts val="1760"/>
              </a:lnSpc>
            </a:pPr>
            <a:r>
              <a:rPr dirty="0"/>
              <a:t>Проект </a:t>
            </a:r>
            <a:r>
              <a:rPr spc="-5" dirty="0"/>
              <a:t>USAID «Демократичне </a:t>
            </a:r>
            <a:r>
              <a:rPr spc="-10" dirty="0"/>
              <a:t>врядування </a:t>
            </a:r>
            <a:r>
              <a:rPr dirty="0"/>
              <a:t>у </a:t>
            </a:r>
            <a:r>
              <a:rPr spc="-5" dirty="0"/>
              <a:t>Східній</a:t>
            </a:r>
            <a:r>
              <a:rPr spc="20" dirty="0"/>
              <a:t> </a:t>
            </a:r>
            <a:r>
              <a:rPr spc="-10" dirty="0"/>
              <a:t>Україні»</a:t>
            </a:r>
          </a:p>
        </p:txBody>
      </p:sp>
    </p:spTree>
    <p:extLst>
      <p:ext uri="{BB962C8B-B14F-4D97-AF65-F5344CB8AC3E}">
        <p14:creationId xmlns:p14="http://schemas.microsoft.com/office/powerpoint/2010/main" xmlns="" val="43526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2" name="AutoShape 2" descr="data:image/png;base64,iVBORw0KGgoAAAANSUhEUgAAAQMAAADCCAMAAAB6zFdcAAABUFBMVEX////y8vKKv9FXjJ7Hx8cAAADQ0ND8/PzMzMz09PT39/fx8/G2zNRYjZ368vdNiJJuo7V9scPr6+ujo6O4uLiTk5Pg4OCurq7W1taenp6np6d3d3fh4eG9vb2GhoaZmZmKioplZWVRUVE1NTVvb29fX19iYmJ9fX10dHQ+Pj5ISEghISFYWFgVFRUpKSkwMDCHwMwZGRlRg5KJsr1fhpSZvcaGqbSeydWwz9yy3OPp9/qKvtXuz73//ff76+nHVCnSc0/GJwDy2s60xsdtipBNeoPX5euVsbZ5m6ZbiaFkk5u919qQqredu8Caxs98pamnwNN7obVspLLReF778uTTPwDLShvLRQDmyLPZ7OyUv8qp1+O7RwDaoovUIADITjHHXTvPdFvTi3Lbnovw2sPhp6HSj2/NmXbVm4vdsp7CVSjJXUTPdlHG1OGdr77UfWkmCAKfAAAaKUlEQVR4nO2d+UMb1/HAZ/E+7SEEydt7tZeExKKDwxIIjIObOAmWhYHGoWkMjZu6xzdt0/b//+07sxIgCZ2gGGNrAB17iH0fzcybd8xbkCRAaT9+YnJV9E7hBd8XPzUROijaDLiVup+v4j5FknWePCcMRPmeL+e+RKSvPmEgevd9LfcmdqrNwLThU/SIJBKIPGFg3feV3KtYpAA2v+/LuFdJiu/f91Xcs/gwZ0DlF+/7Iu5ZRJgzoNhozmDOYM5gzoBkzmDOgGTOYM6AZM5gzoDkTgw+ko6XuR7chUGYiwtGONuruR+5NYMVBx+sldlezf3IbRnE5eQpmPa8sS5E6j9qxDDYjPzRLRmorN0Py6VSkC8UtFRZL7ACBCVHAi0WjJIOawW7GpfjalSKBbCrprFps/UUqKtRyUkKYJXW4qAc2mtZi5U4KlVQNnB7GJST/aA46yZjPl5fUM0CpKpxXHIUraQpTskVY2NF5/myDUrurv7slgxSrDMok0rBug8hPK56KeYA0wFcDjYDX9ddSWCSqudyAJ4FPnOVAoNoFThTk3OZiX8eRBWRr5RARABYYicCj/HOP3GUgAlmAWATsSAH3KHgn8lU3Uz+CUNViO+I4LYMxEsGeA3rOj5WsPDGBrjryTXZTApoH2cKlp/KqeIpVGyRcx6xZJxP6jAwVukENVeIonKYgOn0c5vJGXpYjCJShBi1j4PAuLrGBAHUgNiEYOv3xIAzvZsBJAx8huXyUyIVKZdvH4YMoFiACNoMKhbEhneTAZaulFBVmU1PEWOszSCvxZ3hj0sGQizQBzibcvIvp3ZJN+S2PrGUlBFM3s0A/aSzQdeEaspcuGRgssjsMGB2EGMxaOs1A7QVhUF1LbkUhiahpiRFVehT8B+JUbl9jZcMsgIxICVDXBvR3avn2zLwWERlJSeWMNjAS6n6VDANLw+vXiej71h+LikFlshbh3wWd3lKN4MS+sMCfqWGbaQgZpada/sLE4sqMPyw2NZ0WyngGcQghX8qWQwTSRGEe2MAvFgp5ui7Fiuxh4ZZjQqJOw/wK1KCig/5nCI5FZcuUUx68FlsVDnIrJRia1SrWZVQtR6HUrgSR2ja4LCE3xprmwMxwDPws3WGwHNYYvexpmoVR8WP5YZRCsgSC3dGcKdYWe16jYVu19aDzDPZhnqgDtgHZAs9O65qfbPnjP5gQE02iDMI9GfVXqgkPtKKimb/HjsONHpO/MEgIX8wUMxhZ1yKFDjVia9wuMyIgY2eCp9idrOiQhugJ6zpB8904dXNwbMflJCNuTJ1feXu3mBmDKRxk7qkoUdIw2Le5Iz30Tyft53nDEjmDOYMSOYM5gxI5gzmDEjmDOYMSD44BpLyPqQnBP/wGAjvQ+YM5gxGMjjovhQucBTh7tO5dWXARj6U+33rQfcenaVEWWN3ZxAO+gjT/UAZHHRrAqeOLPu3G1Md1jlyzwwud6gaaFLCIIUMfKvIvaJfiVE3rKrA18JABEWLDHCMuGKDURD8ohyvCVLkhmFsaUKsJZ29WkHXiz7P2XbRf2yAFODZqbwHkHPByoISWEZWkaNAgxB8/mEwePa7L9u7CoptwCUDM1DCEjBdYKJtKEERcr7KoOBxZjslxamAvgq4IYWHuzb4ObANDTaod9zeBGAqMFtgMmemXITYARbjoTZYeYQruWtQ4RJDzFD9MBg8/+qrxBasAC/rioFm2LYJTIAoCh16WTCCECp2ylbdGCSm6mVZx2NXfI/GvqiP2HYrCQNUIqbgoSqT6LvnWhW/cgZWKQV+nnJokAH4Gp686enxB8EAvniePIkF2BSuGDhZGgNF3+gYoUEvc669yWl0R3BpJBj0KqdBMXGThgWJgR5AuYvB44RBYHllMBywCo7YYeAAfkBBxI+ADcVxPggGB5e1Y+TxmBhIkNoEm+loGcigaMpMTIWwqsOmXcyboecWwMuDVaQBMYDH5Op1ZFDWYT0ldWxBgXVkoEJJMLKwisVGXhsJA8kiBkwwGbiydDXG8IH4RNBBVKxVH5SwkMJKMo9GHYX4NbusCkrWCF1QqkwHd8WNFQizili0k2kHIIVZE0TmZrNkUwVur4o8p6ssNHzg64GbF0PQhJwFWtYsu1a0Yhsb4oaO/08dwCCNkjzMSCZhMEIGjmy6PbMfnAFHtEUdNF4kJgNSN7MKpW4CaWGWDNJLwtLtGfCBY0Rx/vp1eWV4NGWyAQNJUtfjEAZLMxYlfRc94HxQKTzvug2qjhgQ8jiffLhIukLw9eKs5VC4NIj7aDNNzSCdVr+pLc9Wvj1U7pPB5HKpB4rydS3z6BH+zkYymUxz/04+8f3Jdb2wv72cydC1z0hqR3fyB+9RrhmoLzIz0wLSg+1rNXgYDCgyeFMbwOC2WDK144fGIPGKzczL7iJnkq+z8+pKR67MpbMt09mdedmjBZnlwzvGSO9PuuJEdbHWy6D1unZt3lQwdBiXW+h5+dr28XWfKZzuP0QG6BV7y1FvNButVj15aH2eaZ22mrvNRrPebJ3WW61Ws/7do0wTD8p81qi3XvfaQu1IER6eT0RFeNXHYHtv+2Tvm693SHa3jxd3dl69auw0F4+PF+unuK25fV6vN+q1z5s7Oye1HiMij/gAGaSVw1oPBCrfaR3L2sC/+vLJq+bOHr49qSdQdhr1RiaDB6AONBZf1Fvd1lA7Tj9IBqgIpz1WjfVbpraNQg+15Rpa/evl5VZrmd63arVl9AO4sdba/v12q+0zLk+sHT5QBun04nIPA/z9rLnTaJw369voCPCbb6L9N04/e3R+utOst5qoCjun563Wd80+l9hUu9k+JAbKfquXQWa5vvPNSfNF4/jbk/ppo/HiePHF4uKrV99tn54evzjZOW4ef3Pyzclpfbm3UiWP+EAZCOpxrScqwqC/gW7v5Hhnu/76dbNe30Yfcd5sZM7rzf9uN88bqCPoLBqtvqpxez/9QBmgvOn1ilT11ygUqHW+32RDA31erfZ5EgnhHvQOmd4wu7ajPlQ9IFVo9ITHma5QsP2+x1n0uI5uBodLwgNlQI2Go1rmBoMbkkl+Hl1VBf1HNfeFh8sgnd7/ZnlgsaeQl+gR0w+VAUFQj5fHl3KUoE5s7/d6g9kzmO3U8l5/gNbQ5xWnZ7BcO8bgYGkqBoqkooAyWdm4PavSt6XfJwpq484MqB9xQgadkXebab4vDsjGGCjy0JkEt5Mb40zpw89QXn92a3ldV9N97mC8LWzS8AebTA1mnmPRzyAtLJ0vLCxsLdxStra2joR+BMMZPP/+f2e0pORGmwGPxVKAe90CB9AcI7lCxypUBeBuVgYzcmMHLEOIrDWab2PFTigJsQGOBZFrxDyMOThuANaa6WY9KdCyAHrkjF6mbwCDIyzIHRCc91eMIxgc/O4Pf/gelg4uGQBzONN5IBllCDxoDxatVYVcDopKCvdrkPchLJgpyNJAm7dOI+wF3XRl3CXmQS/CKgcrZ66DXAIjghWZJnWMNp4bDNJLh7cFkCDYeqLeUIPhDH74wx+/hCXoMFAp9TjMWpEsp6BCB9gpGQIH/QUvp2RZxYJWfcrOBKcICQO7zCGbpVHINoM8DcorTGbgl9B7uptyHJljrOcmA0E92Xp6awYLC2/6K8ZRtvDjH39IZiB0MdAD1GUQaOwdPAe/SmTA1/ljvNYOAxcZKFUaO/WYt+bAmlVJXTFIJfm9wloUlkHOQV7OGvaUDFCUN1tPb2kMyKC/qTCSgQQH7SkIlUtbsCEWbSZ6IRRz3ElsIQhBzAIzuKFIiS24BSlJ1U1sQd6ENZ+SOdsMVmFDBE5KkioBctqQxfgqq31yBun0+a0dwtbW4dJNUxhVL7RTR8uGAlbJhfXYMmjSwYoASpm1zTgo61kV7ApLpdZNoRpCkDM1nWZagZXXsp6yGkEhrDhgVAWjqAhVyyB/6eQFkYVxDn3kmAW9B83BSB/d2icubO33xwZjGPQKG2C77ZzV/useVaYpjk32D2Cg7J/fGsHRjdhgGgbSoDTT1TuvOjFGBuqBundbBudv7sSAmzdyl0Ex7cGJ2zOTwfORDic1hq2+dydpYYBLfEjtxo4sCZMaQ7/vfHpEzmDy+ODDkCEMjqhA1yXFsia/N6QHwMLAGPFhMiCvuNAVImydnw8s/U0GR+rAj3uQDAR17+l1AS/2dnfPz3fPd3cvkqfzE/zDV/SwsNtlGeeDYsQHyyB92BUu7+3skTzZe3LyBB+enNOboye7T47w+cnFNYMdRUhPWS8cSAf3vh7gsHmq+zvXDC7OL/aeLO5dXHRQnF9c7D5BGsmbvWtFeDrMFEbM1ZWe/+mLnmyWe5AhDJbSR92mjnq/u3dZV1wWeusE3QSZQ8cbLAzziKPaC/DT23d0Zwo3SAEPIxH0UDO4oAU2qI7mOBhCOw4ojhNi5KBrGEhboeDNdv3AYQyE/XpvLXhysbt7coKe4GLn5PziZJd+z7euq0f0iHvD1GBEH8qfn/149vMXYNDs2g2bshI2QMHGD61L5FALMRQhCiDrqEyyLHBz1DKKjffDIL3X5fSxXtzdIePf2zs62lskG9hFL7G71VU5PF04HBAZjGHwl6/ewT/f/owRYmwB9zTWzmPJAkQRtobdNWpMcgZxKFahwil5QS4PTFeaPQMhrbz5vLsXYWsXLf8JOgYEgX7wYvdi7yJhcC27+8JAhzjKFg7+evbvs5/OAASrDK4BbQb4bYMWdxgolLEQx3pVTRa5EsRqYcZLaQ5lIOzvdheQDP98l6y+HR7Q274wkWbfTMkA5R1pAQnjTEJboDQMWqUolskW1ig1gaP2a5DTCxpImyBWpRmkvk3GQDlEE7iOFdtK//TpQneM1G0t9f1BUfI4Bgdn757hk2UZOShWLKY5G16SmxUC02Atr/AVPeZqfs0pqGrJikwIVhSnLA9Z+WjGDJZ6Gg1PO0Xe6oqhe/RkYXEYgNF6cHkddEjXYV0v1UEvlRne3GhEHouyOLi4A2Vr4fBODKYUrs8wshqVy3M4DYPd/ffJYKYyikF3rDiWweGQpsIDZ6D8ZwpFGNxQePAM0sLEXSlDW80PnoFyNL78bQT1NyO04H0yuI2nHJnfmH5TH0+AICzsjPKIUzHourOlBMr0axVKUn8umDCuS3Y0A/VkQgYjPeLItjP0rtcgdK9wySeYaBCC0nWUWdoo3eia1saElaMZKBOOvw5vNY/RgwP42x9/HKrAq+MRQBQGXSHj4JWPx3zOmFzfCTuYj0Zawsj+g7+/fdfuQlFDLTQEM8YmU+hEpNC6gxsNjd64kQ6+5RQ5aJGHGxxDCEPJijzL4HZAn6YYoQOi7AYeaFZsghzGNoSGqgcmhKMnuIxhoC5+PoE0RnvEUf0Hfzr74uyHH5PXLo2j0rCxadvrtKGKRxoGmBuALQZmGit2XKIZBtSrENDkAn8DxJXOqtJZDVtdbpYWQnZoKwN5BcI4aX+JxbswSB8OSnLql+YYBMMZ/O9tp/8AksUJCkn+v23ayeSDCipDaFAy+2Nd17kVg8JUP0eHacjAEKIVEEsQJpnRCneZFzsAeQvsog2CHGyC02ZgVu7EQG3cmIHZNwfr5gztyRlIB/989vPZP886DKw2A13tMDATBuZmMlNJQgbQzSByUUPEsqsmDMQsMkOtgayFdpGFQsreIAYerbW9cRcG2IKujWPwcnuMRxyZ+/+Pt192XmtgrSUMNGgzKOJRYUgMSgVJN3GvsEJLPiAqLYIwT1YioyEktrCSAuZR50OZ00QULDoaRIeBOGw55QkZ7DdH5/ehGhzfnIg2IQOsG6X/W2r3KzMX4qqqP7ajrBsl9xnwDVBzBSlc8XiFRWBt6GseBGWrULUKRaG9xyhx+TF9msa0chb9hOtLrp6zYCVvMXGtaBnMgtCH9bXbMxDSi+M8Qu2NclsGg+I6nkw3SHpNe+s0a+Ix+N4PjYDUYPhaCWMZpIX97UxmlCr056xMx2DAFSUHJ7GdonWfGE4SLgz6QFouQx8RcY5fC0R9cT2Ff6Aa9GTx3Z1Bj3QFkVLKvt0q32NnAI9ngNXjcmbYLP5Hj5IZ2r8Zg/ciEzBQmxnKcBsCAT3i0kfOgOaVoFdsNfuzea/UYExz6SNgQIJesbVzWn/doDxfxFFvfld/nWm1Gs0GrfQwTgk+Cgbqi+Vm85gSHV+82tl5tUiZbMfHxzsvjn/fHB8jfhwMlMNvKb23jmVHELvNBiUBJxnA9eY3Y2PE0QykaQfeZY6x9EyKfiUTrZO133y9/TpJ680sLy/XarXt7Rrl/OGb4wksYVT/wcHzPz+f6oLFqjW6FTi9TMYAveJyq9loNfZQEV7VG+gZ8Od8OVN7kx4+wjaeAW7/5e339MrUDJXWhDMUbumSbgmSZdiAry0F8F3KsmXL9CwRf7lOiqDrlu6qphOCYOkgp0AOXdXFjdPfQ2sSBun00jY2kPdQ/Rt727vNk+MXx6fHi8e7meXmzXm50zCApNX47y+A5+gGS1IBrDLkdbByUFVh3YSSmFqnlQ8FlqwwyWzKaShS3KsBS3m6AUEMOYtnLdmCzYhjS9mault1Qgb/xdZjvd6sXzTOz9Ev1Os7J416A2PEOzL4/u07+Omrf0FgAWzKfkiRYU5X3axXppFXyPt6DvSq6jFJwOIhlXUu5tsdiI9tbBe6mgtZWmGwymnhLG90T8HtGVC/IkUHqPqva/Rbe1SrtSgzenvEWPNEDJ79cvbu7KdnlI0COd9KEhdyhhjFcinp/smHxhroJVFnqAo+3zThsS93JnEjgyh5lTUYB+pKFX47BmlaGWH50ctHvasnJTHiJAhH+AMJ3r39Et2CWwVYUWwsiwGrIuhrCsONLuRlWLf9It1cTUFD2DChokFwpQc645IDa75bguwqePpvy+CoP/UzWQrmzWQIRsUHz359RtVjVbPQHALGTGXFgDgvWTkxBmHTcHIQlVSRmT7z+LrFmS5VY/o8zjQVcox5ajmADUetMFoslNni1DM0Jl1Dcr91I1TOLDcmVIMx/QcH1FzmSaNQoCQ3iQQUWiAyaUmr9KhKnUdVat9CSU0WzhOk9h2VqFJJNiqQkmE6mZAB5QD3t58zlNc8UXjwXuNEb3Qi3wCZVA/Sb24aQ/9KDx8Gg+llYgb7pzdMYVKP+NEwUI76ksHba998UgzQK/Ytg9HYn9AbfCwMMFg8frncs/rHfyZpNX9UDIQ0f9mzSsj4kZU7MeCD7qHQLUJXD+vguzH2ft7wDtkpGKivetRgco84msGQ/gNjHCbreoaiO+7um3TM8AmNUzDoWU6t3Wq+KwPc/rcfvugdE7nZ7JMG7ZC6N/QxkLr+JpBp1hpXt19eWUKtMc2ZI/Kdf/nqf6QJomtpKZC1SAXd1USQdBE8zXJ17mBT2ha0wATTsTA85p1JFz5u1xTZMSGymE4tTiewwQvt1RR+BCq/Y4PlRGA7sqBZEh4uuZZzM39yOgbpr2sdAsnIymTN5pEM4Pm/2v0HIGn4ZdoBDZTqVWC2VLaoj6AswoYtGmI+udk043oZ1s1kIXEpZ1A3A7aoDRdbVJEFJZr3LTLdZZLMTHAYDcyvaTQkW9ShaEBe5wONZioGvB0rUvXQmqj/aCyDX9++g79/9TONrCODVZkynv0qX+E0hA7YbhSh5Ibgx9ieMrClGIXAPScpiWGAnlNMBpsm3VMiJ+dwW0ClrIhysEYMJO5XEwY5HSID29gzYKC+yLQZZGo7B8LEkfLo/IW/nP39DD17ChmUMdQv2X7Zr9pdDCwm0YoHWgAVPYpBc+CKQT7lM3jsIQO5qBdpWJZKuSqKJpNtbG7nBcOhZRXaDKBcWL8rg6tZKVgxTuMRx/Qf/Eq+yyXHZmTxSwS/SjMMsjqYqYSBFxS8dkLDOpkD9STQuSEyWKMUoKqMp1oRlT4S6XFDENVCnj4voMQHJkEhYSDmhbvrgbDU6jiEiVvN4xhIB/+g/gN/1deZBXnXESHK60VTyQdm2fdXsnxDk9Z9J4tez6y4WJIqKgYSU3MFNc6rPjO9HPrEvAJuzqd7ulihixWrbeEem0XZks9cv5TnuQLfVKgz7o56IChtr5ip2ePHWSdhkHQdSAcSBKQScTJGTFuSai0U8KWear+T1Kt7NauQdDIkWpQcTOkvyTOGVXyduhKk9jnXB/lipzYdVF1Ow2Apnd5vM2ilh6btTMfgUpSrh75t/RsHSpeKD7tZ+ahh++lsQUi/IAgT9yNOzKBzMROUd5DYYury1JQ4OG4euW7GdAwE9IovH00VI07B4J5kynvSLO3T6rFTesSPigEtnrS4nHn5n/71ET8hBrTOx/72o9b+p8wAKSz9lzziJ80gnT78dvx8xI+bgZDet6YMDkYxOJDO/v38RoLne5bp71U2bflHMcDC//LVX/CFrcvgK9x1MKTTPXzn6z62+D3NUQVdl0zbR9FTeorr/sxhTc9g8p7U8Qzg7Nezvx58/5zuNKeviauQqtA8BGCeS30B+BJbjNlQysW6hEd4TIDN6edYzJ7BbWQogy+T+Qe/w1KnXAg1gE2RJtrTbHzGQZJ5tgiBQXMukAE2ElV/Y+qhtA+dwdn/zt7hD5bYyEMBGRTwy7bcDgMIfGxIB/E6bzOQmGgXPzYG1/0HTKroNNmqzL32PRiJQWoFfNQD11ohBtheZDqtIflxMThATfiZ1j8wmWwys2z5IbiMe8zHLbrEWRCzVL4A6xG6CR//UiqLPjIGSd8BVpCdpj6Y/LJToP0k8GT45PJ9ezqCNOuK4b7vcf0hyJzBnAHJnMGcAcmcwZwByZzBnAHJnAEyUN+H9DDwO3+fslD55d946ewPXJK76kiz7w16SKInjUTxdrnLH4fwVLuhPMO1/x6aqNblLAB3klH1j1G4dTk3ApJ5EZ+eSO1iS50JlKrv63LqUxLZ98XL0t/fmNKHIp2MpU9b/h8JJyfN/3Z8d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5" name="Прямоугольник 4"/>
          <p:cNvSpPr/>
          <p:nvPr/>
        </p:nvSpPr>
        <p:spPr>
          <a:xfrm>
            <a:off x="299465" y="1185143"/>
            <a:ext cx="8892476" cy="4308872"/>
          </a:xfrm>
          <a:prstGeom prst="rect">
            <a:avLst/>
          </a:prstGeom>
        </p:spPr>
        <p:txBody>
          <a:bodyPr wrap="square">
            <a:spAutoFit/>
          </a:bodyPr>
          <a:lstStyle/>
          <a:p>
            <a:r>
              <a:rPr lang="en-US" dirty="0"/>
              <a:t>			</a:t>
            </a:r>
            <a:r>
              <a:rPr lang="uk-UA" dirty="0"/>
              <a:t>                                                                </a:t>
            </a:r>
          </a:p>
          <a:p>
            <a:pPr marL="285750" indent="-285750">
              <a:buFont typeface="Wingdings" panose="05000000000000000000" pitchFamily="2" charset="2"/>
              <a:buChar char="Ø"/>
            </a:pPr>
            <a:r>
              <a:rPr lang="uk-UA" sz="2000" b="1" dirty="0">
                <a:solidFill>
                  <a:srgbClr val="002060"/>
                </a:solidFill>
              </a:rPr>
              <a:t>Соціальні мережі</a:t>
            </a:r>
          </a:p>
          <a:p>
            <a:pPr marL="285750" indent="-285750">
              <a:buFont typeface="Wingdings" panose="05000000000000000000" pitchFamily="2" charset="2"/>
              <a:buChar char="Ø"/>
            </a:pPr>
            <a:endParaRPr lang="uk-UA" sz="2000" b="1" dirty="0">
              <a:solidFill>
                <a:srgbClr val="002060"/>
              </a:solidFill>
            </a:endParaRPr>
          </a:p>
          <a:p>
            <a:pPr marL="285750" indent="-285750">
              <a:buFont typeface="Wingdings" panose="05000000000000000000" pitchFamily="2" charset="2"/>
              <a:buChar char="Ø"/>
            </a:pPr>
            <a:r>
              <a:rPr lang="uk-UA" sz="2000" b="1" dirty="0">
                <a:solidFill>
                  <a:srgbClr val="002060"/>
                </a:solidFill>
              </a:rPr>
              <a:t>СМС – розсилки</a:t>
            </a:r>
          </a:p>
          <a:p>
            <a:endParaRPr lang="uk-UA" sz="2000" b="1" dirty="0">
              <a:solidFill>
                <a:srgbClr val="002060"/>
              </a:solidFill>
            </a:endParaRPr>
          </a:p>
          <a:p>
            <a:pPr marL="285750" indent="-285750">
              <a:buFont typeface="Wingdings" panose="05000000000000000000" pitchFamily="2" charset="2"/>
              <a:buChar char="Ø"/>
            </a:pPr>
            <a:r>
              <a:rPr lang="uk-UA" sz="2000" b="1" dirty="0">
                <a:solidFill>
                  <a:srgbClr val="002060"/>
                </a:solidFill>
              </a:rPr>
              <a:t> </a:t>
            </a:r>
            <a:r>
              <a:rPr lang="en-US" sz="2000" b="1" dirty="0">
                <a:solidFill>
                  <a:srgbClr val="002060"/>
                </a:solidFill>
              </a:rPr>
              <a:t>Viber</a:t>
            </a:r>
            <a:r>
              <a:rPr lang="uk-UA" sz="2000" b="1" dirty="0">
                <a:solidFill>
                  <a:srgbClr val="002060"/>
                </a:solidFill>
              </a:rPr>
              <a:t>, </a:t>
            </a:r>
            <a:r>
              <a:rPr lang="ru-RU" sz="2000" b="1" dirty="0" err="1">
                <a:solidFill>
                  <a:srgbClr val="002060"/>
                </a:solidFill>
                <a:hlinkClick r:id="rId7"/>
              </a:rPr>
              <a:t>YouTube</a:t>
            </a:r>
            <a:endParaRPr lang="ru-RU" sz="2000" b="1" dirty="0">
              <a:solidFill>
                <a:srgbClr val="002060"/>
              </a:solidFill>
              <a:hlinkClick r:id="rId7"/>
            </a:endParaRPr>
          </a:p>
          <a:p>
            <a:pPr marL="285750" indent="-285750">
              <a:buFont typeface="Wingdings" panose="05000000000000000000" pitchFamily="2" charset="2"/>
              <a:buChar char="Ø"/>
            </a:pPr>
            <a:endParaRPr lang="uk-UA" sz="2000" b="1" dirty="0">
              <a:solidFill>
                <a:srgbClr val="002060"/>
              </a:solidFill>
            </a:endParaRPr>
          </a:p>
          <a:p>
            <a:pPr marL="285750" indent="-285750">
              <a:buFont typeface="Wingdings" panose="05000000000000000000" pitchFamily="2" charset="2"/>
              <a:buChar char="Ø"/>
            </a:pPr>
            <a:r>
              <a:rPr lang="uk-UA" sz="2000" b="1" dirty="0">
                <a:solidFill>
                  <a:srgbClr val="002060"/>
                </a:solidFill>
              </a:rPr>
              <a:t>Публічні заходи:</a:t>
            </a:r>
          </a:p>
          <a:p>
            <a:endParaRPr lang="uk-UA" sz="2000" b="1" dirty="0">
              <a:solidFill>
                <a:srgbClr val="002060"/>
              </a:solidFill>
            </a:endParaRPr>
          </a:p>
          <a:p>
            <a:pPr marL="357188" indent="628650">
              <a:buFont typeface="Arial" panose="020B0604020202020204" pitchFamily="34" charset="0"/>
              <a:buChar char="•"/>
            </a:pPr>
            <a:r>
              <a:rPr lang="uk-UA" sz="2000" b="1" dirty="0">
                <a:solidFill>
                  <a:srgbClr val="002060"/>
                </a:solidFill>
              </a:rPr>
              <a:t>Прес-конференції</a:t>
            </a:r>
          </a:p>
          <a:p>
            <a:pPr marL="357188" indent="628650">
              <a:buFont typeface="Arial" panose="020B0604020202020204" pitchFamily="34" charset="0"/>
              <a:buChar char="•"/>
            </a:pPr>
            <a:endParaRPr lang="uk-UA" sz="2000" b="1" dirty="0">
              <a:solidFill>
                <a:srgbClr val="002060"/>
              </a:solidFill>
            </a:endParaRPr>
          </a:p>
          <a:p>
            <a:pPr marL="357188" indent="628650">
              <a:buFont typeface="Arial" panose="020B0604020202020204" pitchFamily="34" charset="0"/>
              <a:buChar char="•"/>
            </a:pPr>
            <a:r>
              <a:rPr lang="uk-UA" sz="2000" b="1" dirty="0">
                <a:solidFill>
                  <a:srgbClr val="002060"/>
                </a:solidFill>
              </a:rPr>
              <a:t>Відкриті звіти перед громадою</a:t>
            </a:r>
          </a:p>
          <a:p>
            <a:endParaRPr lang="uk-UA" b="1" dirty="0">
              <a:solidFill>
                <a:srgbClr val="002060"/>
              </a:solidFill>
            </a:endParaRPr>
          </a:p>
          <a:p>
            <a:endParaRPr lang="uk-UA" dirty="0">
              <a:solidFill>
                <a:srgbClr val="002060"/>
              </a:solidFill>
            </a:endParaRPr>
          </a:p>
        </p:txBody>
      </p:sp>
      <p:sp>
        <p:nvSpPr>
          <p:cNvPr id="10" name="Title 1"/>
          <p:cNvSpPr txBox="1">
            <a:spLocks/>
          </p:cNvSpPr>
          <p:nvPr/>
        </p:nvSpPr>
        <p:spPr>
          <a:xfrm>
            <a:off x="665109"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
        <p:nvSpPr>
          <p:cNvPr id="3" name="Прямоугольник 2"/>
          <p:cNvSpPr/>
          <p:nvPr/>
        </p:nvSpPr>
        <p:spPr>
          <a:xfrm>
            <a:off x="4580465" y="472559"/>
            <a:ext cx="3924921" cy="461665"/>
          </a:xfrm>
          <a:prstGeom prst="rect">
            <a:avLst/>
          </a:prstGeom>
        </p:spPr>
        <p:txBody>
          <a:bodyPr wrap="none">
            <a:spAutoFit/>
          </a:bodyPr>
          <a:lstStyle/>
          <a:p>
            <a:r>
              <a:rPr lang="uk-UA" sz="2400" b="1" dirty="0">
                <a:solidFill>
                  <a:srgbClr val="A50021"/>
                </a:solidFill>
              </a:rPr>
              <a:t>Засоби передачі інформації</a:t>
            </a:r>
            <a:endParaRPr lang="en-US" sz="2400" b="1" dirty="0">
              <a:solidFill>
                <a:srgbClr val="A50021"/>
              </a:solidFill>
            </a:endParaRPr>
          </a:p>
        </p:txBody>
      </p:sp>
    </p:spTree>
    <p:extLst>
      <p:ext uri="{BB962C8B-B14F-4D97-AF65-F5344CB8AC3E}">
        <p14:creationId xmlns:p14="http://schemas.microsoft.com/office/powerpoint/2010/main" xmlns="" val="280364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object 12"/>
          <p:cNvSpPr/>
          <p:nvPr/>
        </p:nvSpPr>
        <p:spPr>
          <a:xfrm>
            <a:off x="0" y="5838444"/>
            <a:ext cx="9144000" cy="45719"/>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0" y="5925311"/>
            <a:ext cx="598931" cy="804672"/>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6728459" y="5952744"/>
            <a:ext cx="2087879" cy="763524"/>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0" y="64007"/>
            <a:ext cx="3049523" cy="104851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8557259" y="1426418"/>
            <a:ext cx="586738" cy="792571"/>
          </a:xfrm>
          <a:prstGeom prst="rect">
            <a:avLst/>
          </a:prstGeom>
          <a:blipFill>
            <a:blip r:embed="rId6" cstate="print"/>
            <a:stretch>
              <a:fillRect/>
            </a:stretch>
          </a:blipFill>
        </p:spPr>
        <p:txBody>
          <a:bodyPr wrap="square" lIns="0" tIns="0" rIns="0" bIns="0" rtlCol="0"/>
          <a:lstStyle/>
          <a:p>
            <a:endParaRPr dirty="0"/>
          </a:p>
        </p:txBody>
      </p:sp>
      <p:sp>
        <p:nvSpPr>
          <p:cNvPr id="3" name="AutoShape 2" descr="data:image/jpeg;base64,/9j/4AAQSkZJRgABAQAAAQABAAD/2wCEAAkGBxMTERUTExIWFhUXGCAYGRcYFx0gIBsgIB4gIR0eHSAdHSgmHx0lHiIeITEhJiorLi4vHx8zODMtNygtLisBCgoKDg0OGxAQGy8lICUwNS0tLS0tLS0tLS0tLy0tLS0tLS0uLS8tLS0tLS0tLS0tLS0tLS0tLS0tLS0tLSstLf/AABEIAKIBOAMBIgACEQEDEQH/xAAcAAACAwADAQAAAAAAAAAAAAAABQQGBwECAwj/xABLEAACAQMCAwQHAwgHBwIHAAABAgMABBESIQUGMRMiQVEHFDJhcYGRI1KhMzRCcnOxsrMVJDWCwcLRJUNidKLh8BZTCDZUY4PE0v/EABkBAQEBAQEBAAAAAAAAAAAAAAABAgMEBf/EAC8RAAICAQMCAwYGAwAAAAAAAAABAhEDEiExBEEyUXETYbHB0fAUIjOBkaEjQlL/2gAMAwEAAhEDEQA/ANxoqFxLisNuAZpAgY4BOdz8qj23MdrIVCTqdTaF67t5dOtANaKKV3PMVrGWDzKpRgjddmIJA6dcA/SgGlFQeGcXguNXYyB9ONWM7ZzjqPcakXl0kSGSRgqL1Y+FAe1FI/8A1fY//Up+P+lOkYEAg5BGQaA7UV5zzKilnYKo3JJwB8SaU23NVpJJ2cc2psFtlbGAMnfGOnvoB1RSjhnM9pOQsU6lj0U5Un4BgCflTegCilXE+Y7W3OmWZVb7oyxHxCgkV4z82Widnrl09qgkTKPgq3Qk6dunQ4oB3RXlbXCSKHRlZT0ZSCD8xXrQBRRRQBRRRQBRRRQBRRRQBRRRQBRRRQBRRRQHncuVRmHUAnfPgPdv9N6rXKHMU108gkjVFUZXCTKW364kQADyGdXmBT/igBglBOBobJzjHdO+fD4+FUT0aW6JcSqI4Y2ES5ESKgOcMNYWNcuAQcE5XVuBqFQ0uDRaKKKpkKKKKAKKKKAKKKKAofpa/IwftD/DVFt5zHAjr1S41D4hVIq9elr8jB+0P8NUQRE2erGwnwfmm37jQG4pcqYxJnuldefdjOfpWI3NyZIZ5D1e5Vz/AHllNXWHjH+wic94Ibf8dI/6CDVHWM+ps2NjcIoPvEbk/wAQ+tAXX0R9Ln4p/nqf6Ur3TaLGOsjjPwXvH8dNQPRH0ufin+elnpTvdV0kYO0afixyfwC0BTjGdIbHdJIB94AJHy1D61tPJF72tjCc7qug/wBzu/uAPzqg8Y4Vo4TayY31lj8JMkH6KlO/RNeZSaE/osJB/eGD/CPrQEP0r3r9rFDkhAmvHgSSRv54A/E139HPLodTdGQ/pxhQPMYJJ89+n+tWTnblr1yMFCBLHnST0YHqp+gwfD5ms14fxK64fMVGUIPfif2W+I/cw+uKA9OPcrzW85jRJJVADK6xsdvfgHDA/wCB8a0Ky4rOOEtM6sJkjYd5SDlcgMQR5YNSuWua4bsYB0S43jY7/FT+kPx8wKeTRB1KsMqwIIPiDsRQGFcD4ebq5SEvgyMcudzsCxPXcnH1NXfnTlA+rxyRMzmCJItGnJZQcZGP0t848hVa5l5Xmsn1rqMQOUlXqvlqx7LDz6H8Kf8AK/pAIxHd7joJgP4wP4h8x40BG9G5uIbns2ilWKRTnUjABgMg7jAOAR78jyFahXSKVWUMpDKRkEHII8wRXLSAEAnc9B5460B2rrI+AT5DNdq85z3Wx1wf3e+gIqX5JUaRjYMdQ2J8B54qdSeCbLKAFHeGMFNvPAB8akcevWhgaRSoYEAagCNyBjd065x7X16UAwopby9fmeBZGKkkndAMbHG2Hcfj9OlMqAKK4JrpDOjrqRlZT0ZSCPqKA9KKixX8TnSkisxQOAGBOk9G+HTf3iunDnJ1ZOenjn/MaAm0UUuvuLLG+go5JAIIUkHOfHw3Hj5ihUrIM/NMKStG7IpV2U5kXYBQwYjwye7iunEOPyLFbSxorGZQ3Y98schT3GRWHdzuSMHzFL+JiVpZkOpVDFy69nqKhRpjhHXWzZyT0x7678wzyx21sDdC3fThwRjWQq5GpFbRg/dHjQg7W6eW3lMkBhOlhplZCCNPUlSRp8N/I1UeRryOLtJJWEcUaBe1aMJCdTkkrMZCrlnbcnDEkZztTTlZ1ayn1MTu4eTtmkJ7g3BcDGFwMYA2z41XDcSRxzN210xKBVM62ykM80a4Ud1epALMe7tiozcFexoFjx21m1GG5hkCDL6JVbSPNsHYbHc1LtLpJUDxuroejIwYHBwcEbHfas75UZkhvI29rsC/tQMWyGGpnjdiTkY7/wAvGrjyfHps4lBUgagNLAjGo7AgnYdOponZckFF7EvjXEOwiMmAcEDBbT19+DUm1m1oj7d5Q2xyNxnYkDI+QpbzQwEOScAMMnOCOvQ6WOScDYeOPGp/Dh9jHjpoX9w9w/cPgKpzJFFFFAFFFFAUP0tfkYP2h/hpNypw/t+G3kYGWyGX9ZRqH1xj50/9KNpJJFCI43chySEUtju+OBXHoutJI4phJG6EuMB1K528MigM6XiJ9WMH6JlEv/SV/wBD8qtHMvDuw4VaIRhjJrb4srHB+AwPlUZuVJP6S7Hsn7Htc69B06Paxqxj2e78atXpPtJJLeIRxu5EuSEUtgaW8h0oCB6I+lz8U/z1S+O3JuLuV13MkhC+8Z0p+AFWzkqKeC1vWMMofSugGNgScOBgYydyOlJuUOBTG8g1wSqitqLNGwA0gkbkeYAoDvzRzM7CSyAj7GNhGpwdX2ZAG+rHUeXQ119HV52d8g8JFaM/TUPxUD51qarFMsq6BgFo2yB5b4+tY3bcMuoZVcW8xMbhsiJ9ypztt0OKAu/HeMGCd43v5U7wfSIA2FJY6Qc9CCoz17vvNOn4Zb8QtI2c6+73ZQNLAjYkZzjJBypzSjn/AJYe403EA1OF0snQkdQRnxGTkePywUXJN5dQzdg3aIml20OmNwpII1DI38utSjTk2IuPcIksrjQW3GHR12yM7EeIOR8q0zgnNCnh63U+e6dDlRnJ1aQcDzyD86zZob2+kDlJJXIA1acKB5ZwFUVp3DuWFXh5s3bJZTqYeDE5yPPScY+FUyenCeabW7cwx6iSpJDJgEbAjfr16VUudeSViRri32Rd3j8h4lfcPunp4eVV264PeWUoYI6sp7sqAlT78geI8G+lOeauL3ckVtGGciW2R5FVBlmJOc6RnGw2G1AcejTjLpcC3JJjkBwPusATkeWQDn5Vok7FpoGAOO/k46beO3+lUj0f8rTJMLmZCgUHQre0SRjJHgACeu9WmeVlmt0DFQ2cruM4Od9vlRliP66y+yds7dPP3VTm5xk06gLXGCcmdh0yD/uz47deufKrFYcSSeIkMMgYfTnunG+NvjUsrg1yRrdCsi5TRk9Mqf4mJ+ld+a8erNnUN1xpODnUOmHQ5+DfXpXnaxhZF0g9cd5OmfMg9fiKh8UvTJazF2C6ZQobIULgrgljqx8dj8Kpk4sZ3ThsrxthwshVmOog74LamfceRJGMdOlWKyctGjE5JUEkeORVZVFbhUw1qwMcgLq6uN85OpRgkf8Aau3FJcPw0BiAzYxk79wHcDY7DxqM1FWTU5hjlkeAJIH76nK7DTrBOc9O6On319+I3JMh9SiUgbhs7EY7zbYwPptSPgzA8UdTcQSAtKoiS4DtH7RP2XZARk7hiD12OatNlw9LdFhTJRVOM+RyTuAPPyqLc6TSiq9PmLOVSS7+SqQMpKCckZZizsM7ADctgDpjFN1PdO5GceZx18zSXlRF1k9pExERACMmoDK5yFgTyG5Jx5b08XJU+GMdSx8x4/4VVwYyeI9pb3BKgAnIAGfdkk+QFV3jcRkuInEZJ0pk9xwo1H9Hs3bzOdh08RTq5ZtTe0M4G0YOVx5+O9K76HXcRatfcRDgQs43LddJwh264/dRiHJ04ry/LJM7rbWLBjs0gk1nb9LAxn4VB5xuI4Le3t3ubNGCYPrJGSAANSBlfxB3I8tzSHiV7ciWbtJeMCQSPpWC3UxYDHswhwQV06dyfPNQ+ZImju1nveESX3a2sQ1orNodR9opVdSr3snbz2J3qKVmpYtPLLVyxxeCS2lto7qCacq+hEuTIWGjw1hcb+CgADfal9zwOS2tZjJCEEhiizHdTTue0mRWGi5RkBOegzk7Z8aRcEijuL609W4FLZmKUSPO6sgCAHI6AMT0wc/DrWl863PZ2Ur+sG2xp+2EfaFe8B7AG+enuznwo+BHaSRWeX7WOCC6HZ3UaOiqfWLeBFyxKAjsQurGd8np0p3wG9SKxKRTJO8KkswzgliTkjOfPbO+Kq/KsxeK6cvLMW7Mxy6phnvAKqC6j0L3xqyC3te5ae8Kupjb3HbSSFwgYBzCwAJYDT2SsTupGSu5AwvWkeC5b10zvc8WeW3kZmVQjLpYKy9dQwQSSdsbgdTsDirPw4fZR/qL+4eYH7hVW4B2aRulx3QXXAYMCThjknsoyc4O5z0I2q3RIFUKOgAA+A6VUc5qmd6KKKpkKKKKAKKKKAKV8RunW5tkU4Vy4YY64XI+G/j8vEU0pJzFeCJ4W7AyyAt2eMgK2nG5AIAIJyT0UMdyMEyx3Yh9InMdxayQiFwodWJyoPQjHX41H5T5tnlubeOZwVlic7KB3w8mDt/wpjFKfSfc9p6nJpK64i2k5yM6Tg5AOR7wKr1ve9jJZS/cXUfgJ5c/hkUIare3ptrW8l06SruUyOpOAp36gsRVF4jz1eoUCyLvFGx7i9WQE+HmasvpYvdNrHGD+VkB+KqM/wAWms24x7Uf7CL+WtAaVzbzDcQWVrNGwDyadZKg5ymo7HpvSG35wv3tWkQ6nEyr3YgcKUYnYDzA3qTz9/Ztj8E/lVG5AuoEtbgTzGJXkRQysVOcE4BXcdPpmgGHKXMXEJruOOdWEZ1asw6eikjfTtvilPF+eL1LmaNZFCrKygaF6BiB4eVXXl+4tGn+xu5JpChGhpXYY230nbOw369fM1k/MH55cft3/jNAWnjnOHEIbiZRtGsrKpaLYgMQN8b7e+rByTzsbp+wmVVlwSrLnDY6jBJw2N+u+/TFTuIcRMycQhZBoiiIB8yUYnxI2wPI/hWacin/AGhb/rH+FqAsvOXOF3b3ksUTqEXTgFFPVFJ3I8zVjsLky+pSyMutowx8Mk9cALv9Ris+9Iv9oz/3P5a1oXL9s7W9iwUaViTU2ojGw8NQB+YPyoyxK7zxzZNBdmGAoFRVyCinvHfxH3StSOQeaZrmd4ZypDIWGFC7gjPTrkH8Kp8J9c4kCd1mnz/c1Z/gFc8Cl9V4kmf93MYz8CShJ+RzQhq8dpOCDpQ4O2ZXPw2x16/h1qOY5YbeZuzOrttahUEhILDDadY38diMYzikPMFhey3F60M0yCJMoqvINebYjRGoITJkwdXVSNtyaRcVurx9bI90EIGk5uF7ws18EGr8t4YwWznxrDlR3jh1dy6zXMj8NllZjrAkfGPLOFZTnA81qBxG/liM6rMR2calAXAO6ZOF097HxGNutLoL+60FGN0JTfW7YIfPZYgEgyBpC6i+pQce1tjNReHzXYaFI3unIuIiZJDOFdSs+0qPujhsB1BKHEZGNhRyNxx0txweL3SyFdTNpaVCux3JRY99IzhnXfA2J8qsXAtUlvHI75bDAkjruwyflWecGuOI5tiGuGYCJmWQyYbFvKzq2rbLEAZPRip6gV6ctz3naW3bNdFswg6mlxoNsdRYEFWHa51FsNq0b7VFIs8W3YunApn7Uq1wkw7M47N10rggHuKuFzkYyT0NMoB3W+A+9nGfeB+FI+UroySH7RWwh2BXO+jchXbI2G/mW86frblVbpvj2Rjx8gP8a2jz5FTPOeyLMW0I2cYJYgjYbUl4izLNGysRhYxsRgkswAJb2epAJ6/KmN4V1kHQOg3LZ9kb7Hp4YqQnDI5AkjA50gbM2BjyGeu5GeuCRnejJF0zLb+8eOeXspcpG9wgZbGd1USyapgXD4bDDc+GDjave75ghsbqF5b1+ztbCMwW0asqTlo9IYEk5z4atxjOdjUaWG7knuEtVunQTSZSHitso3difs+yJXJJOlt9981aOIce4Ra+rRcQEa3MEMZUSQmVo+6MYdIiuQR1XG4zgViJ6cqpJfQrPC1uo72xuLviEi3t1LqayGoosLAgKUz3cAE5PQjxKk1bLri0xsrjTLMJBoVD2cTEFnACqNe+QQpZyMbnwNLZ+c+H3XELNrKaJp2k7ORmgkDmLDHSjPH3e8fAjxr2uLYGzuF0R6mMKsmmE7mQZUI8Mcfab93UX72n567HBeJWL+VoGS2umdcK5jLPKFjLESAOXK3EhAAHXC+BGasPDBH6vddmbb2Bnsp3l+9jUHG3jjY5OdqT8uWTQQXUkcUkSMigSNHaxtq1kEhrZG7ig7llJG+PGmXLzN6tdJrEmFUghgyktqz3uyiJk2B7xP6O4pHg1ld5LFl/hbN8Kc9tHkaVG3ewcaFOPPrnDeGRWmp0FZ9xm17SB0CMMyRkByXbYP10GXUuVJAOkZ1bjx0FelVGchzRRRVOYUUUUAUUUUAVTfSJcxx9g0j9mMthg6KdQ0sg78iZGtVY4J9kDbORcqqPpClYLCFEmSx70RYMvQZDKGx1ycqcgHxABkuDePxIpvPmOx4fjGPVhjDBhjCdCCQR7wTUPifDs8LtLgDo0kbfAuxX5Agj+9TP0lvlbIkkkwk5JyT7HU6VyffpHwFPOXuHescDMQGWIkK/rLIxX8QKpl8lO45xBrxrOJTlhEkf/wCQtpbP0U1157tlivXjX2USNR8BGoFT/Rfw7tbztD7MK6v7zd1f8x+VRvSQf9ozfBP4FoQfc/f2bY/BP5VKOV+FR3FnMJGkVVnjP2ahjkqV6Hw72T8Kb8//ANm2PwT+VSnlTmFrK1lkVFctMqYJxjuMc7fCgHfJtlawXKyRyTszDRh41UDXg775BGMY/wC1UjmD88uP27/xmtC5X59kurpIGhRQ2rcMSRhSfL3VnnMH55cft3/jNCs1OW3dRxMsjBWjJUnoe4+dOR8zuRv4bis45G/tC3/XP8LVY+aefZc3FqsSKAzxa8knGSpOMDBI+NQPRpwaSS6SfSRFFk6iNmYggAefXJ8se+gbsh+kX+0Z/wC5/LWr5692PBFkBwfVlVfiyhR+Jqh+kU/7Rn/ufy1pvzbfaeE2MIO8iKx+CIP8WB+VCCbkWeOGdrmUHRAmdhk5YhFAH94/Q1A5mvI5rqWWLIR21DIwc4Gf+rJq08h8It5bSU3JwkkyoMtpyUGQAc+bHb3VD9IfLcVoYTCCEcMDlidxjz8wfwoC6pwqO+ihuWlkQvGhIRgNwDnfGdiSMZ+OcDEnh/LkUDGRXZmAJGoqcd1htgbDB6DyXyqn8D5tNpwaWXsxKYJQmgtpysjDG+D4s3h4Uu4N6ZDLcQxeoqvayJHq7YnGpgM47PfrmstxTO8MeScbjwPjxa6WG3cytmWEyZ1Kc963GfYGn2n2369fL1PGplC9pcMNLyIyLp17ShVZSU0zY2UqNJw2cZpDxn0zNBczQeohhFK8ertsZ0MVzjszjOM4qdwv0n2V66Ryma0fOzaxoJPgWH72AHvprQfTZEroshupU9dbt3+xdVXVoIAKxuTvpBPeI6jb371VOIXfEJp5YreWdpRBbumh41VWbVqeQNgFCOoAyTjarZzVeLw7h80xQ3IBXKSt11MqYzpOw64xWdcD9KkZu1KcNSN5jHCzCdsBQ2FAXRpGMnpisyaujeCEnFyUbHI43c6JczvleMrBkH/d5GUH/B7qh8J47d67dmnnCyetIzOwKOU7Ts1QYLLIuAcnAwBgnpSzj3PdtDxCfPC1d4rknV6y4DPGSqydnpKB8b5wd/HYGmHKnNvBZJVD2rW0mGVWkkZ0XtCdeGLdwtqPe0jbxG1Zvfk9Di1G9Hw8h6/F5xY8Gk7Z9c08KytndwVYkN5g4o5BuppUsLmXiDa5xPrgkOe20s2OzXYJowCcDptUziXBbW1nt1jt8qoMy5lmOloIyY9OX0jbORg56kHqM34b6SbaCRZYuFIrIGCf1lyE1kltClCqZJPsgbbdKrdPcxGOuLUF8PeaVxHkN7qdpbiaFBqJUQWsYfGTp1SyBiTjrgAZpDz3zTbWlyln/R8FzOIk+2uniUYwQNTyLudvEr1rtx/0vNbtCPU1btbeOf8ALEY7RdWn8mc46Z8aTw+kaDiNzBb3HCoH7WRY9buGK6mAyMxZ2z4EVdUUc/ZZmra2XoTOTbS+ueIBmt7C3htyjt2ECHtA4JAjlCtkjG5Vhg7U+niAs7jW4jUCNyxSSPSwkzuY31dpkA93G5rrxHk3hXC2XiAeW2ETA6EkYiQ79zS2Sc+QI6Z6A1UeZfTH26PFFaYjOO80zqxwQR+SKldx0DGq5JcmceKeSScVsi0cjRNPDcRpON1XShnncgaiSWBkOgPuO6Q25z5VaxwufRclyjPKqgIhfTlQRn7R8AkYG2B3RnNZzxjm9uFPb9jD2guLWOVxLPM2CS2Qut2Cj5Zqy8lekS0v3ELK0E59lGfKt7lbbJ9xA92aRkuC5cU3/kS2DivDGjtcSoVzMm5UMNg+nAiYHOSBuep28q0FOgqFxPhkc0YSTOkHOxx0BHX51nXMvplt4XMdrEbgrsZC2lNvu7EsPfsD4E1W1Hk5RhPK/wAqNTorKuHeky5k4Xd3phhDwSRoq4bSQzKDnvZzgnpio/AfTbGzBbu3MYP+8jYsB7ypGcfAk+6mtGvw2Telwa7RXla3CSIskbBkYBlZTkEHoQfKitHA9aKKKAKrPOXD5Zex7KNmIJ74bGg5VlZsOpKhlDYGSSqju51CzUo9afrq6s64wMbDbwoyxdOyCWhhtrZbi2BYQqNJRW0aQoK7k9M+BPsnc+MK/wCIKGVY2lgRQwMcaJg9/Tq2YY73l/jinMjMYdbFiQAd1TBz1xsa5NqvaldIYbEkIm5LZJbbpsPoKlGlJLehFw+wKSSKLlkAXUx7JVB0qpY5Rs9HU79DnFQ+auY7eCeMslvKjQM4BjLTXD6hHGkR0kHvddydx4DNOnb7IhVCM0cmWRBkjQdPsjOxB2HlVM5m409vDZSCWWOXs9h6tE0Wok5LtKU7Js9e8p8xU4NeLcY2vGLloLqK59TeWAQ6Qi92Ay5BjbXlNSAbYJ946ZjSmTEietWeIhrUhIMTNjpjGARuuceP0Y2/EJpOHyyzxWYVnjbVGyuJCWGtpAupQ2MYIZs/Ko897w/NzpS2wEHq/wBm27aTnVt01Y64qM3BbcFqsI0GmRIIlbSDlY12ygJww+OPfQbeInLQQkkgkmJcnIJPx3HWon9LSoEjhtkkzBG7sZRGveBAC5G+ynp02rmXiTNb6+zWGRZOzYM4K91SdmKkEEbA46mtnCt6Jht4m1P2EWoLrJMakknOTn37HNTTOwyNu6oOy+4+/YbClXEL/SyoHjXMKsysrlsZI/RXpnwxnY1F45xSSBUkkKaXGA4SQgbbayFwoOdtWM/hSxpY6SzjkZjJDE7YU6jGpJyPHPXGMUtaznYJqtoSF7oVkTYb9NyAuw29/uzTSZVww7qqNLEk4+pORUSN0JKh1LLgNjUfujHTxKn8KBOjyhS4UKq26BAxOAqDHkQA+M9d/eOle3M1wAhUpGx7KWRe0UMFKLkHB95Ga9YItyMg5BGk5GNvhtjIHwJrrcdkYSW0ElJMagdOkg51gYyMddvPFQt2zMece0Xhl4rjA+yO6QKdSz6W/IAAgEY72+QcVmXKn5/af8xF/MWtH5tihHDrzsRagaYc+rRFF/Lfpajkn8KzjlT8+tP+Yi/mLXCXKPrdP+lL77G1X3owsL0zzo86SPLJltSkB9R1d3Hs6sjGQduvjWDXdu0cjxt7SMVOPMHB/Gtz5g9McUEk8KWsjSxO8eWZQpKsVztk4yM4x9Kwu4maSRnbdnYsfeWOT+NMmnsOk9rvr47Gw3nEXn5SLSHLLojyfEJOoX/pwKyrlz88tv28f8YrX+PcHa05VMMgw4CO48i86sQfeM4+VZBy5+eW37eP+MUlyh07WidebNs5i9HPC5Z5dVxJHcTSFvbB77nPslemWG2fEb1hXELVopZIm9qN2Q481JB/EVtXMnpStIbiZBYF7iF2jDtoAJRsA6t2xkZH+FYxIZbmZmCs8srliqKSSzHJwBk9TTJXYnSe0Sevj3m68gEXPB455ctLbxTRI5Y7LggbA4PdwuSD0r5/FfTHKXA3s+DdjIMSdlI7jyLBjp28QCB8q+ZxTJwh0jTlOuL+pvVnyJZ3ltZzTiXX6pAvccAYEa420nzqfwT0XWEcsc6dsHidXXMgIypyM93pkUkHpOXh9vZ27WzSEWcDahIB7UY2xpNMuVvSyl5dxWwtGQyEjUZAcYUt00jPTFdFpPJJZ6bV0Vv/AOIS4ftrWPfQEZx5FiQD8wAPqfOqv6KeV4b+8aOcnQkZk0KcF9wMZ66RnfG/StU585fPFoJURAk1tIexYn29sMpyBp1YHzCnOKwZHuLK42MkE8Te8Mp9/mCPkQfEGsT2lbPV0z14dEXTN79I3IENzal41cT28GmIKSdSoCRGVOck7gHrnG56Vh8HLnEEZXSzugykMpEEmQQcgju9Qa13kT0txz6Yb7TFL0EvSN/1vuN/0/DYVoHMO9s+D1xg5/4hWnFS3R545smD8kkIPSBxCUcEnlVSsjQpqGCCusqr7dRhWb4Yr5ttIdciJqC6mC6j0GTjJ9w619X3JjmBtJFJWSHffqpGkjzz76+bedeT5+HzFJFJiJPZy47rjw+DY6r9MjeplXc6dDONOPc3uw9HtlFZyWYVzHKVMhLnUzLghsjYHIBwAB7qwvmbka6t7uWGK3uJo0buSLC5DKQCN1XBIBwceINPeRPSrNa6YbrVPANg3+8jHuJ9pR907+R2xW68H4tDdRLNBIskbdCPD3EdQfcd6tRmtjGrL08m5bplK9CSXCWLw3EUkfZynsxIjL3WAJxqAyNWo/OitDorolSo8eSeuTl5hRRRVMBS3iUKojSKFBGSS2ojfY4APWmVQuNHFvL+ofvf5SCfgN6AW2l7qg72hlzo0jUp2AOBnJz0qTezNgyR27vICAFZwmeuNycYB/fS7gwYWwH2hZXYd0PnwPe16iPlt7qZQFijai5O2zJ7/AHGaArPMvM8dueweGJSIdR13kUZHaagQgk9vGDuRjJ+NJ+cLiCHskkuJ44lszLHCLpYBM+raNgijwOMjAGMYrtz1G7XAIM6hYFI0LekMcvkf1bCIRgZJyd/ICufSRxOKIW7PdPFI0Q0xdnC5P8AxNJOhwAdjjfxwaydESODz2JS8jsngijRYGa51ibWSX7rhySdOMDJPtnHSvbhvEnzgW8d0ng8Vqyk/EsFUVC5Fk7W1uQk8F/Key1QiNFSPdsZbso9fidxtp267uLLle5UlxJFbeOIQ7fg76fwobjVO/v5nXmOANKC9g0hMcWnEOvQAxMiEgjfTsAOhrlVVbNsW5jja4OmNgYjpK7ZwcE+85H0rw4pdI8qMbmONZrdEaV5Csoj1EvpToDJgd7bGD5Co783RcNhiAhDpcSymNYZdSoEC7FmzknrgdCapyXJL5ohYkk4KmzC4yME6snYHIGMjIHj12qP6QNIhszqXCqxVi8anZU3VpEIzg+Az44wCK49IXM9rbdlO6SSmW3JAjZR3NceCcjOSX23xgNXlx7mMNc+p2sFzLJZwl3aORFA7isqkujamOEHTqT13rNHVS4LXxy7jSKRGkRWkj7qu4XVt78eR+hrxtriAMwN3GcuDozuCWJwcuR1DDIA6GqhxDnOyuobSc28jm7c2gBKaom1AEjIIydfUdQem5FRrHjdn/W9dvdQXNoguJImMYLBCzZUquFP2uNgvdZQNs1bZlRjW5oEHELctrS5iI3PtDoVHv8AuoTny3rykMXq8ksc2tY4yS0JGoZi1dw5wGKsHBPmpqg8OurGWaxh7G41XkBZWMi91VSVNDYUZyi428lPUZpxFzFHw+5Szhtp5pLmLtwmtTgojLpBZQ2dMIXc+A8c5Ww4x7FU5kZP6NvQlx6xlbZi5lWVwS4BR3WZxkEfdUE5IJ8M95U/PrT/AJiL+YtbX6Sbx5eAyyPbNbsXTMT4yMSqATp2361ifKn59af8xF/MWuU/Ej6XTS1YpP74Ni5i9FFoZJ7ue7lRXkaVsKuBrYnA2JO5wPGp3LnK3CLFreUM0kk28Mk2T5bgBQqncYJAI86e8wX4eG4V2SLsXQhnQsM6+7qUruDgbjPXNVyTjzT6Ypby00FlB0wyE9QcLqTGdq66UfNefI1Tewx9L90jcJukVsspi1Dfb7VKwHlz88tv28f8YravSgP6jxHunrF3vDeSPu/Hx6+NYry5+eW37eP+MVyyeJH0Oj/Rl+/wNm5i9DkdxLPOl06ySu0gDICoLMWxtg43xn99YmkktvMdLtHLGxXKsQQQcHce+vqXiV06XMeJGCMFUoFTBJfGSWOobeCj/t8xcz/nt1/zEv8AG1MiS3Q6PJKVxk7VH0Pyrx173g3byY7QxSK+PFl1Ln54DY8M18yivoH0V/2C/wAJv8a+fhTJwjXSJKc0vP6m0XHIsN3BZTv2+TZwBijoFUBFAJzGxPXfyG9enK/JlvaXMdyguS8YdgrsCCcFdOFhB1HOcZ6YNPeEc42VrZ2cU912T+qQnRoc7GNcHKr/AI1OsufOHyypHHfandgir2cm5JwBkqPHzraUTySnlpqnRN4LLplcrEw7Z1ZtR9nUruekY6HK4J64O2cn05w5OtuIR6ZlxIB3JV9pf9V/4Tt8DvWXemniN5bX6mK5uI4pIgVCTOq5BIYAKwGehPxFdvRN6QhG8sN/cyEPho5ZXZgpGQVJYnSDsR4bHPUU1q9LCwT0LLBlI5x5NueHSaZlzGThJV9lv/5bH6J9+Mjenvo79Icloy29ye0s2IXDbmL3rn9EeK/Mb9df5449w9bORLqWNlli1LGCCzg+wyAb9ej9ARnO1fMNc5LS9j2YZfiMbU0fWAX+vhhjHq+Bgj7x+o/88aY8QsY5o2ilRXRhgqwyD/551nnOIuk5et3jkljmijgaQxuytjQFYEqckAtk/DPhWV8t883cF1DLNdXMsSuC8bTOwZTsdmbBODkZ8QK6uaWzPDj6aU4uUXwWT0geimS21T2YaWDctH1eMe776j6jxzuao/LXMdxYy9rbyaT+kp3Vx5MPEfiM7EV9NWXNVlLAbhLmPsVxqcsFCE9A2rBUnIGDvXzp6Rbu1l4hNJafkmIJIGFZsd8qPIn6nJ8a5ziluj19NllkvHkV/fc+iOTOZY+IWq3CDSfZdM50OOq58fAg+IIoqg//AA9K3YXZPsdogH6wU6vwK/hRXWLtWfPzQUMjijW6KKK0cgqFxnT6vLqIC6DknOAPfhlP4iptQ+LqTBIACTpOAuc58MYBOfeATQCXh0arBpEhQCRhsrDOAMgjWzDBz1Y/uAmWYGhwAOoOV1ZO/vGdvnUfhFvKbcAr3ixLdqGz4Y9tcnyyfL5VNEDJEwbHhjvEjr5YAHyFAZ36ROzadEYzMxiTCNJAbfOXYFklkQ5wp1OGAPdXqwFe95xW4hu2kImYI50xoX7PshZBxpjAaNkMwK6gdWrSASMitBNpEyozxI5OFyUB/eOlK14y8iXaoADA2hdGc51MMYIHgB08zv5Q3dr0M/s+IcTgEKsLqSS2eVpVfJM6lIG3Kkq2NcugE7BQNjnEzk97sXaRXc07BdS5aScKzC4uFyNOzZQLs/d06fdWjWTvpg1E6tI1Ak9cb5zvSLinHJxDfEEAwyKsZQb4JA72c79fgPCj2LG5bImcU4TImnspLeKJVVAJYQxBzgd4kbEkADz+NZ9zpw1Xm4UnapILi4ly8ShV74jTugeQH1zVs4lHhbw9wlhGWBVHzh13ZdgduoO/kemJvCBBJBaSPGkx1s0MjhMrl8hlIGNRGDleuM0IvMw7jSSzWE0kwKmxjh4eBnYssjF8fABB8xV/4HeRw8d4qZpFjBt1YF2C5AjQkjPXA3+tXS1it7q2kL2kAR5tTriORXfC5dsLgvnuk7kFetMuLcCt5iryW8LsFKanRSdJGCoJHTGdulKDl2MA4KhFjwcnug8SJB92qEZ+RB+lMo5FFxxpROt6WsWb1wHJ2Efcyp046Db/ANse8Dap+DQMI1aC3KwnMalExGR9wY7vQdPKqjzQqWpEEK20EDx5liWOIdoCJSdjEwbZMdPEjGWTCi6rKTwCZUveBO7qiLZyFmYgBRifJJPQDzphzJLE3G+HGO8RIvU3HrUbqVTC3ALBvZ2II3rURy/Zs4RrSAiNCiAxJ3Vbqo22U6myOm5ri95csUjDeoQPoXQqiFNlYnUq7bA6mJHvbzpRNQi4zwN73gxtra8W7ZmBFw7ghtMmogsgI2Hd2HhVE4H6IuIRXMErNb6Y5UdsSNnCsCcdzrgVos9ohiVIYZbaNM9yA9n7ZBJwEI6jOeo3PjuW1pIqTukl2G7BwochsHBK6E0e3k5HXy3xWXFN2doZZwi4rg7cS1RRXcgPZ6nHfKFtIL4LaSgBwN9ifOl13xJ3xPHKscKusUX2QJuXyNRxjIXqB/ga9eE8Wea2una8MRDoC0iKeyJxqQxndRghArb4wx3Y4itxJ00MvFI5yrLpiMCjOSBgFQSNidxWzztUe3O3CmuYL2FCsbOYwHkOlDiRD1CnfPd+JA99Zpwb0fzJPDIbuyKpKjHE5zgMCcDR1xWycVjiRp2UxyOxUSRtg6R1GRnxwKWS3dqt8LD7HtSQRH2PhhmPe7PTnswp69QRWJRTdnow5Zxi4xJXG3V760kViV7pBEihSGLYJHU7ZI8MgVk3HOQnlmnuEvrDsXmcq5uR+kS4BIUgNo72M9MnpWpcFngvpEe3nQm2VY5FELjcEnClio05H3TjGdjjFHhihijmzeRF7RBDMCs5C/ZPak6uyyRrcEIoIGDv3sjMlZ1wyceOfQtvJFqtpw6SxmubXtxrGFmBx2mkLqzgg6nUdP0l8xWcW/ofv3XUktq4yRlZWIyCQwyE6ggg+RBplPxawbC+vx6FZirCKcMdb27Nkdl3SBE2CCckjpV44XzZaJa21ub3Eki4hkSJ++gkZFLApgMdOGz4gnpimz2ZrVkx3KPL52KnzP6K76doCjQfZ20MLanYd5Ew2O4ds9DS/l/0a3VveQyyT2mmCeMyATHI7wIGCntEdAcZ2q+WPOFrIksqcSZkhUPJmCTugsAD0BO+2B5mqhxa9s5bx5xfRKlxLHOqusy6hF2caaj2eFwVuev/ANvwzhpjyZWbPWmv6ND544VY31syXE8aCNyBN2ijsnxuCScdOqH8CARjXG/RfdQl9E1tKqqHJEyoQp6MwkICgnocke+rXxHhptZIe1urfVdSdugXtMPLIk0cpDrE4IJniIcgZC4wOp9eL2E3DP6xLdW8cksBtl7shUaYoVQjREw7rRswUoAC7dckVZJPkxhy5Me0e4q525ZnvWsvVuxcJZxxsRPFgMuvUPb3wA24yO6fI135P9Glukokvry2YJh+wSVSCCRpMjHHdJIGAMHI33wffiUMMNz2Mk8VvJDGjaEM8hTs4JyG19gofOtGYHqDINzjMfhvEraO2kLXELRGWHDh7hSsiRxDugW2Vcdmzq+SDgKVwTiVGzayZtGlcehtjLHNEQdMkci48CrKw+hBFYzzP6FpA5exlVkJyIpSQy+4Nghh8cH3nrVo5f8ASVw6K1ijmu0MioA5jglC58dIESj6AfAdK0KGQMoYbhgCPgelaajI4RnlwO1sYxwrka/j4PfWrQfbSyxMih07wVlJOdWBgA9cUo4P6Gb6Rh27RwJ497W3yC7fVhX0DRT2aNrq8iuu4r5a4DDZW6W8IOldyT1YnqzHzP8AoBsK4prRWzzNtu2FFFFCBXldxF43QMVLKVDDqMjGR7x1r1ooDL/6VQTDRcXQ0MMK5GCPa3ZpQGyQRgYJxgDz4u+JKmF9auG0tGxwQc5AwDmXJzncZ89sAYuPG+BTzSaortoV0BdCpnvd8a85G+G+qqfClttwiXtMm9dl2YppK+JyAQ+QDnHuAA23zmjrrJ3LNgyRI/bSSq4UgSZyNycnLHfBAxgDb3nMLhyNi/JXI7YhSzA6sO3dxqdQoJGNgd9wNqLfhcyOn9fkKo4ypU4bGMjOvO+D1yN/r52CjHEcDftMe2pyNbkZA3XclTq2IHxNUl2mP+Gsezg8MqNgdunTbyqO/Luv1kO40zOrDQgUqFOcHOdRz+l+AxXtw38nb566B+791Sn4hHGT2kipktjUwGQACcZ8qphNrgqvFFyL9SupcIukljkagGGNLYyMjAXHuNTOEIWgs99Wl2ywVgNmI3B3U+GD7/jXncLDJ6xru0WObZXSQZGkgkDPT9HIHn8KdcBaFYlginEuhTvqBONR648AdvlUKnQj5GUCxPeB+1bfB64AIOwzuCMjIxj4BhxDmFFlMRt7linVljGn2dWQxYA7ZHyPuzH5Ud/U8NGY9L6VU6slQAPHB338BTe54Qrlm1upcYOk+GF2Hl7PX3mgdXuKDzFEAGNtd9cj7IE753wDnw/EUl5qvAJo5C8sYaFQIgbbWdLv0WaOTLHIwFxnxJ2xb/6FUOH1vs2r6MWx8N8Y8gBVN564m0d7bSRSqjFMDMqgjdgToaJyUOdyNsqu3dBAqq9i4cTA0zEjOE1YPjjBHTfqKWS8NhWBJjGSzBdtbDcjPv6Hzp9LaFu03xrXAPXw8R4/WoPFbRhbJGuGZdI3xg46nBOPlVMrkhXN7dW7dlBZ641JCtq69G+Q72N/FT7q8b7idxJBMktuqIYZQXfXpGIzgvpwwQ+Ok6t8DcEjtc8vlmYrfzLnc95jg6nPd74wMMBj/hri/wCHdnb3R9aZ19WkUBwz6fabUc6tR3x7ByABg9DDWwl5PsZGsbiOLSja10AxydkAMagi3CZ6hgcjY4GxBqLZ3EqXCxyTrG+rbs7a3kz84u8v0qbydwbtbe6gfMWt0bSAupRkkb9hGCDjTurHY774Dqz5MEX5O7uFGckKygH44WiJPkX8SkY3F4pJwGh0j9YHp3vMeQ+dVa9/+b4vh/8ArtWjWnBMXVzM6oVlMZHnlFwCduvv3NUq64HcnmeO6ED9gBvLju/kGXr+ttWZI74ZLf0ZSeR+MtZytc79it32U58kkDYJ9wK6viAPGrH6Oo0finFwyq6mVtmAZT9u2NjsfOpPo95Pla34lb3cLxrcFdJZf1yGHvU6T9K7ejTgk8PEOIdrGV1MdJyO9iUnI36YwfgazFPY75ZxanXO3yPK2IPM0loY4vVwuRF2Uen8grfd+8c1F9JEKR8c4cqIoRVjOhVAH5ZyQANt/wDGm9twa4HM8l0YW7AjAkx3SewVev621efpC4RcS8ZsbiGFpI4hGWZegKys2Cfhj60a2/ckZRU1v/r/AHR48c41DccLv+y4c9oVjTJeFU1AyDYYG+MVSb/i0A4HBbm0JmbLLc6BhR28h0h+ucAjT5NmtB43xq+vrC8gl4c1u3ZroBfJc612AKjw3qC/Bpv/AEx6r2R9YDZ7LbUP6xq6Z+7v8KNX/BccoxSv/pd/cIeZrIxpwCMurnHtK2QdUkZAB8QAcfKofO3G2uOFWsc21xazPBMD1yq4BPxAwT5hqcXHL108XBQsDsYGPa4Gez+2U97y2BNT/S5yVM8jTWkLSGd0Z1QZwyK6lvgwK/MHzqNOmajOOqKb8/ixdzDcLHzO8jRGVVjyYguouPVfZAPX4Vo3Kc9rewu39HCBVfGiWBBk49oDHkcZ+NU3jfC7yPmBr6K0kljRMrgYDn1fTpzvjvbdOtX7lHjNzcrIbmya1KkBVZs6gRufZHStR5ZwzO4Ra8l3+RQvRfpuL6/jnjikSJsIrRR4XvuNu75ACtcVQBgDAGwArMvRZwS4gvuISTQvGkjZRmGA32jnb5EGtOrUODn1DWvb3fAKKKK0cAooooAooooAooooApVdSOrFVtQ4yAGyB5Zz3dhv7+hprRQCu3uwIy80PZd7GMas7ZzsvxHypO6WqrchZ2DTtqYshIU5z3QFG2/iT9c5tlGKFsWcPi7kOltYVdOrGM42Ox3HSi+4NFN+VjV8E6dWcDVjPl5D6CmdFCFPkt7M9V6eOZdjjB317HCjfw0jyqwcO4PDCcxppOCuxbGCdRABOBvvU/SPKuaFbOGUHqM1zRRQhwwrNufRpnQNcCMrECF1MpcmQ7QhbmINJg5wyuNkH6WDpVcYoVOjmuCK5ooQ40jypbzK4WzuWzpxBIdWAcdw74Oxx132pnXBFAUz0XrF6u5ikhbLZZYmQ6Dv3XCEqCBgZBOoAHJzmrpXAUDoK5oVu3YUUUUIFIuHIfXZjv0IzhsHcY3LY26YC+e/WnteEdnGrmQIA56tjc0B1azUknJ3z5eJz5edC2ag5BOxz4f6VJooCFdcJhkJLxgk9Tv7h4H3ClXHbOOCIPGgBDj2ixHTf9LrgDf3CrFSTm4jsBkZGsfuIHh51GajyJri6NtK4h7BF2HeWXOAOhIzkAdMVwnH7vUyF7XXjSo0y7PlQNWR7PtA/L31cexU9VB+IFc9ivXSPoKUNXuFHDvXtX2/YBd/Y1Z6d07+Oeo/Hbdgbd//AHD/AOfOpVFUjdkX1dvvn/z51KoooQKKKKAKKKKAKKKKAKKKKAKKKKAKKKKAKKKKAKKKKAKKKKAKKKKAKKKKAKKKKAKKKKAKKKKAKKKKAKKKKAK6ugOxAI94riigOwrmiigCiiigCiiigCiiigCiii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sp>
        <p:nvSpPr>
          <p:cNvPr id="2" name="Прямоугольник 1"/>
          <p:cNvSpPr/>
          <p:nvPr/>
        </p:nvSpPr>
        <p:spPr>
          <a:xfrm>
            <a:off x="2699792" y="1268760"/>
            <a:ext cx="5781239" cy="4093428"/>
          </a:xfrm>
          <a:prstGeom prst="rect">
            <a:avLst/>
          </a:prstGeom>
        </p:spPr>
        <p:txBody>
          <a:bodyPr wrap="square">
            <a:spAutoFit/>
          </a:bodyPr>
          <a:lstStyle/>
          <a:p>
            <a:r>
              <a:rPr lang="uk-UA" sz="2000" b="1" dirty="0">
                <a:solidFill>
                  <a:srgbClr val="C00000"/>
                </a:solidFill>
              </a:rPr>
              <a:t>Інформаційний зв’язок з громадянами (зворотний  зв</a:t>
            </a:r>
            <a:r>
              <a:rPr lang="en-US" sz="2000" b="1" dirty="0">
                <a:solidFill>
                  <a:srgbClr val="C00000"/>
                </a:solidFill>
              </a:rPr>
              <a:t>’</a:t>
            </a:r>
            <a:r>
              <a:rPr lang="uk-UA" sz="2000" b="1" dirty="0" err="1">
                <a:solidFill>
                  <a:srgbClr val="C00000"/>
                </a:solidFill>
              </a:rPr>
              <a:t>язок</a:t>
            </a:r>
            <a:r>
              <a:rPr lang="uk-UA" sz="2000" b="1" dirty="0">
                <a:solidFill>
                  <a:srgbClr val="C00000"/>
                </a:solidFill>
              </a:rPr>
              <a:t>) :</a:t>
            </a:r>
            <a:r>
              <a:rPr lang="uk-UA" sz="2000" b="1" dirty="0">
                <a:solidFill>
                  <a:srgbClr val="002060"/>
                </a:solidFill>
              </a:rPr>
              <a:t/>
            </a:r>
            <a:br>
              <a:rPr lang="uk-UA" sz="2000" b="1" dirty="0">
                <a:solidFill>
                  <a:srgbClr val="002060"/>
                </a:solidFill>
              </a:rPr>
            </a:br>
            <a:r>
              <a:rPr lang="uk-UA" sz="2000" dirty="0">
                <a:solidFill>
                  <a:srgbClr val="002060"/>
                </a:solidFill>
              </a:rPr>
              <a:t>обговорення питань в групах, залучення громадських організацій, газетні купони з питаннями, «гарячі лінії », скринька для пропозицій, спеціальні листівки з питаннями, години прийому громадян для надання консультацій, опитування громадської думки; «груповий портрет» громади, громадські слухання, опитування громадян телефоном, дні відкритих дверей, «гаряча лінія» для скаржників, уповноважені по скаргах громадян, громадські наради у вузькому колі, публічні дебати</a:t>
            </a:r>
          </a:p>
        </p:txBody>
      </p:sp>
      <p:sp>
        <p:nvSpPr>
          <p:cNvPr id="4" name="AutoShape 2" descr="data:image/png;base64,iVBORw0KGgoAAAANSUhEUgAAAOEAAADhCAMAAAAJbSJIAAAAhFBMVEWKIiH///+EAACJHh2IGxqHFhX7+PiGEQ+CAAC3hITQsK+6jIytc3KSMjGcTk2VQ0KFDQv27++GExLiz8/s39/m1tbdx8fHoqKMJSTBl5fYv7/x6OiVPz759fWscHDUuLinZmWfV1a+k5Oxe3qkYGCeVFORNDTGoJ+OKyrRs7N8AACaSUknGglPAAAJU0lEQVR4nO2daZuyOgyGsQWJO+6K+zI68/r//9+hLWVtAWdG2zlX7m+oCI9tkzQN1XEQBEEQBEEQBEEQBEEQBEEQBEEQBEEQBEEQBEEQBEEQBEGQ/xeu90qoaXkTgMe+/zqONyCeSX3kMm29mPbiCK4pgbAfv1ofZzYkRvRROLxFH+MMJhSS+dsEtlpdAxJhIa49Px+Hr2N/n4nLrN/eUYMOv/DsAb7nvg4vgOOOX+njzeaGuvyy4RvM3CTgzbh5cz8NluyqU3iHQ6aEm+z9e/0i8IuuGgskQAiJOvS3fhHvKn7O75z7Xdwhu+ZX49G/mk4X4WHZ228BiP90zwbeT/1nT/sJfo9d8tT0VukqtfubsDckZPJUY4rLvdXWAB+Gje8yq5CxW1woPDGs3BM7q//OgUi60RXbzV1UQSEfVn1obKfcETujM/nezX6LZxW6nU5n3T1MN+2MxnZ30NDZ/AGFzmTiB0AA/NulO0tFhqNG7fgXFCbQaEa56odJWy5uDb7FMoWu5wfVppJ6BPaLNKiuvXOLFLoBeMN9795ZBTXf4IFz38XjsV/XVa1R6MFoKQdZp7bzUSC9WOOCVt+8JQopHLMzxn59CEIDso6b8VoZktmhMLjlZ8S7un7KiPx+KD6+rOqpVigk/aJLX+bejuLuYKLwfhSuItkzDfS+0QaF0CsKbLU+01ZZheGhu76cfEXc7RHRjJuVNiqzQGFwKQuMpsfy7TQuHS/OQyAFkSDObm91EswrFHdQYiiV5CPv8dcJ8mYo2AqjOtRoMK8QZmV5EfOkEYuR9+bsk6xl8VzxDSO1COMK/Y5SYOQx5D156/uyG852mfeWXtZ6UiKS5zflWDSuEHSp73HSykEUd0eBN91n4u51bkVCZCd3ysSIaYXeXiOw1ToXnCL1AD57UuT4mPXzQuJM5RdNKyQLncBWyy/fL/VhJNcDDtlmBB4yhIroxrRC0AtsHZTRmEvcrnh/90g/QMmGvdRTBPRmFbofFQpbI3WkQskgXpe7pBLdFZ82DkvWxrBCXxHOpGiznBT2Yhq8TD8xObEXNqVGNKyQfFUpbB21sZg/mRZ7sphrlBaaTCusMDQtud4AEHmLYkhK4V6UKKzNsPBBwwo1AU0CS3OuNpv54qv3ERTCNRAzkrTR6Cc7nhUa0bTCTbXCA3GoIw+mPS+XQSQn/vI6kRTwUd3J/xCWK1xkFbLjYVZjICTuE0m8SxSmz5YrPLCP5V6ZjjLWMjjy125Stcjgr3MSTSusGYfMmLrXY//cTdMc3UwzEh63p0NPRG85j2G3LRVTKNfz/Cjyvn7FqeDxI5UA3N3c5Qvulh3mIlrTCiuLTjZubh5ISCfu1JlYRvSCrWxW3ojjbCMaVhisKwTOSj7Qlymd1H6KVkvmy+6DHWYXtQ0r9EpZtmwXVcyFAkfEMmm4JkKZRBN3+9lwz7BCOtAK1FQyUFgXWpHPoZNqC/GbDdJzjc+e2hqBC20iO86uJV5QTKKTRV7C0h3n1OsbV6ipT1TNZZMvEHmBQWJdmLFJPAYP5jOhm2mFwV0psLoUreAFPe73ZemD8Pppysa0QnE/RZaVAqUX7Em3xyOjg3QRvJumikwrVA7Ezb+67xDRnhxs/pkdJd2UJfrDQsbZoMJ44SFPbfWLqDqS6zeiUE7amgmzROPUYZpWqEwnVtkZgajATbrpNNNsYhkgWdoxrtAJVP7is67KQsx2e3E/5YnzJFbjDjLxHuYVKkPTbu06N7DeLc2p0LuNfxYezi9l+5pXqE4o0rpGFKfJiJtbHqmCV3cukumGcYXqOWKDRmR9UcYu3F7JckduapIwzgKF6tWnW5055V8zlYEDC1blBIP72J1FCtWxaW3NKzfCUgcPa3a5USmNlQ0K1ZFbXcUJvbFPxZMIISMJvtnByCKFcWV7gbZbY2x4dJYU4vKeHZ/BO4WMGmxQ6BBlI9b1U26hpNsjTNQja1mv8TtWKHR85SxRsVSWhQcyMv2bazaufW+VwuCsUtj6qLwtvnov3QVku2yude1QqFnNb6+qXAZ0Z7OZXJ0i0+hAGhcSRgcnm8ahnMSW2JAqawMRSVKNQKb0mx0keXA7FOqyGfPaSUYttijUJd30Camm2KIwXhl7VmKDUnZrFMYruGX0T4BR4g/c2mcS7FGoTQ6XkvsxkwGr2p8Oawq97VGorsJkjLeqkmFfzisPfmUEa5FCR//08748GIN04tzuVHVVmxQ6RLsi3C1qiBe4ZUce6e2RVQpd/TrNLP94THAt/gRE11WtUuj4xRvPsM48kgflz7Uvmq5ql0KHVFSBbU5SAyhjvPlW+Z2WKYwfv9SwuHGNRB3EsuUOhQ7bFDr/VFn+hHAEE6Ivut3ty13VOoXaFcWY+V4vMGJ6K/pO+xQ65GebunQKEi1UWNeKdRTqbm1U+EOJZ6sq9zRApbmpYW1V5Z6OSqdRw72g8GSlQgd0j9I83YailNw+hQ6pCOCqKYgR65MWKnT8z5raUx2FHTdEUYONCh33m7tl5ZM3YgHHToVJrfpzFCrZ44UtSxVGPfX5PcEK5VSws1qhQ5+3qflhKB9pt1YhKyitLpQuku+k3rZlvUL2SPozRjX3yIznyhUfmxWyDSU6uirUEvfM91KyTZa07FYYWRxybqZx+o/4HqvFoa4PNBP62a6QPQt8brRX5iY8X28rl34Oe3L8Lv+GwkgjudQ8fqLm/PlXFLI9ax9fjQdkTPsIds6eNLgE+jrnMe8pooOuN7F0fqiFeuD2w11JyuIKPqz6X9mOPD+vCLV1BlyJR+BxXqROchN2XJ4QZ3tIkce+d18u15cTAf64+19U6LA9pQgJBh/H/v7jFkBun0G2mVbExLZKhe9A2W7gdbVhf1phM1DhCxBb0NbWqv8WLk/4vHUT2gmf8uk3E/hlxCT/UVey8ZtQPmerf6Til+CZqPcNivSaum09fhtR4RG+V6HI0VZX5f0Wnki1Nd7T95cQO1DPvCY76/3wSmIjsPduBe0ktZbtSxSY+K8jAD/OQw3eZbgT5MLLLjz3XsdaTkP6r+8sZYldzRzoFXSM/P2Daq/E19A+mvkLDwe2L/8PFs6hZgPXF+JmNp19FfP151t8klZjAOAMXocLEBj/Q6QohnsdpqUhCIIgCIIgCIIgCIIgCIIgCIIgCIIgCIIgCIIgCIIgCIIgv85/qhiaQ+DiQ54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14339"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55575" y="1817941"/>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Прямоугольник 17"/>
          <p:cNvSpPr/>
          <p:nvPr/>
        </p:nvSpPr>
        <p:spPr>
          <a:xfrm>
            <a:off x="4067944" y="238580"/>
            <a:ext cx="5103515" cy="461665"/>
          </a:xfrm>
          <a:prstGeom prst="rect">
            <a:avLst/>
          </a:prstGeom>
        </p:spPr>
        <p:txBody>
          <a:bodyPr wrap="square">
            <a:spAutoFit/>
          </a:bodyPr>
          <a:lstStyle/>
          <a:p>
            <a:r>
              <a:rPr lang="ru-RU" sz="2400" b="1" dirty="0">
                <a:solidFill>
                  <a:srgbClr val="C00000"/>
                </a:solidFill>
              </a:rPr>
              <a:t>ЗАЛУЧЕННЯ </a:t>
            </a:r>
            <a:r>
              <a:rPr lang="ru-RU" sz="2400" b="1" dirty="0">
                <a:solidFill>
                  <a:srgbClr val="002060"/>
                </a:solidFill>
              </a:rPr>
              <a:t>– рівень ІІ</a:t>
            </a:r>
            <a:endParaRPr lang="uk-UA" sz="2400" b="1" dirty="0">
              <a:solidFill>
                <a:srgbClr val="002060"/>
              </a:solidFill>
            </a:endParaRPr>
          </a:p>
        </p:txBody>
      </p:sp>
      <p:sp>
        <p:nvSpPr>
          <p:cNvPr id="19" name="Title 1"/>
          <p:cNvSpPr txBox="1">
            <a:spLocks/>
          </p:cNvSpPr>
          <p:nvPr/>
        </p:nvSpPr>
        <p:spPr>
          <a:xfrm>
            <a:off x="665109" y="6087231"/>
            <a:ext cx="5985238" cy="4808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dirty="0" err="1">
                <a:solidFill>
                  <a:srgbClr val="182B5D"/>
                </a:solidFill>
                <a:latin typeface="Gill Sans"/>
                <a:cs typeface="Gill Sans"/>
              </a:rPr>
              <a:t>Проект</a:t>
            </a:r>
            <a:r>
              <a:rPr lang="en-US" sz="1700" dirty="0">
                <a:solidFill>
                  <a:srgbClr val="182B5D"/>
                </a:solidFill>
                <a:latin typeface="Gill Sans"/>
                <a:cs typeface="Gill Sans"/>
              </a:rPr>
              <a:t> USAID </a:t>
            </a:r>
            <a:r>
              <a:rPr lang="uk-UA" sz="1700" dirty="0">
                <a:solidFill>
                  <a:srgbClr val="182B5D"/>
                </a:solidFill>
                <a:latin typeface="Gill Sans"/>
                <a:cs typeface="Gill Sans"/>
              </a:rPr>
              <a:t>«Демократичне врядування у Східній Україні»</a:t>
            </a:r>
            <a:r>
              <a:rPr lang="en-US" sz="1700" dirty="0">
                <a:solidFill>
                  <a:srgbClr val="182B5D"/>
                </a:solidFill>
                <a:latin typeface="Gill Sans"/>
                <a:cs typeface="Gill Sans"/>
              </a:rPr>
              <a:t> </a:t>
            </a:r>
          </a:p>
        </p:txBody>
      </p:sp>
    </p:spTree>
    <p:extLst>
      <p:ext uri="{BB962C8B-B14F-4D97-AF65-F5344CB8AC3E}">
        <p14:creationId xmlns:p14="http://schemas.microsoft.com/office/powerpoint/2010/main" xmlns="" val="15260963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7694</TotalTime>
  <Words>4046</Words>
  <Application>Microsoft Office PowerPoint</Application>
  <PresentationFormat>Экран (4:3)</PresentationFormat>
  <Paragraphs>387</Paragraphs>
  <Slides>70</Slides>
  <Notes>2</Notes>
  <HiddenSlides>1</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Тема Office</vt:lpstr>
      <vt:lpstr>Слайд 1</vt:lpstr>
      <vt:lpstr>Слайд 2</vt:lpstr>
      <vt:lpstr>Форми взаємодії</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Рівні умови – рівні можливості</vt:lpstr>
      <vt:lpstr>Слайд 18</vt:lpstr>
      <vt:lpstr>Гендерні стереотипи</vt:lpstr>
      <vt:lpstr>Слайд 20</vt:lpstr>
      <vt:lpstr>Слайд 21</vt:lpstr>
      <vt:lpstr>Слайд 22</vt:lpstr>
      <vt:lpstr>        Гендерна державна політика базується на гендерному підході</vt:lpstr>
      <vt:lpstr>        Гендерна державна політика базується на гендерному підході</vt:lpstr>
      <vt:lpstr>Слайд 25</vt:lpstr>
      <vt:lpstr>Слайд 26</vt:lpstr>
      <vt:lpstr>Слайд 27</vt:lpstr>
      <vt:lpstr>Слайд 28</vt:lpstr>
      <vt:lpstr>Слайд 29</vt:lpstr>
      <vt:lpstr>Партисипативна модель управління та комунікацій ОМС</vt:lpstr>
      <vt:lpstr>Форми громадської участі</vt:lpstr>
      <vt:lpstr>Слайд 32</vt:lpstr>
      <vt:lpstr>Слайд 33</vt:lpstr>
      <vt:lpstr>Практична робота № 1 до Учбового модулю № 1 Робота з фліпчартом  Робоча група № 1. «Стать чи гендер?»  Робоча група № 2. «Приклади гендерних стереотипів»  Робоча група № 3 «Приклади гендерної рівності»  </vt:lpstr>
      <vt:lpstr>СТАТЕВІ ЧИ ГЕНДЕРНІ ХАРАКТЕРИСТИКИ?</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Практична робота № 2 до Учбового модулю № 2  «Ні бар’єрам – алгоритм організації форми участі»  Робота з фліпчартом Робоча група № 1  «Почути кожного під час круглого столу» Прописати алгоритм дій Робоча група № 2 «Громадські слухання» Прописати алгоритм дій Робоча група № 3 «Як винести ініціативу, щоб тебе почули» Прописати алгоритм дій  </vt:lpstr>
      <vt:lpstr>Питання</vt:lpstr>
      <vt:lpstr>Слайд 70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userTBK2</cp:lastModifiedBy>
  <cp:revision>254</cp:revision>
  <cp:lastPrinted>2019-10-06T17:38:12Z</cp:lastPrinted>
  <dcterms:created xsi:type="dcterms:W3CDTF">2019-09-21T19:16:09Z</dcterms:created>
  <dcterms:modified xsi:type="dcterms:W3CDTF">2020-06-26T09:59:41Z</dcterms:modified>
</cp:coreProperties>
</file>