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618" r:id="rId2"/>
    <p:sldId id="729" r:id="rId3"/>
    <p:sldId id="731" r:id="rId4"/>
    <p:sldId id="259" r:id="rId5"/>
    <p:sldId id="260" r:id="rId6"/>
    <p:sldId id="261" r:id="rId7"/>
    <p:sldId id="719" r:id="rId8"/>
    <p:sldId id="732" r:id="rId9"/>
    <p:sldId id="662" r:id="rId10"/>
    <p:sldId id="734" r:id="rId11"/>
    <p:sldId id="671" r:id="rId12"/>
    <p:sldId id="665" r:id="rId13"/>
    <p:sldId id="720" r:id="rId14"/>
    <p:sldId id="721" r:id="rId15"/>
    <p:sldId id="666" r:id="rId16"/>
    <p:sldId id="691" r:id="rId17"/>
    <p:sldId id="724" r:id="rId18"/>
    <p:sldId id="735" r:id="rId19"/>
    <p:sldId id="660" r:id="rId20"/>
    <p:sldId id="725" r:id="rId21"/>
    <p:sldId id="742" r:id="rId22"/>
    <p:sldId id="317" r:id="rId23"/>
    <p:sldId id="319" r:id="rId24"/>
    <p:sldId id="726" r:id="rId25"/>
    <p:sldId id="673" r:id="rId26"/>
    <p:sldId id="736" r:id="rId27"/>
    <p:sldId id="698" r:id="rId28"/>
    <p:sldId id="693" r:id="rId29"/>
    <p:sldId id="702" r:id="rId30"/>
    <p:sldId id="694" r:id="rId31"/>
    <p:sldId id="715" r:id="rId32"/>
    <p:sldId id="713" r:id="rId33"/>
    <p:sldId id="716" r:id="rId34"/>
    <p:sldId id="717" r:id="rId35"/>
    <p:sldId id="718" r:id="rId36"/>
    <p:sldId id="740" r:id="rId37"/>
    <p:sldId id="738" r:id="rId38"/>
    <p:sldId id="737" r:id="rId39"/>
    <p:sldId id="686" r:id="rId40"/>
    <p:sldId id="687" r:id="rId41"/>
    <p:sldId id="688" r:id="rId42"/>
    <p:sldId id="739" r:id="rId43"/>
    <p:sldId id="699" r:id="rId44"/>
    <p:sldId id="711" r:id="rId45"/>
    <p:sldId id="712" r:id="rId46"/>
    <p:sldId id="707" r:id="rId47"/>
    <p:sldId id="708" r:id="rId48"/>
    <p:sldId id="700" r:id="rId49"/>
    <p:sldId id="709" r:id="rId50"/>
    <p:sldId id="705" r:id="rId51"/>
    <p:sldId id="746" r:id="rId52"/>
    <p:sldId id="462" r:id="rId53"/>
    <p:sldId id="743" r:id="rId54"/>
    <p:sldId id="744" r:id="rId55"/>
    <p:sldId id="745" r:id="rId56"/>
    <p:sldId id="455" r:id="rId57"/>
    <p:sldId id="701" r:id="rId58"/>
    <p:sldId id="704" r:id="rId59"/>
    <p:sldId id="714" r:id="rId60"/>
    <p:sldId id="536" r:id="rId61"/>
    <p:sldId id="535" r:id="rId62"/>
    <p:sldId id="747" r:id="rId63"/>
    <p:sldId id="706" r:id="rId64"/>
    <p:sldId id="656" r:id="rId65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/>
  <p:cmAuthor id="2" name="Strobel, Chiara GIZ" initials="SCG" lastIdx="15" clrIdx="1"/>
  <p:cmAuthor id="3" name="Bauer, Vanessa GIZ" initials="BVG" lastIdx="18" clrIdx="2"/>
  <p:cmAuthor id="4" name="Klaus Hoppe" initials="KH" lastIdx="4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859"/>
    <a:srgbClr val="F8E946"/>
    <a:srgbClr val="E6E6E6"/>
    <a:srgbClr val="C80F0F"/>
    <a:srgbClr val="C00000"/>
    <a:srgbClr val="CC00CC"/>
    <a:srgbClr val="232120"/>
    <a:srgbClr val="FFFFFF"/>
    <a:srgbClr val="E7E6E6"/>
    <a:srgbClr val="D6B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2A6D1-3EB9-4B95-9846-A55B917D9370}" v="38" dt="2020-01-16T10:08:43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94" autoAdjust="0"/>
    <p:restoredTop sz="87656" autoAdjust="0"/>
  </p:normalViewPr>
  <p:slideViewPr>
    <p:cSldViewPr snapToGrid="0">
      <p:cViewPr>
        <p:scale>
          <a:sx n="140" d="100"/>
          <a:sy n="140" d="100"/>
        </p:scale>
        <p:origin x="-930" y="-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058"/>
    </p:cViewPr>
  </p:outlineViewPr>
  <p:notesTextViewPr>
    <p:cViewPr>
      <p:scale>
        <a:sx n="176" d="100"/>
        <a:sy n="176" d="100"/>
      </p:scale>
      <p:origin x="0" y="0"/>
    </p:cViewPr>
  </p:notesTextViewPr>
  <p:sorterViewPr>
    <p:cViewPr>
      <p:scale>
        <a:sx n="85" d="100"/>
        <a:sy n="85" d="100"/>
      </p:scale>
      <p:origin x="0" y="-21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My%20papers\OneDrive\EEIM2-2018-2019\Meetings-Workshops\1809-Workshop-3\Materials\Benchmark\2018-08-17_EEIM%20II-Benchmar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5;&#1045;&#1091;&#1043;\&#1042;&#1030;&#1047;&#1048;&#1058;!!!\&#1053;&#1086;&#1074;&#1072;&#1103;%20&#1087;&#1072;&#1087;&#1082;&#1072;\13.01%20&#1055;&#1077;&#1088;&#1074;&#1086;&#1084;&#1072;&#1081;&#1089;&#1100;&#1082;&#1080;&#1081;.&#1088;&#1086;&#1073;&#1086;&#1095;&#1080;&#1081;%20&#1079;&#1074;_&#1090;.&#1087;&#1077;&#1088;&#1077;&#1076;&#1077;&#1083;&#1072;&#1085;&#1086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5;&#1045;&#1091;&#1043;\&#1042;&#1030;&#1047;&#1048;&#1058;!!!\&#1053;&#1086;&#1074;&#1072;&#1103;%20&#1087;&#1072;&#1087;&#1082;&#1072;\13.01%20&#1055;&#1077;&#1088;&#1074;&#1086;&#1084;&#1072;&#1081;&#1089;&#1100;&#1082;&#1080;&#1081;.&#1088;&#1086;&#1073;&#1086;&#1095;&#1080;&#1081;%20&#1079;&#1074;_&#1090;.&#1087;&#1077;&#1088;&#1077;&#1076;&#1077;&#1083;&#1072;&#1085;&#108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err="1"/>
              <a:t>Адмінбудівлі</a:t>
            </a:r>
            <a:r>
              <a:rPr lang="ru-RU" sz="1400" b="1" dirty="0"/>
              <a:t>, </a:t>
            </a:r>
            <a:r>
              <a:rPr lang="ru-RU" sz="1400" b="1" dirty="0" err="1"/>
              <a:t>споживання</a:t>
            </a:r>
            <a:r>
              <a:rPr lang="ru-RU" sz="1400" b="1" dirty="0"/>
              <a:t> </a:t>
            </a:r>
            <a:r>
              <a:rPr lang="ru-RU" sz="1400" b="1" dirty="0" err="1"/>
              <a:t>теплової</a:t>
            </a:r>
            <a:r>
              <a:rPr lang="ru-RU" sz="1400" b="1" baseline="0" dirty="0"/>
              <a:t> </a:t>
            </a:r>
            <a:r>
              <a:rPr lang="ru-RU" sz="1400" b="1" baseline="0" dirty="0" err="1"/>
              <a:t>енергії</a:t>
            </a:r>
            <a:r>
              <a:rPr lang="en-US" sz="1400" b="1" baseline="0" dirty="0"/>
              <a:t> 201</a:t>
            </a:r>
            <a:r>
              <a:rPr lang="ru-RU" sz="1400" b="1" baseline="0" dirty="0"/>
              <a:t>8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b="1" dirty="0"/>
              <a:t>Heat consumption </a:t>
            </a:r>
            <a:r>
              <a:rPr lang="en-US" sz="1400" b="1" i="0" baseline="0" dirty="0">
                <a:effectLst/>
              </a:rPr>
              <a:t>201</a:t>
            </a:r>
            <a:r>
              <a:rPr lang="ru-RU" sz="1400" b="1" i="0" baseline="0" dirty="0">
                <a:effectLst/>
              </a:rPr>
              <a:t>8</a:t>
            </a:r>
            <a:endParaRPr lang="ru-RU" sz="1400" dirty="0">
              <a:effectLst/>
            </a:endParaRPr>
          </a:p>
        </c:rich>
      </c:tx>
      <c:layout>
        <c:manualLayout>
          <c:xMode val="edge"/>
          <c:yMode val="edge"/>
          <c:x val="0.33311651558235272"/>
          <c:y val="3.689553064391706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942777002960445E-2"/>
          <c:y val="0.14773729135012462"/>
          <c:w val="0.89223145282188088"/>
          <c:h val="0.6454479144070558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3000">
                  <a:srgbClr val="F7644B"/>
                </a:gs>
                <a:gs pos="83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solidFill>
                <a:srgbClr val="FF3300">
                  <a:alpha val="85000"/>
                </a:srgbClr>
              </a:solidFill>
            </a:ln>
          </c:spPr>
          <c:invertIfNegative val="0"/>
          <c:cat>
            <c:numRef>
              <c:f>адмінбудівлі!$L$13:$L$50</c:f>
              <c:numCache>
                <c:formatCode>#,##0</c:formatCode>
                <c:ptCount val="38"/>
                <c:pt idx="0">
                  <c:v>438</c:v>
                </c:pt>
                <c:pt idx="1">
                  <c:v>381</c:v>
                </c:pt>
                <c:pt idx="2">
                  <c:v>152</c:v>
                </c:pt>
                <c:pt idx="3">
                  <c:v>233</c:v>
                </c:pt>
                <c:pt idx="4">
                  <c:v>445</c:v>
                </c:pt>
                <c:pt idx="5">
                  <c:v>395</c:v>
                </c:pt>
                <c:pt idx="6">
                  <c:v>119</c:v>
                </c:pt>
                <c:pt idx="7">
                  <c:v>50</c:v>
                </c:pt>
                <c:pt idx="8">
                  <c:v>457</c:v>
                </c:pt>
                <c:pt idx="9">
                  <c:v>271</c:v>
                </c:pt>
                <c:pt idx="10">
                  <c:v>269</c:v>
                </c:pt>
                <c:pt idx="11">
                  <c:v>440</c:v>
                </c:pt>
                <c:pt idx="12">
                  <c:v>423</c:v>
                </c:pt>
                <c:pt idx="13">
                  <c:v>270</c:v>
                </c:pt>
                <c:pt idx="14">
                  <c:v>120</c:v>
                </c:pt>
                <c:pt idx="15">
                  <c:v>272</c:v>
                </c:pt>
                <c:pt idx="16">
                  <c:v>241</c:v>
                </c:pt>
                <c:pt idx="17">
                  <c:v>302</c:v>
                </c:pt>
                <c:pt idx="18">
                  <c:v>273</c:v>
                </c:pt>
                <c:pt idx="19">
                  <c:v>22</c:v>
                </c:pt>
                <c:pt idx="20">
                  <c:v>387</c:v>
                </c:pt>
                <c:pt idx="21">
                  <c:v>430</c:v>
                </c:pt>
                <c:pt idx="22">
                  <c:v>353</c:v>
                </c:pt>
                <c:pt idx="23">
                  <c:v>234</c:v>
                </c:pt>
                <c:pt idx="24">
                  <c:v>334</c:v>
                </c:pt>
                <c:pt idx="25">
                  <c:v>274</c:v>
                </c:pt>
                <c:pt idx="26">
                  <c:v>216</c:v>
                </c:pt>
                <c:pt idx="27">
                  <c:v>49</c:v>
                </c:pt>
                <c:pt idx="28">
                  <c:v>153</c:v>
                </c:pt>
                <c:pt idx="29">
                  <c:v>421</c:v>
                </c:pt>
                <c:pt idx="30">
                  <c:v>118</c:v>
                </c:pt>
                <c:pt idx="31">
                  <c:v>240</c:v>
                </c:pt>
                <c:pt idx="32">
                  <c:v>396</c:v>
                </c:pt>
                <c:pt idx="33">
                  <c:v>168</c:v>
                </c:pt>
                <c:pt idx="34">
                  <c:v>170</c:v>
                </c:pt>
                <c:pt idx="35">
                  <c:v>169</c:v>
                </c:pt>
                <c:pt idx="36">
                  <c:v>206</c:v>
                </c:pt>
                <c:pt idx="37">
                  <c:v>263</c:v>
                </c:pt>
              </c:numCache>
            </c:numRef>
          </c:cat>
          <c:val>
            <c:numRef>
              <c:f>адмінбудівлі!$N$13:$N$50</c:f>
              <c:numCache>
                <c:formatCode>#,##0</c:formatCode>
                <c:ptCount val="38"/>
                <c:pt idx="0">
                  <c:v>593.26530612244903</c:v>
                </c:pt>
                <c:pt idx="1">
                  <c:v>313.80769230769232</c:v>
                </c:pt>
                <c:pt idx="2">
                  <c:v>266.00595766044682</c:v>
                </c:pt>
                <c:pt idx="3">
                  <c:v>260.61963097398672</c:v>
                </c:pt>
                <c:pt idx="4">
                  <c:v>240.9</c:v>
                </c:pt>
                <c:pt idx="5">
                  <c:v>235.97866545619607</c:v>
                </c:pt>
                <c:pt idx="6">
                  <c:v>232.45507162333899</c:v>
                </c:pt>
                <c:pt idx="7">
                  <c:v>223.4713397188705</c:v>
                </c:pt>
                <c:pt idx="8">
                  <c:v>209</c:v>
                </c:pt>
                <c:pt idx="9">
                  <c:v>195.57945566286216</c:v>
                </c:pt>
                <c:pt idx="10">
                  <c:v>189.95081967213116</c:v>
                </c:pt>
                <c:pt idx="11">
                  <c:v>177.2</c:v>
                </c:pt>
                <c:pt idx="12">
                  <c:v>170.37808353808356</c:v>
                </c:pt>
                <c:pt idx="13">
                  <c:v>165.07826086956521</c:v>
                </c:pt>
                <c:pt idx="14">
                  <c:v>164.59992570579493</c:v>
                </c:pt>
                <c:pt idx="15">
                  <c:v>161.86285627836611</c:v>
                </c:pt>
                <c:pt idx="16">
                  <c:v>154.47982376863985</c:v>
                </c:pt>
                <c:pt idx="17">
                  <c:v>135.45466457023059</c:v>
                </c:pt>
                <c:pt idx="18" formatCode="0">
                  <c:v>135.24199656750571</c:v>
                </c:pt>
                <c:pt idx="19" formatCode="0">
                  <c:v>130.54934725848565</c:v>
                </c:pt>
                <c:pt idx="20">
                  <c:v>120.78770438194898</c:v>
                </c:pt>
                <c:pt idx="21">
                  <c:v>118.90164172599158</c:v>
                </c:pt>
                <c:pt idx="22">
                  <c:v>104.80636515912897</c:v>
                </c:pt>
                <c:pt idx="23">
                  <c:v>104.50340689121177</c:v>
                </c:pt>
                <c:pt idx="24">
                  <c:v>102.93413683954225</c:v>
                </c:pt>
                <c:pt idx="25">
                  <c:v>99.729347763347775</c:v>
                </c:pt>
                <c:pt idx="26">
                  <c:v>92.641278893752798</c:v>
                </c:pt>
                <c:pt idx="27">
                  <c:v>92.185860253435678</c:v>
                </c:pt>
                <c:pt idx="28">
                  <c:v>85.958756746696452</c:v>
                </c:pt>
                <c:pt idx="29">
                  <c:v>83.405095238095242</c:v>
                </c:pt>
                <c:pt idx="30">
                  <c:v>81.966998168018833</c:v>
                </c:pt>
                <c:pt idx="31">
                  <c:v>78.615968492660215</c:v>
                </c:pt>
                <c:pt idx="32">
                  <c:v>77.425487465181064</c:v>
                </c:pt>
                <c:pt idx="33">
                  <c:v>74.826064382139151</c:v>
                </c:pt>
                <c:pt idx="34">
                  <c:v>72.044247787610615</c:v>
                </c:pt>
                <c:pt idx="35">
                  <c:v>68.050748752079869</c:v>
                </c:pt>
                <c:pt idx="36">
                  <c:v>68.035032931726917</c:v>
                </c:pt>
                <c:pt idx="37">
                  <c:v>49.279661016949156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8A-458E-B310-6D777DE6161B}"/>
            </c:ext>
          </c:extLst>
        </c:ser>
        <c:ser>
          <c:idx val="1"/>
          <c:order val="1"/>
          <c:spPr>
            <a:gradFill flip="none" rotWithShape="1">
              <a:gsLst>
                <a:gs pos="0">
                  <a:srgbClr val="002060"/>
                </a:gs>
                <a:gs pos="39999">
                  <a:schemeClr val="tx2">
                    <a:lumMod val="60000"/>
                    <a:lumOff val="40000"/>
                  </a:schemeClr>
                </a:gs>
                <a:gs pos="70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chemeClr val="tx2"/>
              </a:solidFill>
            </a:ln>
          </c:spPr>
          <c:invertIfNegative val="0"/>
          <c:cat>
            <c:numRef>
              <c:f>адмінбудівлі!$L$13:$L$50</c:f>
              <c:numCache>
                <c:formatCode>#,##0</c:formatCode>
                <c:ptCount val="38"/>
                <c:pt idx="0">
                  <c:v>438</c:v>
                </c:pt>
                <c:pt idx="1">
                  <c:v>381</c:v>
                </c:pt>
                <c:pt idx="2">
                  <c:v>152</c:v>
                </c:pt>
                <c:pt idx="3">
                  <c:v>233</c:v>
                </c:pt>
                <c:pt idx="4">
                  <c:v>445</c:v>
                </c:pt>
                <c:pt idx="5">
                  <c:v>395</c:v>
                </c:pt>
                <c:pt idx="6">
                  <c:v>119</c:v>
                </c:pt>
                <c:pt idx="7">
                  <c:v>50</c:v>
                </c:pt>
                <c:pt idx="8">
                  <c:v>457</c:v>
                </c:pt>
                <c:pt idx="9">
                  <c:v>271</c:v>
                </c:pt>
                <c:pt idx="10">
                  <c:v>269</c:v>
                </c:pt>
                <c:pt idx="11">
                  <c:v>440</c:v>
                </c:pt>
                <c:pt idx="12">
                  <c:v>423</c:v>
                </c:pt>
                <c:pt idx="13">
                  <c:v>270</c:v>
                </c:pt>
                <c:pt idx="14">
                  <c:v>120</c:v>
                </c:pt>
                <c:pt idx="15">
                  <c:v>272</c:v>
                </c:pt>
                <c:pt idx="16">
                  <c:v>241</c:v>
                </c:pt>
                <c:pt idx="17">
                  <c:v>302</c:v>
                </c:pt>
                <c:pt idx="18">
                  <c:v>273</c:v>
                </c:pt>
                <c:pt idx="19">
                  <c:v>22</c:v>
                </c:pt>
                <c:pt idx="20">
                  <c:v>387</c:v>
                </c:pt>
                <c:pt idx="21">
                  <c:v>430</c:v>
                </c:pt>
                <c:pt idx="22">
                  <c:v>353</c:v>
                </c:pt>
                <c:pt idx="23">
                  <c:v>234</c:v>
                </c:pt>
                <c:pt idx="24">
                  <c:v>334</c:v>
                </c:pt>
                <c:pt idx="25">
                  <c:v>274</c:v>
                </c:pt>
                <c:pt idx="26">
                  <c:v>216</c:v>
                </c:pt>
                <c:pt idx="27">
                  <c:v>49</c:v>
                </c:pt>
                <c:pt idx="28">
                  <c:v>153</c:v>
                </c:pt>
                <c:pt idx="29">
                  <c:v>421</c:v>
                </c:pt>
                <c:pt idx="30">
                  <c:v>118</c:v>
                </c:pt>
                <c:pt idx="31">
                  <c:v>240</c:v>
                </c:pt>
                <c:pt idx="32">
                  <c:v>396</c:v>
                </c:pt>
                <c:pt idx="33">
                  <c:v>168</c:v>
                </c:pt>
                <c:pt idx="34">
                  <c:v>170</c:v>
                </c:pt>
                <c:pt idx="35">
                  <c:v>169</c:v>
                </c:pt>
                <c:pt idx="36">
                  <c:v>206</c:v>
                </c:pt>
                <c:pt idx="37">
                  <c:v>263</c:v>
                </c:pt>
              </c:numCache>
            </c:numRef>
          </c:cat>
          <c:val>
            <c:numRef>
              <c:f>адмінбудівлі!$M$13:$M$50</c:f>
              <c:numCache>
                <c:formatCode>#,##0</c:formatCode>
                <c:ptCount val="3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161.86285627836611</c:v>
                </c:pt>
                <c:pt idx="16">
                  <c:v>0</c:v>
                </c:pt>
                <c:pt idx="17">
                  <c:v>135.45466457023059</c:v>
                </c:pt>
                <c:pt idx="18" formatCode="0">
                  <c:v>135.24199656750571</c:v>
                </c:pt>
                <c:pt idx="19" formatCode="0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99.729347763347775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8A-458E-B310-6D777DE61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497472"/>
        <c:axId val="75499008"/>
      </c:barChart>
      <c:lineChart>
        <c:grouping val="standard"/>
        <c:varyColors val="0"/>
        <c:ser>
          <c:idx val="2"/>
          <c:order val="2"/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адмінбудівлі!$L$13:$L$50</c:f>
              <c:numCache>
                <c:formatCode>#,##0</c:formatCode>
                <c:ptCount val="38"/>
                <c:pt idx="0">
                  <c:v>438</c:v>
                </c:pt>
                <c:pt idx="1">
                  <c:v>381</c:v>
                </c:pt>
                <c:pt idx="2">
                  <c:v>152</c:v>
                </c:pt>
                <c:pt idx="3">
                  <c:v>233</c:v>
                </c:pt>
                <c:pt idx="4">
                  <c:v>445</c:v>
                </c:pt>
                <c:pt idx="5">
                  <c:v>395</c:v>
                </c:pt>
                <c:pt idx="6">
                  <c:v>119</c:v>
                </c:pt>
                <c:pt idx="7">
                  <c:v>50</c:v>
                </c:pt>
                <c:pt idx="8">
                  <c:v>457</c:v>
                </c:pt>
                <c:pt idx="9">
                  <c:v>271</c:v>
                </c:pt>
                <c:pt idx="10">
                  <c:v>269</c:v>
                </c:pt>
                <c:pt idx="11">
                  <c:v>440</c:v>
                </c:pt>
                <c:pt idx="12">
                  <c:v>423</c:v>
                </c:pt>
                <c:pt idx="13">
                  <c:v>270</c:v>
                </c:pt>
                <c:pt idx="14">
                  <c:v>120</c:v>
                </c:pt>
                <c:pt idx="15">
                  <c:v>272</c:v>
                </c:pt>
                <c:pt idx="16">
                  <c:v>241</c:v>
                </c:pt>
                <c:pt idx="17">
                  <c:v>302</c:v>
                </c:pt>
                <c:pt idx="18">
                  <c:v>273</c:v>
                </c:pt>
                <c:pt idx="19">
                  <c:v>22</c:v>
                </c:pt>
                <c:pt idx="20">
                  <c:v>387</c:v>
                </c:pt>
                <c:pt idx="21">
                  <c:v>430</c:v>
                </c:pt>
                <c:pt idx="22">
                  <c:v>353</c:v>
                </c:pt>
                <c:pt idx="23">
                  <c:v>234</c:v>
                </c:pt>
                <c:pt idx="24">
                  <c:v>334</c:v>
                </c:pt>
                <c:pt idx="25">
                  <c:v>274</c:v>
                </c:pt>
                <c:pt idx="26">
                  <c:v>216</c:v>
                </c:pt>
                <c:pt idx="27">
                  <c:v>49</c:v>
                </c:pt>
                <c:pt idx="28">
                  <c:v>153</c:v>
                </c:pt>
                <c:pt idx="29">
                  <c:v>421</c:v>
                </c:pt>
                <c:pt idx="30">
                  <c:v>118</c:v>
                </c:pt>
                <c:pt idx="31">
                  <c:v>240</c:v>
                </c:pt>
                <c:pt idx="32">
                  <c:v>396</c:v>
                </c:pt>
                <c:pt idx="33">
                  <c:v>168</c:v>
                </c:pt>
                <c:pt idx="34">
                  <c:v>170</c:v>
                </c:pt>
                <c:pt idx="35">
                  <c:v>169</c:v>
                </c:pt>
                <c:pt idx="36">
                  <c:v>206</c:v>
                </c:pt>
                <c:pt idx="37">
                  <c:v>263</c:v>
                </c:pt>
              </c:numCache>
            </c:numRef>
          </c:cat>
          <c:val>
            <c:numRef>
              <c:f>адмінбудівлі!$O$13:$O$50</c:f>
              <c:numCache>
                <c:formatCode>General</c:formatCode>
                <c:ptCount val="38"/>
                <c:pt idx="0">
                  <c:v>144</c:v>
                </c:pt>
                <c:pt idx="1">
                  <c:v>144</c:v>
                </c:pt>
                <c:pt idx="2">
                  <c:v>144</c:v>
                </c:pt>
                <c:pt idx="3">
                  <c:v>144</c:v>
                </c:pt>
                <c:pt idx="4">
                  <c:v>144</c:v>
                </c:pt>
                <c:pt idx="5">
                  <c:v>144</c:v>
                </c:pt>
                <c:pt idx="6">
                  <c:v>144</c:v>
                </c:pt>
                <c:pt idx="7">
                  <c:v>144</c:v>
                </c:pt>
                <c:pt idx="8">
                  <c:v>144</c:v>
                </c:pt>
                <c:pt idx="9">
                  <c:v>144</c:v>
                </c:pt>
                <c:pt idx="10">
                  <c:v>144</c:v>
                </c:pt>
                <c:pt idx="11">
                  <c:v>144</c:v>
                </c:pt>
                <c:pt idx="12">
                  <c:v>144</c:v>
                </c:pt>
                <c:pt idx="13">
                  <c:v>144</c:v>
                </c:pt>
                <c:pt idx="14">
                  <c:v>144</c:v>
                </c:pt>
                <c:pt idx="15">
                  <c:v>144</c:v>
                </c:pt>
                <c:pt idx="16">
                  <c:v>144</c:v>
                </c:pt>
                <c:pt idx="17">
                  <c:v>144</c:v>
                </c:pt>
                <c:pt idx="18">
                  <c:v>144</c:v>
                </c:pt>
                <c:pt idx="19">
                  <c:v>144</c:v>
                </c:pt>
                <c:pt idx="20">
                  <c:v>144</c:v>
                </c:pt>
                <c:pt idx="21">
                  <c:v>144</c:v>
                </c:pt>
                <c:pt idx="22">
                  <c:v>144</c:v>
                </c:pt>
                <c:pt idx="23">
                  <c:v>144</c:v>
                </c:pt>
                <c:pt idx="24">
                  <c:v>144</c:v>
                </c:pt>
                <c:pt idx="25">
                  <c:v>144</c:v>
                </c:pt>
                <c:pt idx="26">
                  <c:v>144</c:v>
                </c:pt>
                <c:pt idx="27">
                  <c:v>144</c:v>
                </c:pt>
                <c:pt idx="28">
                  <c:v>144</c:v>
                </c:pt>
                <c:pt idx="29">
                  <c:v>144</c:v>
                </c:pt>
                <c:pt idx="30">
                  <c:v>144</c:v>
                </c:pt>
                <c:pt idx="31">
                  <c:v>144</c:v>
                </c:pt>
                <c:pt idx="32">
                  <c:v>144</c:v>
                </c:pt>
                <c:pt idx="33">
                  <c:v>144</c:v>
                </c:pt>
                <c:pt idx="34">
                  <c:v>144</c:v>
                </c:pt>
                <c:pt idx="35">
                  <c:v>144</c:v>
                </c:pt>
                <c:pt idx="36">
                  <c:v>144</c:v>
                </c:pt>
                <c:pt idx="37">
                  <c:v>144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28A-458E-B310-6D777DE6161B}"/>
            </c:ext>
          </c:extLst>
        </c:ser>
        <c:ser>
          <c:idx val="3"/>
          <c:order val="3"/>
          <c:spPr>
            <a:ln>
              <a:solidFill>
                <a:srgbClr val="00B050"/>
              </a:solidFill>
              <a:round/>
            </a:ln>
          </c:spPr>
          <c:marker>
            <c:symbol val="none"/>
          </c:marker>
          <c:cat>
            <c:numRef>
              <c:f>адмінбудівлі!$L$13:$L$50</c:f>
              <c:numCache>
                <c:formatCode>#,##0</c:formatCode>
                <c:ptCount val="38"/>
                <c:pt idx="0">
                  <c:v>438</c:v>
                </c:pt>
                <c:pt idx="1">
                  <c:v>381</c:v>
                </c:pt>
                <c:pt idx="2">
                  <c:v>152</c:v>
                </c:pt>
                <c:pt idx="3">
                  <c:v>233</c:v>
                </c:pt>
                <c:pt idx="4">
                  <c:v>445</c:v>
                </c:pt>
                <c:pt idx="5">
                  <c:v>395</c:v>
                </c:pt>
                <c:pt idx="6">
                  <c:v>119</c:v>
                </c:pt>
                <c:pt idx="7">
                  <c:v>50</c:v>
                </c:pt>
                <c:pt idx="8">
                  <c:v>457</c:v>
                </c:pt>
                <c:pt idx="9">
                  <c:v>271</c:v>
                </c:pt>
                <c:pt idx="10">
                  <c:v>269</c:v>
                </c:pt>
                <c:pt idx="11">
                  <c:v>440</c:v>
                </c:pt>
                <c:pt idx="12">
                  <c:v>423</c:v>
                </c:pt>
                <c:pt idx="13">
                  <c:v>270</c:v>
                </c:pt>
                <c:pt idx="14">
                  <c:v>120</c:v>
                </c:pt>
                <c:pt idx="15">
                  <c:v>272</c:v>
                </c:pt>
                <c:pt idx="16">
                  <c:v>241</c:v>
                </c:pt>
                <c:pt idx="17">
                  <c:v>302</c:v>
                </c:pt>
                <c:pt idx="18">
                  <c:v>273</c:v>
                </c:pt>
                <c:pt idx="19">
                  <c:v>22</c:v>
                </c:pt>
                <c:pt idx="20">
                  <c:v>387</c:v>
                </c:pt>
                <c:pt idx="21">
                  <c:v>430</c:v>
                </c:pt>
                <c:pt idx="22">
                  <c:v>353</c:v>
                </c:pt>
                <c:pt idx="23">
                  <c:v>234</c:v>
                </c:pt>
                <c:pt idx="24">
                  <c:v>334</c:v>
                </c:pt>
                <c:pt idx="25">
                  <c:v>274</c:v>
                </c:pt>
                <c:pt idx="26">
                  <c:v>216</c:v>
                </c:pt>
                <c:pt idx="27">
                  <c:v>49</c:v>
                </c:pt>
                <c:pt idx="28">
                  <c:v>153</c:v>
                </c:pt>
                <c:pt idx="29">
                  <c:v>421</c:v>
                </c:pt>
                <c:pt idx="30">
                  <c:v>118</c:v>
                </c:pt>
                <c:pt idx="31">
                  <c:v>240</c:v>
                </c:pt>
                <c:pt idx="32">
                  <c:v>396</c:v>
                </c:pt>
                <c:pt idx="33">
                  <c:v>168</c:v>
                </c:pt>
                <c:pt idx="34">
                  <c:v>170</c:v>
                </c:pt>
                <c:pt idx="35">
                  <c:v>169</c:v>
                </c:pt>
                <c:pt idx="36">
                  <c:v>206</c:v>
                </c:pt>
                <c:pt idx="37">
                  <c:v>263</c:v>
                </c:pt>
              </c:numCache>
            </c:numRef>
          </c:cat>
          <c:val>
            <c:numRef>
              <c:f>адмінбудівлі!$P$13:$P$50</c:f>
              <c:numCache>
                <c:formatCode>General</c:formatCode>
                <c:ptCount val="38"/>
                <c:pt idx="0">
                  <c:v>73</c:v>
                </c:pt>
                <c:pt idx="1">
                  <c:v>73</c:v>
                </c:pt>
                <c:pt idx="2">
                  <c:v>73</c:v>
                </c:pt>
                <c:pt idx="3">
                  <c:v>73</c:v>
                </c:pt>
                <c:pt idx="4">
                  <c:v>73</c:v>
                </c:pt>
                <c:pt idx="5">
                  <c:v>73</c:v>
                </c:pt>
                <c:pt idx="6">
                  <c:v>73</c:v>
                </c:pt>
                <c:pt idx="7">
                  <c:v>73</c:v>
                </c:pt>
                <c:pt idx="8">
                  <c:v>73</c:v>
                </c:pt>
                <c:pt idx="9">
                  <c:v>73</c:v>
                </c:pt>
                <c:pt idx="10">
                  <c:v>73</c:v>
                </c:pt>
                <c:pt idx="11">
                  <c:v>73</c:v>
                </c:pt>
                <c:pt idx="12">
                  <c:v>73</c:v>
                </c:pt>
                <c:pt idx="13">
                  <c:v>73</c:v>
                </c:pt>
                <c:pt idx="14">
                  <c:v>73</c:v>
                </c:pt>
                <c:pt idx="15">
                  <c:v>73</c:v>
                </c:pt>
                <c:pt idx="16">
                  <c:v>73</c:v>
                </c:pt>
                <c:pt idx="17">
                  <c:v>73</c:v>
                </c:pt>
                <c:pt idx="18">
                  <c:v>73</c:v>
                </c:pt>
                <c:pt idx="19">
                  <c:v>73</c:v>
                </c:pt>
                <c:pt idx="20">
                  <c:v>73</c:v>
                </c:pt>
                <c:pt idx="21">
                  <c:v>73</c:v>
                </c:pt>
                <c:pt idx="22">
                  <c:v>73</c:v>
                </c:pt>
                <c:pt idx="23">
                  <c:v>73</c:v>
                </c:pt>
                <c:pt idx="24">
                  <c:v>73</c:v>
                </c:pt>
                <c:pt idx="25">
                  <c:v>73</c:v>
                </c:pt>
                <c:pt idx="26">
                  <c:v>73</c:v>
                </c:pt>
                <c:pt idx="27">
                  <c:v>73</c:v>
                </c:pt>
                <c:pt idx="28">
                  <c:v>73</c:v>
                </c:pt>
                <c:pt idx="29">
                  <c:v>73</c:v>
                </c:pt>
                <c:pt idx="30">
                  <c:v>73</c:v>
                </c:pt>
                <c:pt idx="31">
                  <c:v>73</c:v>
                </c:pt>
                <c:pt idx="32">
                  <c:v>73</c:v>
                </c:pt>
                <c:pt idx="33" formatCode="#,##0">
                  <c:v>73</c:v>
                </c:pt>
                <c:pt idx="34" formatCode="#,##0">
                  <c:v>73</c:v>
                </c:pt>
                <c:pt idx="35" formatCode="#,##0">
                  <c:v>73</c:v>
                </c:pt>
                <c:pt idx="36" formatCode="#,##0">
                  <c:v>73</c:v>
                </c:pt>
                <c:pt idx="37" formatCode="#,##0">
                  <c:v>73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728A-458E-B310-6D777DE61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97472"/>
        <c:axId val="75499008"/>
      </c:lineChart>
      <c:catAx>
        <c:axId val="7549747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5499008"/>
        <c:crosses val="autoZero"/>
        <c:auto val="1"/>
        <c:lblAlgn val="ctr"/>
        <c:lblOffset val="100"/>
        <c:tickLblSkip val="1"/>
        <c:noMultiLvlLbl val="0"/>
      </c:catAx>
      <c:valAx>
        <c:axId val="7549900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5497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таблиці!$C$8</c:f>
              <c:strCache>
                <c:ptCount val="1"/>
                <c:pt idx="0">
                  <c:v>Споживання теплової енергії, МВт•год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95-4F6C-A359-F2B126E14A8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таблиці!$B$9:$B$13</c:f>
              <c:strCache>
                <c:ptCount val="5"/>
                <c:pt idx="0">
                  <c:v>Базовий рік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таблиці!$C$9:$C$13</c:f>
              <c:numCache>
                <c:formatCode>#,###" МВт"</c:formatCode>
                <c:ptCount val="5"/>
                <c:pt idx="0">
                  <c:v>9974.7945546666688</c:v>
                </c:pt>
                <c:pt idx="1">
                  <c:v>10700.930189999997</c:v>
                </c:pt>
                <c:pt idx="2">
                  <c:v>9483.1501720000015</c:v>
                </c:pt>
                <c:pt idx="3">
                  <c:v>9740.3033020000003</c:v>
                </c:pt>
                <c:pt idx="4">
                  <c:v>8273.2226330000012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95-4F6C-A359-F2B126E14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799680"/>
        <c:axId val="89805568"/>
      </c:barChart>
      <c:lineChart>
        <c:grouping val="standard"/>
        <c:varyColors val="0"/>
        <c:ser>
          <c:idx val="1"/>
          <c:order val="1"/>
          <c:tx>
            <c:strRef>
              <c:f>таблиці!$H$8</c:f>
              <c:strCache>
                <c:ptCount val="1"/>
                <c:pt idx="0">
                  <c:v>Витрати на теплову енергію, млн.грн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таблиці!$B$9:$B$13</c:f>
              <c:strCache>
                <c:ptCount val="5"/>
                <c:pt idx="0">
                  <c:v>Базовий рік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таблиці!$H$9:$H$13</c:f>
              <c:numCache>
                <c:formatCode>0.000" млн.грн"</c:formatCode>
                <c:ptCount val="5"/>
                <c:pt idx="1">
                  <c:v>13.4407</c:v>
                </c:pt>
                <c:pt idx="2">
                  <c:v>12.177300000000001</c:v>
                </c:pt>
                <c:pt idx="3">
                  <c:v>13.899700000000003</c:v>
                </c:pt>
                <c:pt idx="4">
                  <c:v>14.076000000000002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F95-4F6C-A359-F2B126E14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17856"/>
        <c:axId val="89807488"/>
      </c:lineChart>
      <c:catAx>
        <c:axId val="8979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805568"/>
        <c:crosses val="autoZero"/>
        <c:auto val="1"/>
        <c:lblAlgn val="ctr"/>
        <c:lblOffset val="100"/>
        <c:noMultiLvlLbl val="0"/>
      </c:catAx>
      <c:valAx>
        <c:axId val="89805568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Споживання теплової енергії</a:t>
                </a:r>
              </a:p>
            </c:rich>
          </c:tx>
          <c:overlay val="0"/>
        </c:title>
        <c:numFmt formatCode="#,###&quot; МВт&quot;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9799680"/>
        <c:crosses val="autoZero"/>
        <c:crossBetween val="between"/>
      </c:valAx>
      <c:valAx>
        <c:axId val="89807488"/>
        <c:scaling>
          <c:orientation val="minMax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Витрати на теплову енергію</a:t>
                </a:r>
              </a:p>
            </c:rich>
          </c:tx>
          <c:overlay val="0"/>
        </c:title>
        <c:numFmt formatCode="0.000&quot; млн.грн&quot;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89817856"/>
        <c:crosses val="max"/>
        <c:crossBetween val="between"/>
      </c:valAx>
      <c:catAx>
        <c:axId val="89817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980748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таблиці!$C$17</c:f>
              <c:strCache>
                <c:ptCount val="1"/>
                <c:pt idx="0">
                  <c:v>Споживання електро, МВтг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19-42D5-B9CD-D2B99CBD024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таблиці!$B$9:$B$13</c:f>
              <c:strCache>
                <c:ptCount val="5"/>
                <c:pt idx="0">
                  <c:v>Базовий рік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таблиці!$C$18:$C$22</c:f>
              <c:numCache>
                <c:formatCode>#,###" МВт"</c:formatCode>
                <c:ptCount val="5"/>
                <c:pt idx="0">
                  <c:v>1589.7135978999997</c:v>
                </c:pt>
                <c:pt idx="1">
                  <c:v>1731.9219900000001</c:v>
                </c:pt>
                <c:pt idx="2">
                  <c:v>1745.779</c:v>
                </c:pt>
                <c:pt idx="3">
                  <c:v>1291.4398037000001</c:v>
                </c:pt>
                <c:pt idx="4">
                  <c:v>1207.6295991000004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819-42D5-B9CD-D2B99CBD0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873408"/>
        <c:axId val="89879296"/>
      </c:barChart>
      <c:lineChart>
        <c:grouping val="standard"/>
        <c:varyColors val="0"/>
        <c:ser>
          <c:idx val="1"/>
          <c:order val="1"/>
          <c:tx>
            <c:strRef>
              <c:f>таблиці!$F$17</c:f>
              <c:strCache>
                <c:ptCount val="1"/>
                <c:pt idx="0">
                  <c:v>Витрати на електричну енергію, млн.грн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таблиці!$B$10:$B$13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таблиці!$F$18:$F$22</c:f>
              <c:numCache>
                <c:formatCode>0.000" млн.грн"</c:formatCode>
                <c:ptCount val="5"/>
                <c:pt idx="1">
                  <c:v>3.1059999999999999</c:v>
                </c:pt>
                <c:pt idx="2">
                  <c:v>3.0539999999999998</c:v>
                </c:pt>
                <c:pt idx="3">
                  <c:v>3.2639000000000005</c:v>
                </c:pt>
                <c:pt idx="4">
                  <c:v>3.3129999999999997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819-42D5-B9CD-D2B99CBD0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95680"/>
        <c:axId val="89881216"/>
      </c:lineChart>
      <c:catAx>
        <c:axId val="89873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879296"/>
        <c:crosses val="autoZero"/>
        <c:auto val="1"/>
        <c:lblAlgn val="ctr"/>
        <c:lblOffset val="100"/>
        <c:noMultiLvlLbl val="0"/>
      </c:catAx>
      <c:valAx>
        <c:axId val="898792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Споживання електричної енергії</a:t>
                </a:r>
              </a:p>
            </c:rich>
          </c:tx>
          <c:overlay val="0"/>
        </c:title>
        <c:numFmt formatCode="#,###&quot; МВт&quot;" sourceLinked="1"/>
        <c:majorTickMark val="out"/>
        <c:minorTickMark val="none"/>
        <c:tickLblPos val="nextTo"/>
        <c:crossAx val="89873408"/>
        <c:crosses val="autoZero"/>
        <c:crossBetween val="between"/>
      </c:valAx>
      <c:valAx>
        <c:axId val="89881216"/>
        <c:scaling>
          <c:orientation val="minMax"/>
          <c:min val="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Витрати на електричну енергію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94128064200496653"/>
              <c:y val="0.18834604765717564"/>
            </c:manualLayout>
          </c:layout>
          <c:overlay val="0"/>
        </c:title>
        <c:numFmt formatCode="0.000&quot; млн.грн&quot;" sourceLinked="1"/>
        <c:majorTickMark val="out"/>
        <c:minorTickMark val="none"/>
        <c:tickLblPos val="nextTo"/>
        <c:crossAx val="89895680"/>
        <c:crosses val="max"/>
        <c:crossBetween val="between"/>
      </c:valAx>
      <c:catAx>
        <c:axId val="89895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9881216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3684A-F64E-499A-B14C-2F3DDF3AC25A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uk-UA"/>
        </a:p>
      </dgm:t>
    </dgm:pt>
    <dgm:pt modelId="{85FA0F68-3A1B-4131-9B7E-41360B6BD14B}">
      <dgm:prSet phldrT="[Текст]" phldr="1"/>
      <dgm:spPr/>
      <dgm:t>
        <a:bodyPr/>
        <a:lstStyle/>
        <a:p>
          <a:endParaRPr lang="uk-UA" dirty="0"/>
        </a:p>
      </dgm:t>
    </dgm:pt>
    <dgm:pt modelId="{73E1322B-5978-4E60-A4FA-8CBFE10BAB2B}" type="sibTrans" cxnId="{F9273F62-8938-4BCE-88A4-0E2A0C9EDD37}">
      <dgm:prSet/>
      <dgm:spPr/>
      <dgm:t>
        <a:bodyPr/>
        <a:lstStyle/>
        <a:p>
          <a:endParaRPr lang="uk-UA"/>
        </a:p>
      </dgm:t>
    </dgm:pt>
    <dgm:pt modelId="{4ACCA099-3713-4DF6-8C08-1934665AC98C}" type="parTrans" cxnId="{F9273F62-8938-4BCE-88A4-0E2A0C9EDD37}">
      <dgm:prSet/>
      <dgm:spPr/>
      <dgm:t>
        <a:bodyPr/>
        <a:lstStyle/>
        <a:p>
          <a:endParaRPr lang="uk-UA"/>
        </a:p>
      </dgm:t>
    </dgm:pt>
    <dgm:pt modelId="{47B0D3C7-2C20-4309-97DA-5E5048B13C33}" type="pres">
      <dgm:prSet presAssocID="{D8D3684A-F64E-499A-B14C-2F3DDF3AC25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CD6A509-D8BF-4549-BB87-EFBB01AC7618}" type="pres">
      <dgm:prSet presAssocID="{D8D3684A-F64E-499A-B14C-2F3DDF3AC25A}" presName="ellipse" presStyleLbl="trBgShp" presStyleIdx="0" presStyleCnt="1"/>
      <dgm:spPr/>
    </dgm:pt>
    <dgm:pt modelId="{A581D64D-A8CC-410D-9A1C-29657D984634}" type="pres">
      <dgm:prSet presAssocID="{D8D3684A-F64E-499A-B14C-2F3DDF3AC25A}" presName="arrow1" presStyleLbl="fgShp" presStyleIdx="0" presStyleCnt="1"/>
      <dgm:spPr/>
    </dgm:pt>
    <dgm:pt modelId="{DB832CA2-E3A1-4ECC-B282-2C044088D827}" type="pres">
      <dgm:prSet presAssocID="{D8D3684A-F64E-499A-B14C-2F3DDF3AC25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164021-A118-4348-B9E4-09D38F78101A}" type="pres">
      <dgm:prSet presAssocID="{D8D3684A-F64E-499A-B14C-2F3DDF3AC25A}" presName="funnel" presStyleLbl="trAlignAcc1" presStyleIdx="0" presStyleCnt="1"/>
      <dgm:spPr/>
    </dgm:pt>
  </dgm:ptLst>
  <dgm:cxnLst>
    <dgm:cxn modelId="{6C2E8787-B116-4482-A2DE-60DCA0B80F04}" type="presOf" srcId="{D8D3684A-F64E-499A-B14C-2F3DDF3AC25A}" destId="{47B0D3C7-2C20-4309-97DA-5E5048B13C33}" srcOrd="0" destOrd="0" presId="urn:microsoft.com/office/officeart/2005/8/layout/funnel1"/>
    <dgm:cxn modelId="{7C1A3024-064E-4572-A572-744ECF6FE838}" type="presOf" srcId="{85FA0F68-3A1B-4131-9B7E-41360B6BD14B}" destId="{DB832CA2-E3A1-4ECC-B282-2C044088D827}" srcOrd="0" destOrd="0" presId="urn:microsoft.com/office/officeart/2005/8/layout/funnel1"/>
    <dgm:cxn modelId="{F9273F62-8938-4BCE-88A4-0E2A0C9EDD37}" srcId="{D8D3684A-F64E-499A-B14C-2F3DDF3AC25A}" destId="{85FA0F68-3A1B-4131-9B7E-41360B6BD14B}" srcOrd="0" destOrd="0" parTransId="{4ACCA099-3713-4DF6-8C08-1934665AC98C}" sibTransId="{73E1322B-5978-4E60-A4FA-8CBFE10BAB2B}"/>
    <dgm:cxn modelId="{374E5A13-D820-4EFB-9932-1EB34D4BA9DE}" type="presParOf" srcId="{47B0D3C7-2C20-4309-97DA-5E5048B13C33}" destId="{2CD6A509-D8BF-4549-BB87-EFBB01AC7618}" srcOrd="0" destOrd="0" presId="urn:microsoft.com/office/officeart/2005/8/layout/funnel1"/>
    <dgm:cxn modelId="{29EE0435-C43E-4710-9F73-C0E921C8D1FC}" type="presParOf" srcId="{47B0D3C7-2C20-4309-97DA-5E5048B13C33}" destId="{A581D64D-A8CC-410D-9A1C-29657D984634}" srcOrd="1" destOrd="0" presId="urn:microsoft.com/office/officeart/2005/8/layout/funnel1"/>
    <dgm:cxn modelId="{F138E27D-148A-43D2-ABAF-DB04DCD40BE2}" type="presParOf" srcId="{47B0D3C7-2C20-4309-97DA-5E5048B13C33}" destId="{DB832CA2-E3A1-4ECC-B282-2C044088D827}" srcOrd="2" destOrd="0" presId="urn:microsoft.com/office/officeart/2005/8/layout/funnel1"/>
    <dgm:cxn modelId="{23B1797C-D580-4349-B0CB-AABEF4239E40}" type="presParOf" srcId="{47B0D3C7-2C20-4309-97DA-5E5048B13C33}" destId="{B6164021-A118-4348-B9E4-09D38F78101A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40AF1-DC19-4B09-82F7-0BEF30462A69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</dgm:pt>
    <dgm:pt modelId="{0E0C7584-E277-4AA5-9B2E-4161D3DD5617}">
      <dgm:prSet phldrT="[Текст]"/>
      <dgm:spPr/>
      <dgm:t>
        <a:bodyPr/>
        <a:lstStyle/>
        <a:p>
          <a:r>
            <a:rPr lang="uk-UA" dirty="0"/>
            <a:t>Міський голова</a:t>
          </a:r>
        </a:p>
      </dgm:t>
    </dgm:pt>
    <dgm:pt modelId="{D339BEBA-5C08-4C7E-BCE0-C7B004C00564}" type="parTrans" cxnId="{67E2E37E-6952-4FCB-ACFB-7867AC5FE101}">
      <dgm:prSet/>
      <dgm:spPr/>
      <dgm:t>
        <a:bodyPr/>
        <a:lstStyle/>
        <a:p>
          <a:endParaRPr lang="uk-UA"/>
        </a:p>
      </dgm:t>
    </dgm:pt>
    <dgm:pt modelId="{50CB88E7-1871-4904-8636-61744CCD5D95}" type="sibTrans" cxnId="{67E2E37E-6952-4FCB-ACFB-7867AC5FE101}">
      <dgm:prSet/>
      <dgm:spPr/>
      <dgm:t>
        <a:bodyPr/>
        <a:lstStyle/>
        <a:p>
          <a:endParaRPr lang="uk-UA"/>
        </a:p>
      </dgm:t>
    </dgm:pt>
    <dgm:pt modelId="{85D49338-67AC-47A7-A5C5-F4019BD3835E}">
      <dgm:prSet phldrT="[Текст]"/>
      <dgm:spPr/>
      <dgm:t>
        <a:bodyPr/>
        <a:lstStyle/>
        <a:p>
          <a:r>
            <a:rPr lang="uk-UA" dirty="0"/>
            <a:t>Заступник</a:t>
          </a:r>
        </a:p>
      </dgm:t>
    </dgm:pt>
    <dgm:pt modelId="{6AA4851C-1660-4BA5-AE0A-E1F2BF40394F}" type="parTrans" cxnId="{2783C863-478F-42DC-81FC-41D4802A5A48}">
      <dgm:prSet/>
      <dgm:spPr/>
      <dgm:t>
        <a:bodyPr/>
        <a:lstStyle/>
        <a:p>
          <a:endParaRPr lang="uk-UA"/>
        </a:p>
      </dgm:t>
    </dgm:pt>
    <dgm:pt modelId="{0DF37E8D-6DBD-4583-A02C-5C69F4381CFC}" type="sibTrans" cxnId="{2783C863-478F-42DC-81FC-41D4802A5A48}">
      <dgm:prSet/>
      <dgm:spPr/>
      <dgm:t>
        <a:bodyPr/>
        <a:lstStyle/>
        <a:p>
          <a:endParaRPr lang="uk-UA"/>
        </a:p>
      </dgm:t>
    </dgm:pt>
    <dgm:pt modelId="{5E767A37-16BE-4C75-930D-051023EADDDC}">
      <dgm:prSet phldrT="[Текст]"/>
      <dgm:spPr/>
      <dgm:t>
        <a:bodyPr/>
        <a:lstStyle/>
        <a:p>
          <a:r>
            <a:rPr lang="uk-UA" dirty="0"/>
            <a:t>Енергоменеджер/відповідальна особа</a:t>
          </a:r>
        </a:p>
      </dgm:t>
    </dgm:pt>
    <dgm:pt modelId="{D38EB670-A45B-4A31-B065-DF58C1D3DCA3}" type="parTrans" cxnId="{F325DB88-1E50-46CE-AA0C-B492604EBF5C}">
      <dgm:prSet/>
      <dgm:spPr/>
      <dgm:t>
        <a:bodyPr/>
        <a:lstStyle/>
        <a:p>
          <a:endParaRPr lang="uk-UA"/>
        </a:p>
      </dgm:t>
    </dgm:pt>
    <dgm:pt modelId="{2B23D935-9AB5-449E-AE1B-8203C7DD256E}" type="sibTrans" cxnId="{F325DB88-1E50-46CE-AA0C-B492604EBF5C}">
      <dgm:prSet/>
      <dgm:spPr/>
      <dgm:t>
        <a:bodyPr/>
        <a:lstStyle/>
        <a:p>
          <a:endParaRPr lang="uk-UA"/>
        </a:p>
      </dgm:t>
    </dgm:pt>
    <dgm:pt modelId="{6C29E413-8A7A-4F18-8FB3-FD46DD0F86DB}">
      <dgm:prSet phldrT="[Текст]"/>
      <dgm:spPr/>
      <dgm:t>
        <a:bodyPr/>
        <a:lstStyle/>
        <a:p>
          <a:r>
            <a:rPr lang="uk-UA" dirty="0"/>
            <a:t>Керівники структурних підрозділів</a:t>
          </a:r>
        </a:p>
      </dgm:t>
    </dgm:pt>
    <dgm:pt modelId="{5F50E360-2A5A-4ABB-B0CB-6857F4ED32F1}" type="parTrans" cxnId="{5DA4DED9-4CA3-4B3F-840C-B040AAC34B9D}">
      <dgm:prSet/>
      <dgm:spPr/>
      <dgm:t>
        <a:bodyPr/>
        <a:lstStyle/>
        <a:p>
          <a:endParaRPr lang="uk-UA"/>
        </a:p>
      </dgm:t>
    </dgm:pt>
    <dgm:pt modelId="{516F5404-907D-4FAA-853B-F6DEFA66ED1A}" type="sibTrans" cxnId="{5DA4DED9-4CA3-4B3F-840C-B040AAC34B9D}">
      <dgm:prSet/>
      <dgm:spPr/>
      <dgm:t>
        <a:bodyPr/>
        <a:lstStyle/>
        <a:p>
          <a:endParaRPr lang="uk-UA"/>
        </a:p>
      </dgm:t>
    </dgm:pt>
    <dgm:pt modelId="{2F01E00A-C428-4C36-ADD1-D1B71E9F1035}">
      <dgm:prSet phldrT="[Текст]"/>
      <dgm:spPr/>
      <dgm:t>
        <a:bodyPr/>
        <a:lstStyle/>
        <a:p>
          <a:r>
            <a:rPr lang="uk-UA" dirty="0"/>
            <a:t>Керівники закладів</a:t>
          </a:r>
        </a:p>
      </dgm:t>
    </dgm:pt>
    <dgm:pt modelId="{95242920-D05C-4F8C-9D20-E5A0A4235DC0}" type="parTrans" cxnId="{0A057666-2B72-4F86-B692-4DD4ECD75B34}">
      <dgm:prSet/>
      <dgm:spPr/>
      <dgm:t>
        <a:bodyPr/>
        <a:lstStyle/>
        <a:p>
          <a:endParaRPr lang="uk-UA"/>
        </a:p>
      </dgm:t>
    </dgm:pt>
    <dgm:pt modelId="{EDE68DF6-7999-403D-BB27-4DE0699ABD8F}" type="sibTrans" cxnId="{0A057666-2B72-4F86-B692-4DD4ECD75B34}">
      <dgm:prSet/>
      <dgm:spPr/>
      <dgm:t>
        <a:bodyPr/>
        <a:lstStyle/>
        <a:p>
          <a:endParaRPr lang="uk-UA"/>
        </a:p>
      </dgm:t>
    </dgm:pt>
    <dgm:pt modelId="{38761537-20C7-42E6-88DE-432A9DA340E6}">
      <dgm:prSet phldrT="[Текст]"/>
      <dgm:spPr/>
      <dgm:t>
        <a:bodyPr/>
        <a:lstStyle/>
        <a:p>
          <a:r>
            <a:rPr lang="uk-UA" dirty="0" err="1"/>
            <a:t>Енергоменеджер</a:t>
          </a:r>
          <a:r>
            <a:rPr lang="uk-UA" dirty="0"/>
            <a:t>/відповідальна особа в закладі</a:t>
          </a:r>
        </a:p>
      </dgm:t>
    </dgm:pt>
    <dgm:pt modelId="{6613DE75-6B90-46EE-B99D-179ED45E04B5}" type="parTrans" cxnId="{8F3C9E7F-50E6-453F-B43B-FA448D14C1E5}">
      <dgm:prSet/>
      <dgm:spPr/>
      <dgm:t>
        <a:bodyPr/>
        <a:lstStyle/>
        <a:p>
          <a:endParaRPr lang="uk-UA"/>
        </a:p>
      </dgm:t>
    </dgm:pt>
    <dgm:pt modelId="{210B70BD-FF9E-432A-9304-35D4868BC54A}" type="sibTrans" cxnId="{8F3C9E7F-50E6-453F-B43B-FA448D14C1E5}">
      <dgm:prSet/>
      <dgm:spPr/>
      <dgm:t>
        <a:bodyPr/>
        <a:lstStyle/>
        <a:p>
          <a:endParaRPr lang="uk-UA"/>
        </a:p>
      </dgm:t>
    </dgm:pt>
    <dgm:pt modelId="{9CCF1D52-EFCE-4303-8843-B26A255C8F1A}" type="pres">
      <dgm:prSet presAssocID="{2A340AF1-DC19-4B09-82F7-0BEF30462A69}" presName="compositeShape" presStyleCnt="0">
        <dgm:presLayoutVars>
          <dgm:dir/>
          <dgm:resizeHandles/>
        </dgm:presLayoutVars>
      </dgm:prSet>
      <dgm:spPr/>
    </dgm:pt>
    <dgm:pt modelId="{7AF2C290-A84C-46CA-A985-05C85C74F82A}" type="pres">
      <dgm:prSet presAssocID="{2A340AF1-DC19-4B09-82F7-0BEF30462A69}" presName="pyramid" presStyleLbl="node1" presStyleIdx="0" presStyleCnt="1" custLinFactNeighborX="-8640" custLinFactNeighborY="1080"/>
      <dgm:spPr/>
    </dgm:pt>
    <dgm:pt modelId="{A6AB5B4D-0B88-401C-A8CF-6F301FFDC3C2}" type="pres">
      <dgm:prSet presAssocID="{2A340AF1-DC19-4B09-82F7-0BEF30462A69}" presName="theList" presStyleCnt="0"/>
      <dgm:spPr/>
    </dgm:pt>
    <dgm:pt modelId="{929F3EF0-EF45-4093-B02A-4F684006C6A7}" type="pres">
      <dgm:prSet presAssocID="{0E0C7584-E277-4AA5-9B2E-4161D3DD5617}" presName="aNode" presStyleLbl="fgAcc1" presStyleIdx="0" presStyleCnt="6" custLinFactY="23999" custLinFactNeighborX="-5815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4223DA1-8BFB-4D29-9408-F61DB3659EEC}" type="pres">
      <dgm:prSet presAssocID="{0E0C7584-E277-4AA5-9B2E-4161D3DD5617}" presName="aSpace" presStyleCnt="0"/>
      <dgm:spPr/>
    </dgm:pt>
    <dgm:pt modelId="{3F6E1C1A-853A-4F82-9124-69AFF650EA8B}" type="pres">
      <dgm:prSet presAssocID="{85D49338-67AC-47A7-A5C5-F4019BD3835E}" presName="aNode" presStyleLbl="fgAcc1" presStyleIdx="1" presStyleCnt="6" custLinFactY="23999" custLinFactNeighborX="-5815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2C5657-5B1E-4EE2-918B-61246E5A68E6}" type="pres">
      <dgm:prSet presAssocID="{85D49338-67AC-47A7-A5C5-F4019BD3835E}" presName="aSpace" presStyleCnt="0"/>
      <dgm:spPr/>
    </dgm:pt>
    <dgm:pt modelId="{1A2C0BBA-90F9-4EFB-AE59-86697B0F9FB9}" type="pres">
      <dgm:prSet presAssocID="{5E767A37-16BE-4C75-930D-051023EADDDC}" presName="aNode" presStyleLbl="fgAcc1" presStyleIdx="2" presStyleCnt="6" custLinFactY="23999" custLinFactNeighborX="-5815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689720-5AD5-4FA5-902B-4B0752488F65}" type="pres">
      <dgm:prSet presAssocID="{5E767A37-16BE-4C75-930D-051023EADDDC}" presName="aSpace" presStyleCnt="0"/>
      <dgm:spPr/>
    </dgm:pt>
    <dgm:pt modelId="{B8F4138E-A778-4162-BD41-B125F8B408D8}" type="pres">
      <dgm:prSet presAssocID="{6C29E413-8A7A-4F18-8FB3-FD46DD0F86DB}" presName="aNode" presStyleLbl="fgAcc1" presStyleIdx="3" presStyleCnt="6" custLinFactY="23999" custLinFactNeighborX="-5815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985047-FE16-4069-953C-00926EAF3A6C}" type="pres">
      <dgm:prSet presAssocID="{6C29E413-8A7A-4F18-8FB3-FD46DD0F86DB}" presName="aSpace" presStyleCnt="0"/>
      <dgm:spPr/>
    </dgm:pt>
    <dgm:pt modelId="{6BDDB743-E3B5-4338-8B78-5EDC8CF068CE}" type="pres">
      <dgm:prSet presAssocID="{2F01E00A-C428-4C36-ADD1-D1B71E9F1035}" presName="aNode" presStyleLbl="fgAcc1" presStyleIdx="4" presStyleCnt="6" custLinFactY="23999" custLinFactNeighborX="-5815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1EC650-950E-4AA4-90D8-AB2B3921995C}" type="pres">
      <dgm:prSet presAssocID="{2F01E00A-C428-4C36-ADD1-D1B71E9F1035}" presName="aSpace" presStyleCnt="0"/>
      <dgm:spPr/>
    </dgm:pt>
    <dgm:pt modelId="{89D7EA36-F30B-4A96-9489-F5F9B9D248F3}" type="pres">
      <dgm:prSet presAssocID="{38761537-20C7-42E6-88DE-432A9DA340E6}" presName="aNode" presStyleLbl="fgAcc1" presStyleIdx="5" presStyleCnt="6" custLinFactY="23999" custLinFactNeighborX="-5815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FD5B6E-C236-479D-952E-3234DA12ACDB}" type="pres">
      <dgm:prSet presAssocID="{38761537-20C7-42E6-88DE-432A9DA340E6}" presName="aSpace" presStyleCnt="0"/>
      <dgm:spPr/>
    </dgm:pt>
  </dgm:ptLst>
  <dgm:cxnLst>
    <dgm:cxn modelId="{A7EE5152-DF4A-444E-97A5-F9BC510A1F64}" type="presOf" srcId="{85D49338-67AC-47A7-A5C5-F4019BD3835E}" destId="{3F6E1C1A-853A-4F82-9124-69AFF650EA8B}" srcOrd="0" destOrd="0" presId="urn:microsoft.com/office/officeart/2005/8/layout/pyramid2"/>
    <dgm:cxn modelId="{F325DB88-1E50-46CE-AA0C-B492604EBF5C}" srcId="{2A340AF1-DC19-4B09-82F7-0BEF30462A69}" destId="{5E767A37-16BE-4C75-930D-051023EADDDC}" srcOrd="2" destOrd="0" parTransId="{D38EB670-A45B-4A31-B065-DF58C1D3DCA3}" sibTransId="{2B23D935-9AB5-449E-AE1B-8203C7DD256E}"/>
    <dgm:cxn modelId="{67E2E37E-6952-4FCB-ACFB-7867AC5FE101}" srcId="{2A340AF1-DC19-4B09-82F7-0BEF30462A69}" destId="{0E0C7584-E277-4AA5-9B2E-4161D3DD5617}" srcOrd="0" destOrd="0" parTransId="{D339BEBA-5C08-4C7E-BCE0-C7B004C00564}" sibTransId="{50CB88E7-1871-4904-8636-61744CCD5D95}"/>
    <dgm:cxn modelId="{0A057666-2B72-4F86-B692-4DD4ECD75B34}" srcId="{2A340AF1-DC19-4B09-82F7-0BEF30462A69}" destId="{2F01E00A-C428-4C36-ADD1-D1B71E9F1035}" srcOrd="4" destOrd="0" parTransId="{95242920-D05C-4F8C-9D20-E5A0A4235DC0}" sibTransId="{EDE68DF6-7999-403D-BB27-4DE0699ABD8F}"/>
    <dgm:cxn modelId="{454D3FB1-9472-48ED-BF8B-05E0C8D6839F}" type="presOf" srcId="{6C29E413-8A7A-4F18-8FB3-FD46DD0F86DB}" destId="{B8F4138E-A778-4162-BD41-B125F8B408D8}" srcOrd="0" destOrd="0" presId="urn:microsoft.com/office/officeart/2005/8/layout/pyramid2"/>
    <dgm:cxn modelId="{60FB0914-1500-4245-9527-7B26928A0DCB}" type="presOf" srcId="{5E767A37-16BE-4C75-930D-051023EADDDC}" destId="{1A2C0BBA-90F9-4EFB-AE59-86697B0F9FB9}" srcOrd="0" destOrd="0" presId="urn:microsoft.com/office/officeart/2005/8/layout/pyramid2"/>
    <dgm:cxn modelId="{8F3C9E7F-50E6-453F-B43B-FA448D14C1E5}" srcId="{2A340AF1-DC19-4B09-82F7-0BEF30462A69}" destId="{38761537-20C7-42E6-88DE-432A9DA340E6}" srcOrd="5" destOrd="0" parTransId="{6613DE75-6B90-46EE-B99D-179ED45E04B5}" sibTransId="{210B70BD-FF9E-432A-9304-35D4868BC54A}"/>
    <dgm:cxn modelId="{EA84C3A9-9BC1-4B8A-825F-8D3D8DF5A316}" type="presOf" srcId="{2F01E00A-C428-4C36-ADD1-D1B71E9F1035}" destId="{6BDDB743-E3B5-4338-8B78-5EDC8CF068CE}" srcOrd="0" destOrd="0" presId="urn:microsoft.com/office/officeart/2005/8/layout/pyramid2"/>
    <dgm:cxn modelId="{5DA4DED9-4CA3-4B3F-840C-B040AAC34B9D}" srcId="{2A340AF1-DC19-4B09-82F7-0BEF30462A69}" destId="{6C29E413-8A7A-4F18-8FB3-FD46DD0F86DB}" srcOrd="3" destOrd="0" parTransId="{5F50E360-2A5A-4ABB-B0CB-6857F4ED32F1}" sibTransId="{516F5404-907D-4FAA-853B-F6DEFA66ED1A}"/>
    <dgm:cxn modelId="{5D2CACD9-A02C-40FE-BFFC-1B51E81FF344}" type="presOf" srcId="{38761537-20C7-42E6-88DE-432A9DA340E6}" destId="{89D7EA36-F30B-4A96-9489-F5F9B9D248F3}" srcOrd="0" destOrd="0" presId="urn:microsoft.com/office/officeart/2005/8/layout/pyramid2"/>
    <dgm:cxn modelId="{AD716B43-253C-4BD7-BE38-7F7F58AC9B80}" type="presOf" srcId="{0E0C7584-E277-4AA5-9B2E-4161D3DD5617}" destId="{929F3EF0-EF45-4093-B02A-4F684006C6A7}" srcOrd="0" destOrd="0" presId="urn:microsoft.com/office/officeart/2005/8/layout/pyramid2"/>
    <dgm:cxn modelId="{2783C863-478F-42DC-81FC-41D4802A5A48}" srcId="{2A340AF1-DC19-4B09-82F7-0BEF30462A69}" destId="{85D49338-67AC-47A7-A5C5-F4019BD3835E}" srcOrd="1" destOrd="0" parTransId="{6AA4851C-1660-4BA5-AE0A-E1F2BF40394F}" sibTransId="{0DF37E8D-6DBD-4583-A02C-5C69F4381CFC}"/>
    <dgm:cxn modelId="{49B1A8D2-E2DA-4B43-8F4A-ABE7B30998FA}" type="presOf" srcId="{2A340AF1-DC19-4B09-82F7-0BEF30462A69}" destId="{9CCF1D52-EFCE-4303-8843-B26A255C8F1A}" srcOrd="0" destOrd="0" presId="urn:microsoft.com/office/officeart/2005/8/layout/pyramid2"/>
    <dgm:cxn modelId="{C5C58111-9D32-415A-AFD0-D59924AEDF77}" type="presParOf" srcId="{9CCF1D52-EFCE-4303-8843-B26A255C8F1A}" destId="{7AF2C290-A84C-46CA-A985-05C85C74F82A}" srcOrd="0" destOrd="0" presId="urn:microsoft.com/office/officeart/2005/8/layout/pyramid2"/>
    <dgm:cxn modelId="{06B95669-0D22-4CDA-88BC-2FDAB24EEE4E}" type="presParOf" srcId="{9CCF1D52-EFCE-4303-8843-B26A255C8F1A}" destId="{A6AB5B4D-0B88-401C-A8CF-6F301FFDC3C2}" srcOrd="1" destOrd="0" presId="urn:microsoft.com/office/officeart/2005/8/layout/pyramid2"/>
    <dgm:cxn modelId="{844D0942-BA45-4BAD-97A1-80F49419B457}" type="presParOf" srcId="{A6AB5B4D-0B88-401C-A8CF-6F301FFDC3C2}" destId="{929F3EF0-EF45-4093-B02A-4F684006C6A7}" srcOrd="0" destOrd="0" presId="urn:microsoft.com/office/officeart/2005/8/layout/pyramid2"/>
    <dgm:cxn modelId="{A2FD760C-4397-4CF0-9D1B-933FDCD2A53D}" type="presParOf" srcId="{A6AB5B4D-0B88-401C-A8CF-6F301FFDC3C2}" destId="{54223DA1-8BFB-4D29-9408-F61DB3659EEC}" srcOrd="1" destOrd="0" presId="urn:microsoft.com/office/officeart/2005/8/layout/pyramid2"/>
    <dgm:cxn modelId="{6D0AED00-8282-4A2F-B6A8-6C1163A347BF}" type="presParOf" srcId="{A6AB5B4D-0B88-401C-A8CF-6F301FFDC3C2}" destId="{3F6E1C1A-853A-4F82-9124-69AFF650EA8B}" srcOrd="2" destOrd="0" presId="urn:microsoft.com/office/officeart/2005/8/layout/pyramid2"/>
    <dgm:cxn modelId="{7A309F78-DF3C-4C8A-9EC3-7A992D714878}" type="presParOf" srcId="{A6AB5B4D-0B88-401C-A8CF-6F301FFDC3C2}" destId="{7C2C5657-5B1E-4EE2-918B-61246E5A68E6}" srcOrd="3" destOrd="0" presId="urn:microsoft.com/office/officeart/2005/8/layout/pyramid2"/>
    <dgm:cxn modelId="{E0F8D401-E5B6-447F-9B32-994720835A9E}" type="presParOf" srcId="{A6AB5B4D-0B88-401C-A8CF-6F301FFDC3C2}" destId="{1A2C0BBA-90F9-4EFB-AE59-86697B0F9FB9}" srcOrd="4" destOrd="0" presId="urn:microsoft.com/office/officeart/2005/8/layout/pyramid2"/>
    <dgm:cxn modelId="{9478AB0C-70E9-42B5-9A0A-0CE2E28416A8}" type="presParOf" srcId="{A6AB5B4D-0B88-401C-A8CF-6F301FFDC3C2}" destId="{39689720-5AD5-4FA5-902B-4B0752488F65}" srcOrd="5" destOrd="0" presId="urn:microsoft.com/office/officeart/2005/8/layout/pyramid2"/>
    <dgm:cxn modelId="{1732F079-D293-4AB4-B0EE-0B5276012A4B}" type="presParOf" srcId="{A6AB5B4D-0B88-401C-A8CF-6F301FFDC3C2}" destId="{B8F4138E-A778-4162-BD41-B125F8B408D8}" srcOrd="6" destOrd="0" presId="urn:microsoft.com/office/officeart/2005/8/layout/pyramid2"/>
    <dgm:cxn modelId="{ED1A67EE-52C4-41C7-9FAC-1E587CC55E70}" type="presParOf" srcId="{A6AB5B4D-0B88-401C-A8CF-6F301FFDC3C2}" destId="{E4985047-FE16-4069-953C-00926EAF3A6C}" srcOrd="7" destOrd="0" presId="urn:microsoft.com/office/officeart/2005/8/layout/pyramid2"/>
    <dgm:cxn modelId="{6E2B17E3-4D8E-4CB7-B768-2B77CC15D14B}" type="presParOf" srcId="{A6AB5B4D-0B88-401C-A8CF-6F301FFDC3C2}" destId="{6BDDB743-E3B5-4338-8B78-5EDC8CF068CE}" srcOrd="8" destOrd="0" presId="urn:microsoft.com/office/officeart/2005/8/layout/pyramid2"/>
    <dgm:cxn modelId="{0A1765B3-B2A0-4ABB-9A9B-4CC60D399DF8}" type="presParOf" srcId="{A6AB5B4D-0B88-401C-A8CF-6F301FFDC3C2}" destId="{631EC650-950E-4AA4-90D8-AB2B3921995C}" srcOrd="9" destOrd="0" presId="urn:microsoft.com/office/officeart/2005/8/layout/pyramid2"/>
    <dgm:cxn modelId="{E755B93E-9E9D-4768-8D57-0E66D4C2A4A8}" type="presParOf" srcId="{A6AB5B4D-0B88-401C-A8CF-6F301FFDC3C2}" destId="{89D7EA36-F30B-4A96-9489-F5F9B9D248F3}" srcOrd="10" destOrd="0" presId="urn:microsoft.com/office/officeart/2005/8/layout/pyramid2"/>
    <dgm:cxn modelId="{76117232-F5F3-4CE1-BC3C-F29C9003190A}" type="presParOf" srcId="{A6AB5B4D-0B88-401C-A8CF-6F301FFDC3C2}" destId="{09FD5B6E-C236-479D-952E-3234DA12ACDB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0.14827</cdr:x>
      <cdr:y>0.79142</cdr:y>
    </cdr:from>
    <cdr:to>
      <cdr:x>0.63743</cdr:x>
      <cdr:y>0.99976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4848" y="3408744"/>
          <a:ext cx="237172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0.85075</cdr:y>
    </cdr:from>
    <cdr:to>
      <cdr:x>0</cdr:x>
      <cdr:y>0.85075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3233251"/>
          <a:ext cx="4833938" cy="480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horzOverflow="clip" wrap="square" rtlCol="0">
          <a:noAutofit/>
        </a:bodyPr>
        <a:lstStyle xmlns:a="http://schemas.openxmlformats.org/drawingml/2006/main"/>
        <a:p xmlns:a="http://schemas.openxmlformats.org/drawingml/2006/main">
          <a:r>
            <a:rPr lang="uk-UA" sz="1100">
              <a:effectLst/>
              <a:latin typeface="+mn-lt"/>
              <a:ea typeface="+mn-ea"/>
              <a:cs typeface="+mn-cs"/>
            </a:rPr>
            <a:t>Примітка: комунальне підприємство "Збараж", м. Збараж представлено на діаграмі але не включено до розрахунку  еталонних значень</a:t>
          </a:r>
          <a:endParaRPr lang="ru-RU" sz="1100">
            <a:effectLst/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27/05/2020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22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56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/>
            <a:fld id="{9BC50FDF-0E66-40EE-A6DF-1A191A29B4CA}" type="slidenum">
              <a:rPr lang="uk-UA" altLang="uk-UA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4</a:t>
            </a:fld>
            <a:endParaRPr lang="uk-UA" altLang="uk-UA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77280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/>
            <a:fld id="{FAE296FF-D873-42C3-98A5-EB29E1275315}" type="slidenum">
              <a:rPr lang="uk-UA" altLang="uk-UA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5</a:t>
            </a:fld>
            <a:endParaRPr lang="uk-UA" altLang="uk-UA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593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8305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/>
            <a:fld id="{D71BAA70-AD63-4D3F-AE92-CC7CE271BCE6}" type="slidenum">
              <a:rPr lang="uk-UA" altLang="uk-UA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6</a:t>
            </a:fld>
            <a:endParaRPr lang="uk-UA" altLang="uk-UA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40736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8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xmlns="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23135" y="123825"/>
            <a:ext cx="8893865" cy="3541395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xmlns="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635156"/>
            <a:ext cx="8895600" cy="3030064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sp>
        <p:nvSpPr>
          <p:cNvPr id="13" name="Bar">
            <a:extLst>
              <a:ext uri="{FF2B5EF4-FFF2-40B4-BE49-F238E27FC236}">
                <a16:creationId xmlns:a16="http://schemas.microsoft.com/office/drawing/2014/main" xmlns="" id="{BD21318B-3022-42D5-AB5E-3CB62091D006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C8188D-6B96-4064-897E-E8187EAECA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91" y="3777911"/>
            <a:ext cx="3559072" cy="1241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42A822-7750-4F8D-B578-48C7C333C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5088" b="13058"/>
          <a:stretch/>
        </p:blipFill>
        <p:spPr>
          <a:xfrm>
            <a:off x="350655" y="3811962"/>
            <a:ext cx="4038465" cy="1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40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xmlns="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290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0236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xmlns="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23134" y="3393907"/>
            <a:ext cx="4538033" cy="1206411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xmlns="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6701037" y="123825"/>
            <a:ext cx="2315963" cy="615686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xmlns="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xmlns="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xmlns="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xmlns="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xmlns="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87842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xmlns="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xmlns="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xmlns="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xmlns="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xmlns="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xmlns="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xmlns="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xmlns="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xmlns="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xmlns="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xmlns="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xmlns="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xmlns="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xmlns="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28398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xmlns="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5970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xmlns="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23135" y="123825"/>
            <a:ext cx="8893865" cy="3541396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xmlns="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635156"/>
            <a:ext cx="8895600" cy="3030064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xmlns="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257D50-629A-46D5-9C19-DCBDAA4B6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5088" b="13058"/>
          <a:stretch/>
        </p:blipFill>
        <p:spPr>
          <a:xfrm>
            <a:off x="350655" y="3811962"/>
            <a:ext cx="4038465" cy="1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694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2849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xmlns="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xmlns="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6133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xmlns="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xmlns="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2849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xmlns="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xmlns="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207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xmlns="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xmlns="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xmlns="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xmlns="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xmlns="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xmlns="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xmlns="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xmlns="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0375" y="3112887"/>
            <a:ext cx="2645076" cy="1487687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2FE0F192-365F-4B9B-9AE5-A8DCD077B27C}"/>
              </a:ext>
            </a:extLst>
          </p:cNvPr>
          <p:cNvSpPr/>
          <p:nvPr userDrawn="1"/>
        </p:nvSpPr>
        <p:spPr bwMode="gray">
          <a:xfrm>
            <a:off x="460374" y="970671"/>
            <a:ext cx="2644776" cy="13900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FD20B6CE-6FB5-47BE-ACA3-1FADB18A5F9F}"/>
              </a:ext>
            </a:extLst>
          </p:cNvPr>
          <p:cNvSpPr/>
          <p:nvPr userDrawn="1"/>
        </p:nvSpPr>
        <p:spPr bwMode="gray">
          <a:xfrm>
            <a:off x="460374" y="2421711"/>
            <a:ext cx="2644776" cy="6343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0374" y="2417530"/>
            <a:ext cx="2644776" cy="212006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000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xmlns="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0374" y="2649415"/>
            <a:ext cx="2644776" cy="394453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8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xmlns="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60374" y="971310"/>
            <a:ext cx="2644776" cy="271797"/>
          </a:xfrm>
          <a:noFill/>
        </p:spPr>
        <p:txBody>
          <a:bodyPr lIns="72000" tIns="36000" bIns="36000" anchor="ctr"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0374" y="1243108"/>
            <a:ext cx="2644776" cy="1117616"/>
          </a:xfrm>
          <a:noFill/>
        </p:spPr>
        <p:txBody>
          <a:bodyPr lIns="72000" tIns="0" bIns="3600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310597" y="1020763"/>
            <a:ext cx="5717516" cy="35798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xmlns="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3057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8342492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xmlns="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140284" y="2070719"/>
            <a:ext cx="3369561" cy="102503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xmlns="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140284" y="1392861"/>
            <a:ext cx="3369561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xmlns="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140284" y="1635978"/>
            <a:ext cx="3369561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xmlns="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6" y="1392861"/>
            <a:ext cx="1468079" cy="1702892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xmlns="" id="{A45E5920-77D2-4E1E-832E-8A215D8A1078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xmlns="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xmlns="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4961178" y="4056187"/>
            <a:ext cx="234516" cy="234514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xmlns="" id="{58EDDA33-F3A1-4081-87DD-3B5C06FD4DD3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xmlns="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xmlns="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xmlns="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xmlns="" id="{AB1D21B3-5EA8-4583-8B39-5C5D45B4127F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xmlns="" id="{143F2906-482C-48A6-8D87-67C6BCEBAF88}"/>
              </a:ext>
            </a:extLst>
          </p:cNvPr>
          <p:cNvSpPr txBox="1"/>
          <p:nvPr userDrawn="1"/>
        </p:nvSpPr>
        <p:spPr bwMode="gray">
          <a:xfrm>
            <a:off x="5253681" y="4052697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40611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xmlns="" id="{0ACBC6BD-AF1C-4AC3-B989-7C0851FD4A36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xmlns="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xmlns="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4961178" y="4056187"/>
            <a:ext cx="234516" cy="234514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xmlns="" id="{5C7EA8DE-E5C0-4542-A14B-2F893BDFC8D1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xmlns="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xmlns="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xmlns="" id="{D24B1108-EDD6-417B-A36D-F3867011F0AB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xmlns="" id="{D1A27A20-93C4-43EC-9799-1798AF93C848}"/>
              </a:ext>
            </a:extLst>
          </p:cNvPr>
          <p:cNvSpPr txBox="1"/>
          <p:nvPr userDrawn="1"/>
        </p:nvSpPr>
        <p:spPr bwMode="gray">
          <a:xfrm>
            <a:off x="5253681" y="4052697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xmlns="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959062" y="2070719"/>
            <a:ext cx="2570185" cy="6012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xmlns="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59062" y="1392861"/>
            <a:ext cx="2570185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xmlns="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959062" y="1635978"/>
            <a:ext cx="2570185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xmlns="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392861"/>
            <a:ext cx="1342015" cy="1556665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xmlns="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2653" y="2070719"/>
            <a:ext cx="2671574" cy="6012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xmlns="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42653" y="1392861"/>
            <a:ext cx="2671574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xmlns="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242653" y="1635978"/>
            <a:ext cx="2671574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xmlns="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733408" y="1392861"/>
            <a:ext cx="1342015" cy="1556665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xmlns="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464411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071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33351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xmlns="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xmlns="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xmlns="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xmlns="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xmlns="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xmlns="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xmlns="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xmlns="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xmlns="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xmlns="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xmlns="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xmlns="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xmlns="" id="{0ACBC6BD-AF1C-4AC3-B989-7C0851FD4A36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xmlns="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xmlns="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4961178" y="4056187"/>
            <a:ext cx="234516" cy="234514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xmlns="" id="{5C7EA8DE-E5C0-4542-A14B-2F893BDFC8D1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xmlns="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xmlns="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xmlns="" id="{D24B1108-EDD6-417B-A36D-F3867011F0AB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xmlns="" id="{D1A27A20-93C4-43EC-9799-1798AF93C848}"/>
              </a:ext>
            </a:extLst>
          </p:cNvPr>
          <p:cNvSpPr txBox="1"/>
          <p:nvPr userDrawn="1"/>
        </p:nvSpPr>
        <p:spPr bwMode="gray">
          <a:xfrm>
            <a:off x="5253681" y="4052697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xmlns="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xmlns="" id="{2033EF87-771C-4B92-ADFE-7B13B36298B2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xmlns="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xmlns="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xmlns="" id="{F2E38B50-980D-47A1-BF50-09C022DE3178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xmlns="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xmlns="" id="{6C4143CA-4DB1-41D8-8702-2CD00961FDB5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xmlns="" id="{8F222F02-A2DC-42E9-84D4-4ACEFEE70A4D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xmlns="" id="{C15972D1-066C-49B6-94E5-4A7A0A3B2587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17" name="Bar">
            <a:extLst>
              <a:ext uri="{FF2B5EF4-FFF2-40B4-BE49-F238E27FC236}">
                <a16:creationId xmlns:a16="http://schemas.microsoft.com/office/drawing/2014/main" xmlns="" id="{F01B0C4A-732E-4BC2-A2D7-A086E4E5403B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xmlns="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xmlns="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xmlns="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635156"/>
            <a:ext cx="8893865" cy="3030064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xmlns="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93589B5-0CCC-497A-BEC6-F4F49D373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5088" b="13058"/>
          <a:stretch/>
        </p:blipFill>
        <p:spPr>
          <a:xfrm>
            <a:off x="350655" y="3811962"/>
            <a:ext cx="4038465" cy="1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7205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orient="horz" pos="28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xmlns="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xmlns="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xmlns="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xmlns="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xmlns="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xmlns="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7599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49817" y="323505"/>
            <a:ext cx="4324497" cy="43088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8EF3C373-F3E5-423E-B3C3-C5E1BD203F77}"/>
              </a:ext>
            </a:extLst>
          </p:cNvPr>
          <p:cNvSpPr/>
          <p:nvPr userDrawn="1"/>
        </p:nvSpPr>
        <p:spPr bwMode="gray">
          <a:xfrm>
            <a:off x="450495" y="1106921"/>
            <a:ext cx="3214511" cy="1502976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 федеральна установа </a:t>
            </a:r>
            <a:r>
              <a:rPr kumimoji="0" lang="en-GB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GIZ </a:t>
            </a:r>
            <a:r>
              <a:rPr kumimoji="0" lang="uk-UA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uk-UA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Видавець</a:t>
            </a: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6858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Internationale Zusammenarbeit (GIZ) GmbH</a:t>
            </a: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uk-UA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algn="l">
              <a:lnSpc>
                <a:spcPts val="800"/>
              </a:lnSpc>
              <a:spcAft>
                <a:spcPts val="0"/>
              </a:spcAft>
              <a:tabLst>
                <a:tab pos="90170" algn="l"/>
              </a:tabLst>
            </a:pPr>
            <a:r>
              <a:rPr kumimoji="0" lang="uk-UA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Головні офіси:</a:t>
            </a:r>
          </a:p>
          <a:p>
            <a:pPr algn="l">
              <a:lnSpc>
                <a:spcPts val="800"/>
              </a:lnSpc>
              <a:spcAft>
                <a:spcPts val="0"/>
              </a:spcAft>
              <a:tabLst>
                <a:tab pos="90170" algn="l"/>
              </a:tabLst>
            </a:pPr>
            <a:r>
              <a:rPr kumimoji="0" lang="uk-UA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м. Бонн та м. </a:t>
            </a:r>
            <a:r>
              <a:rPr kumimoji="0" lang="uk-UA" sz="800" b="0" i="0" u="none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Ешборн</a:t>
            </a:r>
            <a:r>
              <a:rPr kumimoji="0" lang="uk-UA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Німеччина</a:t>
            </a:r>
          </a:p>
          <a:p>
            <a:pPr marL="0" marR="0" lvl="0" indent="0" algn="l" defTabSz="6858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uk-UA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«Енергоефективність у громадах ІІ»</a:t>
            </a:r>
          </a:p>
          <a:p>
            <a:pPr algn="l">
              <a:lnSpc>
                <a:spcPts val="800"/>
              </a:lnSpc>
              <a:spcAft>
                <a:spcPts val="0"/>
              </a:spcAft>
              <a:tabLst>
                <a:tab pos="90170" algn="l"/>
              </a:tabLst>
            </a:pPr>
            <a:endParaRPr kumimoji="0" lang="uk-UA" sz="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50495" y="2547859"/>
            <a:ext cx="3464422" cy="1762643"/>
          </a:xfrm>
        </p:spPr>
        <p:txBody>
          <a:bodyPr/>
          <a:lstStyle>
            <a:lvl1pPr>
              <a:lnSpc>
                <a:spcPct val="100000"/>
              </a:lnSpc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xmlns="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86538" y="1106921"/>
            <a:ext cx="3428177" cy="1762643"/>
          </a:xfrm>
        </p:spPr>
        <p:txBody>
          <a:bodyPr/>
          <a:lstStyle>
            <a:lvl1pPr>
              <a:lnSpc>
                <a:spcPct val="100000"/>
              </a:lnSpc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3" y="3207008"/>
            <a:ext cx="806878" cy="110800"/>
          </a:xfrm>
        </p:spPr>
        <p:txBody>
          <a:bodyPr wrap="none" lIns="0">
            <a:spAutoFit/>
          </a:bodyPr>
          <a:lstStyle>
            <a:lvl1pPr>
              <a:defRPr lang="de-DE" sz="800" smtClean="0">
                <a:solidFill>
                  <a:prstClr val="black"/>
                </a:solidFill>
              </a:defRPr>
            </a:lvl1pPr>
            <a:lvl2pPr>
              <a:defRPr lang="de-DE" sz="1350" smtClean="0"/>
            </a:lvl2pPr>
            <a:lvl3pPr>
              <a:defRPr lang="de-DE" sz="135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59430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50495" y="1106921"/>
            <a:ext cx="7172684" cy="3470031"/>
          </a:xfrm>
        </p:spPr>
        <p:txBody>
          <a:bodyPr numCol="2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1BCACD76-7CB8-457E-9434-C57DB9E23AA9}"/>
              </a:ext>
            </a:extLst>
          </p:cNvPr>
          <p:cNvSpPr/>
          <p:nvPr userDrawn="1"/>
        </p:nvSpPr>
        <p:spPr bwMode="gray">
          <a:xfrm>
            <a:off x="777711" y="4901938"/>
            <a:ext cx="1084083" cy="16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xmlns="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9817" y="240212"/>
            <a:ext cx="6765371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Photo credits/sources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14536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xmlns="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23135" y="123825"/>
            <a:ext cx="8893865" cy="4083035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xmlns="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1399" y="616296"/>
            <a:ext cx="8895600" cy="3910908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xmlns="" id="{CAE61038-067C-47CF-8DDC-5ED6CDAC4AEE}"/>
              </a:ext>
            </a:extLst>
          </p:cNvPr>
          <p:cNvSpPr/>
          <p:nvPr userDrawn="1"/>
        </p:nvSpPr>
        <p:spPr bwMode="gray">
          <a:xfrm>
            <a:off x="6611814" y="4206860"/>
            <a:ext cx="2405185" cy="14692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4950B203-064F-443F-94A9-C002DAAE8F83}"/>
              </a:ext>
            </a:extLst>
          </p:cNvPr>
          <p:cNvSpPr/>
          <p:nvPr userDrawn="1"/>
        </p:nvSpPr>
        <p:spPr bwMode="gray">
          <a:xfrm>
            <a:off x="1215591" y="1557990"/>
            <a:ext cx="352929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</a:tabLst>
            </a:pPr>
            <a:r>
              <a:rPr kumimoji="0" lang="uk-UA" sz="11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Місцезнаходження товариства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</a:tabLst>
            </a:pPr>
            <a:r>
              <a:rPr kumimoji="0" lang="uk-UA" sz="11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м. Бонн та м. </a:t>
            </a:r>
            <a:r>
              <a:rPr kumimoji="0" lang="uk-UA" sz="1100" b="0" i="0" u="none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Ешборн</a:t>
            </a:r>
            <a:r>
              <a:rPr kumimoji="0" lang="uk-UA" sz="11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Німеччина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37982854-A844-4D46-9BB7-0890F958ED69}"/>
              </a:ext>
            </a:extLst>
          </p:cNvPr>
          <p:cNvSpPr/>
          <p:nvPr userDrawn="1"/>
        </p:nvSpPr>
        <p:spPr bwMode="gray">
          <a:xfrm>
            <a:off x="3525439" y="2560364"/>
            <a:ext cx="3221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xmlns="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76665" y="4447384"/>
            <a:ext cx="1650218" cy="4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DE124-8F14-4800-880E-6844DB3AA3F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58018"/>
            <a:ext cx="2133600" cy="92333"/>
          </a:xfrm>
          <a:prstGeom prst="rect">
            <a:avLst/>
          </a:prstGeom>
        </p:spPr>
        <p:txBody>
          <a:bodyPr/>
          <a:lstStyle/>
          <a:p>
            <a:fld id="{82034F23-36BD-402B-97A4-8CA65B215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7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E6DE124-8F14-4800-880E-6844DB3AA3F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1836000"/>
            <a:ext cx="7776000" cy="286200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4821987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E6DE124-8F14-4800-880E-6844DB3AA3F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1836000"/>
            <a:ext cx="7776000" cy="2862000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80F0F"/>
              </a:buClr>
              <a:buSzTx/>
              <a:buFontTx/>
              <a:buNone/>
              <a:tabLst>
                <a:tab pos="1643063" algn="l"/>
              </a:tabLst>
              <a:defRPr sz="1350" baseline="0"/>
            </a:lvl1pPr>
            <a:lvl2pPr marL="270000" indent="-270000">
              <a:buClr>
                <a:srgbClr val="C80F0F"/>
              </a:buClr>
              <a:buFont typeface="Arial" pitchFamily="34" charset="0"/>
              <a:buChar char="•"/>
              <a:defRPr sz="1350"/>
            </a:lvl2pPr>
            <a:lvl3pPr marL="540000">
              <a:defRPr sz="1350"/>
            </a:lvl3pPr>
            <a:lvl4pPr marL="810000">
              <a:defRPr sz="1350" baseline="0"/>
            </a:lvl4pPr>
            <a:lvl5pPr marL="1080000">
              <a:defRPr sz="1350" baseline="0"/>
            </a:lvl5pPr>
            <a:lvl6pPr marL="1350000">
              <a:defRPr baseline="0"/>
            </a:lvl6pPr>
            <a:lvl7pPr marL="1620000">
              <a:defRPr baseline="0"/>
            </a:lvl7pPr>
            <a:lvl8pPr marL="1890000">
              <a:defRPr baseline="0"/>
            </a:lvl8pPr>
            <a:lvl9pPr marL="216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1574338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r">
            <a:extLst>
              <a:ext uri="{FF2B5EF4-FFF2-40B4-BE49-F238E27FC236}">
                <a16:creationId xmlns:a16="http://schemas.microsoft.com/office/drawing/2014/main" xmlns="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xmlns="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7D079E7-E310-47F0-8B4A-2AE74F6C2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088" b="13058"/>
          <a:stretch/>
        </p:blipFill>
        <p:spPr>
          <a:xfrm>
            <a:off x="350655" y="3811962"/>
            <a:ext cx="4038465" cy="1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689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30945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>
            <a:extLst>
              <a:ext uri="{FF2B5EF4-FFF2-40B4-BE49-F238E27FC236}">
                <a16:creationId xmlns:a16="http://schemas.microsoft.com/office/drawing/2014/main" xmlns="" id="{F01B0C4A-732E-4BC2-A2D7-A086E4E5403B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xmlns="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xmlns="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xmlns="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635156"/>
            <a:ext cx="8893865" cy="3030064"/>
          </a:xfrm>
          <a:prstGeom prst="rect">
            <a:avLst/>
          </a:prstGeom>
          <a:blipFill dpi="0" rotWithShape="1">
            <a:blip r:embed="rId2"/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xmlns="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797502" y="1475105"/>
            <a:ext cx="1246909" cy="860367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xmlns="" id="{20B6CB06-5705-4A0C-80E4-F97390E0F331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xmlns="" id="{D84EBA1A-4DAD-4862-AA4E-9880DC7763BC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xmlns="" id="{B2678BDE-5861-465F-B7A9-0C02CEA5146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xmlns="" id="{DD9A8E2A-61F9-4B3C-9A2B-7F7E505F0D6A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797502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xmlns="" id="{105A1CD3-65ED-4979-8ED3-C6C6D69CA36F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xmlns="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xmlns="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xmlns="" id="{E6AB41C2-B97C-4B5B-B3A7-980B47D8BCA4}"/>
              </a:ext>
            </a:extLst>
          </p:cNvPr>
          <p:cNvSpPr/>
          <p:nvPr userDrawn="1"/>
        </p:nvSpPr>
        <p:spPr bwMode="gray">
          <a:xfrm>
            <a:off x="7829992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11AD82D-3928-49A7-AA0C-2761EBAB6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5088" b="13058"/>
          <a:stretch/>
        </p:blipFill>
        <p:spPr>
          <a:xfrm>
            <a:off x="350655" y="3811962"/>
            <a:ext cx="4038465" cy="1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930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xmlns="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23135" y="123825"/>
            <a:ext cx="8893865" cy="4083035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xmlns="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1399" y="616296"/>
            <a:ext cx="8895600" cy="3910908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xmlns="" id="{CAE61038-067C-47CF-8DDC-5ED6CDAC4AEE}"/>
              </a:ext>
            </a:extLst>
          </p:cNvPr>
          <p:cNvSpPr/>
          <p:nvPr userDrawn="1"/>
        </p:nvSpPr>
        <p:spPr bwMode="gray">
          <a:xfrm>
            <a:off x="6611814" y="4206860"/>
            <a:ext cx="2405185" cy="14692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4950B203-064F-443F-94A9-C002DAAE8F83}"/>
              </a:ext>
            </a:extLst>
          </p:cNvPr>
          <p:cNvSpPr/>
          <p:nvPr userDrawn="1"/>
        </p:nvSpPr>
        <p:spPr bwMode="gray">
          <a:xfrm>
            <a:off x="1215591" y="1557990"/>
            <a:ext cx="352929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</a:tabLst>
            </a:pPr>
            <a:r>
              <a:rPr kumimoji="0" lang="uk-UA" sz="11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Місцезнаходження товариства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</a:tabLst>
            </a:pPr>
            <a:r>
              <a:rPr kumimoji="0" lang="uk-UA" sz="11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м. Бонн та м. </a:t>
            </a:r>
            <a:r>
              <a:rPr kumimoji="0" lang="uk-UA" sz="1100" b="0" i="0" u="none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Ешборн</a:t>
            </a:r>
            <a:r>
              <a:rPr kumimoji="0" lang="uk-UA" sz="11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Німеччина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37982854-A844-4D46-9BB7-0890F958ED69}"/>
              </a:ext>
            </a:extLst>
          </p:cNvPr>
          <p:cNvSpPr/>
          <p:nvPr userDrawn="1"/>
        </p:nvSpPr>
        <p:spPr bwMode="gray">
          <a:xfrm>
            <a:off x="3525439" y="2560364"/>
            <a:ext cx="3221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xmlns="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76665" y="4447384"/>
            <a:ext cx="1650218" cy="4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384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uk-UA"/>
              <a:t> </a:t>
            </a:r>
            <a:fld id="{0CA12FF7-08DB-49F4-8DDE-1D55AAA8A7F7}" type="slidenum">
              <a:rPr lang="en-US" altLang="uk-UA" b="1"/>
              <a:pPr/>
              <a:t>‹#›</a:t>
            </a:fld>
            <a:endParaRPr lang="en-US" altLang="uk-UA" b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08416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9FB9B-6703-47B7-B01E-C84A7A3410DE}" type="datetime1">
              <a:rPr lang="de-DE" altLang="uk-UA" smtClean="0"/>
              <a:t>27.05.2020</a:t>
            </a:fld>
            <a:endParaRPr lang="uk-UA" altLang="uk-UA" dirty="0"/>
          </a:p>
        </p:txBody>
      </p:sp>
    </p:spTree>
    <p:extLst>
      <p:ext uri="{BB962C8B-B14F-4D97-AF65-F5344CB8AC3E}">
        <p14:creationId xmlns:p14="http://schemas.microsoft.com/office/powerpoint/2010/main" val="3099949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3D8FC-F7F6-415F-8192-53DD8E5C650A}" type="datetimeFigureOut">
              <a:rPr lang="ru-RU"/>
              <a:pPr>
                <a:defRPr/>
              </a:pPr>
              <a:t>27.05.2020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58018"/>
            <a:ext cx="2133600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D36A-F712-414C-A553-F01F51E74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83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0"/>
            <a:ext cx="6696000" cy="594000"/>
          </a:xfrm>
        </p:spPr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000" y="999000"/>
            <a:ext cx="7920000" cy="3564000"/>
          </a:xfrm>
        </p:spPr>
        <p:txBody>
          <a:bodyPr/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858018"/>
            <a:ext cx="2133600" cy="92333"/>
          </a:xfrm>
          <a:prstGeom prst="rect">
            <a:avLst/>
          </a:prstGeom>
        </p:spPr>
        <p:txBody>
          <a:bodyPr/>
          <a:lstStyle/>
          <a:p>
            <a:fld id="{9ED11504-23E3-41ED-B818-1A3A6FD42A0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4698000"/>
            <a:ext cx="7920000" cy="135000"/>
          </a:xfrm>
        </p:spPr>
        <p:txBody>
          <a:bodyPr/>
          <a:lstStyle>
            <a:lvl1pPr marL="0" indent="0">
              <a:buNone/>
              <a:defRPr sz="600" baseline="0"/>
            </a:lvl1pPr>
            <a:lvl5pPr marL="540544" indent="0">
              <a:buNone/>
              <a:defRPr/>
            </a:lvl5pPr>
          </a:lstStyle>
          <a:p>
            <a:pPr lvl="0"/>
            <a:r>
              <a:rPr lang="en-GB" noProof="0" dirty="0"/>
              <a:t>Source: Line for indication of source or other information…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218000" y="2699100"/>
            <a:ext cx="3564000" cy="180000"/>
          </a:xfrm>
        </p:spPr>
        <p:txBody>
          <a:bodyPr/>
          <a:lstStyle>
            <a:lvl1pPr marL="0" indent="0">
              <a:buNone/>
              <a:defRPr sz="600" baseline="0"/>
            </a:lvl1pPr>
            <a:lvl5pPr marL="540544" indent="0">
              <a:buNone/>
              <a:defRPr/>
            </a:lvl5pPr>
          </a:lstStyle>
          <a:p>
            <a:pPr lvl="0"/>
            <a:r>
              <a:rPr lang="en-GB" noProof="0" dirty="0"/>
              <a:t>Source: Line for indication of source or other information-Alternative, if space on the bottom not sufficient</a:t>
            </a:r>
          </a:p>
        </p:txBody>
      </p:sp>
    </p:spTree>
    <p:extLst>
      <p:ext uri="{BB962C8B-B14F-4D97-AF65-F5344CB8AC3E}">
        <p14:creationId xmlns:p14="http://schemas.microsoft.com/office/powerpoint/2010/main" val="382475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r">
            <a:extLst>
              <a:ext uri="{FF2B5EF4-FFF2-40B4-BE49-F238E27FC236}">
                <a16:creationId xmlns:a16="http://schemas.microsoft.com/office/drawing/2014/main" xmlns="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xmlns="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7D079E7-E310-47F0-8B4A-2AE74F6C2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088" b="13058"/>
          <a:stretch/>
        </p:blipFill>
        <p:spPr>
          <a:xfrm>
            <a:off x="350655" y="3811962"/>
            <a:ext cx="4038465" cy="1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819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xmlns="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orient="horz" pos="28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xmlns="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xmlns="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xmlns="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xmlns="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2810133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xmlns="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xmlns="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xmlns="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411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>
        <p15:guide id="1" orient="horz" pos="28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xmlns="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1570255"/>
            <a:ext cx="8895600" cy="3030064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xmlns="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2844862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7752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xmlns="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xmlns="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xmlns="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xmlns="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xmlns="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xmlns="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xmlns="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xmlns="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xmlns="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xmlns="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xmlns="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xmlns="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xmlns="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xmlns="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xmlns="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8692041" y="4778859"/>
            <a:ext cx="309835" cy="237625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xmlns="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xmlns="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xmlns="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xmlns="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xmlns="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xmlns="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xmlns="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814" r:id="rId2"/>
    <p:sldLayoutId id="2147483815" r:id="rId3"/>
    <p:sldLayoutId id="2147483818" r:id="rId4"/>
    <p:sldLayoutId id="2147483819" r:id="rId5"/>
    <p:sldLayoutId id="2147483858" r:id="rId6"/>
    <p:sldLayoutId id="2147483859" r:id="rId7"/>
    <p:sldLayoutId id="2147483824" r:id="rId8"/>
    <p:sldLayoutId id="2147483822" r:id="rId9"/>
    <p:sldLayoutId id="2147483823" r:id="rId10"/>
    <p:sldLayoutId id="2147483821" r:id="rId11"/>
    <p:sldLayoutId id="2147483826" r:id="rId12"/>
    <p:sldLayoutId id="2147483827" r:id="rId13"/>
    <p:sldLayoutId id="2147483825" r:id="rId14"/>
    <p:sldLayoutId id="2147483829" r:id="rId15"/>
    <p:sldLayoutId id="2147483838" r:id="rId16"/>
    <p:sldLayoutId id="2147483832" r:id="rId17"/>
    <p:sldLayoutId id="2147483828" r:id="rId18"/>
    <p:sldLayoutId id="2147483830" r:id="rId19"/>
    <p:sldLayoutId id="2147483831" r:id="rId20"/>
    <p:sldLayoutId id="2147483834" r:id="rId21"/>
    <p:sldLayoutId id="2147483835" r:id="rId22"/>
    <p:sldLayoutId id="2147483836" r:id="rId23"/>
    <p:sldLayoutId id="2147483837" r:id="rId24"/>
    <p:sldLayoutId id="2147483839" r:id="rId25"/>
    <p:sldLayoutId id="2147483852" r:id="rId26"/>
    <p:sldLayoutId id="2147483843" r:id="rId27"/>
    <p:sldLayoutId id="2147483847" r:id="rId28"/>
    <p:sldLayoutId id="2147483846" r:id="rId29"/>
    <p:sldLayoutId id="2147483841" r:id="rId30"/>
    <p:sldLayoutId id="2147483842" r:id="rId31"/>
    <p:sldLayoutId id="2147483857" r:id="rId32"/>
    <p:sldLayoutId id="2147483856" r:id="rId33"/>
    <p:sldLayoutId id="2147483840" r:id="rId34"/>
    <p:sldLayoutId id="2147483860" r:id="rId35"/>
    <p:sldLayoutId id="2147483861" r:id="rId36"/>
    <p:sldLayoutId id="2147483862" r:id="rId37"/>
    <p:sldLayoutId id="2147483912" r:id="rId38"/>
    <p:sldLayoutId id="2147483913" r:id="rId39"/>
    <p:sldLayoutId id="2147483917" r:id="rId40"/>
    <p:sldLayoutId id="2147483918" r:id="rId41"/>
    <p:sldLayoutId id="2147483919" r:id="rId42"/>
    <p:sldLayoutId id="2147483920" r:id="rId43"/>
    <p:sldLayoutId id="2147483921" r:id="rId44"/>
  </p:sldLayoutIdLst>
  <p:transition>
    <p:fade/>
  </p:transition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C25336D8-13D9-40B3-9E5F-E721D280A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848" y="2775458"/>
            <a:ext cx="7970837" cy="219291"/>
          </a:xfrm>
        </p:spPr>
        <p:txBody>
          <a:bodyPr/>
          <a:lstStyle/>
          <a:p>
            <a:r>
              <a:rPr lang="uk-UA" dirty="0"/>
              <a:t>Проект «Енергоефективність у громадах ІІ»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9C7D0A59-B41E-4195-8F4D-96DB244F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48" y="2266746"/>
            <a:ext cx="7971711" cy="360099"/>
          </a:xfrm>
        </p:spPr>
        <p:txBody>
          <a:bodyPr/>
          <a:lstStyle/>
          <a:p>
            <a:r>
              <a:rPr lang="uk-UA" dirty="0"/>
              <a:t>Енергоменеджмент: основні моменти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6104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Програма тренінгу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 err="1"/>
              <a:t>Вступ</a:t>
            </a:r>
            <a:r>
              <a:rPr lang="ru-RU" sz="1600" dirty="0"/>
              <a:t> - </a:t>
            </a:r>
            <a:r>
              <a:rPr lang="ru-RU" sz="1600" dirty="0" err="1"/>
              <a:t>Важливість</a:t>
            </a:r>
            <a:r>
              <a:rPr lang="ru-RU" sz="1600" dirty="0"/>
              <a:t> </a:t>
            </a:r>
            <a:r>
              <a:rPr lang="de-DE" sz="1600" dirty="0"/>
              <a:t>MEM</a:t>
            </a:r>
          </a:p>
          <a:p>
            <a:r>
              <a:rPr lang="de-DE" sz="1600" dirty="0"/>
              <a:t>MEM </a:t>
            </a:r>
            <a:r>
              <a:rPr lang="ru-RU" sz="1600" dirty="0" err="1"/>
              <a:t>модулі</a:t>
            </a:r>
            <a:r>
              <a:rPr lang="ru-RU" sz="1600" dirty="0"/>
              <a:t> - </a:t>
            </a:r>
            <a:r>
              <a:rPr lang="ru-RU" sz="1600" dirty="0" err="1"/>
              <a:t>огляд</a:t>
            </a:r>
            <a:endParaRPr lang="ru-RU" sz="1600" dirty="0"/>
          </a:p>
          <a:p>
            <a:r>
              <a:rPr lang="de-DE" sz="1600" dirty="0">
                <a:solidFill>
                  <a:srgbClr val="FF0000"/>
                </a:solidFill>
              </a:rPr>
              <a:t>MEM - </a:t>
            </a:r>
            <a:r>
              <a:rPr lang="ru-RU" sz="1600" dirty="0" err="1">
                <a:solidFill>
                  <a:srgbClr val="FF0000"/>
                </a:solidFill>
              </a:rPr>
              <a:t>від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створення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інвентаризації</a:t>
            </a:r>
            <a:r>
              <a:rPr lang="ru-RU" sz="1600" dirty="0">
                <a:solidFill>
                  <a:srgbClr val="FF0000"/>
                </a:solidFill>
              </a:rPr>
              <a:t> до </a:t>
            </a:r>
            <a:r>
              <a:rPr lang="ru-RU" sz="1600" dirty="0" err="1">
                <a:solidFill>
                  <a:srgbClr val="FF0000"/>
                </a:solidFill>
              </a:rPr>
              <a:t>впровадження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de-DE" sz="1600" dirty="0"/>
              <a:t>MEM - </a:t>
            </a:r>
            <a:r>
              <a:rPr lang="ru-RU" sz="1600" dirty="0" err="1"/>
              <a:t>Моніторинг</a:t>
            </a:r>
            <a:r>
              <a:rPr lang="ru-RU" sz="1600" dirty="0"/>
              <a:t> </a:t>
            </a:r>
            <a:r>
              <a:rPr lang="ru-RU" sz="1600" dirty="0" err="1"/>
              <a:t>енергії</a:t>
            </a:r>
            <a:endParaRPr lang="ru-RU" sz="1600" dirty="0"/>
          </a:p>
          <a:p>
            <a:r>
              <a:rPr lang="ru-RU" sz="1600" dirty="0" err="1"/>
              <a:t>Організаційні</a:t>
            </a:r>
            <a:r>
              <a:rPr lang="ru-RU" sz="1600" dirty="0"/>
              <a:t> та </a:t>
            </a:r>
            <a:r>
              <a:rPr lang="ru-RU" sz="1600" dirty="0" err="1"/>
              <a:t>маловитратні</a:t>
            </a:r>
            <a:r>
              <a:rPr lang="ru-RU" sz="1600" dirty="0"/>
              <a:t> заходи - </a:t>
            </a:r>
            <a:r>
              <a:rPr lang="ru-RU" sz="1600" dirty="0" err="1"/>
              <a:t>приклади</a:t>
            </a:r>
            <a:endParaRPr lang="ru-RU" sz="1600" dirty="0"/>
          </a:p>
          <a:p>
            <a:r>
              <a:rPr lang="ru-RU" sz="1600" dirty="0"/>
              <a:t>  </a:t>
            </a:r>
            <a:r>
              <a:rPr lang="ru-RU" sz="1600" dirty="0" err="1"/>
              <a:t>Висновки</a:t>
            </a: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xmlns="" id="{D65C4658-AB06-4DFB-82D6-7F1237C17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35"/>
          <a:stretch/>
        </p:blipFill>
        <p:spPr>
          <a:xfrm>
            <a:off x="5769919" y="2796571"/>
            <a:ext cx="2924263" cy="13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11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7D8E84-CBCE-42A9-9442-49EB5BC3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11" y="528162"/>
            <a:ext cx="7472602" cy="380104"/>
          </a:xfrm>
        </p:spPr>
        <p:txBody>
          <a:bodyPr/>
          <a:lstStyle/>
          <a:p>
            <a:r>
              <a:rPr lang="uk-UA" dirty="0"/>
              <a:t>Інвентаризація будівель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1D6ECB3-79E2-4785-AEBF-80B76357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19AEEF2-47F0-4B6D-93E9-4D426678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1A286BF-C529-4B89-85CB-ACD0214B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xmlns="" id="{3550C406-D175-4A45-94B7-B068E7248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35"/>
          <a:stretch/>
        </p:blipFill>
        <p:spPr>
          <a:xfrm>
            <a:off x="780646" y="999705"/>
            <a:ext cx="7582708" cy="34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362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017" y="246782"/>
            <a:ext cx="5832000" cy="463446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Рівень А. Інвентаризація будівель - </a:t>
            </a:r>
            <a:r>
              <a:rPr lang="uk-UA" dirty="0" err="1"/>
              <a:t>Бенчмаркінг</a:t>
            </a:r>
            <a:endParaRPr lang="ru-RU" dirty="0"/>
          </a:p>
        </p:txBody>
      </p:sp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732523"/>
              </p:ext>
            </p:extLst>
          </p:nvPr>
        </p:nvGraphicFramePr>
        <p:xfrm>
          <a:off x="377371" y="791029"/>
          <a:ext cx="8418286" cy="448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43321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399359-8AD6-4742-9112-797F7622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170" y="311238"/>
            <a:ext cx="7172684" cy="403657"/>
          </a:xfrm>
        </p:spPr>
        <p:txBody>
          <a:bodyPr/>
          <a:lstStyle/>
          <a:p>
            <a:r>
              <a:rPr lang="uk-UA" dirty="0"/>
              <a:t>Питоме споживання енергії по категоріях будівлі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5A52719-67B8-4552-B850-F374E8E869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326429-0FBC-46E8-A96B-1A87A9D3ECF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39FC972-530D-4901-9137-03BDD545503F}" type="datetime1">
              <a:rPr lang="ru-RU" smtClean="0"/>
              <a:t>27.05.2020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897F06-320E-4A5A-866B-2C330869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36" y="1020484"/>
            <a:ext cx="5689706" cy="3737197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1F9DAAE6-6572-4186-8341-206EC82CE577}"/>
              </a:ext>
            </a:extLst>
          </p:cNvPr>
          <p:cNvCxnSpPr>
            <a:cxnSpLocks/>
          </p:cNvCxnSpPr>
          <p:nvPr/>
        </p:nvCxnSpPr>
        <p:spPr>
          <a:xfrm>
            <a:off x="540327" y="2028305"/>
            <a:ext cx="72320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2059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CD7C229-EE6A-4A82-8CD5-071A811FC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74679B-B7AA-45BB-B229-75C95A07806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18A3F0B-CED9-429E-BBA1-969D668C154E}" type="datetime1">
              <a:rPr lang="ru-RU" smtClean="0"/>
              <a:t>27.05.2020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5529D94-F253-4359-B028-E0946D044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7" y="541500"/>
            <a:ext cx="4951815" cy="3333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10A5B04-8E6D-4E70-89FB-6691285DA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68" y="533094"/>
            <a:ext cx="5077848" cy="33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93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23" y="91176"/>
            <a:ext cx="5832000" cy="463446"/>
          </a:xfrm>
        </p:spPr>
        <p:txBody>
          <a:bodyPr>
            <a:normAutofit/>
          </a:bodyPr>
          <a:lstStyle/>
          <a:p>
            <a:r>
              <a:rPr lang="uk-UA" b="1" dirty="0"/>
              <a:t>Рівень А. </a:t>
            </a:r>
            <a:r>
              <a:rPr lang="uk-UA" dirty="0"/>
              <a:t>Аналіз портфоліо</a:t>
            </a:r>
            <a:endParaRPr lang="ru-RU" dirty="0"/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7" y="680715"/>
            <a:ext cx="7786914" cy="417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513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900CB9-280C-4B03-802D-408BA05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722910-BBC6-426A-A376-B5D8B0B4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A4420B-7FDE-452C-9CF9-47881F0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ADC84132-E433-4A50-ABE5-96D7B829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275160"/>
            <a:ext cx="663733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C2BD24E1-158C-471B-BFC8-8ED44340E4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59417" y="282396"/>
            <a:ext cx="6806804" cy="47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altLang="ru-RU" b="1" dirty="0" err="1"/>
              <a:t>Енергоаудит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29011134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3868057" y="0"/>
          <a:ext cx="4637313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00667" y="339533"/>
            <a:ext cx="39697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uk-UA" sz="1800" dirty="0"/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40 будівель - інвентаризація, бенчмаркінг, портфоліо аналіз</a:t>
            </a:r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10 будівель – експрес енергоаудит</a:t>
            </a:r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5 будівель – повний енергоаудит</a:t>
            </a:r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2 будівлі – проектно-кошторисна документація</a:t>
            </a:r>
          </a:p>
          <a:p>
            <a:pPr algn="l"/>
            <a:endParaRPr lang="uk-UA" sz="1800" dirty="0"/>
          </a:p>
          <a:p>
            <a:pPr algn="l"/>
            <a:r>
              <a:rPr lang="uk-UA" sz="1800" dirty="0"/>
              <a:t>1 реалізований проект</a:t>
            </a:r>
          </a:p>
          <a:p>
            <a:pPr algn="l"/>
            <a:endParaRPr lang="uk-UA" sz="1800" dirty="0"/>
          </a:p>
          <a:p>
            <a:pPr algn="l"/>
            <a:endParaRPr lang="uk-UA" sz="1800" dirty="0"/>
          </a:p>
        </p:txBody>
      </p:sp>
      <p:sp>
        <p:nvSpPr>
          <p:cNvPr id="8" name="Pfeil nach unten 7"/>
          <p:cNvSpPr/>
          <p:nvPr/>
        </p:nvSpPr>
        <p:spPr>
          <a:xfrm>
            <a:off x="4870450" y="880651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Pfeil nach unten 8"/>
          <p:cNvSpPr/>
          <p:nvPr/>
        </p:nvSpPr>
        <p:spPr>
          <a:xfrm>
            <a:off x="5439205" y="695158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feil nach unten 9"/>
          <p:cNvSpPr/>
          <p:nvPr/>
        </p:nvSpPr>
        <p:spPr>
          <a:xfrm>
            <a:off x="5896881" y="1142918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Pfeil nach unten 10"/>
          <p:cNvSpPr/>
          <p:nvPr/>
        </p:nvSpPr>
        <p:spPr>
          <a:xfrm>
            <a:off x="6587624" y="865778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Pfeil nach unten 11"/>
          <p:cNvSpPr/>
          <p:nvPr/>
        </p:nvSpPr>
        <p:spPr>
          <a:xfrm>
            <a:off x="6086130" y="617893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Pfeil nach unten 12"/>
          <p:cNvSpPr/>
          <p:nvPr/>
        </p:nvSpPr>
        <p:spPr>
          <a:xfrm>
            <a:off x="5051708" y="366279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Pfeil nach unten 13"/>
          <p:cNvSpPr/>
          <p:nvPr/>
        </p:nvSpPr>
        <p:spPr>
          <a:xfrm>
            <a:off x="7042837" y="571904"/>
            <a:ext cx="579664" cy="339864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Pfeil nach unten 14"/>
          <p:cNvSpPr/>
          <p:nvPr/>
        </p:nvSpPr>
        <p:spPr>
          <a:xfrm>
            <a:off x="6511610" y="273059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Pfeil nach unten 15"/>
          <p:cNvSpPr/>
          <p:nvPr/>
        </p:nvSpPr>
        <p:spPr>
          <a:xfrm>
            <a:off x="5283370" y="1280016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Pfeil nach unten 16"/>
          <p:cNvSpPr/>
          <p:nvPr/>
        </p:nvSpPr>
        <p:spPr>
          <a:xfrm>
            <a:off x="6855619" y="1299155"/>
            <a:ext cx="579664" cy="37098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7433738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Програма тренінгу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 err="1"/>
              <a:t>Вступ</a:t>
            </a:r>
            <a:r>
              <a:rPr lang="ru-RU" sz="1600" dirty="0"/>
              <a:t> - </a:t>
            </a:r>
            <a:r>
              <a:rPr lang="ru-RU" sz="1600" dirty="0" err="1"/>
              <a:t>Важливість</a:t>
            </a:r>
            <a:r>
              <a:rPr lang="ru-RU" sz="1600" dirty="0"/>
              <a:t> </a:t>
            </a:r>
            <a:r>
              <a:rPr lang="de-DE" sz="1600" dirty="0"/>
              <a:t>MEM</a:t>
            </a:r>
          </a:p>
          <a:p>
            <a:r>
              <a:rPr lang="de-DE" sz="1600" dirty="0"/>
              <a:t>MEM </a:t>
            </a:r>
            <a:r>
              <a:rPr lang="ru-RU" sz="1600" dirty="0" err="1"/>
              <a:t>модулі</a:t>
            </a:r>
            <a:r>
              <a:rPr lang="ru-RU" sz="1600" dirty="0"/>
              <a:t> - </a:t>
            </a:r>
            <a:r>
              <a:rPr lang="ru-RU" sz="1600" dirty="0" err="1"/>
              <a:t>огляд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до </a:t>
            </a:r>
            <a:r>
              <a:rPr lang="ru-RU" sz="1600" dirty="0" err="1"/>
              <a:t>впровадження</a:t>
            </a:r>
            <a:endParaRPr lang="ru-RU" sz="1600" dirty="0"/>
          </a:p>
          <a:p>
            <a:r>
              <a:rPr lang="de-DE" sz="1600" dirty="0">
                <a:solidFill>
                  <a:srgbClr val="FF0000"/>
                </a:solidFill>
              </a:rPr>
              <a:t>MEM - </a:t>
            </a:r>
            <a:r>
              <a:rPr lang="ru-RU" sz="1600" dirty="0" err="1">
                <a:solidFill>
                  <a:srgbClr val="FF0000"/>
                </a:solidFill>
              </a:rPr>
              <a:t>Моніторинг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енергії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 err="1"/>
              <a:t>Організаційні</a:t>
            </a:r>
            <a:r>
              <a:rPr lang="ru-RU" sz="1600" dirty="0"/>
              <a:t> та </a:t>
            </a:r>
            <a:r>
              <a:rPr lang="ru-RU" sz="1600" dirty="0" err="1"/>
              <a:t>маловитратні</a:t>
            </a:r>
            <a:r>
              <a:rPr lang="ru-RU" sz="1600" dirty="0"/>
              <a:t> заходи - </a:t>
            </a:r>
            <a:r>
              <a:rPr lang="ru-RU" sz="1600" dirty="0" err="1"/>
              <a:t>приклади</a:t>
            </a:r>
            <a:endParaRPr lang="ru-RU" sz="1600" dirty="0"/>
          </a:p>
          <a:p>
            <a:r>
              <a:rPr lang="ru-RU" sz="1600" dirty="0"/>
              <a:t>  </a:t>
            </a:r>
            <a:r>
              <a:rPr lang="ru-RU" sz="1600" dirty="0" err="1"/>
              <a:t>Висновки</a:t>
            </a: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CC28B2-FD46-4104-B606-BAF1C176D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384" y="3074453"/>
            <a:ext cx="3941982" cy="14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8361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xmlns="" id="{64A1F0DB-2E3C-4391-AAF1-FDDBD2E0173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00667" y="401479"/>
            <a:ext cx="7472602" cy="1520416"/>
          </a:xfrm>
        </p:spPr>
        <p:txBody>
          <a:bodyPr/>
          <a:lstStyle/>
          <a:p>
            <a:r>
              <a:rPr lang="uk-UA" dirty="0"/>
              <a:t>Енергомоніторинг:</a:t>
            </a:r>
            <a:br>
              <a:rPr lang="uk-UA" dirty="0"/>
            </a:br>
            <a:r>
              <a:rPr lang="uk-UA" dirty="0"/>
              <a:t> - аналіз</a:t>
            </a:r>
            <a:br>
              <a:rPr lang="uk-UA" dirty="0"/>
            </a:br>
            <a:r>
              <a:rPr lang="uk-UA" dirty="0"/>
              <a:t> - контроль</a:t>
            </a:r>
            <a:br>
              <a:rPr lang="uk-UA" dirty="0"/>
            </a:br>
            <a:r>
              <a:rPr lang="uk-UA" dirty="0"/>
              <a:t>- планування</a:t>
            </a:r>
            <a:endParaRPr lang="en-GB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97" y="2014215"/>
            <a:ext cx="7090229" cy="25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780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xmlns="" id="{64A1F0DB-2E3C-4391-AAF1-FDDBD2E0173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35699" y="2038329"/>
            <a:ext cx="7472602" cy="409343"/>
          </a:xfrm>
        </p:spPr>
        <p:txBody>
          <a:bodyPr/>
          <a:lstStyle/>
          <a:p>
            <a:r>
              <a:rPr lang="uk-UA" sz="2800" dirty="0"/>
              <a:t>Які ваші очікування?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22763441-6B3E-42C8-AC64-F6E7431E4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C4139A6-3172-4D95-9E22-799396B3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CBF9D1C-5C20-4CC6-BC86-0ECCF7B8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61628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D0FB0-F3F4-4B13-8669-AAEE1BCD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99" y="1453554"/>
            <a:ext cx="7472602" cy="1578894"/>
          </a:xfrm>
        </p:spPr>
        <p:txBody>
          <a:bodyPr/>
          <a:lstStyle/>
          <a:p>
            <a:r>
              <a:rPr lang="ru-RU" sz="3600" dirty="0" err="1"/>
              <a:t>Впровадження</a:t>
            </a:r>
            <a:r>
              <a:rPr lang="ru-RU" sz="3600" dirty="0"/>
              <a:t> </a:t>
            </a:r>
            <a:r>
              <a:rPr lang="ru-RU" sz="3600" dirty="0" err="1"/>
              <a:t>лише</a:t>
            </a:r>
            <a:r>
              <a:rPr lang="ru-RU" sz="3600" dirty="0"/>
              <a:t> </a:t>
            </a:r>
            <a:r>
              <a:rPr lang="uk-UA" sz="3600" dirty="0"/>
              <a:t>системи енергетичного моніторингу може привести до економії 5-10%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2F70C84-2C6D-4D6D-9655-819D58ED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F05B5EC-2111-49D0-A4DC-0A16C913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AD8768D-A7C6-4853-8697-777E01AA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44823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6F86FBE-7449-439E-A69B-4EE59397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6587E7C-A9FC-49BF-B8A0-EA4E5976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704E4B1-948D-4E2D-9D2F-32E93756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5967F6E7-035D-4835-9908-8D67BD2E6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17" y="860092"/>
            <a:ext cx="1543646" cy="67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108" tIns="28055" rIns="56108" bIns="28055">
            <a:spAutoFit/>
          </a:bodyPr>
          <a:lstStyle>
            <a:lvl1pPr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uk-UA" altLang="ru-RU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Кінцеве споживання енергії [</a:t>
            </a:r>
            <a:r>
              <a:rPr lang="uk-UA" altLang="ru-RU" sz="135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КВтгод</a:t>
            </a:r>
            <a:r>
              <a:rPr lang="uk-UA" altLang="ru-RU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/рік]</a:t>
            </a:r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xmlns="" id="{224D933E-089E-4D60-920C-0548A80577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37069" y="1577998"/>
            <a:ext cx="29803" cy="2407068"/>
          </a:xfrm>
          <a:prstGeom prst="line">
            <a:avLst/>
          </a:prstGeom>
          <a:noFill/>
          <a:ln w="50800">
            <a:solidFill>
              <a:sysClr val="window" lastClr="FFFFFF"/>
            </a:solidFill>
            <a:round/>
            <a:headEnd type="none" w="sm" len="sm"/>
            <a:tailEnd type="triangl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557213">
              <a:defRPr/>
            </a:pPr>
            <a:endParaRPr lang="uk-UA" sz="1097" kern="0">
              <a:solidFill>
                <a:prstClr val="white"/>
              </a:solidFill>
            </a:endParaRPr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xmlns="" id="{5A3C4B21-A806-42B8-92FF-B5A79A6063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1640" y="3962871"/>
            <a:ext cx="7183495" cy="41544"/>
          </a:xfrm>
          <a:prstGeom prst="line">
            <a:avLst/>
          </a:prstGeom>
          <a:noFill/>
          <a:ln w="50800">
            <a:solidFill>
              <a:sysClr val="window" lastClr="FFFFFF"/>
            </a:solidFill>
            <a:round/>
            <a:headEnd type="none" w="sm" len="sm"/>
            <a:tailEnd type="triangl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557213">
              <a:defRPr/>
            </a:pPr>
            <a:endParaRPr lang="uk-UA" sz="1097" kern="0">
              <a:solidFill>
                <a:prstClr val="white"/>
              </a:solidFill>
            </a:endParaRP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xmlns="" id="{7AB7A704-3E98-4ACD-B9E8-312AA22922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95446" y="3544235"/>
            <a:ext cx="7089497" cy="16151"/>
          </a:xfrm>
          <a:prstGeom prst="line">
            <a:avLst/>
          </a:prstGeom>
          <a:noFill/>
          <a:ln w="38100">
            <a:solidFill>
              <a:srgbClr val="339966"/>
            </a:solidFill>
            <a:prstDash val="sysDot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557213">
              <a:defRPr/>
            </a:pPr>
            <a:endParaRPr lang="uk-UA" sz="1097" kern="0">
              <a:solidFill>
                <a:prstClr val="white"/>
              </a:solidFill>
            </a:endParaRPr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xmlns="" id="{CEE2387B-F20B-4197-A88E-9C508A5D6C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2115" y="2445960"/>
            <a:ext cx="4036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557213">
              <a:defRPr/>
            </a:pPr>
            <a:endParaRPr lang="uk-UA" sz="1097" kern="0">
              <a:solidFill>
                <a:prstClr val="white"/>
              </a:solidFill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xmlns="" id="{E52AEFF4-D827-48CA-A2FC-BBD2B572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115" y="1662061"/>
            <a:ext cx="184081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 err="1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Вихідний</a:t>
            </a:r>
            <a:r>
              <a:rPr lang="ru-RU" altLang="ru-RU" sz="15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dirty="0" err="1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рівень</a:t>
            </a:r>
            <a:r>
              <a:rPr lang="ru-RU" altLang="ru-RU" sz="15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 err="1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енергоспоживання</a:t>
            </a:r>
            <a:endParaRPr lang="ru-RU" altLang="ru-RU" sz="1500" dirty="0">
              <a:solidFill>
                <a:schemeClr val="accent6">
                  <a:lumMod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uk-UA" altLang="ru-RU" sz="15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будівлі</a:t>
            </a:r>
            <a:endParaRPr lang="ru-RU" altLang="ru-RU" sz="1500" dirty="0">
              <a:solidFill>
                <a:schemeClr val="accent6">
                  <a:lumMod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xmlns="" id="{38E6D3C0-F61D-4C51-9046-D16FC4C785B1}"/>
              </a:ext>
            </a:extLst>
          </p:cNvPr>
          <p:cNvSpPr>
            <a:spLocks/>
          </p:cNvSpPr>
          <p:nvPr/>
        </p:nvSpPr>
        <p:spPr bwMode="auto">
          <a:xfrm>
            <a:off x="1575256" y="2445961"/>
            <a:ext cx="2114551" cy="115699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80"/>
              </a:cxn>
              <a:cxn ang="0">
                <a:pos x="232" y="408"/>
              </a:cxn>
              <a:cxn ang="0">
                <a:pos x="504" y="1104"/>
              </a:cxn>
              <a:cxn ang="0">
                <a:pos x="1568" y="1152"/>
              </a:cxn>
            </a:cxnLst>
            <a:rect l="0" t="0" r="r" b="b"/>
            <a:pathLst>
              <a:path w="1568" h="1228">
                <a:moveTo>
                  <a:pt x="0" y="0"/>
                </a:moveTo>
                <a:cubicBezTo>
                  <a:pt x="52" y="6"/>
                  <a:pt x="105" y="12"/>
                  <a:pt x="144" y="80"/>
                </a:cubicBezTo>
                <a:cubicBezTo>
                  <a:pt x="183" y="148"/>
                  <a:pt x="172" y="237"/>
                  <a:pt x="232" y="408"/>
                </a:cubicBezTo>
                <a:cubicBezTo>
                  <a:pt x="292" y="579"/>
                  <a:pt x="281" y="980"/>
                  <a:pt x="504" y="1104"/>
                </a:cubicBezTo>
                <a:cubicBezTo>
                  <a:pt x="727" y="1228"/>
                  <a:pt x="1420" y="1152"/>
                  <a:pt x="1568" y="115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557213">
              <a:defRPr/>
            </a:pPr>
            <a:endParaRPr lang="uk-UA" sz="1097" kern="0">
              <a:solidFill>
                <a:prstClr val="white"/>
              </a:solidFill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xmlns="" id="{7D242E10-384C-4FEA-A108-CD7DE89E9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339" y="2654587"/>
            <a:ext cx="21691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 err="1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Впровадження</a:t>
            </a:r>
            <a:r>
              <a:rPr lang="ru-RU" altLang="ru-RU" sz="1500" dirty="0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dirty="0" err="1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заходів</a:t>
            </a:r>
            <a:endParaRPr lang="ru-RU" altLang="ru-RU" sz="1500" dirty="0">
              <a:solidFill>
                <a:srgbClr val="008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 err="1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Споживання</a:t>
            </a:r>
            <a:r>
              <a:rPr lang="ru-RU" altLang="ru-RU" sz="1500" dirty="0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dirty="0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/>
              </a:rPr>
              <a:t></a:t>
            </a:r>
            <a:r>
              <a:rPr lang="ru-RU" altLang="ru-RU" sz="1500" dirty="0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9" name="Group 14">
            <a:extLst>
              <a:ext uri="{FF2B5EF4-FFF2-40B4-BE49-F238E27FC236}">
                <a16:creationId xmlns:a16="http://schemas.microsoft.com/office/drawing/2014/main" xmlns="" id="{8C1F48C0-2C4C-417E-B415-3A12CF16F406}"/>
              </a:ext>
            </a:extLst>
          </p:cNvPr>
          <p:cNvGrpSpPr>
            <a:grpSpLocks/>
          </p:cNvGrpSpPr>
          <p:nvPr/>
        </p:nvGrpSpPr>
        <p:grpSpPr bwMode="auto">
          <a:xfrm>
            <a:off x="3675825" y="2642538"/>
            <a:ext cx="4609117" cy="884285"/>
            <a:chOff x="2496" y="1660"/>
            <a:chExt cx="2480" cy="110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xmlns="" id="{D8E1BE68-4EEE-4411-AA57-A9EC5EC21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664"/>
              <a:ext cx="2480" cy="1104"/>
            </a:xfrm>
            <a:custGeom>
              <a:avLst/>
              <a:gdLst/>
              <a:ahLst/>
              <a:cxnLst>
                <a:cxn ang="0">
                  <a:pos x="0" y="1176"/>
                </a:cxn>
                <a:cxn ang="0">
                  <a:pos x="560" y="1104"/>
                </a:cxn>
                <a:cxn ang="0">
                  <a:pos x="1176" y="888"/>
                </a:cxn>
                <a:cxn ang="0">
                  <a:pos x="1800" y="392"/>
                </a:cxn>
                <a:cxn ang="0">
                  <a:pos x="2128" y="72"/>
                </a:cxn>
                <a:cxn ang="0">
                  <a:pos x="2480" y="0"/>
                </a:cxn>
              </a:cxnLst>
              <a:rect l="0" t="0" r="r" b="b"/>
              <a:pathLst>
                <a:path w="2480" h="1176">
                  <a:moveTo>
                    <a:pt x="0" y="1176"/>
                  </a:moveTo>
                  <a:cubicBezTo>
                    <a:pt x="182" y="1164"/>
                    <a:pt x="364" y="1152"/>
                    <a:pt x="560" y="1104"/>
                  </a:cubicBezTo>
                  <a:cubicBezTo>
                    <a:pt x="756" y="1056"/>
                    <a:pt x="969" y="1007"/>
                    <a:pt x="1176" y="888"/>
                  </a:cubicBezTo>
                  <a:cubicBezTo>
                    <a:pt x="1383" y="769"/>
                    <a:pt x="1641" y="528"/>
                    <a:pt x="1800" y="392"/>
                  </a:cubicBezTo>
                  <a:cubicBezTo>
                    <a:pt x="1959" y="256"/>
                    <a:pt x="2015" y="137"/>
                    <a:pt x="2128" y="72"/>
                  </a:cubicBezTo>
                  <a:cubicBezTo>
                    <a:pt x="2241" y="7"/>
                    <a:pt x="2428" y="7"/>
                    <a:pt x="2480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/>
            <a:lstStyle/>
            <a:p>
              <a:pPr defTabSz="557213">
                <a:defRPr/>
              </a:pPr>
              <a:endParaRPr lang="uk-UA" sz="1097" kern="0">
                <a:solidFill>
                  <a:prstClr val="white"/>
                </a:solidFill>
              </a:endParaRPr>
            </a:p>
          </p:txBody>
        </p: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xmlns="" id="{0DA7CAD6-1BE6-4681-8617-6B27B4C89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" y="1660"/>
              <a:ext cx="99" cy="3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557213">
                <a:defRPr/>
              </a:pPr>
              <a:endParaRPr lang="nb-NO" sz="975" kern="0">
                <a:solidFill>
                  <a:srgbClr val="FF3300"/>
                </a:solidFill>
              </a:endParaRPr>
            </a:p>
          </p:txBody>
        </p:sp>
      </p:grpSp>
      <p:sp>
        <p:nvSpPr>
          <p:cNvPr id="32" name="Text Box 17">
            <a:extLst>
              <a:ext uri="{FF2B5EF4-FFF2-40B4-BE49-F238E27FC236}">
                <a16:creationId xmlns:a16="http://schemas.microsoft.com/office/drawing/2014/main" xmlns="" id="{5CAAB3AE-E843-4B3E-ACF0-764A5D682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610" y="1880791"/>
            <a:ext cx="339829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defTabSz="557213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uk-UA" altLang="ru-RU" sz="1500" dirty="0">
                <a:solidFill>
                  <a:srgbClr val="FF33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Користування будівлею при відсутності контролю за  енергоспоживанням та експлуатацією</a:t>
            </a:r>
          </a:p>
        </p:txBody>
      </p:sp>
      <p:sp>
        <p:nvSpPr>
          <p:cNvPr id="33" name="Прямоугольник 25">
            <a:extLst>
              <a:ext uri="{FF2B5EF4-FFF2-40B4-BE49-F238E27FC236}">
                <a16:creationId xmlns:a16="http://schemas.microsoft.com/office/drawing/2014/main" xmlns="" id="{880C8169-8621-456C-AED6-37F821CBDA1C}"/>
              </a:ext>
            </a:extLst>
          </p:cNvPr>
          <p:cNvSpPr/>
          <p:nvPr/>
        </p:nvSpPr>
        <p:spPr>
          <a:xfrm>
            <a:off x="8132481" y="3900883"/>
            <a:ext cx="545306" cy="314399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57213">
              <a:defRPr/>
            </a:pPr>
            <a:r>
              <a:rPr lang="uk-UA" sz="1097" kern="0" dirty="0">
                <a:solidFill>
                  <a:prstClr val="white"/>
                </a:solidFill>
                <a:latin typeface="Calibri"/>
              </a:rPr>
              <a:t>Час</a:t>
            </a:r>
            <a:endParaRPr lang="ru-RU" sz="1097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Пряма сполучна лінія 2">
            <a:extLst>
              <a:ext uri="{FF2B5EF4-FFF2-40B4-BE49-F238E27FC236}">
                <a16:creationId xmlns:a16="http://schemas.microsoft.com/office/drawing/2014/main" xmlns="" id="{0FC1DB25-0C15-4872-ABCF-5C666A8DA216}"/>
              </a:ext>
            </a:extLst>
          </p:cNvPr>
          <p:cNvCxnSpPr/>
          <p:nvPr/>
        </p:nvCxnSpPr>
        <p:spPr bwMode="auto">
          <a:xfrm>
            <a:off x="1166872" y="2445961"/>
            <a:ext cx="2522935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Пряма сполучна лінія 24">
            <a:extLst>
              <a:ext uri="{FF2B5EF4-FFF2-40B4-BE49-F238E27FC236}">
                <a16:creationId xmlns:a16="http://schemas.microsoft.com/office/drawing/2014/main" xmlns="" id="{AE601E61-BABF-4FFB-B160-A008A27B3632}"/>
              </a:ext>
            </a:extLst>
          </p:cNvPr>
          <p:cNvCxnSpPr/>
          <p:nvPr/>
        </p:nvCxnSpPr>
        <p:spPr bwMode="auto">
          <a:xfrm>
            <a:off x="1186334" y="3420070"/>
            <a:ext cx="2522935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7800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Споживання теплової енергії  муніципальними будівлями 2016-2019рр</a:t>
            </a:r>
            <a:endParaRPr lang="ru-RU" sz="2100" dirty="0">
              <a:latin typeface="Segoe UI Semibold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9694" y="2679708"/>
            <a:ext cx="186282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Економія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теплової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енергії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в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порівнянні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базовим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рівнем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споживання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2018 р.: </a:t>
            </a:r>
          </a:p>
          <a:p>
            <a:pPr algn="ctr"/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- 17,06%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72935" y="1275607"/>
            <a:ext cx="1862826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Економія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теплової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енергії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в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порівнянні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базовим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рівнем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споживання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5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</a:t>
            </a:r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2018 р.: </a:t>
            </a:r>
          </a:p>
          <a:p>
            <a:pPr algn="ctr"/>
            <a:r>
              <a:rPr lang="ru-RU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 - 2,35%</a:t>
            </a:r>
          </a:p>
          <a:p>
            <a:pPr algn="just"/>
            <a:r>
              <a:rPr lang="uk-UA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200" dirty="0"/>
          </a:p>
        </p:txBody>
      </p:sp>
      <p:graphicFrame>
        <p:nvGraphicFramePr>
          <p:cNvPr id="11" name="Содержимое 10">
            <a:extLst>
              <a:ext uri="{FF2B5EF4-FFF2-40B4-BE49-F238E27FC236}">
                <a16:creationId xmlns:a16="http://schemas.microsoft.com/office/drawing/2014/main" xmlns="" id="{93FCC9DC-4CD4-4033-B4B3-51CED40E47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338294"/>
              </p:ext>
            </p:extLst>
          </p:nvPr>
        </p:nvGraphicFramePr>
        <p:xfrm>
          <a:off x="324196" y="939338"/>
          <a:ext cx="6010101" cy="377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632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58" y="87474"/>
            <a:ext cx="6172200" cy="857250"/>
          </a:xfrm>
        </p:spPr>
        <p:txBody>
          <a:bodyPr>
            <a:noAutofit/>
          </a:bodyPr>
          <a:lstStyle/>
          <a:p>
            <a:r>
              <a:rPr lang="uk-UA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Споживання електричної енергії  муніципальними будівлями 2016-2019рр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64923" y="944724"/>
            <a:ext cx="19708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Економія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електричної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енергії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в 2018 в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порівнянні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базовим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рівнем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споживання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pPr algn="just"/>
            <a:endParaRPr 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- 18,76 %</a:t>
            </a:r>
          </a:p>
          <a:p>
            <a:pPr algn="ctr"/>
            <a:endParaRPr 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uk-UA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77866" y="2491740"/>
            <a:ext cx="19708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Економія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електричної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енергії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в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порівнянні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базовим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рівнем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споживання</a:t>
            </a: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2019: </a:t>
            </a:r>
          </a:p>
          <a:p>
            <a:pPr algn="just"/>
            <a:endParaRPr 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- 24,03 %</a:t>
            </a:r>
          </a:p>
          <a:p>
            <a:pPr algn="ctr"/>
            <a:endParaRPr 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uk-UA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200" dirty="0"/>
          </a:p>
        </p:txBody>
      </p:sp>
      <p:graphicFrame>
        <p:nvGraphicFramePr>
          <p:cNvPr id="9" name="Содержимое 8">
            <a:extLst>
              <a:ext uri="{FF2B5EF4-FFF2-40B4-BE49-F238E27FC236}">
                <a16:creationId xmlns:a16="http://schemas.microsoft.com/office/drawing/2014/main" xmlns="" id="{3E175FC4-D205-40E4-9201-D6CE3CA9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822640"/>
              </p:ext>
            </p:extLst>
          </p:nvPr>
        </p:nvGraphicFramePr>
        <p:xfrm>
          <a:off x="357447" y="1167595"/>
          <a:ext cx="6307475" cy="344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07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01166B-B4B4-40E6-9DD5-BC43FE16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99" y="1862897"/>
            <a:ext cx="7472602" cy="760208"/>
          </a:xfrm>
        </p:spPr>
        <p:txBody>
          <a:bodyPr/>
          <a:lstStyle/>
          <a:p>
            <a:r>
              <a:rPr lang="uk-UA" dirty="0"/>
              <a:t>Чи знаходили ви щось за допомогою </a:t>
            </a:r>
            <a:r>
              <a:rPr lang="uk-UA" dirty="0" err="1"/>
              <a:t>енергомоніторингу</a:t>
            </a:r>
            <a:r>
              <a:rPr lang="uk-UA" dirty="0"/>
              <a:t>?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107EF1-5723-4C66-9B42-32DD4506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94A5CC3-0EDA-432B-AB99-EA77447A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0FD0A5-BF3B-40BD-9119-8B502DBF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20483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D7A249-C9E3-4FC5-A1DA-8B17592D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25</a:t>
            </a:fld>
            <a:endParaRPr lang="en-GB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47DAA532-28F1-4DE4-8FE7-3F2AE0BA0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952001"/>
              </p:ext>
            </p:extLst>
          </p:nvPr>
        </p:nvGraphicFramePr>
        <p:xfrm>
          <a:off x="2107141" y="1058333"/>
          <a:ext cx="5589059" cy="342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66579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Програма тренінгу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 err="1"/>
              <a:t>Вступ</a:t>
            </a:r>
            <a:r>
              <a:rPr lang="ru-RU" sz="1600" dirty="0"/>
              <a:t> - </a:t>
            </a:r>
            <a:r>
              <a:rPr lang="ru-RU" sz="1600" dirty="0" err="1"/>
              <a:t>Важливість</a:t>
            </a:r>
            <a:r>
              <a:rPr lang="ru-RU" sz="1600" dirty="0"/>
              <a:t> </a:t>
            </a:r>
            <a:r>
              <a:rPr lang="de-DE" sz="1600" dirty="0"/>
              <a:t>MEM</a:t>
            </a:r>
          </a:p>
          <a:p>
            <a:r>
              <a:rPr lang="de-DE" sz="1600" dirty="0"/>
              <a:t>MEM </a:t>
            </a:r>
            <a:r>
              <a:rPr lang="ru-RU" sz="1600" dirty="0" err="1"/>
              <a:t>модулі</a:t>
            </a:r>
            <a:r>
              <a:rPr lang="ru-RU" sz="1600" dirty="0"/>
              <a:t> - </a:t>
            </a:r>
            <a:r>
              <a:rPr lang="ru-RU" sz="1600" dirty="0" err="1"/>
              <a:t>огляд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до </a:t>
            </a:r>
            <a:r>
              <a:rPr lang="ru-RU" sz="1600" dirty="0" err="1"/>
              <a:t>впровадження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Моніторинг</a:t>
            </a:r>
            <a:r>
              <a:rPr lang="ru-RU" sz="1600" dirty="0"/>
              <a:t> </a:t>
            </a:r>
            <a:r>
              <a:rPr lang="ru-RU" sz="1600" dirty="0" err="1"/>
              <a:t>енергії</a:t>
            </a:r>
            <a:endParaRPr lang="ru-RU" sz="1600" dirty="0"/>
          </a:p>
          <a:p>
            <a:r>
              <a:rPr lang="ru-RU" sz="1600" dirty="0" err="1">
                <a:solidFill>
                  <a:srgbClr val="FF0000"/>
                </a:solidFill>
              </a:rPr>
              <a:t>Організаційні</a:t>
            </a:r>
            <a:r>
              <a:rPr lang="ru-RU" sz="1600" dirty="0">
                <a:solidFill>
                  <a:srgbClr val="FF0000"/>
                </a:solidFill>
              </a:rPr>
              <a:t> та </a:t>
            </a:r>
            <a:r>
              <a:rPr lang="ru-RU" sz="1600" dirty="0" err="1">
                <a:solidFill>
                  <a:srgbClr val="FF0000"/>
                </a:solidFill>
              </a:rPr>
              <a:t>маловитратні</a:t>
            </a:r>
            <a:r>
              <a:rPr lang="ru-RU" sz="1600" dirty="0">
                <a:solidFill>
                  <a:srgbClr val="FF0000"/>
                </a:solidFill>
              </a:rPr>
              <a:t> заходи - </a:t>
            </a:r>
            <a:r>
              <a:rPr lang="ru-RU" sz="1600" dirty="0" err="1">
                <a:solidFill>
                  <a:srgbClr val="FF0000"/>
                </a:solidFill>
              </a:rPr>
              <a:t>приклади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 </a:t>
            </a:r>
            <a:r>
              <a:rPr lang="ru-RU" sz="1600" dirty="0" err="1"/>
              <a:t>Висновки</a:t>
            </a: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9" name="Picture 8" descr="http://energy.zt.ua/UserFiles/Image/777888777(1).jpg">
            <a:extLst>
              <a:ext uri="{FF2B5EF4-FFF2-40B4-BE49-F238E27FC236}">
                <a16:creationId xmlns:a16="http://schemas.microsoft.com/office/drawing/2014/main" xmlns="" id="{058EE81A-E271-4958-910D-9573A9AE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07" y="3126921"/>
            <a:ext cx="2866774" cy="12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39004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B280B8-F205-425F-ACF2-6CE5A836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 Ви можете допомогти своїй будівлі?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84EBCE1-F8EB-4997-A3E5-5AF364F7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5F59FE0-CB01-4738-BAD3-B45BD534C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F77061C-C733-4363-82E6-68F260EE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36777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900CB9-280C-4B03-802D-408BA05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722910-BBC6-426A-A376-B5D8B0B4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A4420B-7FDE-452C-9CF9-47881F0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8" name="Рисунок 7" descr="Изображение выглядит как внутренний, полка, библиотека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43F246-389C-42C8-884F-B9B9E9C7B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1" y="0"/>
            <a:ext cx="7787039" cy="45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5323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4E9352-961D-47D1-B339-E9330C87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4609005-416A-4407-8AFC-F733DE8D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7B06B3-4FF7-46FD-95A6-0C422E5A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EADB4A2-F675-43D9-9984-B5B96EEE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7FFE40-839C-4D34-AB8D-E0C37A2D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36" y="221679"/>
            <a:ext cx="6063965" cy="40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72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Программа</a:t>
            </a:r>
            <a:r>
              <a:rPr lang="uk-UA" dirty="0"/>
              <a:t> тренінгу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 err="1">
                <a:solidFill>
                  <a:srgbClr val="FF0000"/>
                </a:solidFill>
              </a:rPr>
              <a:t>Вступ</a:t>
            </a:r>
            <a:r>
              <a:rPr lang="ru-RU" sz="1600" dirty="0">
                <a:solidFill>
                  <a:srgbClr val="FF0000"/>
                </a:solidFill>
              </a:rPr>
              <a:t> - </a:t>
            </a:r>
            <a:r>
              <a:rPr lang="ru-RU" sz="1600" dirty="0" err="1">
                <a:solidFill>
                  <a:srgbClr val="FF0000"/>
                </a:solidFill>
              </a:rPr>
              <a:t>Важливість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de-DE" sz="1600" dirty="0">
                <a:solidFill>
                  <a:srgbClr val="FF0000"/>
                </a:solidFill>
              </a:rPr>
              <a:t>MEM</a:t>
            </a:r>
          </a:p>
          <a:p>
            <a:r>
              <a:rPr lang="de-DE" sz="1600" dirty="0"/>
              <a:t>MEM </a:t>
            </a:r>
            <a:r>
              <a:rPr lang="ru-RU" sz="1600" dirty="0" err="1"/>
              <a:t>модулі</a:t>
            </a:r>
            <a:r>
              <a:rPr lang="ru-RU" sz="1600" dirty="0"/>
              <a:t> - </a:t>
            </a:r>
            <a:r>
              <a:rPr lang="ru-RU" sz="1600" dirty="0" err="1"/>
              <a:t>огляд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до </a:t>
            </a:r>
            <a:r>
              <a:rPr lang="ru-RU" sz="1600" dirty="0" err="1"/>
              <a:t>впровадження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Моніторинг</a:t>
            </a:r>
            <a:r>
              <a:rPr lang="ru-RU" sz="1600" dirty="0"/>
              <a:t> </a:t>
            </a:r>
            <a:r>
              <a:rPr lang="ru-RU" sz="1600" dirty="0" err="1"/>
              <a:t>енергії</a:t>
            </a:r>
            <a:endParaRPr lang="ru-RU" sz="1600" dirty="0"/>
          </a:p>
          <a:p>
            <a:r>
              <a:rPr lang="ru-RU" sz="1600" dirty="0" err="1"/>
              <a:t>Організаційні</a:t>
            </a:r>
            <a:r>
              <a:rPr lang="ru-RU" sz="1600" dirty="0"/>
              <a:t> та </a:t>
            </a:r>
            <a:r>
              <a:rPr lang="ru-RU" sz="1600" dirty="0" err="1"/>
              <a:t>маловитратні</a:t>
            </a:r>
            <a:r>
              <a:rPr lang="ru-RU" sz="1600" dirty="0"/>
              <a:t> заходи - </a:t>
            </a:r>
            <a:r>
              <a:rPr lang="ru-RU" sz="1600" dirty="0" err="1"/>
              <a:t>приклади</a:t>
            </a:r>
            <a:endParaRPr lang="ru-RU" sz="1600" dirty="0"/>
          </a:p>
          <a:p>
            <a:r>
              <a:rPr lang="ru-RU" sz="1600" dirty="0"/>
              <a:t>  </a:t>
            </a:r>
            <a:r>
              <a:rPr lang="ru-RU" sz="1600" dirty="0" err="1"/>
              <a:t>Висновки</a:t>
            </a: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67314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900CB9-280C-4B03-802D-408BA05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722910-BBC6-426A-A376-B5D8B0B4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A4420B-7FDE-452C-9CF9-47881F0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1DE691-5E25-4507-B9B5-9AE518A2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55" y="394636"/>
            <a:ext cx="5865263" cy="394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6646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040B3FF-C527-4D25-874D-A3A4F7FE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634BF14-7A26-468D-8FF2-042681FC1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459D0F9-DF3C-4C78-AC3B-B8417CD6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73825E2-B46A-4955-B297-124507460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7927" y="751982"/>
            <a:ext cx="4764521" cy="279296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7E54C7EC-2218-4C28-AFC7-D89E684D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" y="658045"/>
            <a:ext cx="4004949" cy="298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4822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9C1D169-EC3D-4B82-A45A-51E6A788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008BF9C-42B9-4C6E-965F-21C80F3E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6C5AF06-AF1C-4537-9BB7-83D9CA68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6B161A0-D8AE-4D0C-A0EE-4B65FDD2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98" y="214443"/>
            <a:ext cx="6929004" cy="40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29763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30B122-4D1B-4AC1-84D1-7759C48F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3CE2EAF-6069-45F5-BE98-331A5FBC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AF16581-C596-45C4-8561-F76D3466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087C6E0-EB46-4BAE-9091-C0E5E291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25" y="350926"/>
            <a:ext cx="6462453" cy="37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31443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A0E668-B307-429A-B4B7-0246E9B2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2885764-CBD5-4AAD-B061-7B72118C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317545D-FB28-4A38-A827-C7A6FD17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6DF27B7-599B-4304-8314-09186B50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4AF766-9722-43CC-996C-5F6D66D5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67" y="930484"/>
            <a:ext cx="385127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4CAFC91-8E4F-4B6E-B700-BEE56DAB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" y="274627"/>
            <a:ext cx="5025078" cy="376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6867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44A6DA-DB21-4E08-8A64-F0D94D25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688DB9-8077-4A77-9816-BF93F0F7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B3B0EB-168B-4855-86D4-6E2D3C50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E90C3D3-5508-4C47-A54B-3CD29301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442ED4F-AF4A-4802-86D8-8C9C305B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06" y="0"/>
            <a:ext cx="5353050" cy="504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25843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E126D8-9293-4DF6-AB81-6829DDE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0555A0A-3A23-450A-BF4E-12AFC750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C10BB5C-16B6-4E98-ABA3-5D353056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5E4A6B1-87FE-4429-A843-FC8A7254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Місце для тексту 1">
            <a:extLst>
              <a:ext uri="{FF2B5EF4-FFF2-40B4-BE49-F238E27FC236}">
                <a16:creationId xmlns:a16="http://schemas.microsoft.com/office/drawing/2014/main" xmlns="" id="{FCAFB1B4-5E1A-4706-82AA-D7F37775FDF5}"/>
              </a:ext>
            </a:extLst>
          </p:cNvPr>
          <p:cNvSpPr txBox="1">
            <a:spLocks/>
          </p:cNvSpPr>
          <p:nvPr/>
        </p:nvSpPr>
        <p:spPr bwMode="gray">
          <a:xfrm>
            <a:off x="449817" y="2156251"/>
            <a:ext cx="7858484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lang="de-DE" sz="600" kern="12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5400" dirty="0">
                <a:solidFill>
                  <a:srgbClr val="FF0000"/>
                </a:solidFill>
              </a:rPr>
              <a:t>1</a:t>
            </a:r>
            <a:r>
              <a:rPr lang="uk-UA" sz="5400" baseline="48000" dirty="0">
                <a:solidFill>
                  <a:srgbClr val="FF0000"/>
                </a:solidFill>
              </a:rPr>
              <a:t>о</a:t>
            </a:r>
            <a:r>
              <a:rPr lang="uk-UA" sz="5400" dirty="0">
                <a:solidFill>
                  <a:srgbClr val="FF0000"/>
                </a:solidFill>
              </a:rPr>
              <a:t>С = 6% споживання</a:t>
            </a:r>
          </a:p>
        </p:txBody>
      </p:sp>
    </p:spTree>
    <p:extLst>
      <p:ext uri="{BB962C8B-B14F-4D97-AF65-F5344CB8AC3E}">
        <p14:creationId xmlns:p14="http://schemas.microsoft.com/office/powerpoint/2010/main" val="247728671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50B805-78FA-461D-9CD7-27158891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Індивідуальний тепловий пункт - ІТП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2F888F-82B9-4CD0-8F21-F2B9C488A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38BD49-6221-49EF-A5AC-273F1D4F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uk-UA"/>
              <a:t> </a:t>
            </a:r>
            <a:fld id="{0CA12FF7-08DB-49F4-8DDE-1D55AAA8A7F7}" type="slidenum">
              <a:rPr lang="en-US" altLang="uk-UA" b="1" smtClean="0"/>
              <a:pPr/>
              <a:t>37</a:t>
            </a:fld>
            <a:endParaRPr lang="en-US" altLang="uk-UA" b="1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FF2C06-CE18-4BDB-8A31-1694E46A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423CE5-8694-42A7-B2FF-0D3ECE777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99" y="1020969"/>
            <a:ext cx="4436313" cy="3665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FDD07B-3D57-4F10-9D0E-475B0234348F}"/>
              </a:ext>
            </a:extLst>
          </p:cNvPr>
          <p:cNvSpPr txBox="1"/>
          <p:nvPr/>
        </p:nvSpPr>
        <p:spPr>
          <a:xfrm>
            <a:off x="4886131" y="1020969"/>
            <a:ext cx="3808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Дозволяє</a:t>
            </a:r>
            <a:r>
              <a:rPr lang="ru-RU" sz="1600" dirty="0"/>
              <a:t> </a:t>
            </a:r>
            <a:r>
              <a:rPr lang="ru-RU" sz="1600" dirty="0" err="1"/>
              <a:t>індивідуально</a:t>
            </a:r>
            <a:r>
              <a:rPr lang="ru-RU" sz="1600" dirty="0"/>
              <a:t> </a:t>
            </a:r>
            <a:r>
              <a:rPr lang="ru-RU" sz="1600" dirty="0" err="1"/>
              <a:t>регулювати</a:t>
            </a:r>
            <a:r>
              <a:rPr lang="ru-RU" sz="1600" dirty="0"/>
              <a:t> </a:t>
            </a:r>
            <a:r>
              <a:rPr lang="ru-RU" sz="1600" dirty="0" err="1"/>
              <a:t>теплопостачання</a:t>
            </a:r>
            <a:r>
              <a:rPr lang="ru-RU" sz="1600" dirty="0"/>
              <a:t> </a:t>
            </a:r>
            <a:r>
              <a:rPr lang="ru-RU" sz="1600" dirty="0" err="1"/>
              <a:t>будівель</a:t>
            </a:r>
            <a:r>
              <a:rPr lang="ru-RU" sz="1600" dirty="0"/>
              <a:t> в </a:t>
            </a:r>
            <a:r>
              <a:rPr lang="ru-RU" sz="1600" dirty="0" err="1"/>
              <a:t>залежності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погодних</a:t>
            </a:r>
            <a:r>
              <a:rPr lang="ru-RU" sz="1600" dirty="0"/>
              <a:t> умов (</a:t>
            </a:r>
            <a:r>
              <a:rPr lang="ru-RU" sz="1600" dirty="0" err="1"/>
              <a:t>погодозалежне</a:t>
            </a:r>
            <a:r>
              <a:rPr lang="ru-RU" sz="1600" dirty="0"/>
              <a:t> </a:t>
            </a:r>
            <a:r>
              <a:rPr lang="ru-RU" sz="1600" dirty="0" err="1"/>
              <a:t>регулювання</a:t>
            </a:r>
            <a:r>
              <a:rPr lang="ru-RU" sz="1600" dirty="0"/>
              <a:t>)</a:t>
            </a:r>
          </a:p>
          <a:p>
            <a:endParaRPr lang="ru-RU" sz="1600" dirty="0"/>
          </a:p>
          <a:p>
            <a:r>
              <a:rPr lang="ru-RU" sz="1600" dirty="0" err="1"/>
              <a:t>Враховує</a:t>
            </a:r>
            <a:r>
              <a:rPr lang="ru-RU" sz="1600" dirty="0"/>
              <a:t> </a:t>
            </a:r>
            <a:r>
              <a:rPr lang="ru-RU" sz="1600" dirty="0" err="1"/>
              <a:t>індивідуальні</a:t>
            </a:r>
            <a:r>
              <a:rPr lang="ru-RU" sz="1600" dirty="0"/>
              <a:t> </a:t>
            </a:r>
            <a:r>
              <a:rPr lang="ru-RU" sz="1600" dirty="0" err="1"/>
              <a:t>особливості</a:t>
            </a:r>
            <a:r>
              <a:rPr lang="ru-RU" sz="1600" dirty="0"/>
              <a:t> </a:t>
            </a:r>
            <a:r>
              <a:rPr lang="ru-RU" sz="1600" dirty="0" err="1"/>
              <a:t>будівлі</a:t>
            </a:r>
            <a:r>
              <a:rPr lang="ru-RU" sz="1600" dirty="0"/>
              <a:t> при </a:t>
            </a:r>
            <a:r>
              <a:rPr lang="ru-RU" sz="1600" dirty="0" err="1"/>
              <a:t>регулюванні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 err="1"/>
              <a:t>Забезпечує</a:t>
            </a:r>
            <a:r>
              <a:rPr lang="ru-RU" sz="1600" dirty="0"/>
              <a:t> подачу </a:t>
            </a:r>
            <a:r>
              <a:rPr lang="ru-RU" sz="1600" dirty="0" err="1"/>
              <a:t>необхідної</a:t>
            </a:r>
            <a:r>
              <a:rPr lang="ru-RU" sz="1600" dirty="0"/>
              <a:t> в </a:t>
            </a:r>
            <a:r>
              <a:rPr lang="ru-RU" sz="1600" dirty="0" err="1"/>
              <a:t>даний</a:t>
            </a:r>
            <a:r>
              <a:rPr lang="ru-RU" sz="1600" dirty="0"/>
              <a:t> момент </a:t>
            </a:r>
            <a:r>
              <a:rPr lang="ru-RU" sz="1600" dirty="0" err="1"/>
              <a:t>кількості</a:t>
            </a:r>
            <a:r>
              <a:rPr lang="ru-RU" sz="1600" dirty="0"/>
              <a:t> </a:t>
            </a:r>
            <a:r>
              <a:rPr lang="ru-RU" sz="1600" dirty="0" err="1"/>
              <a:t>теплової</a:t>
            </a:r>
            <a:r>
              <a:rPr lang="ru-RU" sz="1600" dirty="0"/>
              <a:t> </a:t>
            </a:r>
            <a:r>
              <a:rPr lang="ru-RU" sz="1600" dirty="0" err="1"/>
              <a:t>енергії</a:t>
            </a:r>
            <a:r>
              <a:rPr lang="ru-RU" sz="1600" dirty="0"/>
              <a:t>, яка </a:t>
            </a:r>
            <a:r>
              <a:rPr lang="ru-RU" sz="1600" dirty="0" err="1"/>
              <a:t>необхідна</a:t>
            </a:r>
            <a:r>
              <a:rPr lang="ru-RU" sz="1600" dirty="0"/>
              <a:t> </a:t>
            </a:r>
            <a:r>
              <a:rPr lang="ru-RU" sz="1600" dirty="0" err="1"/>
              <a:t>будівлі</a:t>
            </a:r>
            <a:r>
              <a:rPr lang="ru-RU" sz="1600" dirty="0"/>
              <a:t> в </a:t>
            </a:r>
            <a:r>
              <a:rPr lang="ru-RU" sz="1600" dirty="0" err="1"/>
              <a:t>даний</a:t>
            </a:r>
            <a:r>
              <a:rPr lang="ru-RU" sz="1600" dirty="0"/>
              <a:t> момент часу</a:t>
            </a:r>
          </a:p>
        </p:txBody>
      </p:sp>
    </p:spTree>
    <p:extLst>
      <p:ext uri="{BB962C8B-B14F-4D97-AF65-F5344CB8AC3E}">
        <p14:creationId xmlns:p14="http://schemas.microsoft.com/office/powerpoint/2010/main" val="1132646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6AA6AB-AE0D-4B92-A797-AD120008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2727484-4965-4DE6-9355-0BA8C632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E24CD87-512C-4FB6-80BF-5AEB03E2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CF3728F-A02E-4523-AE25-4BFF7DAE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521F69-FE4C-448C-9E54-F82A8A2C9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9" y="974122"/>
            <a:ext cx="4663885" cy="2977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EC790F-48DB-46CF-B49C-EA35B3E8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605" y="1066456"/>
            <a:ext cx="3866573" cy="28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8055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254CD9-39D7-4C7A-A5C3-7EF1409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168B8D3-8083-43C7-A38F-8EA72051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17BB24E-5858-48D9-8D05-00732175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6" name="Picture 2" descr="http://diag.by/data/images/promivka_do_i_posle.jpg">
            <a:extLst>
              <a:ext uri="{FF2B5EF4-FFF2-40B4-BE49-F238E27FC236}">
                <a16:creationId xmlns:a16="http://schemas.microsoft.com/office/drawing/2014/main" xmlns="" id="{984C3A3F-C17F-4968-916A-9090D8A4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83" y="382541"/>
            <a:ext cx="6098116" cy="171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krasnoyarsktut.ru/upload/board/2012-06/982d924c959194_big.jpg">
            <a:extLst>
              <a:ext uri="{FF2B5EF4-FFF2-40B4-BE49-F238E27FC236}">
                <a16:creationId xmlns:a16="http://schemas.microsoft.com/office/drawing/2014/main" xmlns="" id="{DB41279E-5255-47D1-8F8B-A4740D555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18" y="2764686"/>
            <a:ext cx="4163767" cy="209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168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3289698" y="4936332"/>
            <a:ext cx="2563415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uk-UA" altLang="uk-UA" sz="1013" b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652588" y="4936332"/>
            <a:ext cx="971550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uk-UA" altLang="uk-UA" sz="1013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790820" y="445293"/>
            <a:ext cx="5831681" cy="46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uk-UA" altLang="uk-UA" sz="2100" b="1">
                <a:solidFill>
                  <a:srgbClr val="000000"/>
                </a:solidFill>
              </a:rPr>
              <a:t>Енергетичний менеджмент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23949" y="1338350"/>
            <a:ext cx="7996844" cy="3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just" eaLnBrk="1">
              <a:spcBef>
                <a:spcPts val="300"/>
              </a:spcBef>
              <a:spcAft>
                <a:spcPts val="600"/>
              </a:spcAft>
            </a:pPr>
            <a:r>
              <a:rPr lang="uk-UA" altLang="uk-UA" sz="1800" b="1" dirty="0">
                <a:solidFill>
                  <a:srgbClr val="000000"/>
                </a:solidFill>
              </a:rPr>
              <a:t>Система управління, яка спрямована на раціональне</a:t>
            </a:r>
            <a:r>
              <a:rPr lang="en-US" altLang="uk-UA" sz="1800" b="1" dirty="0">
                <a:solidFill>
                  <a:srgbClr val="000000"/>
                </a:solidFill>
              </a:rPr>
              <a:t> </a:t>
            </a:r>
            <a:r>
              <a:rPr lang="uk-UA" altLang="uk-UA" sz="1800" b="1" dirty="0">
                <a:solidFill>
                  <a:srgbClr val="000000"/>
                </a:solidFill>
              </a:rPr>
              <a:t>використання паливно-енергетичних ресурсів та базується на:</a:t>
            </a:r>
          </a:p>
          <a:p>
            <a:pPr eaLnBrk="1">
              <a:spcBef>
                <a:spcPts val="300"/>
              </a:spcBef>
              <a:spcAft>
                <a:spcPts val="600"/>
              </a:spcAft>
            </a:pPr>
            <a:r>
              <a:rPr lang="uk-UA" altLang="uk-UA" sz="975" b="1" dirty="0">
                <a:solidFill>
                  <a:srgbClr val="000000"/>
                </a:solidFill>
              </a:rPr>
              <a:t> </a:t>
            </a:r>
          </a:p>
          <a:p>
            <a:pPr eaLnBrk="1">
              <a:spcBef>
                <a:spcPts val="300"/>
              </a:spcBef>
              <a:spcAft>
                <a:spcPts val="600"/>
              </a:spcAft>
              <a:buSzPct val="45000"/>
              <a:buFont typeface="Wingdings" pitchFamily="2" charset="2"/>
              <a:buChar char=""/>
            </a:pPr>
            <a:r>
              <a:rPr lang="uk-UA" altLang="uk-UA" sz="1800" b="1" dirty="0">
                <a:solidFill>
                  <a:srgbClr val="000000"/>
                </a:solidFill>
              </a:rPr>
              <a:t>Обліку та реєстрації споживання енергії</a:t>
            </a:r>
          </a:p>
          <a:p>
            <a:pPr eaLnBrk="1">
              <a:spcBef>
                <a:spcPts val="300"/>
              </a:spcBef>
              <a:spcAft>
                <a:spcPts val="600"/>
              </a:spcAft>
              <a:buSzPct val="45000"/>
              <a:buFont typeface="Wingdings" pitchFamily="2" charset="2"/>
              <a:buChar char=""/>
            </a:pPr>
            <a:r>
              <a:rPr lang="uk-UA" altLang="uk-UA" sz="1800" b="1" dirty="0">
                <a:solidFill>
                  <a:srgbClr val="000000"/>
                </a:solidFill>
              </a:rPr>
              <a:t>Аналізі енергоспоживання</a:t>
            </a:r>
          </a:p>
          <a:p>
            <a:pPr eaLnBrk="1">
              <a:spcBef>
                <a:spcPts val="300"/>
              </a:spcBef>
              <a:spcAft>
                <a:spcPts val="600"/>
              </a:spcAft>
              <a:buSzPct val="45000"/>
              <a:buFont typeface="Wingdings" pitchFamily="2" charset="2"/>
              <a:buChar char=""/>
            </a:pPr>
            <a:r>
              <a:rPr lang="uk-UA" altLang="uk-UA" sz="1800" b="1" dirty="0">
                <a:solidFill>
                  <a:srgbClr val="000000"/>
                </a:solidFill>
              </a:rPr>
              <a:t>Впровадженні заходів з енергозбереження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endParaRPr lang="uk-UA" altLang="uk-UA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254CD9-39D7-4C7A-A5C3-7EF1409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168B8D3-8083-43C7-A38F-8EA72051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17BB24E-5858-48D9-8D05-00732175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6" name="Picture 6" descr="ÐÐµÑ Ð¾Ð¿Ð¸ÑÐ°Ð½Ð¸Ñ ÑÐ¾ÑÐ¾.">
            <a:extLst>
              <a:ext uri="{FF2B5EF4-FFF2-40B4-BE49-F238E27FC236}">
                <a16:creationId xmlns:a16="http://schemas.microsoft.com/office/drawing/2014/main" xmlns="" id="{2017BBBF-692B-46FA-A6C8-CF1F1249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89" y="2868843"/>
            <a:ext cx="2884520" cy="16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ÐÐµÑ Ð¾Ð¿Ð¸ÑÐ°Ð½Ð¸Ñ ÑÐ¾ÑÐ¾.">
            <a:extLst>
              <a:ext uri="{FF2B5EF4-FFF2-40B4-BE49-F238E27FC236}">
                <a16:creationId xmlns:a16="http://schemas.microsoft.com/office/drawing/2014/main" xmlns="" id="{DA0A6827-7A10-47B4-85F8-A7ED0A17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76" y="2846586"/>
            <a:ext cx="2963661" cy="166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 descr="Изображение выглядит как здание, забор, скамейк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B66DD04-4FF1-4CFB-A0F6-2377CBD2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2769"/>
            <a:ext cx="38512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xmlns="" id="{11075C9D-F98C-4834-A88A-C0AD08701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7" y="84452"/>
            <a:ext cx="3851275" cy="25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99905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254CD9-39D7-4C7A-A5C3-7EF1409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168B8D3-8083-43C7-A38F-8EA72051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17BB24E-5858-48D9-8D05-00732175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6" name="Picture 3" descr="балансировка">
            <a:extLst>
              <a:ext uri="{FF2B5EF4-FFF2-40B4-BE49-F238E27FC236}">
                <a16:creationId xmlns:a16="http://schemas.microsoft.com/office/drawing/2014/main" xmlns="" id="{F2B704A8-2B8A-4E1C-827B-84A7ED9A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7" y="194949"/>
            <a:ext cx="8369445" cy="423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38310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BAA950-7F14-40D5-83C2-32C9B609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A79F13C-3C56-455B-A0E9-8B69C301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32B743A-87DA-461A-9D89-B8A6BF6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C03906-B2AE-4186-B850-BA53BA77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26617F-5F0E-471A-8745-9A371FF7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28" y="256020"/>
            <a:ext cx="8067174" cy="423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21198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900CB9-280C-4B03-802D-408BA05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722910-BBC6-426A-A376-B5D8B0B4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A4420B-7FDE-452C-9CF9-47881F0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43</a:t>
            </a:fld>
            <a:endParaRPr lang="en-GB" dirty="0"/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22251CD1-255C-48AB-B886-8DF527B0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4010"/>
            <a:ext cx="40322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0125">
            <a:extLst>
              <a:ext uri="{FF2B5EF4-FFF2-40B4-BE49-F238E27FC236}">
                <a16:creationId xmlns:a16="http://schemas.microsoft.com/office/drawing/2014/main" xmlns="" id="{F8A0333D-C97E-4D12-89EC-19EA4E75D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894010"/>
            <a:ext cx="402907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31775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01A0B82-527C-4C3E-A2D7-F4573265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9A51BCA-AD0E-467C-81AD-ED6095D1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DFAC49-C883-4149-951D-F8016EF78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1026" name="Picture 2" descr="Картинки по запросу окно на проветривание школа">
            <a:extLst>
              <a:ext uri="{FF2B5EF4-FFF2-40B4-BE49-F238E27FC236}">
                <a16:creationId xmlns:a16="http://schemas.microsoft.com/office/drawing/2014/main" xmlns="" id="{59901E26-69EA-4819-A8AC-9199162A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43" y="297353"/>
            <a:ext cx="6568537" cy="43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5593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542886-E3F2-4E7E-8682-F3BF54D4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86C20A-B6C3-435C-A388-721AF09E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6C70367-42EB-4ADF-9EAC-A957A35D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2050" name="Picture 2" descr="Похожее изображение">
            <a:extLst>
              <a:ext uri="{FF2B5EF4-FFF2-40B4-BE49-F238E27FC236}">
                <a16:creationId xmlns:a16="http://schemas.microsoft.com/office/drawing/2014/main" xmlns="" id="{78FA39AC-7BC8-454B-BCB6-B4BE5D11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7" y="986764"/>
            <a:ext cx="3847405" cy="25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>
            <a:extLst>
              <a:ext uri="{FF2B5EF4-FFF2-40B4-BE49-F238E27FC236}">
                <a16:creationId xmlns:a16="http://schemas.microsoft.com/office/drawing/2014/main" xmlns="" id="{605EAA41-6992-41D8-8662-E19D27D1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80" y="450632"/>
            <a:ext cx="3917482" cy="36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2483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39A13F-3B25-44B2-8794-E44BAB63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9E8056-79E1-4F97-8421-3A658E46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08814E-9F90-41E9-94D0-C40F2C4A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95189F-930E-4D37-BF8F-CD3CD7DB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79" y="0"/>
            <a:ext cx="7610004" cy="45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53926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B61020-714A-4104-BB24-2B18ABB6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9B26976-895D-4DCD-AD01-48C2D4E6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48ED11C-BC54-43F1-A0CB-94BCD50E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5BCDD7E-22D8-4B89-BA93-A8795DC6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AE5157D-765D-449D-99C9-D70F5E6B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94" y="17992"/>
            <a:ext cx="4701236" cy="510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97581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900CB9-280C-4B03-802D-408BA05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722910-BBC6-426A-A376-B5D8B0B4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A4420B-7FDE-452C-9CF9-47881F0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77C259FC-F93E-4387-B2FC-CAA19C0B7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8598" y="374673"/>
            <a:ext cx="6806804" cy="438582"/>
          </a:xfrm>
        </p:spPr>
        <p:txBody>
          <a:bodyPr/>
          <a:lstStyle/>
          <a:p>
            <a:pPr algn="ctr"/>
            <a:r>
              <a:rPr lang="ru-RU" altLang="uk-UA" sz="3000" dirty="0" err="1"/>
              <a:t>Втрати</a:t>
            </a:r>
            <a:r>
              <a:rPr lang="ru-RU" altLang="uk-UA" sz="3000" dirty="0"/>
              <a:t> води (</a:t>
            </a:r>
            <a:r>
              <a:rPr lang="ru-RU" altLang="uk-UA" sz="3000" dirty="0" err="1"/>
              <a:t>витік</a:t>
            </a:r>
            <a:r>
              <a:rPr lang="ru-RU" altLang="uk-UA" sz="3000" dirty="0"/>
              <a:t>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3A583196-3423-4A55-AE22-3250B02859E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2810" y="1318022"/>
            <a:ext cx="4647803" cy="3294459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defRPr/>
            </a:pPr>
            <a:endParaRPr lang="ru-RU" altLang="uk-UA" sz="1800" dirty="0"/>
          </a:p>
          <a:p>
            <a:pPr algn="just">
              <a:lnSpc>
                <a:spcPct val="80000"/>
              </a:lnSpc>
              <a:defRPr/>
            </a:pPr>
            <a:r>
              <a:rPr lang="ru-RU" altLang="uk-UA" sz="1800" dirty="0" err="1"/>
              <a:t>капає</a:t>
            </a:r>
            <a:r>
              <a:rPr lang="ru-RU" altLang="uk-UA" sz="1800" dirty="0"/>
              <a:t> кран (частота - 2 с) </a:t>
            </a:r>
            <a:r>
              <a:rPr lang="ru-RU" altLang="uk-UA" sz="1800" dirty="0" err="1"/>
              <a:t>витрачає</a:t>
            </a:r>
            <a:r>
              <a:rPr lang="ru-RU" altLang="uk-UA" sz="1800" dirty="0"/>
              <a:t> до 25 л / </a:t>
            </a:r>
            <a:r>
              <a:rPr lang="ru-RU" altLang="uk-UA" sz="1800" dirty="0" err="1"/>
              <a:t>добу</a:t>
            </a:r>
            <a:r>
              <a:rPr lang="ru-RU" altLang="uk-UA" sz="1800" dirty="0"/>
              <a:t>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uk-UA" sz="1800" dirty="0" err="1"/>
              <a:t>капає</a:t>
            </a:r>
            <a:r>
              <a:rPr lang="ru-RU" altLang="uk-UA" sz="1800" dirty="0"/>
              <a:t> кран (частота - 0,5 с) - до 100 л / </a:t>
            </a:r>
            <a:r>
              <a:rPr lang="ru-RU" altLang="uk-UA" sz="1800" dirty="0" err="1"/>
              <a:t>добу</a:t>
            </a:r>
            <a:r>
              <a:rPr lang="ru-RU" altLang="uk-UA" sz="1800" dirty="0"/>
              <a:t>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uk-UA" sz="1800" dirty="0" err="1"/>
              <a:t>протікає</a:t>
            </a:r>
            <a:r>
              <a:rPr lang="ru-RU" altLang="uk-UA" sz="1800" dirty="0"/>
              <a:t> кран - до 600 л / </a:t>
            </a:r>
            <a:r>
              <a:rPr lang="ru-RU" altLang="uk-UA" sz="1800" dirty="0" err="1"/>
              <a:t>добу</a:t>
            </a:r>
            <a:r>
              <a:rPr lang="ru-RU" altLang="uk-UA" sz="1800" dirty="0"/>
              <a:t>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uk-UA" sz="1800" dirty="0" err="1"/>
              <a:t>протікає</a:t>
            </a:r>
            <a:r>
              <a:rPr lang="ru-RU" altLang="uk-UA" sz="1800" dirty="0"/>
              <a:t> </a:t>
            </a:r>
            <a:r>
              <a:rPr lang="ru-RU" altLang="uk-UA" sz="1800" dirty="0" err="1"/>
              <a:t>зливний</a:t>
            </a:r>
            <a:r>
              <a:rPr lang="ru-RU" altLang="uk-UA" sz="1800" dirty="0"/>
              <a:t> бачок туалету - </a:t>
            </a:r>
            <a:r>
              <a:rPr lang="ru-RU" altLang="uk-UA" sz="1800" dirty="0" err="1"/>
              <a:t>від</a:t>
            </a:r>
            <a:r>
              <a:rPr lang="ru-RU" altLang="uk-UA" sz="1800" dirty="0"/>
              <a:t> 500 до 8 000 л / </a:t>
            </a:r>
            <a:r>
              <a:rPr lang="ru-RU" altLang="uk-UA" sz="1800" dirty="0" err="1"/>
              <a:t>добу</a:t>
            </a:r>
            <a:r>
              <a:rPr lang="ru-RU" altLang="uk-UA" sz="1800" dirty="0"/>
              <a:t>.</a:t>
            </a:r>
            <a:endParaRPr lang="ru-RU" altLang="uk-UA" sz="21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405E028-3938-448C-A34A-E43C9919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4" y="1537097"/>
            <a:ext cx="3636962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61512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17EF133-12E3-4EAC-8B57-61E62108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61C347C-7478-4C37-B0E7-99402C3F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BE3E07F-3F7B-461F-B83E-CFCE1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1D4B087-FC3A-4CFA-B082-9DBF3EA1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12" y="956195"/>
            <a:ext cx="4371278" cy="287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B52465CE-D8B6-44D2-B612-E6663C27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149"/>
            <a:ext cx="4320858" cy="294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90607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3289698" y="4936332"/>
            <a:ext cx="2563415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uk-UA" altLang="uk-UA" sz="1013" b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52588" y="4936332"/>
            <a:ext cx="971550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uk-UA" altLang="uk-UA" sz="1013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138363" y="706040"/>
            <a:ext cx="5831681" cy="46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uk-UA" altLang="uk-UA" sz="2100" b="1" dirty="0">
                <a:solidFill>
                  <a:srgbClr val="000000"/>
                </a:solidFill>
              </a:rPr>
              <a:t>Істини </a:t>
            </a:r>
            <a:r>
              <a:rPr lang="uk-UA" altLang="uk-UA" sz="2100" b="1" dirty="0" err="1">
                <a:solidFill>
                  <a:srgbClr val="000000"/>
                </a:solidFill>
              </a:rPr>
              <a:t>енергоменеджменту</a:t>
            </a:r>
            <a:endParaRPr lang="uk-UA" altLang="uk-UA" sz="2100" b="1" dirty="0">
              <a:solidFill>
                <a:srgbClr val="000000"/>
              </a:solidFill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1586032" y="1169194"/>
            <a:ext cx="6036469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>
              <a:spcBef>
                <a:spcPts val="300"/>
              </a:spcBef>
              <a:spcAft>
                <a:spcPts val="600"/>
              </a:spcAft>
            </a:pPr>
            <a:endParaRPr lang="uk-UA" altLang="uk-UA" sz="1800" b="1" dirty="0">
              <a:solidFill>
                <a:srgbClr val="000000"/>
              </a:solidFill>
            </a:endParaRPr>
          </a:p>
          <a:p>
            <a:pPr eaLnBrk="1">
              <a:spcBef>
                <a:spcPts val="300"/>
              </a:spcBef>
              <a:spcAft>
                <a:spcPts val="600"/>
              </a:spcAft>
            </a:pPr>
            <a:r>
              <a:rPr lang="uk-UA" altLang="uk-UA" sz="975" b="1" dirty="0">
                <a:solidFill>
                  <a:srgbClr val="000000"/>
                </a:solidFill>
              </a:rPr>
              <a:t> </a:t>
            </a:r>
          </a:p>
          <a:p>
            <a:pPr eaLnBrk="1">
              <a:spcBef>
                <a:spcPts val="1313"/>
              </a:spcBef>
              <a:spcAft>
                <a:spcPts val="1313"/>
              </a:spcAft>
              <a:buSzPct val="45000"/>
              <a:buFont typeface="Wingdings" pitchFamily="2" charset="2"/>
              <a:buChar char=""/>
            </a:pPr>
            <a:r>
              <a:rPr lang="uk-UA" altLang="uk-UA" sz="1800" b="1" dirty="0">
                <a:solidFill>
                  <a:srgbClr val="000000"/>
                </a:solidFill>
              </a:rPr>
              <a:t>Неможливо керувати тим, що не вимірюється</a:t>
            </a:r>
          </a:p>
          <a:p>
            <a:pPr eaLnBrk="1">
              <a:lnSpc>
                <a:spcPct val="100000"/>
              </a:lnSpc>
              <a:buSzPct val="45000"/>
              <a:buFont typeface="Wingdings" pitchFamily="2" charset="2"/>
              <a:buChar char=""/>
            </a:pPr>
            <a:r>
              <a:rPr lang="uk-UA" altLang="uk-UA" sz="1800" b="1" dirty="0">
                <a:solidFill>
                  <a:srgbClr val="000000"/>
                </a:solidFill>
              </a:rPr>
              <a:t>Вимірювання без аналізу не мають користі</a:t>
            </a:r>
          </a:p>
          <a:p>
            <a:pPr eaLnBrk="1">
              <a:spcBef>
                <a:spcPts val="1313"/>
              </a:spcBef>
              <a:spcAft>
                <a:spcPts val="1313"/>
              </a:spcAft>
              <a:buSzPct val="45000"/>
              <a:buFont typeface="Wingdings" pitchFamily="2" charset="2"/>
              <a:buChar char=""/>
            </a:pPr>
            <a:r>
              <a:rPr lang="uk-UA" altLang="uk-UA" sz="1800" b="1" dirty="0">
                <a:solidFill>
                  <a:srgbClr val="000000"/>
                </a:solidFill>
              </a:rPr>
              <a:t>Для отримання результату необхідні дії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endParaRPr lang="uk-UA" altLang="uk-UA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C8792F4-A53B-427C-BB62-B0E35223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42308AE-41EE-4059-B4A1-12A3B214D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67FE19F-D7AD-40F1-9FA6-A20813DB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B731BDE3-BF59-4ABC-9CBE-E7F1FC9B12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667" y="336678"/>
            <a:ext cx="6597413" cy="394842"/>
          </a:xfrm>
        </p:spPr>
        <p:txBody>
          <a:bodyPr/>
          <a:lstStyle/>
          <a:p>
            <a:pPr algn="ctr"/>
            <a:r>
              <a:rPr lang="ru-RU" altLang="uk-UA" dirty="0" err="1"/>
              <a:t>Аератори</a:t>
            </a:r>
            <a:r>
              <a:rPr lang="ru-RU" altLang="uk-UA" dirty="0"/>
              <a:t>, </a:t>
            </a:r>
            <a:r>
              <a:rPr lang="ru-RU" altLang="uk-UA" dirty="0" err="1"/>
              <a:t>регулятори</a:t>
            </a:r>
            <a:r>
              <a:rPr lang="ru-RU" altLang="uk-UA" dirty="0"/>
              <a:t> </a:t>
            </a:r>
            <a:r>
              <a:rPr lang="ru-RU" altLang="uk-UA" dirty="0" err="1"/>
              <a:t>витрат</a:t>
            </a:r>
            <a:endParaRPr lang="ru-RU" altLang="uk-UA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63615D4-B550-46AA-96BD-4BC56A732EA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0192" y="1130641"/>
            <a:ext cx="8463176" cy="1121671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ru-RU" altLang="uk-UA" sz="2200" dirty="0"/>
              <a:t>Вода </a:t>
            </a:r>
            <a:r>
              <a:rPr lang="ru-RU" altLang="uk-UA" sz="2200" dirty="0" err="1"/>
              <a:t>насичується</a:t>
            </a:r>
            <a:r>
              <a:rPr lang="ru-RU" altLang="uk-UA" sz="2200" dirty="0"/>
              <a:t> </a:t>
            </a:r>
            <a:r>
              <a:rPr lang="ru-RU" altLang="uk-UA" sz="2200" dirty="0" err="1"/>
              <a:t>повітрям</a:t>
            </a:r>
            <a:r>
              <a:rPr lang="ru-RU" altLang="uk-UA" sz="2200" dirty="0"/>
              <a:t> (</a:t>
            </a:r>
            <a:r>
              <a:rPr lang="ru-RU" altLang="uk-UA" sz="2200" dirty="0" err="1"/>
              <a:t>аерується</a:t>
            </a:r>
            <a:r>
              <a:rPr lang="ru-RU" altLang="uk-UA" sz="2200" dirty="0"/>
              <a:t>), 2/3 </a:t>
            </a:r>
            <a:r>
              <a:rPr lang="ru-RU" altLang="uk-UA" sz="2200" dirty="0" err="1"/>
              <a:t>повітря</a:t>
            </a:r>
            <a:r>
              <a:rPr lang="ru-RU" altLang="uk-UA" sz="2200" dirty="0"/>
              <a:t> і </a:t>
            </a:r>
            <a:r>
              <a:rPr lang="ru-RU" altLang="uk-UA" sz="2200" dirty="0" err="1"/>
              <a:t>тільки</a:t>
            </a:r>
            <a:r>
              <a:rPr lang="ru-RU" altLang="uk-UA" sz="2200" dirty="0"/>
              <a:t> 1/3 води), за </a:t>
            </a:r>
            <a:r>
              <a:rPr lang="ru-RU" altLang="uk-UA" sz="2200" dirty="0" err="1"/>
              <a:t>рахунок</a:t>
            </a:r>
            <a:r>
              <a:rPr lang="ru-RU" altLang="uk-UA" sz="2200" dirty="0"/>
              <a:t> </a:t>
            </a:r>
            <a:r>
              <a:rPr lang="ru-RU" altLang="uk-UA" sz="2200" dirty="0" err="1"/>
              <a:t>цього</a:t>
            </a:r>
            <a:r>
              <a:rPr lang="ru-RU" altLang="uk-UA" sz="2200" dirty="0"/>
              <a:t> </a:t>
            </a:r>
            <a:r>
              <a:rPr lang="ru-RU" altLang="uk-UA" sz="2200" dirty="0" err="1"/>
              <a:t>відбувається</a:t>
            </a:r>
            <a:r>
              <a:rPr lang="ru-RU" altLang="uk-UA" sz="2200" dirty="0"/>
              <a:t> </a:t>
            </a:r>
            <a:r>
              <a:rPr lang="ru-RU" altLang="uk-UA" sz="2200" dirty="0" err="1"/>
              <a:t>економія</a:t>
            </a:r>
            <a:r>
              <a:rPr lang="ru-RU" altLang="uk-UA" sz="2200" dirty="0"/>
              <a:t> води без </a:t>
            </a:r>
            <a:r>
              <a:rPr lang="ru-RU" altLang="uk-UA" sz="2200" dirty="0" err="1"/>
              <a:t>погіршення</a:t>
            </a:r>
            <a:r>
              <a:rPr lang="ru-RU" altLang="uk-UA" sz="2200" dirty="0"/>
              <a:t> комфорту. </a:t>
            </a:r>
            <a:r>
              <a:rPr lang="ru-RU" altLang="uk-UA" sz="2200" dirty="0" err="1"/>
              <a:t>Що</a:t>
            </a:r>
            <a:r>
              <a:rPr lang="ru-RU" altLang="uk-UA" sz="2200" dirty="0"/>
              <a:t> </a:t>
            </a:r>
            <a:r>
              <a:rPr lang="ru-RU" altLang="uk-UA" sz="2200" dirty="0" err="1"/>
              <a:t>дозволяє</a:t>
            </a:r>
            <a:r>
              <a:rPr lang="ru-RU" altLang="uk-UA" sz="2200" dirty="0"/>
              <a:t> при будь-</a:t>
            </a:r>
            <a:r>
              <a:rPr lang="ru-RU" altLang="uk-UA" sz="2200" dirty="0" err="1"/>
              <a:t>якому</a:t>
            </a:r>
            <a:r>
              <a:rPr lang="ru-RU" altLang="uk-UA" sz="2200" dirty="0"/>
              <a:t> </a:t>
            </a:r>
            <a:r>
              <a:rPr lang="ru-RU" altLang="uk-UA" sz="2200" dirty="0" err="1"/>
              <a:t>відкритті</a:t>
            </a:r>
            <a:r>
              <a:rPr lang="ru-RU" altLang="uk-UA" sz="2200" dirty="0"/>
              <a:t> крана </a:t>
            </a:r>
            <a:r>
              <a:rPr lang="ru-RU" altLang="uk-UA" sz="2200" dirty="0" err="1"/>
              <a:t>економити</a:t>
            </a:r>
            <a:r>
              <a:rPr lang="ru-RU" altLang="uk-UA" sz="2200" dirty="0"/>
              <a:t> до 70% води. </a:t>
            </a:r>
          </a:p>
        </p:txBody>
      </p:sp>
      <p:pic>
        <p:nvPicPr>
          <p:cNvPr id="8" name="Picture 2" descr="http://cs527404.vk.me/u12467025/video/l_2136785f.jpg">
            <a:extLst>
              <a:ext uri="{FF2B5EF4-FFF2-40B4-BE49-F238E27FC236}">
                <a16:creationId xmlns:a16="http://schemas.microsoft.com/office/drawing/2014/main" xmlns="" id="{09FD37E4-E540-48F9-8CA9-1A8DC6FB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13" y="2596096"/>
            <a:ext cx="3516655" cy="197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energy.zt.ua/UserFiles/Image/777888777(1).jpg">
            <a:extLst>
              <a:ext uri="{FF2B5EF4-FFF2-40B4-BE49-F238E27FC236}">
                <a16:creationId xmlns:a16="http://schemas.microsoft.com/office/drawing/2014/main" xmlns="" id="{9BBE2942-EC17-43B9-9EFD-B88688A7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" y="2755474"/>
            <a:ext cx="5027637" cy="22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77462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380BFD-4E9D-44B5-9026-F0170CFE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6E7596D-FB91-41F1-8608-97AAC423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7774FDB-2811-4DC8-B943-29445EBD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D4A5F6E-72E3-444D-866B-8856CBE8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6" name="Рисунок 6" descr="Зображення, що містить посуд, сит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xmlns="" id="{9B86C84B-EEB3-4F21-8833-D2928E0B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40" y="979380"/>
            <a:ext cx="1196579" cy="22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Зображення, що містить посуд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xmlns="" id="{1BA06B71-B7E6-4837-AC2D-F6C9A869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82" y="969855"/>
            <a:ext cx="224909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AAFF8769-397F-4EBE-8D94-71F3A9EBDA71}"/>
              </a:ext>
            </a:extLst>
          </p:cNvPr>
          <p:cNvSpPr txBox="1">
            <a:spLocks/>
          </p:cNvSpPr>
          <p:nvPr/>
        </p:nvSpPr>
        <p:spPr>
          <a:xfrm>
            <a:off x="1445025" y="3597564"/>
            <a:ext cx="6266259" cy="52387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85800">
              <a:defRPr/>
            </a:pPr>
            <a:r>
              <a:rPr lang="uk-UA" sz="3038" spc="-75">
                <a:solidFill>
                  <a:srgbClr val="292934"/>
                </a:solidFill>
                <a:latin typeface="Arial"/>
              </a:rPr>
              <a:t>Душові головки (до 7 літрів) </a:t>
            </a:r>
            <a:endParaRPr lang="x-none" sz="3038" spc="-75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1600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1567100" y="317154"/>
            <a:ext cx="5832000" cy="463446"/>
          </a:xfrm>
        </p:spPr>
        <p:txBody>
          <a:bodyPr/>
          <a:lstStyle/>
          <a:p>
            <a:pPr algn="ctr"/>
            <a:r>
              <a:rPr lang="ru-RU" altLang="uk-UA" dirty="0"/>
              <a:t>Регулятор / редуктор </a:t>
            </a:r>
            <a:r>
              <a:rPr lang="ru-RU" altLang="uk-UA" dirty="0" err="1"/>
              <a:t>тиску</a:t>
            </a:r>
            <a:r>
              <a:rPr lang="ru-RU" altLang="uk-UA" dirty="0"/>
              <a:t> води</a:t>
            </a:r>
          </a:p>
        </p:txBody>
      </p:sp>
      <p:pic>
        <p:nvPicPr>
          <p:cNvPr id="35843" name="Picture 2" descr="Редуктор давления в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844278"/>
            <a:ext cx="14287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резьбовой клап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196572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фланцевые клапа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237060"/>
            <a:ext cx="21431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11203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370542-B5D4-40C9-B607-5CFD5257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3452B01-6EA4-4297-A54B-CFFB99B8D4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2F1700-6B68-4E6B-A13F-7F7025525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126C34C-96B4-452D-A876-7808C9EE7ACD}" type="datetime1">
              <a:rPr lang="ru-RU" smtClean="0"/>
              <a:t>27.05.2020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86C3E40-7B8C-445C-A58F-D7C515CF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A5A9655C-A73E-4ADC-B8CD-DD4D1F3EE435}"/>
              </a:ext>
            </a:extLst>
          </p:cNvPr>
          <p:cNvSpPr txBox="1">
            <a:spLocks noChangeArrowheads="1"/>
          </p:cNvSpPr>
          <p:nvPr/>
        </p:nvSpPr>
        <p:spPr>
          <a:xfrm>
            <a:off x="1353861" y="188325"/>
            <a:ext cx="6007894" cy="5143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Електричні бойлери </a:t>
            </a:r>
            <a:endParaRPr lang="ru-RU" altLang="ru-RU" dirty="0">
              <a:solidFill>
                <a:srgbClr val="C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17E700-6DA9-4672-BFF5-9FCD5FEE796A}"/>
              </a:ext>
            </a:extLst>
          </p:cNvPr>
          <p:cNvSpPr txBox="1"/>
          <p:nvPr/>
        </p:nvSpPr>
        <p:spPr>
          <a:xfrm>
            <a:off x="1744386" y="3728054"/>
            <a:ext cx="587811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Що робити: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Регулювати температуру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Або Вимикати</a:t>
            </a:r>
          </a:p>
        </p:txBody>
      </p:sp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xmlns="" id="{4801C7D4-D296-4485-B519-79CDA76DB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195" y="730060"/>
            <a:ext cx="6260306" cy="808434"/>
          </a:xfrm>
          <a:prstGeom prst="roundRect">
            <a:avLst>
              <a:gd name="adj" fmla="val 16667"/>
            </a:avLst>
          </a:prstGeom>
          <a:solidFill>
            <a:srgbClr val="F1A60F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uk-UA" altLang="en-US" sz="1500" kern="0">
                <a:solidFill>
                  <a:srgbClr val="FFFFFF"/>
                </a:solidFill>
                <a:latin typeface="Calibri" panose="020F0502020204030204" pitchFamily="34" charset="0"/>
              </a:rPr>
              <a:t>Підключення через автомат </a:t>
            </a: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uk-UA" altLang="en-US" sz="1500" kern="0">
                <a:solidFill>
                  <a:srgbClr val="FFFFFF"/>
                </a:solidFill>
                <a:latin typeface="Calibri" panose="020F0502020204030204" pitchFamily="34" charset="0"/>
              </a:rPr>
              <a:t>Підключення через розетку</a:t>
            </a:r>
          </a:p>
        </p:txBody>
      </p:sp>
      <p:pic>
        <p:nvPicPr>
          <p:cNvPr id="13" name="Picture 2" descr="IMG_0466 (Копировать)">
            <a:extLst>
              <a:ext uri="{FF2B5EF4-FFF2-40B4-BE49-F238E27FC236}">
                <a16:creationId xmlns:a16="http://schemas.microsoft.com/office/drawing/2014/main" xmlns="" id="{E341E531-BBFD-4801-A625-DF44CCAF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73" y="1621838"/>
            <a:ext cx="2836069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53662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03D8EF-8764-426E-A8F2-44330098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7E66071-607A-4C60-B092-2C8B745FE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D9274E9-CAB2-4B90-A5D5-25ED202BA70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00A25-858F-41BD-A66C-FFF234BEB6E1}" type="datetime1">
              <a:rPr lang="ru-RU" smtClean="0"/>
              <a:t>27.05.2020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8EAFD7CF-B2D0-447F-8367-3BEDB4A20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2107A98A-5809-485B-B18D-E81F0F10EF97}"/>
              </a:ext>
            </a:extLst>
          </p:cNvPr>
          <p:cNvSpPr txBox="1">
            <a:spLocks/>
          </p:cNvSpPr>
          <p:nvPr/>
        </p:nvSpPr>
        <p:spPr>
          <a:xfrm>
            <a:off x="1521499" y="312238"/>
            <a:ext cx="5324475" cy="400050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altLang="en-US" sz="2175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Гаряча вода</a:t>
            </a:r>
            <a:endParaRPr lang="de-AT" altLang="en-US" sz="2175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 useBgFill="1">
        <p:nvSpPr>
          <p:cNvPr id="7" name="Стрелка вправо 2">
            <a:extLst>
              <a:ext uri="{FF2B5EF4-FFF2-40B4-BE49-F238E27FC236}">
                <a16:creationId xmlns:a16="http://schemas.microsoft.com/office/drawing/2014/main" xmlns="" id="{A1F197D5-3575-4AA8-A8BE-544708805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896" y="1105194"/>
            <a:ext cx="594122" cy="2268141"/>
          </a:xfrm>
          <a:prstGeom prst="rightArrow">
            <a:avLst>
              <a:gd name="adj1" fmla="val 50000"/>
              <a:gd name="adj2" fmla="val 50000"/>
            </a:avLst>
          </a:prstGeom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20000"/>
              </a:spcBef>
              <a:spcAft>
                <a:spcPct val="0"/>
              </a:spcAft>
              <a:buFont typeface="Monotype Sorts"/>
              <a:buChar char="•"/>
              <a:defRPr/>
            </a:pPr>
            <a:endParaRPr kumimoji="1" lang="en-US" altLang="en-US" sz="1200" kern="0">
              <a:solidFill>
                <a:srgbClr val="292934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5D83BC31-0D96-4FD3-8011-BEE47939D3C3}"/>
              </a:ext>
            </a:extLst>
          </p:cNvPr>
          <p:cNvSpPr txBox="1">
            <a:spLocks/>
          </p:cNvSpPr>
          <p:nvPr/>
        </p:nvSpPr>
        <p:spPr bwMode="auto">
          <a:xfrm>
            <a:off x="1531024" y="3985316"/>
            <a:ext cx="6346031" cy="91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Clr>
                <a:srgbClr val="292934"/>
              </a:buClr>
              <a:buSzTx/>
              <a:buFont typeface="Arial" panose="020B0604020202020204" pitchFamily="34" charset="0"/>
              <a:buNone/>
            </a:pPr>
            <a:r>
              <a:rPr kumimoji="1" lang="uk-UA" altLang="en-US" sz="165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Встановлення </a:t>
            </a:r>
            <a:r>
              <a:rPr kumimoji="1" lang="uk-UA" altLang="en-US" sz="165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таймерів</a:t>
            </a:r>
            <a:r>
              <a:rPr kumimoji="1" lang="uk-UA" altLang="en-US" sz="165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бойлери (ніч/день) </a:t>
            </a:r>
          </a:p>
        </p:txBody>
      </p:sp>
      <p:pic>
        <p:nvPicPr>
          <p:cNvPr id="9" name="Рисунок 8" descr="D:\Робота\Робота - Вячеслав\Чернівці\Обєкти\3й день гімназ 1_червона_дядя директор\IMG_3908.JPG">
            <a:extLst>
              <a:ext uri="{FF2B5EF4-FFF2-40B4-BE49-F238E27FC236}">
                <a16:creationId xmlns:a16="http://schemas.microsoft.com/office/drawing/2014/main" xmlns="" id="{2492155D-06EF-45C0-A586-C0B9F0B3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27" y="1230211"/>
            <a:ext cx="1565672" cy="196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0" descr="Розетки-таймеры электронные">
            <a:extLst>
              <a:ext uri="{FF2B5EF4-FFF2-40B4-BE49-F238E27FC236}">
                <a16:creationId xmlns:a16="http://schemas.microsoft.com/office/drawing/2014/main" xmlns="" id="{A7101A5A-33F9-4725-BEAB-236E1A81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58" y="1230210"/>
            <a:ext cx="214669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16406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620D6-9C5A-4DE9-A2C9-8275C1FD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455FEA2-C96E-4A68-A81A-A456A75721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F235BBB-EA44-46BA-A37C-8B37D1FE37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094AFD2-DF39-41D8-8075-CBE66A448A60}" type="datetime1">
              <a:rPr lang="ru-RU" smtClean="0"/>
              <a:t>27.05.2020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9F7C71EA-3E0A-4967-8203-5612A9AE0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DE8681F-3711-4760-AA59-F85791F423EA}"/>
              </a:ext>
            </a:extLst>
          </p:cNvPr>
          <p:cNvSpPr txBox="1">
            <a:spLocks noChangeArrowheads="1"/>
          </p:cNvSpPr>
          <p:nvPr/>
        </p:nvSpPr>
        <p:spPr>
          <a:xfrm>
            <a:off x="1376088" y="266406"/>
            <a:ext cx="6007894" cy="5143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Побутова техніка</a:t>
            </a:r>
            <a:endParaRPr lang="ru-RU" altLang="ru-RU" dirty="0">
              <a:solidFill>
                <a:srgbClr val="C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5FFE0008-3335-471F-B527-EC2ACB61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518" y="3888287"/>
            <a:ext cx="56054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altLang="en-US" sz="1350" b="1">
                <a:solidFill>
                  <a:srgbClr val="292934"/>
                </a:solidFill>
                <a:latin typeface="Calibri" panose="020F0502020204030204" pitchFamily="34" charset="0"/>
              </a:rPr>
              <a:t>Режим ОЧІКУВАННЯ: техніка споживає енергію ЗАВЖДИ! </a:t>
            </a:r>
            <a:endParaRPr lang="uk-UA" altLang="en-US" sz="1350">
              <a:solidFill>
                <a:srgbClr val="292934"/>
              </a:solidFill>
              <a:latin typeface="Calibri" panose="020F0502020204030204" pitchFamily="34" charset="0"/>
            </a:endParaRPr>
          </a:p>
        </p:txBody>
      </p:sp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69FC47DB-BECD-4077-8B05-8FB6F4FCA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422" y="808141"/>
            <a:ext cx="6323410" cy="1287065"/>
          </a:xfrm>
          <a:prstGeom prst="roundRect">
            <a:avLst>
              <a:gd name="adj" fmla="val 16667"/>
            </a:avLst>
          </a:prstGeom>
          <a:solidFill>
            <a:srgbClr val="F1A60F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57250" lvl="2" indent="-1714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uk-UA" altLang="en-US" sz="1500" kern="0" dirty="0">
                <a:solidFill>
                  <a:srgbClr val="FFFFFF"/>
                </a:solidFill>
                <a:latin typeface="Calibri" panose="020F0502020204030204" pitchFamily="34" charset="0"/>
              </a:rPr>
              <a:t>Телевізори</a:t>
            </a:r>
            <a:endParaRPr lang="en-US" altLang="en-US" sz="1500" kern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857250" lvl="2" indent="-1714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uk-UA" altLang="en-US" sz="1500" kern="0" dirty="0">
                <a:solidFill>
                  <a:srgbClr val="FFFFFF"/>
                </a:solidFill>
                <a:latin typeface="Calibri" panose="020F0502020204030204" pitchFamily="34" charset="0"/>
              </a:rPr>
              <a:t>Комп</a:t>
            </a:r>
            <a:r>
              <a:rPr lang="en-US" altLang="en-US" sz="1500" kern="0" dirty="0">
                <a:solidFill>
                  <a:srgbClr val="FFFFFF"/>
                </a:solidFill>
                <a:latin typeface="Calibri" panose="020F0502020204030204" pitchFamily="34" charset="0"/>
              </a:rPr>
              <a:t>’</a:t>
            </a:r>
            <a:r>
              <a:rPr lang="uk-UA" altLang="en-US" sz="1500" kern="0" dirty="0" err="1">
                <a:solidFill>
                  <a:srgbClr val="FFFFFF"/>
                </a:solidFill>
                <a:latin typeface="Calibri" panose="020F0502020204030204" pitchFamily="34" charset="0"/>
              </a:rPr>
              <a:t>ютери</a:t>
            </a:r>
            <a:endParaRPr lang="uk-UA" altLang="en-US" sz="1500" kern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857250" lvl="2" indent="-1714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uk-UA" altLang="en-US" sz="1500" kern="0" dirty="0">
                <a:solidFill>
                  <a:srgbClr val="FFFFFF"/>
                </a:solidFill>
                <a:latin typeface="Calibri" panose="020F0502020204030204" pitchFamily="34" charset="0"/>
              </a:rPr>
              <a:t>Музичні центри</a:t>
            </a:r>
          </a:p>
          <a:p>
            <a:pPr marL="857250" lvl="2" indent="-1714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uk-UA" altLang="en-US" sz="1500" kern="0" dirty="0">
                <a:solidFill>
                  <a:srgbClr val="FFFFFF"/>
                </a:solidFill>
                <a:latin typeface="Calibri" panose="020F0502020204030204" pitchFamily="34" charset="0"/>
              </a:rPr>
              <a:t>Інша техніка</a:t>
            </a: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A6A15B72-5B31-48AA-A81A-9824F2DEC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09" y="2342857"/>
            <a:ext cx="2050256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xmlns="" id="{C50FEB7F-14B0-439A-AA9B-83A21CC7A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53" y="2167835"/>
            <a:ext cx="1607344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698833B8-B048-4EB0-8FE7-DE8BAE7B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20" y="2122591"/>
            <a:ext cx="1935956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4">
            <a:extLst>
              <a:ext uri="{FF2B5EF4-FFF2-40B4-BE49-F238E27FC236}">
                <a16:creationId xmlns:a16="http://schemas.microsoft.com/office/drawing/2014/main" xmlns="" id="{10F0EC4D-B5BC-4FAE-ADF3-61309B8C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40" y="3451329"/>
            <a:ext cx="1677591" cy="13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5764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343" y="280590"/>
            <a:ext cx="5832000" cy="463446"/>
          </a:xfrm>
        </p:spPr>
        <p:txBody>
          <a:bodyPr/>
          <a:lstStyle/>
          <a:p>
            <a:pPr algn="ctr"/>
            <a:r>
              <a:rPr lang="uk-UA" b="1" dirty="0"/>
              <a:t>Холодильне обладнання</a:t>
            </a:r>
            <a:br>
              <a:rPr lang="uk-UA" b="1" dirty="0"/>
            </a:br>
            <a:r>
              <a:rPr lang="uk-UA" b="1" dirty="0"/>
              <a:t>Заміна ущільнювача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7D5435-1963-45B8-899F-E95F42C0D20B}" type="datetime1">
              <a:rPr lang="uk-UA" noProof="0" smtClean="0"/>
              <a:t>27.05.2020</a:t>
            </a:fld>
            <a:endParaRPr lang="de-DE" noProof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6" y="845845"/>
            <a:ext cx="4896644" cy="40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5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9900CB9-280C-4B03-802D-408BA05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722910-BBC6-426A-A376-B5D8B0B4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A4420B-7FDE-452C-9CF9-47881F0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57</a:t>
            </a:fld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0AA8482-CD3F-4059-9A18-86F49602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31" y="676931"/>
            <a:ext cx="4734169" cy="313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D37D777-E2BE-4B9E-988A-EF3EA00A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531"/>
            <a:ext cx="4263992" cy="331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76639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2516F7-778F-49CC-9956-B191C39B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52C7F6-44C9-42A4-B64E-1C5ED42C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AFBB3EC-7BB9-4018-92AD-8E6598F6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01FB3B7-2922-4863-833E-E3627F3F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58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7EFDA26-4FE0-495F-A957-F021E79E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4" y="166053"/>
            <a:ext cx="7889715" cy="431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2394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2EF96B-174F-494D-98ED-739446A6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69B35D-DE07-4EA9-921F-D33259BD7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2C50D6-607D-4242-9CD9-A8D014DF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uk-UA"/>
              <a:t> </a:t>
            </a:r>
            <a:fld id="{0CA12FF7-08DB-49F4-8DDE-1D55AAA8A7F7}" type="slidenum">
              <a:rPr lang="en-US" altLang="uk-UA" b="1" smtClean="0"/>
              <a:pPr/>
              <a:t>59</a:t>
            </a:fld>
            <a:endParaRPr lang="en-US" altLang="uk-UA" b="1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FA5D8F-B60B-41C3-83C5-872D9CBE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uk-UA"/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xmlns="" id="{3EAA6974-A664-4C6E-9629-7914001D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363" y="787754"/>
            <a:ext cx="3566496" cy="356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xmlns="" id="{6569B48D-2D66-4AB4-86F7-36F51C79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015" y="1013971"/>
            <a:ext cx="4356766" cy="326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82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3289698" y="4936332"/>
            <a:ext cx="2563415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uk-UA" altLang="uk-UA" sz="1013" b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652588" y="4936332"/>
            <a:ext cx="971550" cy="1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uk-UA" altLang="uk-UA" sz="1013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790820" y="613171"/>
            <a:ext cx="5831681" cy="46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uk-UA" altLang="uk-UA" sz="2100" b="1" dirty="0">
                <a:solidFill>
                  <a:srgbClr val="000000"/>
                </a:solidFill>
              </a:rPr>
              <a:t>Для чого потрібен енергетичний менеджмент?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636814" y="1350753"/>
            <a:ext cx="7486649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8916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just" eaLnBrk="1">
              <a:spcBef>
                <a:spcPts val="300"/>
              </a:spcBef>
              <a:spcAft>
                <a:spcPts val="600"/>
              </a:spcAft>
            </a:pPr>
            <a:endParaRPr lang="uk-UA" altLang="uk-UA" sz="1650" b="1" dirty="0">
              <a:solidFill>
                <a:srgbClr val="000000"/>
              </a:solidFill>
            </a:endParaRPr>
          </a:p>
          <a:p>
            <a:pPr algn="just"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1. Зареєструвати та оцінити споживання енергії та затрат.</a:t>
            </a:r>
          </a:p>
          <a:p>
            <a:pPr algn="just"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2. Визначити як, коли і на скільки зменшити споживання енергії.</a:t>
            </a:r>
          </a:p>
          <a:p>
            <a:pPr algn="just"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3. Коректування енергетичних проблем та помилок, що виникли.</a:t>
            </a:r>
          </a:p>
          <a:p>
            <a:pPr algn="just"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4. Обґрунтування пріоритетів для інвестицій.</a:t>
            </a:r>
          </a:p>
          <a:p>
            <a:pPr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5. Оцінити успіх впровадження енергетичної політики/програми, звітність.</a:t>
            </a:r>
          </a:p>
          <a:p>
            <a:pPr algn="just"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6. Велика точність бюджету.</a:t>
            </a:r>
          </a:p>
          <a:p>
            <a:pPr algn="just" eaLnBrk="1">
              <a:spcAft>
                <a:spcPts val="169"/>
              </a:spcAft>
            </a:pPr>
            <a:r>
              <a:rPr lang="uk-UA" altLang="uk-UA" sz="1650" b="1" dirty="0">
                <a:solidFill>
                  <a:srgbClr val="000000"/>
                </a:solidFill>
              </a:rPr>
              <a:t>7. Можливість залучати зовнішні інвестиції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endParaRPr lang="uk-UA" altLang="uk-UA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06288-95AA-41A0-B113-56AFE74CBC4E}" type="datetime1">
              <a:rPr lang="ru-RU" smtClean="0"/>
              <a:t>27.05.2020</a:t>
            </a:fld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47" y="947904"/>
            <a:ext cx="4799201" cy="38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1356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9" y="973294"/>
            <a:ext cx="2528888" cy="39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973294"/>
            <a:ext cx="3395054" cy="394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941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Програма тренінгу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 err="1"/>
              <a:t>Вступ</a:t>
            </a:r>
            <a:r>
              <a:rPr lang="ru-RU" sz="1600" dirty="0"/>
              <a:t> - </a:t>
            </a:r>
            <a:r>
              <a:rPr lang="ru-RU" sz="1600" dirty="0" err="1"/>
              <a:t>Важливість</a:t>
            </a:r>
            <a:r>
              <a:rPr lang="ru-RU" sz="1600" dirty="0"/>
              <a:t> </a:t>
            </a:r>
            <a:r>
              <a:rPr lang="de-DE" sz="1600" dirty="0"/>
              <a:t>MEM</a:t>
            </a:r>
          </a:p>
          <a:p>
            <a:r>
              <a:rPr lang="de-DE" sz="1600" dirty="0"/>
              <a:t>MEM </a:t>
            </a:r>
            <a:r>
              <a:rPr lang="ru-RU" sz="1600" dirty="0" err="1"/>
              <a:t>модулі</a:t>
            </a:r>
            <a:r>
              <a:rPr lang="ru-RU" sz="1600" dirty="0"/>
              <a:t> - </a:t>
            </a:r>
            <a:r>
              <a:rPr lang="ru-RU" sz="1600" dirty="0" err="1"/>
              <a:t>огляд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до </a:t>
            </a:r>
            <a:r>
              <a:rPr lang="ru-RU" sz="1600" dirty="0" err="1"/>
              <a:t>впровадження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Моніторинг</a:t>
            </a:r>
            <a:r>
              <a:rPr lang="ru-RU" sz="1600" dirty="0"/>
              <a:t> </a:t>
            </a:r>
            <a:r>
              <a:rPr lang="ru-RU" sz="1600" dirty="0" err="1"/>
              <a:t>енергії</a:t>
            </a:r>
            <a:endParaRPr lang="ru-RU" sz="1600" dirty="0"/>
          </a:p>
          <a:p>
            <a:r>
              <a:rPr lang="ru-RU" sz="1600" dirty="0" err="1"/>
              <a:t>Організаційні</a:t>
            </a:r>
            <a:r>
              <a:rPr lang="ru-RU" sz="1600" dirty="0"/>
              <a:t> та </a:t>
            </a:r>
            <a:r>
              <a:rPr lang="ru-RU" sz="1600" dirty="0" err="1"/>
              <a:t>маловитратні</a:t>
            </a:r>
            <a:r>
              <a:rPr lang="ru-RU" sz="1600" dirty="0"/>
              <a:t> заходи - </a:t>
            </a:r>
            <a:r>
              <a:rPr lang="ru-RU" sz="1600" dirty="0" err="1"/>
              <a:t>приклади</a:t>
            </a:r>
            <a:endParaRPr lang="ru-RU" sz="1600" dirty="0"/>
          </a:p>
          <a:p>
            <a:r>
              <a:rPr lang="ru-RU" sz="1600" dirty="0"/>
              <a:t>  </a:t>
            </a:r>
            <a:r>
              <a:rPr lang="ru-RU" sz="1600" dirty="0" err="1">
                <a:solidFill>
                  <a:srgbClr val="FF0000"/>
                </a:solidFill>
              </a:rPr>
              <a:t>Висновки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50097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CE30C2B-5CE3-4A72-816C-68D92E29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0B118CB-09C8-4BA2-BD25-06323615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A39B49A-9ED0-4549-A58E-69467163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63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48DC205-D3C6-4A1A-84F4-F8C8547F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69" y="1977417"/>
            <a:ext cx="8414886" cy="906163"/>
          </a:xfrm>
        </p:spPr>
        <p:txBody>
          <a:bodyPr/>
          <a:lstStyle/>
          <a:p>
            <a:r>
              <a:rPr lang="uk-UA" sz="4000" dirty="0">
                <a:solidFill>
                  <a:srgbClr val="002060"/>
                </a:solidFill>
              </a:rPr>
              <a:t>Дякуємо за увагу</a:t>
            </a:r>
            <a:r>
              <a:rPr lang="en-US" sz="4000" dirty="0">
                <a:solidFill>
                  <a:srgbClr val="002060"/>
                </a:solidFill>
              </a:rPr>
              <a:t>!</a:t>
            </a:r>
            <a:endParaRPr lang="uk-UA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64693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418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B63F46-7DA7-4AEE-8A8B-78B5D67E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72" y="1219670"/>
            <a:ext cx="7472602" cy="350865"/>
          </a:xfrm>
        </p:spPr>
        <p:txBody>
          <a:bodyPr/>
          <a:lstStyle/>
          <a:p>
            <a:pPr algn="just"/>
            <a:r>
              <a:rPr lang="uk-UA" sz="2400" dirty="0"/>
              <a:t>Як довго ви опікуєтесь будівлею в якій працюєте?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B712368-202C-456F-B2B8-B1314C38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10E421E-DE2C-4476-81C0-61E8A6DC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CD3768F-133B-47EB-99B7-9E7F3AD0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3497DFF-CF0F-4819-A702-1A53FA74DB83}"/>
              </a:ext>
            </a:extLst>
          </p:cNvPr>
          <p:cNvSpPr txBox="1">
            <a:spLocks/>
          </p:cNvSpPr>
          <p:nvPr/>
        </p:nvSpPr>
        <p:spPr bwMode="gray">
          <a:xfrm>
            <a:off x="541258" y="2054839"/>
            <a:ext cx="7775357" cy="350865"/>
          </a:xfrm>
          <a:prstGeom prst="rect">
            <a:avLst/>
          </a:prstGeom>
        </p:spPr>
        <p:txBody>
          <a:bodyPr vert="horz" wrap="square" lIns="0" tIns="0" rIns="72000" bIns="0" rtlCol="0" anchor="ctr">
            <a:spAutoFit/>
          </a:bodyPr>
          <a:lstStyle>
            <a:lvl1pPr algn="ctr" defTabSz="685800" rtl="0" eaLnBrk="1" latinLnBrk="0" hangingPunct="1">
              <a:lnSpc>
                <a:spcPct val="95000"/>
              </a:lnSpc>
              <a:spcBef>
                <a:spcPts val="1200"/>
              </a:spcBef>
              <a:buNone/>
              <a:defRPr sz="26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400" dirty="0"/>
              <a:t>За цей час чи змінилось споживання енергії в будівлі?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ABB6379-D51D-4309-8ADE-1505E42C51FA}"/>
              </a:ext>
            </a:extLst>
          </p:cNvPr>
          <p:cNvSpPr txBox="1">
            <a:spLocks/>
          </p:cNvSpPr>
          <p:nvPr/>
        </p:nvSpPr>
        <p:spPr bwMode="gray">
          <a:xfrm>
            <a:off x="684321" y="2905178"/>
            <a:ext cx="7775357" cy="350865"/>
          </a:xfrm>
          <a:prstGeom prst="rect">
            <a:avLst/>
          </a:prstGeom>
        </p:spPr>
        <p:txBody>
          <a:bodyPr vert="horz" wrap="square" lIns="0" tIns="0" rIns="72000" bIns="0" rtlCol="0" anchor="ctr">
            <a:spAutoFit/>
          </a:bodyPr>
          <a:lstStyle>
            <a:lvl1pPr algn="ctr" defTabSz="685800" rtl="0" eaLnBrk="1" latinLnBrk="0" hangingPunct="1">
              <a:lnSpc>
                <a:spcPct val="95000"/>
              </a:lnSpc>
              <a:spcBef>
                <a:spcPts val="1200"/>
              </a:spcBef>
              <a:buNone/>
              <a:defRPr sz="26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400" dirty="0"/>
              <a:t>Якщо споживання змінилось то як і завдяки чому?</a:t>
            </a:r>
          </a:p>
        </p:txBody>
      </p:sp>
    </p:spTree>
    <p:extLst>
      <p:ext uri="{BB962C8B-B14F-4D97-AF65-F5344CB8AC3E}">
        <p14:creationId xmlns:p14="http://schemas.microsoft.com/office/powerpoint/2010/main" val="14335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Програма тренінгу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 err="1"/>
              <a:t>Вступ</a:t>
            </a:r>
            <a:r>
              <a:rPr lang="ru-RU" sz="1600" dirty="0"/>
              <a:t> - </a:t>
            </a:r>
            <a:r>
              <a:rPr lang="ru-RU" sz="1600" dirty="0" err="1"/>
              <a:t>Важливість</a:t>
            </a:r>
            <a:r>
              <a:rPr lang="ru-RU" sz="1600" dirty="0"/>
              <a:t> </a:t>
            </a:r>
            <a:r>
              <a:rPr lang="de-DE" sz="1600" dirty="0"/>
              <a:t>MEM</a:t>
            </a:r>
          </a:p>
          <a:p>
            <a:r>
              <a:rPr lang="de-DE" sz="1600" dirty="0">
                <a:solidFill>
                  <a:srgbClr val="FF0000"/>
                </a:solidFill>
              </a:rPr>
              <a:t>MEM </a:t>
            </a:r>
            <a:r>
              <a:rPr lang="ru-RU" sz="1600" dirty="0" err="1">
                <a:solidFill>
                  <a:srgbClr val="FF0000"/>
                </a:solidFill>
              </a:rPr>
              <a:t>модулі</a:t>
            </a:r>
            <a:r>
              <a:rPr lang="ru-RU" sz="1600" dirty="0">
                <a:solidFill>
                  <a:srgbClr val="FF0000"/>
                </a:solidFill>
              </a:rPr>
              <a:t> - </a:t>
            </a:r>
            <a:r>
              <a:rPr lang="ru-RU" sz="1600" dirty="0" err="1">
                <a:solidFill>
                  <a:srgbClr val="FF0000"/>
                </a:solidFill>
              </a:rPr>
              <a:t>огляд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de-DE" sz="1600" dirty="0"/>
              <a:t>MEM -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до </a:t>
            </a:r>
            <a:r>
              <a:rPr lang="ru-RU" sz="1600" dirty="0" err="1"/>
              <a:t>впровадження</a:t>
            </a:r>
            <a:endParaRPr lang="ru-RU" sz="1600" dirty="0"/>
          </a:p>
          <a:p>
            <a:r>
              <a:rPr lang="de-DE" sz="1600" dirty="0"/>
              <a:t>MEM - </a:t>
            </a:r>
            <a:r>
              <a:rPr lang="ru-RU" sz="1600" dirty="0" err="1"/>
              <a:t>Моніторинг</a:t>
            </a:r>
            <a:r>
              <a:rPr lang="ru-RU" sz="1600" dirty="0"/>
              <a:t> </a:t>
            </a:r>
            <a:r>
              <a:rPr lang="ru-RU" sz="1600" dirty="0" err="1"/>
              <a:t>енергії</a:t>
            </a:r>
            <a:endParaRPr lang="ru-RU" sz="1600" dirty="0"/>
          </a:p>
          <a:p>
            <a:r>
              <a:rPr lang="ru-RU" sz="1600" dirty="0" err="1"/>
              <a:t>Організаційні</a:t>
            </a:r>
            <a:r>
              <a:rPr lang="ru-RU" sz="1600" dirty="0"/>
              <a:t> та </a:t>
            </a:r>
            <a:r>
              <a:rPr lang="ru-RU" sz="1600" dirty="0" err="1"/>
              <a:t>маловитратні</a:t>
            </a:r>
            <a:r>
              <a:rPr lang="ru-RU" sz="1600" dirty="0"/>
              <a:t> заходи - </a:t>
            </a:r>
            <a:r>
              <a:rPr lang="ru-RU" sz="1600" dirty="0" err="1"/>
              <a:t>приклади</a:t>
            </a:r>
            <a:endParaRPr lang="ru-RU" sz="1600" dirty="0"/>
          </a:p>
          <a:p>
            <a:r>
              <a:rPr lang="ru-RU" sz="1600" dirty="0"/>
              <a:t>  </a:t>
            </a:r>
            <a:r>
              <a:rPr lang="ru-RU" sz="1600" dirty="0" err="1"/>
              <a:t>Висновки</a:t>
            </a: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974" y="2476265"/>
            <a:ext cx="3631962" cy="19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1720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832714"/>
              </p:ext>
            </p:extLst>
          </p:nvPr>
        </p:nvGraphicFramePr>
        <p:xfrm>
          <a:off x="2181027" y="1059580"/>
          <a:ext cx="5292592" cy="3024340"/>
        </p:xfrm>
        <a:graphic>
          <a:graphicData uri="http://schemas.openxmlformats.org/drawingml/2006/table">
            <a:tbl>
              <a:tblPr firstRow="1" bandRow="1"/>
              <a:tblGrid>
                <a:gridCol w="437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744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1810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02434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С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>
                          <a:solidFill>
                            <a:srgbClr val="00682F"/>
                          </a:solidFill>
                        </a:rPr>
                        <a:t>Закупівлі</a:t>
                      </a:r>
                      <a:endParaRPr lang="ru-RU" sz="1100" b="1" dirty="0">
                        <a:solidFill>
                          <a:srgbClr val="00682F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С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rgbClr val="00682F"/>
                          </a:solidFill>
                        </a:rPr>
                        <a:t>Впровадження</a:t>
                      </a:r>
                      <a:endParaRPr lang="ru-RU" sz="1100" b="1" dirty="0">
                        <a:solidFill>
                          <a:srgbClr val="00682F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С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rgbClr val="00682F"/>
                          </a:solidFill>
                        </a:rPr>
                        <a:t>Енергоаудити</a:t>
                      </a:r>
                      <a:endParaRPr lang="ru-RU" sz="1100" b="1" dirty="0">
                        <a:solidFill>
                          <a:srgbClr val="00682F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В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chemeClr val="tx2"/>
                          </a:solidFill>
                        </a:rPr>
                        <a:t>Звітність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В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chemeClr val="tx2"/>
                          </a:solidFill>
                        </a:rPr>
                        <a:t>Оптимізація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В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chemeClr val="tx2"/>
                          </a:solidFill>
                        </a:rPr>
                        <a:t>Енергомоніторинг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А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rgbClr val="C00000"/>
                          </a:solidFill>
                        </a:rPr>
                        <a:t>Інституційна спроможність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А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rgbClr val="C00000"/>
                          </a:solidFill>
                        </a:rPr>
                        <a:t>Аналіз портфоліо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А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rgbClr val="C00000"/>
                          </a:solidFill>
                        </a:rPr>
                        <a:t>Інвентаризація будівель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ctr"/>
                      <a:r>
                        <a:rPr lang="uk-UA" sz="1100" b="1" dirty="0">
                          <a:solidFill>
                            <a:schemeClr val="bg1"/>
                          </a:solidFill>
                        </a:rPr>
                        <a:t>А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/>
                      <a:r>
                        <a:rPr lang="uk-UA" sz="1100" b="1" dirty="0">
                          <a:solidFill>
                            <a:srgbClr val="C00000"/>
                          </a:solidFill>
                        </a:rPr>
                        <a:t>Основи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07" y="1712679"/>
            <a:ext cx="1449607" cy="237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1540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1222</Words>
  <Application>Microsoft Office PowerPoint</Application>
  <PresentationFormat>Экран (16:9)</PresentationFormat>
  <Paragraphs>325</Paragraphs>
  <Slides>64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Master English</vt:lpstr>
      <vt:lpstr>Енергоменеджмент: основні моменти</vt:lpstr>
      <vt:lpstr>Які ваші очікування?</vt:lpstr>
      <vt:lpstr>Программа тренінгу</vt:lpstr>
      <vt:lpstr>Презентация PowerPoint</vt:lpstr>
      <vt:lpstr>Презентация PowerPoint</vt:lpstr>
      <vt:lpstr>Презентация PowerPoint</vt:lpstr>
      <vt:lpstr>Як довго ви опікуєтесь будівлею в якій працюєте?</vt:lpstr>
      <vt:lpstr>Програма тренінгу</vt:lpstr>
      <vt:lpstr>Презентация PowerPoint</vt:lpstr>
      <vt:lpstr>Програма тренінгу</vt:lpstr>
      <vt:lpstr>Інвентаризація будівель </vt:lpstr>
      <vt:lpstr>Рівень А. Інвентаризація будівель - Бенчмаркінг</vt:lpstr>
      <vt:lpstr>Питоме споживання енергії по категоріях будівлі</vt:lpstr>
      <vt:lpstr>Презентация PowerPoint</vt:lpstr>
      <vt:lpstr>Рівень А. Аналіз портфоліо</vt:lpstr>
      <vt:lpstr>Енергоаудит</vt:lpstr>
      <vt:lpstr>Презентация PowerPoint</vt:lpstr>
      <vt:lpstr>Програма тренінгу</vt:lpstr>
      <vt:lpstr>Енергомоніторинг:  - аналіз  - контроль - планування</vt:lpstr>
      <vt:lpstr>Впровадження лише системи енергетичного моніторингу може привести до економії 5-10%</vt:lpstr>
      <vt:lpstr>Презентация PowerPoint</vt:lpstr>
      <vt:lpstr>Споживання теплової енергії  муніципальними будівлями 2016-2019рр</vt:lpstr>
      <vt:lpstr>Споживання електричної енергії  муніципальними будівлями 2016-2019рр </vt:lpstr>
      <vt:lpstr>Чи знаходили ви щось за допомогою енергомоніторингу?</vt:lpstr>
      <vt:lpstr>Презентация PowerPoint</vt:lpstr>
      <vt:lpstr>Програма тренінгу</vt:lpstr>
      <vt:lpstr>Як Ви можете допомогти своїй будівлі?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Індивідуальний тепловий пункт - ІТП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Втрати води (витік)</vt:lpstr>
      <vt:lpstr>Презентация PowerPoint</vt:lpstr>
      <vt:lpstr>Аератори, регулятори витрат</vt:lpstr>
      <vt:lpstr>Презентация PowerPoint</vt:lpstr>
      <vt:lpstr>Регулятор / редуктор тиску води</vt:lpstr>
      <vt:lpstr>Презентация PowerPoint</vt:lpstr>
      <vt:lpstr>Презентация PowerPoint</vt:lpstr>
      <vt:lpstr>Презентация PowerPoint</vt:lpstr>
      <vt:lpstr>Холодильне обладнання Заміна ущільнювача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Програма тренінгу</vt:lpstr>
      <vt:lpstr>Дякуємо за увагу!</vt:lpstr>
      <vt:lpstr>Презентация PowerPoint</vt:lpstr>
    </vt:vector>
  </TitlesOfParts>
  <Company>GIZ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GIZ Master</dc:title>
  <dc:creator>Bauer, Vanessa GIZ</dc:creator>
  <cp:lastModifiedBy>userGay1511</cp:lastModifiedBy>
  <cp:revision>1007</cp:revision>
  <dcterms:created xsi:type="dcterms:W3CDTF">2017-09-14T11:33:37Z</dcterms:created>
  <dcterms:modified xsi:type="dcterms:W3CDTF">2020-05-27T12:10:23Z</dcterms:modified>
</cp:coreProperties>
</file>