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66" r:id="rId2"/>
    <p:sldId id="752" r:id="rId3"/>
    <p:sldId id="261" r:id="rId4"/>
    <p:sldId id="755" r:id="rId5"/>
    <p:sldId id="277" r:id="rId6"/>
    <p:sldId id="276" r:id="rId7"/>
    <p:sldId id="279" r:id="rId8"/>
    <p:sldId id="275" r:id="rId9"/>
    <p:sldId id="282" r:id="rId10"/>
    <p:sldId id="740" r:id="rId11"/>
    <p:sldId id="280" r:id="rId12"/>
    <p:sldId id="270" r:id="rId13"/>
    <p:sldId id="273" r:id="rId14"/>
    <p:sldId id="284" r:id="rId15"/>
    <p:sldId id="285" r:id="rId16"/>
    <p:sldId id="283" r:id="rId17"/>
    <p:sldId id="287" r:id="rId18"/>
    <p:sldId id="452" r:id="rId19"/>
    <p:sldId id="288" r:id="rId20"/>
    <p:sldId id="730" r:id="rId21"/>
    <p:sldId id="700" r:id="rId22"/>
    <p:sldId id="289" r:id="rId23"/>
    <p:sldId id="729" r:id="rId24"/>
    <p:sldId id="675" r:id="rId25"/>
    <p:sldId id="676" r:id="rId26"/>
    <p:sldId id="286" r:id="rId27"/>
    <p:sldId id="743" r:id="rId28"/>
    <p:sldId id="732" r:id="rId29"/>
    <p:sldId id="742" r:id="rId30"/>
    <p:sldId id="731" r:id="rId31"/>
    <p:sldId id="281" r:id="rId32"/>
    <p:sldId id="741" r:id="rId33"/>
    <p:sldId id="733" r:id="rId34"/>
    <p:sldId id="734" r:id="rId35"/>
    <p:sldId id="735" r:id="rId36"/>
    <p:sldId id="736" r:id="rId37"/>
    <p:sldId id="737" r:id="rId38"/>
    <p:sldId id="739" r:id="rId39"/>
    <p:sldId id="738" r:id="rId40"/>
    <p:sldId id="717" r:id="rId41"/>
    <p:sldId id="726" r:id="rId42"/>
    <p:sldId id="727" r:id="rId43"/>
    <p:sldId id="728" r:id="rId44"/>
    <p:sldId id="263" r:id="rId45"/>
    <p:sldId id="748" r:id="rId46"/>
    <p:sldId id="272" r:id="rId47"/>
    <p:sldId id="278" r:id="rId48"/>
    <p:sldId id="271" r:id="rId49"/>
    <p:sldId id="718" r:id="rId50"/>
    <p:sldId id="749" r:id="rId51"/>
    <p:sldId id="713" r:id="rId52"/>
    <p:sldId id="714" r:id="rId53"/>
    <p:sldId id="652" r:id="rId54"/>
    <p:sldId id="653" r:id="rId55"/>
    <p:sldId id="654" r:id="rId56"/>
    <p:sldId id="716" r:id="rId57"/>
    <p:sldId id="715" r:id="rId58"/>
    <p:sldId id="724" r:id="rId59"/>
    <p:sldId id="744" r:id="rId60"/>
    <p:sldId id="754" r:id="rId61"/>
    <p:sldId id="753" r:id="rId62"/>
    <p:sldId id="725" r:id="rId63"/>
    <p:sldId id="745" r:id="rId64"/>
    <p:sldId id="722" r:id="rId65"/>
    <p:sldId id="750" r:id="rId66"/>
    <p:sldId id="723" r:id="rId67"/>
    <p:sldId id="746" r:id="rId68"/>
    <p:sldId id="751" r:id="rId69"/>
    <p:sldId id="756" r:id="rId70"/>
    <p:sldId id="747" r:id="rId71"/>
    <p:sldId id="262" r:id="rId72"/>
    <p:sldId id="441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rkusz%20w%203.04.2019_Wnuk_Forum_v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Q</a:t>
            </a:r>
            <a:r>
              <a:rPr lang="uk-UA" dirty="0"/>
              <a:t>сон.</a:t>
            </a:r>
            <a:endParaRPr lang="pl-PL" dirty="0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'[Arkusz w 3.04.2019_Wnuk_Forum_v1]Arkusz2'!$K$20</c:f>
              <c:strCache>
                <c:ptCount val="1"/>
                <c:pt idx="0">
                  <c:v>Qsł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val>
            <c:numRef>
              <c:f>'[Arkusz w 3.04.2019_Wnuk_Forum_v1]Arkusz2'!$K$22:$K$33</c:f>
              <c:numCache>
                <c:formatCode>0</c:formatCode>
                <c:ptCount val="12"/>
                <c:pt idx="0">
                  <c:v>15367.305506433226</c:v>
                </c:pt>
                <c:pt idx="1">
                  <c:v>16605.301866800153</c:v>
                </c:pt>
                <c:pt idx="2">
                  <c:v>28020.282234415954</c:v>
                </c:pt>
                <c:pt idx="3">
                  <c:v>35435.830781035838</c:v>
                </c:pt>
                <c:pt idx="4">
                  <c:v>49245.755127229728</c:v>
                </c:pt>
                <c:pt idx="5">
                  <c:v>46562.968265867552</c:v>
                </c:pt>
                <c:pt idx="6">
                  <c:v>47864.096081033218</c:v>
                </c:pt>
                <c:pt idx="7">
                  <c:v>42469.06575091643</c:v>
                </c:pt>
                <c:pt idx="8">
                  <c:v>31246.534784917614</c:v>
                </c:pt>
                <c:pt idx="9">
                  <c:v>19922.471762323363</c:v>
                </c:pt>
                <c:pt idx="10">
                  <c:v>10926.695877063708</c:v>
                </c:pt>
                <c:pt idx="11">
                  <c:v>10655.122878893744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BA6-A011-DDB1BD85F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838736"/>
        <c:axId val="162839128"/>
      </c:barChart>
      <c:catAx>
        <c:axId val="162838736"/>
        <c:scaling>
          <c:orientation val="minMax"/>
        </c:scaling>
        <c:delete val="0"/>
        <c:axPos val="b"/>
        <c:majorTickMark val="out"/>
        <c:minorTickMark val="none"/>
        <c:tickLblPos val="nextTo"/>
        <c:crossAx val="162839128"/>
        <c:crosses val="autoZero"/>
        <c:auto val="1"/>
        <c:lblAlgn val="ctr"/>
        <c:lblOffset val="100"/>
        <c:noMultiLvlLbl val="0"/>
      </c:catAx>
      <c:valAx>
        <c:axId val="1628391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 dirty="0"/>
                  <a:t>МДж</a:t>
                </a:r>
                <a:r>
                  <a:rPr lang="en-US" dirty="0"/>
                  <a:t>/</a:t>
                </a:r>
                <a:r>
                  <a:rPr lang="uk-UA" dirty="0"/>
                  <a:t>місяць</a:t>
                </a:r>
                <a:endParaRPr lang="en-US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1628387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EE392-8243-4CA2-ACAF-4BDD7ABD4449}" type="datetimeFigureOut">
              <a:rPr lang="uk-UA" smtClean="0"/>
              <a:t>29.01.2020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50ADA-73CB-44CA-B70C-84AC838029C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064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827284">
              <a:defRPr/>
            </a:pP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Фотоелектричні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(ФЕ)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системи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можна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згрупувати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автономні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й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мережеві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lv-LV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just" defTabSz="827284">
              <a:defRPr/>
            </a:pP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Їх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застосування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варіюється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від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невеликих систем,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використовують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для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електрифікації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сільських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районів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кілька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кВт) до великих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масштабів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algn="just" defTabSz="827284"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just" defTabSz="827284">
              <a:defRPr/>
            </a:pP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Цей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модуль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зосереджений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мережевих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системах,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які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 часом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можуть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бути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інтегровані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багатоквартирні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житлові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будинки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  </a:t>
            </a:r>
            <a:endParaRPr lang="en-GB" dirty="0"/>
          </a:p>
          <a:p>
            <a:pPr algn="just" defTabSz="984991">
              <a:defRPr/>
            </a:pPr>
            <a:endParaRPr lang="en-GB" baseline="0" noProof="0" dirty="0"/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r>
              <a:rPr lang="en-GB" dirty="0"/>
              <a:t>_________________________________________________________________</a:t>
            </a:r>
          </a:p>
          <a:p>
            <a:pPr algn="just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B85848-249A-4A1F-BD97-096076EA879A}" type="slidenum">
              <a:rPr lang="lv-LV" smtClean="0"/>
              <a:pPr>
                <a:defRPr/>
              </a:pPr>
              <a:t>29</a:t>
            </a:fld>
            <a:endParaRPr lang="lv-LV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2.1.2.Module - Renewable Energy Buildings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076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/>
            <a:fld id="{27AD7948-6BDD-48AD-AE90-6B4EC694B64A}" type="slidenum">
              <a:rPr lang="uk-UA" altLang="uk-UA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72</a:t>
            </a:fld>
            <a:endParaRPr lang="uk-UA" altLang="uk-UA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890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6435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501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7135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81011" y="1963711"/>
            <a:ext cx="5061415" cy="361263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half" idx="10"/>
          </p:nvPr>
        </p:nvSpPr>
        <p:spPr>
          <a:xfrm>
            <a:off x="801975" y="1963711"/>
            <a:ext cx="5085478" cy="36126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4456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2042409"/>
            <a:ext cx="6359238" cy="35189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3501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/>
          <p:cNvSpPr>
            <a:spLocks noGrp="1"/>
          </p:cNvSpPr>
          <p:nvPr>
            <p:ph idx="10"/>
          </p:nvPr>
        </p:nvSpPr>
        <p:spPr>
          <a:xfrm>
            <a:off x="7808626" y="2027419"/>
            <a:ext cx="3733800" cy="3533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5622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numbers /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/>
          <p:cNvSpPr>
            <a:spLocks noGrp="1"/>
          </p:cNvSpPr>
          <p:nvPr>
            <p:ph sz="half" idx="2"/>
          </p:nvPr>
        </p:nvSpPr>
        <p:spPr>
          <a:xfrm>
            <a:off x="4232486" y="689548"/>
            <a:ext cx="7249980" cy="202367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Объект 3"/>
          <p:cNvSpPr>
            <a:spLocks noGrp="1"/>
          </p:cNvSpPr>
          <p:nvPr>
            <p:ph sz="half" idx="10" hasCustomPrompt="1"/>
          </p:nvPr>
        </p:nvSpPr>
        <p:spPr>
          <a:xfrm>
            <a:off x="831955" y="689548"/>
            <a:ext cx="2660753" cy="202367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1" hasCustomPrompt="1"/>
          </p:nvPr>
        </p:nvSpPr>
        <p:spPr>
          <a:xfrm>
            <a:off x="846945" y="3425253"/>
            <a:ext cx="2660753" cy="202367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" name="Объект 3"/>
          <p:cNvSpPr>
            <a:spLocks noGrp="1"/>
          </p:cNvSpPr>
          <p:nvPr>
            <p:ph sz="half" idx="12"/>
          </p:nvPr>
        </p:nvSpPr>
        <p:spPr>
          <a:xfrm>
            <a:off x="4247476" y="3425253"/>
            <a:ext cx="7249980" cy="202367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7811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ph idx="1"/>
          </p:nvPr>
        </p:nvSpPr>
        <p:spPr>
          <a:xfrm>
            <a:off x="883171" y="704537"/>
            <a:ext cx="10704226" cy="4781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26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28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125E62-6456-403F-BE86-6D96232A83B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D8539C-443B-4DC0-9C13-29557148DC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D6A4F-9FED-4E66-A5D3-C419DA47BF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F4A7196-2900-4B4F-BDBF-75E9098E03E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809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1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008681"/>
            <a:ext cx="10704226" cy="358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4999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9" r:id="rId5"/>
    <p:sldLayoutId id="2147483658" r:id="rId6"/>
    <p:sldLayoutId id="2147483660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3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uamap.org.ua/" TargetMode="External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133599"/>
          </a:xfrm>
        </p:spPr>
        <p:txBody>
          <a:bodyPr>
            <a:normAutofit/>
          </a:bodyPr>
          <a:lstStyle/>
          <a:p>
            <a:br>
              <a:rPr lang="ru-RU" sz="4800" b="0" dirty="0"/>
            </a:br>
            <a:r>
              <a:rPr lang="ru-RU" sz="4800" b="0" dirty="0" err="1"/>
              <a:t>Впровадження</a:t>
            </a:r>
            <a:r>
              <a:rPr lang="ru-RU" sz="4800" b="0" dirty="0"/>
              <a:t> </a:t>
            </a:r>
            <a:r>
              <a:rPr lang="ru-RU" sz="4800" b="0" dirty="0" err="1"/>
              <a:t>проектів</a:t>
            </a:r>
            <a:r>
              <a:rPr lang="ru-RU" sz="4800" b="0" dirty="0"/>
              <a:t> ВДЕ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61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33A022F-15B4-4D65-9BFD-ACDAF869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Сонячні колектори</a:t>
            </a:r>
          </a:p>
        </p:txBody>
      </p:sp>
      <p:pic>
        <p:nvPicPr>
          <p:cNvPr id="4" name="Picture 56">
            <a:extLst>
              <a:ext uri="{FF2B5EF4-FFF2-40B4-BE49-F238E27FC236}">
                <a16:creationId xmlns:a16="http://schemas.microsoft.com/office/drawing/2014/main" id="{8C7009AC-0AD6-401C-A020-5464C87B93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7908" y="2322266"/>
            <a:ext cx="2354719" cy="2242014"/>
          </a:xfrm>
          <a:prstGeom prst="rect">
            <a:avLst/>
          </a:prstGeom>
        </p:spPr>
      </p:pic>
      <p:sp>
        <p:nvSpPr>
          <p:cNvPr id="5" name="Text Box 656">
            <a:extLst>
              <a:ext uri="{FF2B5EF4-FFF2-40B4-BE49-F238E27FC236}">
                <a16:creationId xmlns:a16="http://schemas.microsoft.com/office/drawing/2014/main" id="{7EBF667C-2E92-4E5E-9CDF-2592BFA70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392" y="4745744"/>
            <a:ext cx="2587840" cy="1260096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200" dirty="0">
                <a:latin typeface="+mj-lt"/>
                <a:ea typeface="Times New Roman" panose="02020603050405020304" pitchFamily="18" charset="0"/>
              </a:rPr>
              <a:t>Каркас</a:t>
            </a:r>
            <a:endParaRPr lang="en-US" sz="12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Герметизація</a:t>
            </a:r>
            <a:endParaRPr lang="en-GB" sz="12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200" dirty="0">
                <a:effectLst/>
                <a:latin typeface="+mj-lt"/>
                <a:ea typeface="Times New Roman" panose="02020603050405020304" pitchFamily="18" charset="0"/>
              </a:rPr>
              <a:t>Покриття (скло)</a:t>
            </a:r>
            <a:endParaRPr lang="en-GB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200" dirty="0">
                <a:effectLst/>
                <a:latin typeface="+mj-lt"/>
                <a:ea typeface="Times New Roman" panose="02020603050405020304" pitchFamily="18" charset="0"/>
              </a:rPr>
              <a:t>Термоізоляція</a:t>
            </a:r>
            <a:endParaRPr lang="en-GB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A</a:t>
            </a:r>
            <a:r>
              <a:rPr lang="uk-UA" sz="1200" dirty="0" err="1">
                <a:effectLst/>
                <a:latin typeface="+mj-lt"/>
                <a:ea typeface="Times New Roman" panose="02020603050405020304" pitchFamily="18" charset="0"/>
              </a:rPr>
              <a:t>бсорбер</a:t>
            </a:r>
            <a:endParaRPr lang="en-US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200" dirty="0">
                <a:latin typeface="+mj-lt"/>
                <a:ea typeface="Times New Roman" panose="02020603050405020304" pitchFamily="18" charset="0"/>
              </a:rPr>
              <a:t>Вхід/вихід рідини</a:t>
            </a:r>
            <a:endParaRPr lang="en-GB" sz="1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Text Box 658">
            <a:extLst>
              <a:ext uri="{FF2B5EF4-FFF2-40B4-BE49-F238E27FC236}">
                <a16:creationId xmlns:a16="http://schemas.microsoft.com/office/drawing/2014/main" id="{12388F0F-2777-4C72-98EA-098A1D01A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247" y="2242219"/>
            <a:ext cx="252000" cy="252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lv-LV" sz="1050" b="1" dirty="0">
                <a:effectLst/>
                <a:latin typeface="+mj-lt"/>
                <a:ea typeface="Times New Roman" panose="02020603050405020304" pitchFamily="18" charset="0"/>
              </a:rPr>
              <a:t>1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Text Box 658">
            <a:extLst>
              <a:ext uri="{FF2B5EF4-FFF2-40B4-BE49-F238E27FC236}">
                <a16:creationId xmlns:a16="http://schemas.microsoft.com/office/drawing/2014/main" id="{A09F2702-360F-49D4-8521-2FE4450BE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158" y="2516356"/>
            <a:ext cx="252000" cy="25200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effectLst/>
                <a:latin typeface="+mj-lt"/>
                <a:ea typeface="Times New Roman" panose="02020603050405020304" pitchFamily="18" charset="0"/>
              </a:rPr>
              <a:t>2</a:t>
            </a:r>
          </a:p>
        </p:txBody>
      </p:sp>
      <p:cxnSp>
        <p:nvCxnSpPr>
          <p:cNvPr id="8" name="Straight Connector 58">
            <a:extLst>
              <a:ext uri="{FF2B5EF4-FFF2-40B4-BE49-F238E27FC236}">
                <a16:creationId xmlns:a16="http://schemas.microsoft.com/office/drawing/2014/main" id="{1EBB2FEE-87AD-48FD-B1DA-AB8D07E5E58B}"/>
              </a:ext>
            </a:extLst>
          </p:cNvPr>
          <p:cNvCxnSpPr/>
          <p:nvPr/>
        </p:nvCxnSpPr>
        <p:spPr>
          <a:xfrm flipV="1">
            <a:off x="4228059" y="2651881"/>
            <a:ext cx="450000" cy="2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0">
            <a:extLst>
              <a:ext uri="{FF2B5EF4-FFF2-40B4-BE49-F238E27FC236}">
                <a16:creationId xmlns:a16="http://schemas.microsoft.com/office/drawing/2014/main" id="{0C4E5611-B435-421B-8F76-9BD214067B63}"/>
              </a:ext>
            </a:extLst>
          </p:cNvPr>
          <p:cNvCxnSpPr>
            <a:stCxn id="6" idx="2"/>
          </p:cNvCxnSpPr>
          <p:nvPr/>
        </p:nvCxnSpPr>
        <p:spPr>
          <a:xfrm flipH="1">
            <a:off x="4236715" y="2368219"/>
            <a:ext cx="154532" cy="12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58">
            <a:extLst>
              <a:ext uri="{FF2B5EF4-FFF2-40B4-BE49-F238E27FC236}">
                <a16:creationId xmlns:a16="http://schemas.microsoft.com/office/drawing/2014/main" id="{CA3C22C6-BE9A-4CB9-942D-E4FBD2AA2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157" y="2369419"/>
            <a:ext cx="252000" cy="252000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latin typeface="+mj-lt"/>
                <a:ea typeface="Times New Roman" panose="02020603050405020304" pitchFamily="18" charset="0"/>
              </a:rPr>
              <a:t>3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Text Box 658">
            <a:extLst>
              <a:ext uri="{FF2B5EF4-FFF2-40B4-BE49-F238E27FC236}">
                <a16:creationId xmlns:a16="http://schemas.microsoft.com/office/drawing/2014/main" id="{61518D6D-DD64-45A0-AA76-2F6AC9F19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070" y="3606045"/>
            <a:ext cx="252000" cy="252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lv-LV" sz="1050" b="1" dirty="0">
                <a:effectLst/>
                <a:latin typeface="+mj-lt"/>
                <a:ea typeface="Times New Roman" panose="02020603050405020304" pitchFamily="18" charset="0"/>
              </a:rPr>
              <a:t>1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12" name="Straight Connector 63">
            <a:extLst>
              <a:ext uri="{FF2B5EF4-FFF2-40B4-BE49-F238E27FC236}">
                <a16:creationId xmlns:a16="http://schemas.microsoft.com/office/drawing/2014/main" id="{90CCDDE7-0C4B-438C-9387-26030FDE0C18}"/>
              </a:ext>
            </a:extLst>
          </p:cNvPr>
          <p:cNvCxnSpPr/>
          <p:nvPr/>
        </p:nvCxnSpPr>
        <p:spPr>
          <a:xfrm flipH="1">
            <a:off x="4499626" y="3779582"/>
            <a:ext cx="154532" cy="126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58">
            <a:extLst>
              <a:ext uri="{FF2B5EF4-FFF2-40B4-BE49-F238E27FC236}">
                <a16:creationId xmlns:a16="http://schemas.microsoft.com/office/drawing/2014/main" id="{87F13442-3F1F-48B6-832E-07105CBF9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7" y="4091629"/>
            <a:ext cx="252000" cy="25200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effectLst/>
                <a:latin typeface="+mj-lt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14" name="Text Box 658">
            <a:extLst>
              <a:ext uri="{FF2B5EF4-FFF2-40B4-BE49-F238E27FC236}">
                <a16:creationId xmlns:a16="http://schemas.microsoft.com/office/drawing/2014/main" id="{AA0F82B5-291E-4996-A33D-87EA965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840" y="2961248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latin typeface="+mj-lt"/>
                <a:ea typeface="Times New Roman" panose="02020603050405020304" pitchFamily="18" charset="0"/>
              </a:rPr>
              <a:t>5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15" name="Straight Connector 67">
            <a:extLst>
              <a:ext uri="{FF2B5EF4-FFF2-40B4-BE49-F238E27FC236}">
                <a16:creationId xmlns:a16="http://schemas.microsoft.com/office/drawing/2014/main" id="{4A50E404-261C-4F93-929F-83D81B0DD73A}"/>
              </a:ext>
            </a:extLst>
          </p:cNvPr>
          <p:cNvCxnSpPr/>
          <p:nvPr/>
        </p:nvCxnSpPr>
        <p:spPr>
          <a:xfrm flipH="1">
            <a:off x="3703517" y="3044132"/>
            <a:ext cx="957323" cy="22454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658">
            <a:extLst>
              <a:ext uri="{FF2B5EF4-FFF2-40B4-BE49-F238E27FC236}">
                <a16:creationId xmlns:a16="http://schemas.microsoft.com/office/drawing/2014/main" id="{BD1C6B68-E26F-4F41-A7FE-53F583D34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238" y="3643274"/>
            <a:ext cx="252000" cy="2520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effectLst/>
                <a:latin typeface="+mj-lt"/>
                <a:ea typeface="Times New Roman" panose="02020603050405020304" pitchFamily="18" charset="0"/>
              </a:rPr>
              <a:t>6</a:t>
            </a:r>
          </a:p>
        </p:txBody>
      </p:sp>
      <p:cxnSp>
        <p:nvCxnSpPr>
          <p:cNvPr id="17" name="Straight Connector 70">
            <a:extLst>
              <a:ext uri="{FF2B5EF4-FFF2-40B4-BE49-F238E27FC236}">
                <a16:creationId xmlns:a16="http://schemas.microsoft.com/office/drawing/2014/main" id="{CF4A438F-9EC1-41BA-B430-CE2B511CBB29}"/>
              </a:ext>
            </a:extLst>
          </p:cNvPr>
          <p:cNvCxnSpPr>
            <a:stCxn id="16" idx="6"/>
          </p:cNvCxnSpPr>
          <p:nvPr/>
        </p:nvCxnSpPr>
        <p:spPr>
          <a:xfrm flipV="1">
            <a:off x="2672238" y="3624208"/>
            <a:ext cx="448559" cy="14506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25">
            <a:extLst>
              <a:ext uri="{FF2B5EF4-FFF2-40B4-BE49-F238E27FC236}">
                <a16:creationId xmlns:a16="http://schemas.microsoft.com/office/drawing/2014/main" id="{5FFD007D-BD7B-4815-9D94-5D1B9C5F36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1283" y="2169609"/>
            <a:ext cx="2418688" cy="2488795"/>
          </a:xfrm>
          <a:prstGeom prst="rect">
            <a:avLst/>
          </a:prstGeom>
        </p:spPr>
      </p:pic>
      <p:grpSp>
        <p:nvGrpSpPr>
          <p:cNvPr id="19" name="Group 139">
            <a:extLst>
              <a:ext uri="{FF2B5EF4-FFF2-40B4-BE49-F238E27FC236}">
                <a16:creationId xmlns:a16="http://schemas.microsoft.com/office/drawing/2014/main" id="{C7D48473-5A1D-4402-AF7E-12C68320CB2F}"/>
              </a:ext>
            </a:extLst>
          </p:cNvPr>
          <p:cNvGrpSpPr/>
          <p:nvPr/>
        </p:nvGrpSpPr>
        <p:grpSpPr>
          <a:xfrm>
            <a:off x="9697952" y="2086853"/>
            <a:ext cx="818741" cy="783810"/>
            <a:chOff x="8397791" y="2277591"/>
            <a:chExt cx="818741" cy="783810"/>
          </a:xfrm>
        </p:grpSpPr>
        <p:cxnSp>
          <p:nvCxnSpPr>
            <p:cNvPr id="20" name="Straight Arrow Connector 127">
              <a:extLst>
                <a:ext uri="{FF2B5EF4-FFF2-40B4-BE49-F238E27FC236}">
                  <a16:creationId xmlns:a16="http://schemas.microsoft.com/office/drawing/2014/main" id="{F3933E0C-058F-435A-B079-DE143C4A3AA1}"/>
                </a:ext>
              </a:extLst>
            </p:cNvPr>
            <p:cNvCxnSpPr/>
            <p:nvPr/>
          </p:nvCxnSpPr>
          <p:spPr>
            <a:xfrm rot="180000" flipH="1" flipV="1">
              <a:off x="8920721" y="2795150"/>
              <a:ext cx="295811" cy="26625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128">
              <a:extLst>
                <a:ext uri="{FF2B5EF4-FFF2-40B4-BE49-F238E27FC236}">
                  <a16:creationId xmlns:a16="http://schemas.microsoft.com/office/drawing/2014/main" id="{825D3FC9-EBE4-432C-9A9F-BA709365A72F}"/>
                </a:ext>
              </a:extLst>
            </p:cNvPr>
            <p:cNvCxnSpPr/>
            <p:nvPr/>
          </p:nvCxnSpPr>
          <p:spPr>
            <a:xfrm rot="180000" flipH="1" flipV="1">
              <a:off x="8397791" y="2277591"/>
              <a:ext cx="295811" cy="26625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131">
              <a:extLst>
                <a:ext uri="{FF2B5EF4-FFF2-40B4-BE49-F238E27FC236}">
                  <a16:creationId xmlns:a16="http://schemas.microsoft.com/office/drawing/2014/main" id="{15DAAF08-2562-43E8-8B85-14CFDB45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91759" y="2658440"/>
              <a:ext cx="98961" cy="98961"/>
            </a:xfrm>
            <a:prstGeom prst="rect">
              <a:avLst/>
            </a:prstGeom>
          </p:spPr>
        </p:pic>
        <p:pic>
          <p:nvPicPr>
            <p:cNvPr id="23" name="Picture 135">
              <a:extLst>
                <a:ext uri="{FF2B5EF4-FFF2-40B4-BE49-F238E27FC236}">
                  <a16:creationId xmlns:a16="http://schemas.microsoft.com/office/drawing/2014/main" id="{4B393083-BA6A-4DDB-A42B-62F1B62FB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58390" y="2698118"/>
              <a:ext cx="133369" cy="133369"/>
            </a:xfrm>
            <a:prstGeom prst="rect">
              <a:avLst/>
            </a:prstGeom>
          </p:spPr>
        </p:pic>
        <p:pic>
          <p:nvPicPr>
            <p:cNvPr id="24" name="Picture 136">
              <a:extLst>
                <a:ext uri="{FF2B5EF4-FFF2-40B4-BE49-F238E27FC236}">
                  <a16:creationId xmlns:a16="http://schemas.microsoft.com/office/drawing/2014/main" id="{0841F11D-BF79-4772-BE18-CC4DF71F5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5074" y="2741955"/>
              <a:ext cx="133369" cy="133369"/>
            </a:xfrm>
            <a:prstGeom prst="rect">
              <a:avLst/>
            </a:prstGeom>
          </p:spPr>
        </p:pic>
      </p:grpSp>
      <p:pic>
        <p:nvPicPr>
          <p:cNvPr id="25" name="Picture 137">
            <a:extLst>
              <a:ext uri="{FF2B5EF4-FFF2-40B4-BE49-F238E27FC236}">
                <a16:creationId xmlns:a16="http://schemas.microsoft.com/office/drawing/2014/main" id="{EDB92646-D5A5-472A-9280-20D27482C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2174" y="3538711"/>
            <a:ext cx="1133340" cy="1141612"/>
          </a:xfrm>
          <a:prstGeom prst="rect">
            <a:avLst/>
          </a:prstGeom>
        </p:spPr>
      </p:pic>
      <p:sp>
        <p:nvSpPr>
          <p:cNvPr id="26" name="Text Box 656">
            <a:extLst>
              <a:ext uri="{FF2B5EF4-FFF2-40B4-BE49-F238E27FC236}">
                <a16:creationId xmlns:a16="http://schemas.microsoft.com/office/drawing/2014/main" id="{61267519-9B2A-406C-90F3-3647684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275" y="4745744"/>
            <a:ext cx="2641095" cy="126009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200" dirty="0" err="1"/>
              <a:t>Прозора</a:t>
            </a:r>
            <a:r>
              <a:rPr lang="ru-RU" sz="1200" dirty="0"/>
              <a:t> </a:t>
            </a:r>
            <a:r>
              <a:rPr lang="ru-RU" sz="1200" dirty="0" err="1"/>
              <a:t>скляна</a:t>
            </a:r>
            <a:r>
              <a:rPr lang="ru-RU" sz="1200" dirty="0"/>
              <a:t> трубка (</a:t>
            </a:r>
            <a:r>
              <a:rPr lang="ru-RU" sz="1200" dirty="0" err="1"/>
              <a:t>під</a:t>
            </a:r>
            <a:r>
              <a:rPr lang="ru-RU" sz="1200" dirty="0"/>
              <a:t> вакуумом)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/>
              <a:t>Вхід/вихід</a:t>
            </a:r>
            <a:r>
              <a:rPr lang="ru-RU" sz="1200" dirty="0"/>
              <a:t> </a:t>
            </a:r>
            <a:r>
              <a:rPr lang="ru-RU" sz="1200" dirty="0" err="1"/>
              <a:t>теплоносія</a:t>
            </a:r>
            <a:endParaRPr lang="ru-RU" sz="1200" dirty="0"/>
          </a:p>
          <a:p>
            <a:pPr marL="228600" indent="-228600">
              <a:buFont typeface="+mj-lt"/>
              <a:buAutoNum type="arabicPeriod"/>
            </a:pPr>
            <a:r>
              <a:rPr lang="ru-RU" sz="1200" dirty="0"/>
              <a:t>Абсорбер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/>
              <a:t>Теплообмінник</a:t>
            </a:r>
            <a:r>
              <a:rPr lang="ru-RU" sz="1200" dirty="0"/>
              <a:t>/конденсатор</a:t>
            </a:r>
          </a:p>
        </p:txBody>
      </p:sp>
      <p:sp>
        <p:nvSpPr>
          <p:cNvPr id="27" name="Text Box 658">
            <a:extLst>
              <a:ext uri="{FF2B5EF4-FFF2-40B4-BE49-F238E27FC236}">
                <a16:creationId xmlns:a16="http://schemas.microsoft.com/office/drawing/2014/main" id="{744B95DF-71C1-4A22-BA8D-1FAF0D8D9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187" y="3021152"/>
            <a:ext cx="252000" cy="252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lv-LV" sz="1050" b="1" dirty="0">
                <a:effectLst/>
                <a:latin typeface="+mj-lt"/>
                <a:ea typeface="Times New Roman" panose="02020603050405020304" pitchFamily="18" charset="0"/>
              </a:rPr>
              <a:t>1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28" name="Straight Connector 141">
            <a:extLst>
              <a:ext uri="{FF2B5EF4-FFF2-40B4-BE49-F238E27FC236}">
                <a16:creationId xmlns:a16="http://schemas.microsoft.com/office/drawing/2014/main" id="{99CD8407-8439-45D5-B9FD-6A4A66502238}"/>
              </a:ext>
            </a:extLst>
          </p:cNvPr>
          <p:cNvCxnSpPr>
            <a:stCxn id="27" idx="3"/>
          </p:cNvCxnSpPr>
          <p:nvPr/>
        </p:nvCxnSpPr>
        <p:spPr>
          <a:xfrm flipH="1">
            <a:off x="9808218" y="3236247"/>
            <a:ext cx="145874" cy="369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43">
            <a:extLst>
              <a:ext uri="{FF2B5EF4-FFF2-40B4-BE49-F238E27FC236}">
                <a16:creationId xmlns:a16="http://schemas.microsoft.com/office/drawing/2014/main" id="{577F8412-757E-419B-8582-2C1104C005AF}"/>
              </a:ext>
            </a:extLst>
          </p:cNvPr>
          <p:cNvCxnSpPr>
            <a:endCxn id="27" idx="1"/>
          </p:cNvCxnSpPr>
          <p:nvPr/>
        </p:nvCxnSpPr>
        <p:spPr>
          <a:xfrm>
            <a:off x="9845857" y="2987050"/>
            <a:ext cx="108235" cy="71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658">
            <a:extLst>
              <a:ext uri="{FF2B5EF4-FFF2-40B4-BE49-F238E27FC236}">
                <a16:creationId xmlns:a16="http://schemas.microsoft.com/office/drawing/2014/main" id="{967DEB08-E2B7-4EED-9A2C-807199A2D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768" y="4300370"/>
            <a:ext cx="252000" cy="25200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effectLst/>
                <a:latin typeface="+mj-lt"/>
                <a:ea typeface="Times New Roman" panose="02020603050405020304" pitchFamily="18" charset="0"/>
              </a:rPr>
              <a:t>2</a:t>
            </a:r>
          </a:p>
        </p:txBody>
      </p:sp>
      <p:cxnSp>
        <p:nvCxnSpPr>
          <p:cNvPr id="31" name="Straight Connector 147">
            <a:extLst>
              <a:ext uri="{FF2B5EF4-FFF2-40B4-BE49-F238E27FC236}">
                <a16:creationId xmlns:a16="http://schemas.microsoft.com/office/drawing/2014/main" id="{D9E2A676-70E4-45D8-A7C8-F3C69FC8E056}"/>
              </a:ext>
            </a:extLst>
          </p:cNvPr>
          <p:cNvCxnSpPr/>
          <p:nvPr/>
        </p:nvCxnSpPr>
        <p:spPr>
          <a:xfrm flipV="1">
            <a:off x="9045768" y="4132663"/>
            <a:ext cx="743076" cy="270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50">
            <a:extLst>
              <a:ext uri="{FF2B5EF4-FFF2-40B4-BE49-F238E27FC236}">
                <a16:creationId xmlns:a16="http://schemas.microsoft.com/office/drawing/2014/main" id="{9DA59743-D1BE-4FF6-83C9-15C71122810B}"/>
              </a:ext>
            </a:extLst>
          </p:cNvPr>
          <p:cNvCxnSpPr/>
          <p:nvPr/>
        </p:nvCxnSpPr>
        <p:spPr>
          <a:xfrm flipH="1" flipV="1">
            <a:off x="8484641" y="4057633"/>
            <a:ext cx="303584" cy="317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658">
            <a:extLst>
              <a:ext uri="{FF2B5EF4-FFF2-40B4-BE49-F238E27FC236}">
                <a16:creationId xmlns:a16="http://schemas.microsoft.com/office/drawing/2014/main" id="{F9A8C8F5-488B-47E0-8A61-F2A65CAAC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702" y="2959812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latin typeface="+mj-lt"/>
                <a:ea typeface="Times New Roman" panose="02020603050405020304" pitchFamily="18" charset="0"/>
              </a:rPr>
              <a:t>3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156">
            <a:extLst>
              <a:ext uri="{FF2B5EF4-FFF2-40B4-BE49-F238E27FC236}">
                <a16:creationId xmlns:a16="http://schemas.microsoft.com/office/drawing/2014/main" id="{1AB29757-CF51-4D59-BF34-9ADBEF4ECD8A}"/>
              </a:ext>
            </a:extLst>
          </p:cNvPr>
          <p:cNvCxnSpPr>
            <a:stCxn id="33" idx="5"/>
          </p:cNvCxnSpPr>
          <p:nvPr/>
        </p:nvCxnSpPr>
        <p:spPr>
          <a:xfrm>
            <a:off x="8352797" y="3174907"/>
            <a:ext cx="500275" cy="296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658">
            <a:extLst>
              <a:ext uri="{FF2B5EF4-FFF2-40B4-BE49-F238E27FC236}">
                <a16:creationId xmlns:a16="http://schemas.microsoft.com/office/drawing/2014/main" id="{E92EFF91-C14D-4A35-AF89-68151F38C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187" y="3352132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latin typeface="+mj-lt"/>
                <a:ea typeface="Times New Roman" panose="02020603050405020304" pitchFamily="18" charset="0"/>
              </a:rPr>
              <a:t>3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36" name="Straight Connector 161">
            <a:extLst>
              <a:ext uri="{FF2B5EF4-FFF2-40B4-BE49-F238E27FC236}">
                <a16:creationId xmlns:a16="http://schemas.microsoft.com/office/drawing/2014/main" id="{E7C90815-AB73-4057-8767-F1CB56D6CB5F}"/>
              </a:ext>
            </a:extLst>
          </p:cNvPr>
          <p:cNvCxnSpPr>
            <a:stCxn id="35" idx="4"/>
          </p:cNvCxnSpPr>
          <p:nvPr/>
        </p:nvCxnSpPr>
        <p:spPr>
          <a:xfrm flipH="1">
            <a:off x="10090881" y="3604132"/>
            <a:ext cx="204306" cy="505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658">
            <a:extLst>
              <a:ext uri="{FF2B5EF4-FFF2-40B4-BE49-F238E27FC236}">
                <a16:creationId xmlns:a16="http://schemas.microsoft.com/office/drawing/2014/main" id="{A8DB2DA8-2207-4927-8907-50D3C61E1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988" y="2287063"/>
            <a:ext cx="252000" cy="25200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b="1" dirty="0">
                <a:latin typeface="+mj-lt"/>
                <a:ea typeface="Times New Roman" panose="02020603050405020304" pitchFamily="18" charset="0"/>
              </a:rPr>
              <a:t>4</a:t>
            </a:r>
            <a:endParaRPr lang="en-GB" sz="105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38" name="Straight Connector 164">
            <a:extLst>
              <a:ext uri="{FF2B5EF4-FFF2-40B4-BE49-F238E27FC236}">
                <a16:creationId xmlns:a16="http://schemas.microsoft.com/office/drawing/2014/main" id="{06F4E101-7B2F-45BE-8F0B-81D1404D136A}"/>
              </a:ext>
            </a:extLst>
          </p:cNvPr>
          <p:cNvCxnSpPr>
            <a:stCxn id="37" idx="6"/>
          </p:cNvCxnSpPr>
          <p:nvPr/>
        </p:nvCxnSpPr>
        <p:spPr>
          <a:xfrm>
            <a:off x="9096988" y="2413063"/>
            <a:ext cx="1028301" cy="49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47F106BF-A21E-47D7-B170-0CDE0B6D8917}"/>
              </a:ext>
            </a:extLst>
          </p:cNvPr>
          <p:cNvSpPr/>
          <p:nvPr/>
        </p:nvSpPr>
        <p:spPr>
          <a:xfrm>
            <a:off x="1872408" y="1522557"/>
            <a:ext cx="308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charset="0"/>
              </a:rPr>
              <a:t>сонячні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пласкі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колектори</a:t>
            </a:r>
            <a:endParaRPr lang="uk-UA" b="1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6A34DAA-9DCB-4C2C-8DE2-00E74C73C102}"/>
              </a:ext>
            </a:extLst>
          </p:cNvPr>
          <p:cNvSpPr/>
          <p:nvPr/>
        </p:nvSpPr>
        <p:spPr>
          <a:xfrm>
            <a:off x="7692376" y="1620722"/>
            <a:ext cx="3580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charset="0"/>
              </a:rPr>
              <a:t>вакуумні</a:t>
            </a:r>
            <a:r>
              <a:rPr lang="ru-RU" b="1" dirty="0">
                <a:latin typeface="Arial" charset="0"/>
              </a:rPr>
              <a:t> </a:t>
            </a:r>
            <a:r>
              <a:rPr lang="uk-UA" b="1" dirty="0">
                <a:latin typeface="Arial" charset="0"/>
              </a:rPr>
              <a:t>трубчасті </a:t>
            </a:r>
            <a:r>
              <a:rPr lang="ru-RU" b="1" dirty="0" err="1">
                <a:latin typeface="Arial" charset="0"/>
              </a:rPr>
              <a:t>колектори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32443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1D5A7AA-52BE-46A2-8A66-2235DFBE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6A3D6D-F419-42B8-9FA4-7549E0D0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</a:t>
            </a:r>
            <a:r>
              <a:rPr lang="ru-RU" dirty="0"/>
              <a:t>С</a:t>
            </a:r>
            <a:r>
              <a:rPr lang="uk-UA" dirty="0" err="1"/>
              <a:t>онячні</a:t>
            </a:r>
            <a:r>
              <a:rPr lang="uk-UA" dirty="0"/>
              <a:t> колектори</a:t>
            </a:r>
          </a:p>
        </p:txBody>
      </p:sp>
      <p:grpSp>
        <p:nvGrpSpPr>
          <p:cNvPr id="4" name="Grupa 11">
            <a:extLst>
              <a:ext uri="{FF2B5EF4-FFF2-40B4-BE49-F238E27FC236}">
                <a16:creationId xmlns:a16="http://schemas.microsoft.com/office/drawing/2014/main" id="{2D32F2F6-34D1-4C4E-97C5-4FCF51B47F5A}"/>
              </a:ext>
            </a:extLst>
          </p:cNvPr>
          <p:cNvGrpSpPr/>
          <p:nvPr/>
        </p:nvGrpSpPr>
        <p:grpSpPr>
          <a:xfrm>
            <a:off x="518795" y="1677312"/>
            <a:ext cx="5693553" cy="4278022"/>
            <a:chOff x="1476374" y="1006475"/>
            <a:chExt cx="6551614" cy="4979984"/>
          </a:xfrm>
        </p:grpSpPr>
        <p:sp>
          <p:nvSpPr>
            <p:cNvPr id="5" name="Line 2">
              <a:extLst>
                <a:ext uri="{FF2B5EF4-FFF2-40B4-BE49-F238E27FC236}">
                  <a16:creationId xmlns:a16="http://schemas.microsoft.com/office/drawing/2014/main" id="{2FD52D5C-FCD7-410C-81FD-3ED4ED4FA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7363" y="1006475"/>
              <a:ext cx="1587" cy="755650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Line 3">
              <a:extLst>
                <a:ext uri="{FF2B5EF4-FFF2-40B4-BE49-F238E27FC236}">
                  <a16:creationId xmlns:a16="http://schemas.microsoft.com/office/drawing/2014/main" id="{027271A8-C0FE-4981-AA61-1C5A8FD997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2663" y="2349500"/>
              <a:ext cx="1587" cy="50323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16C9F65E-C0C7-4AED-AA8C-F72645A48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6813" y="2349500"/>
              <a:ext cx="1587" cy="50323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C1BABB0C-E934-47C4-9DC6-D03DB7D0FC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96175" y="3500438"/>
              <a:ext cx="1588" cy="1657350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8DD97426-9274-4252-86EE-E168B1F7A7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6200" y="3500438"/>
              <a:ext cx="42863" cy="79216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2186CE5B-F75E-4F79-A2FC-27502EE30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1425" y="2349500"/>
              <a:ext cx="1588" cy="50323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299F609B-40C9-4D82-A298-17A7F2EBC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150" y="2852738"/>
              <a:ext cx="1128713" cy="107737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B2B2B2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B2B2B2"/>
                </a:buClr>
                <a:buFontTx/>
                <a:buNone/>
              </a:pPr>
              <a:r>
                <a:rPr lang="en-GB" altLang="pl-PL" sz="1800">
                  <a:solidFill>
                    <a:srgbClr val="B2B2B2"/>
                  </a:solidFill>
                </a:rPr>
                <a:t>Heat Pipe</a:t>
              </a:r>
            </a:p>
            <a:p>
              <a:pPr algn="ctr">
                <a:spcBef>
                  <a:spcPct val="0"/>
                </a:spcBef>
                <a:buClr>
                  <a:srgbClr val="B2B2B2"/>
                </a:buClr>
                <a:buFontTx/>
                <a:buNone/>
              </a:pPr>
              <a:endParaRPr lang="en-GB" altLang="pl-PL" sz="1800">
                <a:solidFill>
                  <a:srgbClr val="B2B2B2"/>
                </a:solidFill>
              </a:endParaRP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99A35989-5153-401F-958E-3EBA98AAF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3538" y="3500438"/>
              <a:ext cx="1587" cy="79216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A11382BC-D401-48B4-A988-CBC054CA2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6888" y="1773238"/>
              <a:ext cx="2524125" cy="1587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E63886BF-37AF-47A3-A969-1B3897736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4" y="1052513"/>
              <a:ext cx="6178550" cy="490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25DE6E37-8A6E-4C82-AFEA-EC41906E2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249" y="1461697"/>
              <a:ext cx="5268911" cy="826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uk-UA" altLang="pl-PL" sz="2000" b="1" dirty="0">
                  <a:solidFill>
                    <a:srgbClr val="000000"/>
                  </a:solidFill>
                </a:rPr>
                <a:t>Характеристика різних видів конструкції сонячних колекторів</a:t>
              </a:r>
              <a:endParaRPr lang="en-GB" altLang="pl-PL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6" name="Group 13">
              <a:extLst>
                <a:ext uri="{FF2B5EF4-FFF2-40B4-BE49-F238E27FC236}">
                  <a16:creationId xmlns:a16="http://schemas.microsoft.com/office/drawing/2014/main" id="{823E08F8-63D6-477B-ABDB-ED97BC363C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963" y="5275260"/>
              <a:ext cx="2808289" cy="711199"/>
              <a:chOff x="1251" y="3323"/>
              <a:chExt cx="1769" cy="448"/>
            </a:xfrm>
          </p:grpSpPr>
          <p:sp>
            <p:nvSpPr>
              <p:cNvPr id="23" name="Text Box 14">
                <a:extLst>
                  <a:ext uri="{FF2B5EF4-FFF2-40B4-BE49-F238E27FC236}">
                    <a16:creationId xmlns:a16="http://schemas.microsoft.com/office/drawing/2014/main" id="{B1A15D33-64DE-472A-8343-11F05FDCF9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5" y="3323"/>
                <a:ext cx="1127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>
                <a:spAutoFit/>
              </a:bodyPr>
              <a:lstStyle>
                <a:lvl1pPr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449263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lang="uk-UA" altLang="pl-PL" sz="1200" b="1" dirty="0">
                    <a:solidFill>
                      <a:srgbClr val="000000"/>
                    </a:solidFill>
                  </a:rPr>
                  <a:t>Плаский колектор</a:t>
                </a:r>
                <a:endParaRPr lang="en-GB" altLang="pl-PL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Text Box 15">
                <a:extLst>
                  <a:ext uri="{FF2B5EF4-FFF2-40B4-BE49-F238E27FC236}">
                    <a16:creationId xmlns:a16="http://schemas.microsoft.com/office/drawing/2014/main" id="{F7C23F29-18C7-4F4A-A73F-532F29BF18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4" y="3459"/>
                <a:ext cx="1266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>
                <a:spAutoFit/>
              </a:bodyPr>
              <a:lstStyle>
                <a:lvl1pPr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449263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lang="uk-UA" altLang="pl-PL" sz="1200" b="1" dirty="0">
                    <a:solidFill>
                      <a:srgbClr val="000000"/>
                    </a:solidFill>
                  </a:rPr>
                  <a:t>Вакуумний колектор</a:t>
                </a:r>
                <a:endParaRPr lang="en-GB" altLang="pl-PL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 Box 16">
                <a:extLst>
                  <a:ext uri="{FF2B5EF4-FFF2-40B4-BE49-F238E27FC236}">
                    <a16:creationId xmlns:a16="http://schemas.microsoft.com/office/drawing/2014/main" id="{D7864EC4-0311-44A1-9398-471783750B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1" y="3596"/>
                <a:ext cx="1769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>
                <a:spAutoFit/>
              </a:bodyPr>
              <a:lstStyle>
                <a:lvl1pPr defTabSz="449263">
                  <a:spcBef>
                    <a:spcPct val="20000"/>
                  </a:spcBef>
                  <a:buChar char="•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449263">
                  <a:spcBef>
                    <a:spcPct val="20000"/>
                  </a:spcBef>
                  <a:buChar char="–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449263">
                  <a:spcBef>
                    <a:spcPct val="20000"/>
                  </a:spcBef>
                  <a:buChar char="•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449263">
                  <a:spcBef>
                    <a:spcPct val="20000"/>
                  </a:spcBef>
                  <a:buChar char="–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449263">
                  <a:spcBef>
                    <a:spcPct val="20000"/>
                  </a:spcBef>
                  <a:buChar char="»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39738" algn="l"/>
                    <a:tab pos="889000" algn="l"/>
                    <a:tab pos="1338263" algn="l"/>
                    <a:tab pos="1787525" algn="l"/>
                    <a:tab pos="2236788" algn="l"/>
                    <a:tab pos="2686050" algn="l"/>
                    <a:tab pos="3135313" algn="l"/>
                    <a:tab pos="3584575" algn="l"/>
                    <a:tab pos="4033838" algn="l"/>
                    <a:tab pos="4483100" algn="l"/>
                    <a:tab pos="4932363" algn="l"/>
                    <a:tab pos="5389563" algn="l"/>
                    <a:tab pos="5830888" algn="l"/>
                    <a:tab pos="6280150" algn="l"/>
                    <a:tab pos="6729413" algn="l"/>
                    <a:tab pos="7178675" algn="l"/>
                    <a:tab pos="7627938" algn="l"/>
                    <a:tab pos="8077200" algn="l"/>
                    <a:tab pos="8526463" algn="l"/>
                    <a:tab pos="8975725" algn="l"/>
                    <a:tab pos="8977313" algn="l"/>
                    <a:tab pos="9426575" algn="l"/>
                    <a:tab pos="9875838" algn="l"/>
                    <a:tab pos="10325100" algn="l"/>
                    <a:tab pos="10779125" algn="l"/>
                    <a:tab pos="1078071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lang="uk-UA" altLang="pl-PL" sz="1200" b="1" dirty="0">
                    <a:solidFill>
                      <a:srgbClr val="000000"/>
                    </a:solidFill>
                  </a:rPr>
                  <a:t>Колектор-концентратор</a:t>
                </a:r>
                <a:r>
                  <a:rPr lang="en-GB" altLang="pl-PL" sz="1200" b="1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13EABB7E-4DA5-423F-A319-C165023013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0525" y="5267325"/>
              <a:ext cx="2557463" cy="706438"/>
              <a:chOff x="3446" y="3318"/>
              <a:chExt cx="1195" cy="445"/>
            </a:xfrm>
          </p:grpSpPr>
          <p:sp>
            <p:nvSpPr>
              <p:cNvPr id="20" name="Text Box 18">
                <a:extLst>
                  <a:ext uri="{FF2B5EF4-FFF2-40B4-BE49-F238E27FC236}">
                    <a16:creationId xmlns:a16="http://schemas.microsoft.com/office/drawing/2014/main" id="{22054E9D-3166-4720-95BE-CEC9C3F060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6" y="3459"/>
                <a:ext cx="1195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449263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lang="uk-UA" altLang="pl-PL" sz="1200" b="1" dirty="0">
                    <a:solidFill>
                      <a:srgbClr val="000000"/>
                    </a:solidFill>
                  </a:rPr>
                  <a:t>Гаряча вода і підігрів</a:t>
                </a:r>
                <a:endParaRPr lang="en-GB" altLang="pl-PL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xt Box 19">
                <a:extLst>
                  <a:ext uri="{FF2B5EF4-FFF2-40B4-BE49-F238E27FC236}">
                    <a16:creationId xmlns:a16="http://schemas.microsoft.com/office/drawing/2014/main" id="{2850287F-6538-4DAE-9BCB-E96205B7F5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9" y="3318"/>
                <a:ext cx="1025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5000" rIns="90000" bIns="45000">
                <a:spAutoFit/>
              </a:bodyPr>
              <a:lstStyle>
                <a:lvl1pPr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449263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lang="uk-UA" altLang="pl-PL" sz="1200" b="1" dirty="0">
                    <a:solidFill>
                      <a:srgbClr val="000000"/>
                    </a:solidFill>
                  </a:rPr>
                  <a:t>Підігрів басейнів</a:t>
                </a:r>
                <a:endParaRPr lang="en-GB" altLang="pl-PL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ext Box 20">
                <a:extLst>
                  <a:ext uri="{FF2B5EF4-FFF2-40B4-BE49-F238E27FC236}">
                    <a16:creationId xmlns:a16="http://schemas.microsoft.com/office/drawing/2014/main" id="{AEBB35C9-EE29-4205-ACE2-D1933705A3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8" y="3588"/>
                <a:ext cx="1065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449263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449263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449263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lang="uk-UA" altLang="pl-PL" sz="1200" b="1" dirty="0">
                    <a:solidFill>
                      <a:srgbClr val="000000"/>
                    </a:solidFill>
                  </a:rPr>
                  <a:t>Технологічне тепло</a:t>
                </a:r>
                <a:endParaRPr lang="en-GB" altLang="pl-PL" sz="12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57D96E86-386D-43B4-B140-4D02D8255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374" y="1132251"/>
              <a:ext cx="2217021" cy="306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uk-UA" altLang="pl-PL" sz="1400" b="1" dirty="0">
                  <a:solidFill>
                    <a:srgbClr val="000000"/>
                  </a:solidFill>
                </a:rPr>
                <a:t>Ефективність (ККД)</a:t>
              </a:r>
              <a:endParaRPr lang="en-GB" altLang="pl-PL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22">
              <a:extLst>
                <a:ext uri="{FF2B5EF4-FFF2-40B4-BE49-F238E27FC236}">
                  <a16:creationId xmlns:a16="http://schemas.microsoft.com/office/drawing/2014/main" id="{F8D38BAD-E0B1-41D8-BFB3-248A51AC5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363" y="4994275"/>
              <a:ext cx="4357687" cy="277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uk-UA" altLang="pl-PL" sz="1200" b="1" dirty="0">
                  <a:solidFill>
                    <a:srgbClr val="000000"/>
                  </a:solidFill>
                </a:rPr>
                <a:t>Різниця темп. оточення і </a:t>
              </a:r>
              <a:r>
                <a:rPr lang="uk-UA" altLang="pl-PL" sz="1200" b="1" dirty="0" err="1">
                  <a:solidFill>
                    <a:srgbClr val="000000"/>
                  </a:solidFill>
                </a:rPr>
                <a:t>колектора</a:t>
              </a:r>
              <a:r>
                <a:rPr lang="uk-UA" altLang="pl-PL" sz="1200" b="1" dirty="0">
                  <a:solidFill>
                    <a:srgbClr val="000000"/>
                  </a:solidFill>
                </a:rPr>
                <a:t> </a:t>
              </a:r>
              <a:r>
                <a:rPr lang="en-GB" altLang="pl-PL" sz="1200" b="1" dirty="0">
                  <a:solidFill>
                    <a:srgbClr val="000000"/>
                  </a:solidFill>
                </a:rPr>
                <a:t>[K]</a:t>
              </a:r>
            </a:p>
          </p:txBody>
        </p:sp>
      </p:grpSp>
      <p:pic>
        <p:nvPicPr>
          <p:cNvPr id="26" name="Obraz 7">
            <a:extLst>
              <a:ext uri="{FF2B5EF4-FFF2-40B4-BE49-F238E27FC236}">
                <a16:creationId xmlns:a16="http://schemas.microsoft.com/office/drawing/2014/main" id="{E7FB91D8-9B72-43F0-A134-37F5F509B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" t="5986" r="1767" b="-1043"/>
          <a:stretch/>
        </p:blipFill>
        <p:spPr>
          <a:xfrm>
            <a:off x="6707234" y="1811952"/>
            <a:ext cx="5012336" cy="38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5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Obraz 6">
            <a:extLst>
              <a:ext uri="{FF2B5EF4-FFF2-40B4-BE49-F238E27FC236}">
                <a16:creationId xmlns:a16="http://schemas.microsoft.com/office/drawing/2014/main" id="{00413F0F-18FD-467D-A7A1-9B5FBCB79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37" y="1476530"/>
            <a:ext cx="5139690" cy="5005885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6DFC317-9312-4F2D-9F65-BBA381BE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135"/>
            <a:ext cx="10704226" cy="594245"/>
          </a:xfrm>
        </p:spPr>
        <p:txBody>
          <a:bodyPr>
            <a:normAutofit fontScale="90000"/>
          </a:bodyPr>
          <a:lstStyle/>
          <a:p>
            <a:r>
              <a:rPr lang="uk-UA" dirty="0"/>
              <a:t>Геліоенергетика. </a:t>
            </a:r>
            <a:r>
              <a:rPr lang="ru-RU" dirty="0"/>
              <a:t>С</a:t>
            </a:r>
            <a:r>
              <a:rPr lang="uk-UA" dirty="0" err="1"/>
              <a:t>онячні</a:t>
            </a:r>
            <a:r>
              <a:rPr lang="uk-UA" dirty="0"/>
              <a:t> колектори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569F6E-0A4B-496F-8D13-5091D3A15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27" y="1476530"/>
            <a:ext cx="6720373" cy="437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30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581D39D-A26F-4BA4-ABE2-B582E1687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288"/>
            <a:ext cx="10515600" cy="593725"/>
          </a:xfrm>
        </p:spPr>
        <p:txBody>
          <a:bodyPr>
            <a:normAutofit fontScale="90000"/>
          </a:bodyPr>
          <a:lstStyle/>
          <a:p>
            <a:r>
              <a:rPr lang="uk-UA" dirty="0"/>
              <a:t>Геліоенергетика. </a:t>
            </a:r>
            <a:r>
              <a:rPr lang="ru-RU" dirty="0"/>
              <a:t>С</a:t>
            </a:r>
            <a:r>
              <a:rPr lang="uk-UA" dirty="0" err="1"/>
              <a:t>онячні</a:t>
            </a:r>
            <a:r>
              <a:rPr lang="uk-UA" dirty="0"/>
              <a:t> колектори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BCD0F1-76A9-42C0-8497-9127C4F3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4" y="1441566"/>
            <a:ext cx="7077075" cy="4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21A3E6E-AED0-417F-9FC7-1C5D4C46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</a:t>
            </a:r>
            <a:r>
              <a:rPr lang="ru-RU" dirty="0"/>
              <a:t>С</a:t>
            </a:r>
            <a:r>
              <a:rPr lang="uk-UA" dirty="0" err="1"/>
              <a:t>онячні</a:t>
            </a:r>
            <a:r>
              <a:rPr lang="uk-UA" dirty="0"/>
              <a:t> колектори</a:t>
            </a: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D0D45834-C416-4E53-BA4F-50CF64E428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4852" y="1518243"/>
            <a:ext cx="2778251" cy="2480253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0760211D-7015-449B-993C-F3BCC4E9F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8090" y="1518243"/>
            <a:ext cx="3523323" cy="2553244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7D13B802-3411-4C7F-AEE9-001B6766A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004" y="1585642"/>
            <a:ext cx="2938217" cy="2418445"/>
          </a:xfrm>
          <a:prstGeom prst="rect">
            <a:avLst/>
          </a:prstGeom>
        </p:spPr>
      </p:pic>
      <p:pic>
        <p:nvPicPr>
          <p:cNvPr id="40" name="Picture 2" descr="Коллектор солнечный сезонный с баком из нержавейки SD-S2 Altek  100 л">
            <a:extLst>
              <a:ext uri="{FF2B5EF4-FFF2-40B4-BE49-F238E27FC236}">
                <a16:creationId xmlns:a16="http://schemas.microsoft.com/office/drawing/2014/main" id="{36CF88AD-32C3-4B2F-BD76-6FD8AEE29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87205"/>
            <a:ext cx="264514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7B209E71-0137-47CA-88F8-0AD15B3451F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4379" y="4219438"/>
            <a:ext cx="1528168" cy="23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12636CE-F913-41B8-9E8E-2F91C3FCE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Варт</a:t>
            </a:r>
            <a:r>
              <a:rPr lang="uk-UA" dirty="0" err="1"/>
              <a:t>ість</a:t>
            </a:r>
            <a:r>
              <a:rPr lang="uk-UA" dirty="0"/>
              <a:t> обладнання на 200 літрів на добу</a:t>
            </a:r>
          </a:p>
          <a:p>
            <a:endParaRPr lang="uk-UA" dirty="0"/>
          </a:p>
          <a:p>
            <a:r>
              <a:rPr lang="uk-UA" b="1" dirty="0"/>
              <a:t>Термосифонні – 650 </a:t>
            </a:r>
            <a:r>
              <a:rPr lang="uk-UA" b="1" dirty="0" err="1"/>
              <a:t>у.е</a:t>
            </a:r>
            <a:r>
              <a:rPr lang="uk-UA" b="1" dirty="0"/>
              <a:t>.</a:t>
            </a:r>
          </a:p>
          <a:p>
            <a:r>
              <a:rPr lang="uk-UA" b="1" dirty="0"/>
              <a:t>Вакуумні – 2500 </a:t>
            </a:r>
            <a:r>
              <a:rPr lang="uk-UA" b="1" dirty="0" err="1"/>
              <a:t>у.е</a:t>
            </a:r>
            <a:r>
              <a:rPr lang="uk-UA" b="1" dirty="0"/>
              <a:t>.</a:t>
            </a:r>
          </a:p>
          <a:p>
            <a:r>
              <a:rPr lang="uk-UA" b="1" dirty="0"/>
              <a:t>Плоскі – 2350 </a:t>
            </a:r>
            <a:r>
              <a:rPr lang="uk-UA" b="1" dirty="0" err="1"/>
              <a:t>у.е</a:t>
            </a:r>
            <a:r>
              <a:rPr lang="uk-UA" b="1" dirty="0"/>
              <a:t>.</a:t>
            </a:r>
          </a:p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8F3C9E1-97A8-40DE-8E98-ADC91DEA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</a:t>
            </a:r>
            <a:r>
              <a:rPr lang="ru-RU" dirty="0"/>
              <a:t>С</a:t>
            </a:r>
            <a:r>
              <a:rPr lang="uk-UA" dirty="0" err="1"/>
              <a:t>онячні</a:t>
            </a:r>
            <a:r>
              <a:rPr lang="uk-UA" dirty="0"/>
              <a:t> колектори</a:t>
            </a:r>
          </a:p>
        </p:txBody>
      </p:sp>
    </p:spTree>
    <p:extLst>
      <p:ext uri="{BB962C8B-B14F-4D97-AF65-F5344CB8AC3E}">
        <p14:creationId xmlns:p14="http://schemas.microsoft.com/office/powerpoint/2010/main" val="2267989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D6319D-9195-467B-A45B-170035B4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</a:t>
            </a:r>
            <a:r>
              <a:rPr lang="ru-RU" dirty="0"/>
              <a:t>С</a:t>
            </a:r>
            <a:r>
              <a:rPr lang="uk-UA" dirty="0" err="1"/>
              <a:t>онячні</a:t>
            </a:r>
            <a:r>
              <a:rPr lang="uk-UA" dirty="0"/>
              <a:t> колектори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A7436-45DE-4F8F-9230-FB2F1199B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12" y="1547219"/>
            <a:ext cx="7301097" cy="4749600"/>
          </a:xfrm>
          <a:prstGeom prst="rect">
            <a:avLst/>
          </a:prstGeom>
        </p:spPr>
      </p:pic>
      <p:sp>
        <p:nvSpPr>
          <p:cNvPr id="8" name="Объект 1">
            <a:extLst>
              <a:ext uri="{FF2B5EF4-FFF2-40B4-BE49-F238E27FC236}">
                <a16:creationId xmlns:a16="http://schemas.microsoft.com/office/drawing/2014/main" id="{3C3C71C8-B9CF-4915-82B0-B0D6E7D45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025" y="1547219"/>
            <a:ext cx="4210049" cy="4044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Додатково:</a:t>
            </a:r>
          </a:p>
          <a:p>
            <a:pPr>
              <a:buFontTx/>
              <a:buChar char="-"/>
            </a:pPr>
            <a:r>
              <a:rPr lang="uk-UA" dirty="0"/>
              <a:t>Змішувальний клапан</a:t>
            </a:r>
          </a:p>
          <a:p>
            <a:pPr>
              <a:buFontTx/>
              <a:buChar char="-"/>
            </a:pPr>
            <a:r>
              <a:rPr lang="uk-UA" dirty="0"/>
              <a:t>Насос </a:t>
            </a:r>
          </a:p>
          <a:p>
            <a:pPr>
              <a:buFontTx/>
              <a:buChar char="-"/>
            </a:pPr>
            <a:r>
              <a:rPr lang="uk-UA" dirty="0"/>
              <a:t>Утеплення труб</a:t>
            </a:r>
          </a:p>
          <a:p>
            <a:pPr>
              <a:buFontTx/>
              <a:buChar char="-"/>
            </a:pPr>
            <a:r>
              <a:rPr lang="uk-UA" dirty="0"/>
              <a:t>Рециркуляція ГВП</a:t>
            </a:r>
          </a:p>
          <a:p>
            <a:pPr>
              <a:buFontTx/>
              <a:buChar char="-"/>
            </a:pPr>
            <a:r>
              <a:rPr lang="uk-UA" dirty="0"/>
              <a:t>Система </a:t>
            </a:r>
            <a:r>
              <a:rPr lang="uk-UA" dirty="0" err="1"/>
              <a:t>збросу</a:t>
            </a:r>
            <a:r>
              <a:rPr lang="uk-UA" dirty="0"/>
              <a:t> теплоносія</a:t>
            </a:r>
          </a:p>
        </p:txBody>
      </p:sp>
    </p:spTree>
    <p:extLst>
      <p:ext uri="{BB962C8B-B14F-4D97-AF65-F5344CB8AC3E}">
        <p14:creationId xmlns:p14="http://schemas.microsoft.com/office/powerpoint/2010/main" val="236305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C5A4F7C-8402-43FA-A5CA-F72715005D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048696"/>
              </p:ext>
            </p:extLst>
          </p:nvPr>
        </p:nvGraphicFramePr>
        <p:xfrm>
          <a:off x="6477802" y="2232398"/>
          <a:ext cx="5064624" cy="27631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291">
                  <a:extLst>
                    <a:ext uri="{9D8B030D-6E8A-4147-A177-3AD203B41FA5}">
                      <a16:colId xmlns:a16="http://schemas.microsoft.com/office/drawing/2014/main" val="792904504"/>
                    </a:ext>
                  </a:extLst>
                </a:gridCol>
                <a:gridCol w="1255146">
                  <a:extLst>
                    <a:ext uri="{9D8B030D-6E8A-4147-A177-3AD203B41FA5}">
                      <a16:colId xmlns:a16="http://schemas.microsoft.com/office/drawing/2014/main" val="3920148399"/>
                    </a:ext>
                  </a:extLst>
                </a:gridCol>
                <a:gridCol w="1299187">
                  <a:extLst>
                    <a:ext uri="{9D8B030D-6E8A-4147-A177-3AD203B41FA5}">
                      <a16:colId xmlns:a16="http://schemas.microsoft.com/office/drawing/2014/main" val="906254611"/>
                    </a:ext>
                  </a:extLst>
                </a:gridCol>
              </a:tblGrid>
              <a:tr h="46051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вироблено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        5 000   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кВтгод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91464462"/>
                  </a:ext>
                </a:extLst>
              </a:tr>
              <a:tr h="46051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тариф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                2   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грн/кВтгод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6488915"/>
                  </a:ext>
                </a:extLst>
              </a:tr>
              <a:tr h="46051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щорічна економія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      10 000   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грн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93573758"/>
                  </a:ext>
                </a:extLst>
              </a:tr>
              <a:tr h="46051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61400876"/>
                  </a:ext>
                </a:extLst>
              </a:tr>
              <a:tr h="46051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вартість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      62 500   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грн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59304877"/>
                  </a:ext>
                </a:extLst>
              </a:tr>
              <a:tr h="46051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срок окупності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6,25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</a:rPr>
                        <a:t>років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51037710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435A443-92F2-4E09-AD80-8318126E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</a:t>
            </a:r>
            <a:r>
              <a:rPr lang="ru-RU" dirty="0"/>
              <a:t>С</a:t>
            </a:r>
            <a:r>
              <a:rPr lang="uk-UA" dirty="0" err="1"/>
              <a:t>онячні</a:t>
            </a:r>
            <a:r>
              <a:rPr lang="uk-UA" dirty="0"/>
              <a:t> колектори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05047E-3556-4E98-8249-1BFF4670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0" y="2232399"/>
            <a:ext cx="4591043" cy="299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501F01B-0A6B-4E13-9AF0-2D0D5AC97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18728"/>
            <a:ext cx="9144000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uk-UA" sz="3600" dirty="0"/>
              <a:t>2008 </a:t>
            </a:r>
            <a:r>
              <a:rPr lang="ru-RU" altLang="uk-UA" sz="3600" dirty="0" err="1"/>
              <a:t>рік</a:t>
            </a:r>
            <a:r>
              <a:rPr lang="ru-RU" altLang="uk-UA" sz="3600" dirty="0"/>
              <a:t>, </a:t>
            </a:r>
            <a:r>
              <a:rPr lang="ru-RU" altLang="uk-UA" sz="3600" dirty="0" err="1"/>
              <a:t>Пілотний</a:t>
            </a:r>
            <a:r>
              <a:rPr lang="ru-RU" altLang="uk-UA" sz="3600" dirty="0"/>
              <a:t> проект: ДС №71, м. Херсон</a:t>
            </a:r>
            <a:endParaRPr lang="nb-NO" altLang="uk-UA" sz="3600" dirty="0"/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A7A583B8-10DD-4D74-BE73-4871AFB83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4778376"/>
            <a:ext cx="7977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nb-NO" altLang="uk-UA" sz="1800">
              <a:cs typeface="Arial" panose="020B0604020202020204" pitchFamily="34" charset="0"/>
            </a:endParaRPr>
          </a:p>
        </p:txBody>
      </p:sp>
      <p:graphicFrame>
        <p:nvGraphicFramePr>
          <p:cNvPr id="15364" name="Object 4">
            <a:extLst>
              <a:ext uri="{FF2B5EF4-FFF2-40B4-BE49-F238E27FC236}">
                <a16:creationId xmlns:a16="http://schemas.microsoft.com/office/drawing/2014/main" id="{95785086-4985-49A3-BEBD-F39643E269C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24802"/>
              </p:ext>
            </p:extLst>
          </p:nvPr>
        </p:nvGraphicFramePr>
        <p:xfrm>
          <a:off x="513347" y="1358409"/>
          <a:ext cx="8435975" cy="538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Лист" r:id="rId3" imgW="6905627" imgH="3838455" progId="Excel.Sheet.8">
                  <p:embed/>
                </p:oleObj>
              </mc:Choice>
              <mc:Fallback>
                <p:oleObj name="Лист" r:id="rId3" imgW="6905627" imgH="3838455" progId="Excel.Sheet.8">
                  <p:embed/>
                  <p:pic>
                    <p:nvPicPr>
                      <p:cNvPr id="15364" name="Object 4">
                        <a:extLst>
                          <a:ext uri="{FF2B5EF4-FFF2-40B4-BE49-F238E27FC236}">
                            <a16:creationId xmlns:a16="http://schemas.microsoft.com/office/drawing/2014/main" id="{95785086-4985-49A3-BEBD-F39643E269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47" y="1358409"/>
                        <a:ext cx="8435975" cy="538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B5F162-7F1F-4D05-B379-A6D59FEB5556}"/>
              </a:ext>
            </a:extLst>
          </p:cNvPr>
          <p:cNvSpPr/>
          <p:nvPr/>
        </p:nvSpPr>
        <p:spPr>
          <a:xfrm>
            <a:off x="819150" y="3505200"/>
            <a:ext cx="8130172" cy="447675"/>
          </a:xfrm>
          <a:prstGeom prst="rect">
            <a:avLst/>
          </a:prstGeom>
          <a:noFill/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3BD3CC0-1C70-4CE0-8457-48E48CA3C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D180518-B6FC-4EB5-A899-21CC6939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uk-UA" dirty="0"/>
              <a:t>2008 </a:t>
            </a:r>
            <a:r>
              <a:rPr lang="ru-RU" altLang="uk-UA" dirty="0" err="1"/>
              <a:t>рік</a:t>
            </a:r>
            <a:r>
              <a:rPr lang="ru-RU" altLang="uk-UA" dirty="0"/>
              <a:t>, </a:t>
            </a:r>
            <a:r>
              <a:rPr lang="ru-RU" altLang="uk-UA" dirty="0" err="1"/>
              <a:t>Пілотний</a:t>
            </a:r>
            <a:r>
              <a:rPr lang="ru-RU" altLang="uk-UA" dirty="0"/>
              <a:t> проект: ДС №71, м. Херсон</a:t>
            </a:r>
            <a:endParaRPr lang="uk-UA" dirty="0"/>
          </a:p>
        </p:txBody>
      </p:sp>
      <p:pic>
        <p:nvPicPr>
          <p:cNvPr id="5" name="Picture 4" descr="2">
            <a:extLst>
              <a:ext uri="{FF2B5EF4-FFF2-40B4-BE49-F238E27FC236}">
                <a16:creationId xmlns:a16="http://schemas.microsoft.com/office/drawing/2014/main" id="{4D9E7CC0-22D0-4926-B584-6C0F8927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13" y="1564556"/>
            <a:ext cx="3514437" cy="409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76754D-C54F-475A-B8EA-FEF1F6A7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98" y="1564556"/>
            <a:ext cx="7063737" cy="42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18F8CD2-ED64-4150-AFDA-2E45F8A53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відновлювальних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endParaRPr lang="ru-RU" dirty="0"/>
          </a:p>
          <a:p>
            <a:r>
              <a:rPr lang="uk-UA" dirty="0"/>
              <a:t>Геліоенергетика</a:t>
            </a:r>
          </a:p>
          <a:p>
            <a:r>
              <a:rPr lang="uk-UA" dirty="0"/>
              <a:t>Геліоенергетика. Сонячні колектори</a:t>
            </a:r>
          </a:p>
          <a:p>
            <a:r>
              <a:rPr lang="uk-UA" dirty="0"/>
              <a:t>Геліоенергетика. Фотоелектричні системи</a:t>
            </a:r>
          </a:p>
          <a:p>
            <a:r>
              <a:rPr lang="uk-UA" dirty="0"/>
              <a:t>Фотоелектричні системи. Освітлення</a:t>
            </a:r>
          </a:p>
          <a:p>
            <a:r>
              <a:rPr lang="uk-UA" dirty="0"/>
              <a:t>Геліоенергетика, пасивні системи</a:t>
            </a:r>
          </a:p>
          <a:p>
            <a:r>
              <a:rPr lang="uk-UA" dirty="0"/>
              <a:t>Тепловий насос</a:t>
            </a:r>
          </a:p>
          <a:p>
            <a:r>
              <a:rPr lang="uk-UA" dirty="0"/>
              <a:t>Біогаз</a:t>
            </a:r>
          </a:p>
          <a:p>
            <a:r>
              <a:rPr lang="uk-UA"/>
              <a:t>Малі ГЕС</a:t>
            </a: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FF32BFA-5DE2-4FDD-92C5-353C4C26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0896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ED470AA-EB7B-49B6-9689-B8DE5FF8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uk-UA" dirty="0"/>
              <a:t>2008 </a:t>
            </a:r>
            <a:r>
              <a:rPr lang="ru-RU" altLang="uk-UA" dirty="0" err="1"/>
              <a:t>рік</a:t>
            </a:r>
            <a:r>
              <a:rPr lang="ru-RU" altLang="uk-UA" dirty="0"/>
              <a:t>, </a:t>
            </a:r>
            <a:r>
              <a:rPr lang="ru-RU" altLang="uk-UA" dirty="0" err="1"/>
              <a:t>Пілотний</a:t>
            </a:r>
            <a:r>
              <a:rPr lang="ru-RU" altLang="uk-UA" dirty="0"/>
              <a:t> проект: ДС №71, м. Херсон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9C6C70-1870-4911-B088-EEF6C5A6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0" y="1374639"/>
            <a:ext cx="8837325" cy="23267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586C1C-32AE-4A89-9A6C-3761D3FE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9" y="3602131"/>
            <a:ext cx="8837325" cy="23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64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273E8-CE0A-4EEA-A75C-C9011F96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геліосистем</a:t>
            </a:r>
            <a:endParaRPr lang="uk-UA" dirty="0"/>
          </a:p>
        </p:txBody>
      </p:sp>
      <p:sp>
        <p:nvSpPr>
          <p:cNvPr id="18435" name="Объект 2">
            <a:extLst>
              <a:ext uri="{FF2B5EF4-FFF2-40B4-BE49-F238E27FC236}">
                <a16:creationId xmlns:a16="http://schemas.microsoft.com/office/drawing/2014/main" id="{61D9C6B3-AB60-4583-9AC1-046AF69FC6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ru-RU" dirty="0" err="1"/>
              <a:t>Використання</a:t>
            </a:r>
            <a:r>
              <a:rPr lang="ru-RU" altLang="ru-RU" dirty="0"/>
              <a:t> </a:t>
            </a:r>
            <a:r>
              <a:rPr lang="ru-RU" altLang="ru-RU" dirty="0" err="1"/>
              <a:t>екологічного</a:t>
            </a:r>
            <a:r>
              <a:rPr lang="ru-RU" altLang="ru-RU" dirty="0"/>
              <a:t> фонду на установку </a:t>
            </a:r>
            <a:r>
              <a:rPr lang="ru-RU" altLang="ru-RU" dirty="0" err="1"/>
              <a:t>сонячних</a:t>
            </a:r>
            <a:r>
              <a:rPr lang="ru-RU" altLang="ru-RU" dirty="0"/>
              <a:t> </a:t>
            </a:r>
            <a:r>
              <a:rPr lang="ru-RU" altLang="ru-RU" dirty="0" err="1"/>
              <a:t>колекторів</a:t>
            </a:r>
            <a:endParaRPr lang="ru-RU" altLang="ru-RU" dirty="0"/>
          </a:p>
          <a:p>
            <a:pPr marL="0" indent="0">
              <a:buNone/>
            </a:pPr>
            <a:endParaRPr lang="ru-RU" altLang="ru-RU" dirty="0"/>
          </a:p>
          <a:p>
            <a:pPr marL="0" indent="0">
              <a:buNone/>
            </a:pPr>
            <a:r>
              <a:rPr lang="ru-RU" altLang="ru-RU" dirty="0"/>
              <a:t>У </a:t>
            </a:r>
            <a:r>
              <a:rPr lang="ru-RU" altLang="ru-RU" dirty="0" err="1"/>
              <a:t>м.Херсоні</a:t>
            </a:r>
            <a:r>
              <a:rPr lang="ru-RU" altLang="ru-RU" dirty="0"/>
              <a:t> </a:t>
            </a:r>
            <a:r>
              <a:rPr lang="ru-RU" altLang="ru-RU" dirty="0" err="1"/>
              <a:t>близько</a:t>
            </a:r>
            <a:r>
              <a:rPr lang="ru-RU" altLang="ru-RU" dirty="0"/>
              <a:t> в 25 садках </a:t>
            </a:r>
            <a:r>
              <a:rPr lang="ru-RU" altLang="ru-RU" dirty="0" err="1"/>
              <a:t>використовуються</a:t>
            </a:r>
            <a:r>
              <a:rPr lang="ru-RU" altLang="ru-RU" dirty="0"/>
              <a:t> </a:t>
            </a:r>
            <a:r>
              <a:rPr lang="ru-RU" altLang="ru-RU" dirty="0" err="1"/>
              <a:t>гел</a:t>
            </a:r>
            <a:r>
              <a:rPr lang="uk-UA" altLang="ru-RU" dirty="0" err="1"/>
              <a:t>іосистеми</a:t>
            </a:r>
            <a:endParaRPr lang="ru-RU" altLang="ru-RU" dirty="0"/>
          </a:p>
          <a:p>
            <a:pPr marL="0" indent="0">
              <a:buNone/>
            </a:pPr>
            <a:endParaRPr lang="ru-RU" altLang="ru-RU" dirty="0"/>
          </a:p>
          <a:p>
            <a:pPr marL="0" indent="0">
              <a:buNone/>
            </a:pPr>
            <a:r>
              <a:rPr lang="ru-RU" altLang="ru-RU" dirty="0"/>
              <a:t>ДЮСШ №6 - для </a:t>
            </a:r>
            <a:r>
              <a:rPr lang="ru-RU" altLang="ru-RU" dirty="0" err="1"/>
              <a:t>підігріву</a:t>
            </a:r>
            <a:r>
              <a:rPr lang="ru-RU" altLang="ru-RU" dirty="0"/>
              <a:t> води в </a:t>
            </a:r>
            <a:r>
              <a:rPr lang="ru-RU" altLang="ru-RU" dirty="0" err="1"/>
              <a:t>басейні</a:t>
            </a:r>
            <a:r>
              <a:rPr lang="ru-RU" altLang="ru-RU" dirty="0"/>
              <a:t> і </a:t>
            </a:r>
            <a:r>
              <a:rPr lang="ru-RU" altLang="ru-RU" dirty="0" err="1"/>
              <a:t>нагрівання</a:t>
            </a:r>
            <a:r>
              <a:rPr lang="ru-RU" altLang="ru-RU" dirty="0"/>
              <a:t> води в </a:t>
            </a:r>
            <a:r>
              <a:rPr lang="ru-RU" altLang="ru-RU" dirty="0" err="1"/>
              <a:t>душових</a:t>
            </a:r>
            <a:endParaRPr lang="uk-UA" alt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9FAE92-487D-4E6D-A0C4-AE6225BB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Херсон, ДЮСШ №6</a:t>
            </a:r>
            <a:endParaRPr lang="uk-UA" dirty="0"/>
          </a:p>
        </p:txBody>
      </p:sp>
      <p:pic>
        <p:nvPicPr>
          <p:cNvPr id="4" name="Picture 12" descr="4">
            <a:extLst>
              <a:ext uri="{FF2B5EF4-FFF2-40B4-BE49-F238E27FC236}">
                <a16:creationId xmlns:a16="http://schemas.microsoft.com/office/drawing/2014/main" id="{B861754C-365F-4DD6-97C7-AC218F03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790020"/>
            <a:ext cx="5884949" cy="44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3">
            <a:extLst>
              <a:ext uri="{FF2B5EF4-FFF2-40B4-BE49-F238E27FC236}">
                <a16:creationId xmlns:a16="http://schemas.microsoft.com/office/drawing/2014/main" id="{04EFFCD0-B682-4F53-8E15-D21606E6DC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929" y="1912938"/>
            <a:ext cx="4775071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952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9AF55B-A6E9-46FA-9524-27203AA8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Херсон, ДЮСШ №6</a:t>
            </a:r>
            <a:endParaRPr lang="uk-UA" dirty="0"/>
          </a:p>
        </p:txBody>
      </p:sp>
      <p:graphicFrame>
        <p:nvGraphicFramePr>
          <p:cNvPr id="4" name="Group 514">
            <a:extLst>
              <a:ext uri="{FF2B5EF4-FFF2-40B4-BE49-F238E27FC236}">
                <a16:creationId xmlns:a16="http://schemas.microsoft.com/office/drawing/2014/main" id="{918C2B77-C3B8-4F1B-8148-C67E50714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969698"/>
              </p:ext>
            </p:extLst>
          </p:nvPr>
        </p:nvGraphicFramePr>
        <p:xfrm>
          <a:off x="1057275" y="1449205"/>
          <a:ext cx="8763000" cy="2468583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83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8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269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Выработка энергии системой, кВт/ день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2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Январь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Февраль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Март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Апрель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Май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Июнь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 Июль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 Август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Сентябрь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Октябрь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Ноябрь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Декабрь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39,34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66,73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97,83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137,74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174,99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168,93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184,85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167,13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127,05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80,52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41,15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29,57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35">
                <a:tc gridSpan="1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Выработка энергии системой, кВт/ мес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5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1219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1869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3033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4132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5425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5068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5730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5181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3811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2496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1235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917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08">
                <a:tc gridSpan="1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Покрытие гелиосистемой нужд на ГВС в месяц, 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Январь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Февраль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Март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Апрель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Май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Июнь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 Июль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 Август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Сентябрь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Октябрь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Ноябрь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Декабрь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4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93">
            <a:extLst>
              <a:ext uri="{FF2B5EF4-FFF2-40B4-BE49-F238E27FC236}">
                <a16:creationId xmlns:a16="http://schemas.microsoft.com/office/drawing/2014/main" id="{9AD2777C-B840-4647-B3CA-AF6D4CEA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07208"/>
            <a:ext cx="593725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93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8C3D433-8DBD-4C4F-B7F2-06CE6FB4D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16568"/>
            <a:ext cx="91440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Впровадження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енергозберігаючих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садочках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Гола Пристань</a:t>
            </a:r>
            <a:endParaRPr lang="uk-UA" sz="2800" dirty="0">
              <a:effectLst>
                <a:outerShdw blurRad="38100" dist="38100" dir="2700000" algn="tl">
                  <a:srgbClr val="C0C0C0"/>
                </a:outerShdw>
              </a:effectLst>
              <a:latin typeface="Arial Cyr" charset="-52"/>
            </a:endParaRP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B8E2E6D6-7D3A-486A-892E-DF91BE582C5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88168"/>
            <a:ext cx="9144000" cy="4876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8C3D433-8DBD-4C4F-B7F2-06CE6FB4D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16568"/>
            <a:ext cx="91440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Впровадження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енергозберігаючих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садочках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Гола Пристань</a:t>
            </a:r>
            <a:endParaRPr lang="uk-UA" sz="2800" dirty="0">
              <a:effectLst>
                <a:outerShdw blurRad="38100" dist="38100" dir="2700000" algn="tl">
                  <a:srgbClr val="C0C0C0"/>
                </a:outerShdw>
              </a:effectLst>
              <a:latin typeface="Arial Cyr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7A1BBA-E281-4A9F-AE24-52A286BEF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Picture 3" descr="SAM_2265">
            <a:extLst>
              <a:ext uri="{FF2B5EF4-FFF2-40B4-BE49-F238E27FC236}">
                <a16:creationId xmlns:a16="http://schemas.microsoft.com/office/drawing/2014/main" id="{5AE873D7-9FF1-4902-88BC-DE533717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b="5122"/>
          <a:stretch>
            <a:fillRect/>
          </a:stretch>
        </p:blipFill>
        <p:spPr>
          <a:xfrm>
            <a:off x="1645920" y="1480963"/>
            <a:ext cx="8450981" cy="4458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606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1EA3986-F020-44FD-B137-7F117F792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1743976-C444-493B-BCE0-1E2C1E47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Впровадження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енергозберігаючих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садочках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Гола Пристань</a:t>
            </a:r>
            <a:endParaRPr lang="uk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D39CB-FF3F-45FB-9E6B-93B591AA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24" y="1438316"/>
            <a:ext cx="6527401" cy="48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8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91B6C98-3CCE-4C86-A3F3-8478CFB9F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Орієнтація колекторів на південь</a:t>
            </a:r>
          </a:p>
          <a:p>
            <a:pPr marL="0" indent="0">
              <a:buNone/>
            </a:pPr>
            <a:r>
              <a:rPr lang="uk-UA" dirty="0"/>
              <a:t>Кут встановлення рівний широті місцевості</a:t>
            </a:r>
          </a:p>
          <a:p>
            <a:pPr marL="0" indent="0">
              <a:buNone/>
            </a:pP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теплової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450-650 </a:t>
            </a:r>
            <a:r>
              <a:rPr lang="ru-RU" dirty="0" err="1"/>
              <a:t>кВт·год</a:t>
            </a:r>
            <a:r>
              <a:rPr lang="ru-RU" dirty="0"/>
              <a:t> /м²</a:t>
            </a:r>
          </a:p>
          <a:p>
            <a:pPr marL="0" indent="0">
              <a:buNone/>
            </a:pPr>
            <a:r>
              <a:rPr lang="ru-RU" dirty="0"/>
              <a:t>При </a:t>
            </a:r>
            <a:r>
              <a:rPr lang="ru-RU" dirty="0" err="1"/>
              <a:t>роботі</a:t>
            </a:r>
            <a:r>
              <a:rPr lang="ru-RU" dirty="0"/>
              <a:t> на </a:t>
            </a:r>
            <a:r>
              <a:rPr lang="ru-RU" dirty="0" err="1"/>
              <a:t>нагрів</a:t>
            </a:r>
            <a:r>
              <a:rPr lang="ru-RU" dirty="0"/>
              <a:t> води на 1 м²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колектора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об’єм</a:t>
            </a:r>
            <a:r>
              <a:rPr lang="ru-RU" dirty="0"/>
              <a:t> </a:t>
            </a:r>
            <a:r>
              <a:rPr lang="ru-RU" dirty="0" err="1"/>
              <a:t>накопичувальної</a:t>
            </a:r>
            <a:r>
              <a:rPr lang="ru-RU" dirty="0"/>
              <a:t> </a:t>
            </a:r>
            <a:r>
              <a:rPr lang="ru-RU" dirty="0" err="1"/>
              <a:t>ємності</a:t>
            </a:r>
            <a:r>
              <a:rPr lang="ru-RU" dirty="0"/>
              <a:t> (бойлера) 50л</a:t>
            </a:r>
          </a:p>
          <a:p>
            <a:pPr marL="0" indent="0">
              <a:buNone/>
            </a:pPr>
            <a:r>
              <a:rPr lang="uk-UA" dirty="0"/>
              <a:t>При роботі на нагрів басейну площа колекторів ~0,6 площі дзеркала басейна</a:t>
            </a:r>
          </a:p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D146378-E481-4837-991F-E626422A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Експрес аналіз</a:t>
            </a:r>
          </a:p>
        </p:txBody>
      </p:sp>
    </p:spTree>
    <p:extLst>
      <p:ext uri="{BB962C8B-B14F-4D97-AF65-F5344CB8AC3E}">
        <p14:creationId xmlns:p14="http://schemas.microsoft.com/office/powerpoint/2010/main" val="207531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60E4401-28FE-4EFD-B9E4-417D5E232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Фотоелектричні системи</a:t>
            </a:r>
          </a:p>
        </p:txBody>
      </p:sp>
      <p:pic>
        <p:nvPicPr>
          <p:cNvPr id="4" name="Picture 44">
            <a:extLst>
              <a:ext uri="{FF2B5EF4-FFF2-40B4-BE49-F238E27FC236}">
                <a16:creationId xmlns:a16="http://schemas.microsoft.com/office/drawing/2014/main" id="{A6CA4B72-1792-4D48-9477-57D3044C80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9440" y="1936440"/>
            <a:ext cx="4237841" cy="391784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E0013B-9B32-441B-B5B1-246C006B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494918"/>
            <a:ext cx="9036496" cy="4413254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Фотоелектрична енергія – пряме перетворення світла в електричну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8C1D7-A2EE-42EA-82AF-81F3855EDEED}"/>
              </a:ext>
            </a:extLst>
          </p:cNvPr>
          <p:cNvSpPr txBox="1"/>
          <p:nvPr/>
        </p:nvSpPr>
        <p:spPr>
          <a:xfrm>
            <a:off x="7984060" y="2711884"/>
            <a:ext cx="729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струм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508F8-D243-4371-95F0-D97DE1A47C54}"/>
              </a:ext>
            </a:extLst>
          </p:cNvPr>
          <p:cNvSpPr txBox="1"/>
          <p:nvPr/>
        </p:nvSpPr>
        <p:spPr>
          <a:xfrm>
            <a:off x="9232710" y="4555919"/>
            <a:ext cx="118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n-</a:t>
            </a:r>
            <a:r>
              <a:rPr lang="uk-UA" dirty="0"/>
              <a:t>тип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B8221-6753-4BF7-8C5B-F2A5DF94F983}"/>
              </a:ext>
            </a:extLst>
          </p:cNvPr>
          <p:cNvSpPr txBox="1"/>
          <p:nvPr/>
        </p:nvSpPr>
        <p:spPr>
          <a:xfrm>
            <a:off x="7979080" y="5598404"/>
            <a:ext cx="115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p-</a:t>
            </a:r>
            <a:r>
              <a:rPr lang="uk-UA" dirty="0"/>
              <a:t>тип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F770D-99F8-464D-ACE9-72399EE5C332}"/>
              </a:ext>
            </a:extLst>
          </p:cNvPr>
          <p:cNvSpPr txBox="1"/>
          <p:nvPr/>
        </p:nvSpPr>
        <p:spPr>
          <a:xfrm>
            <a:off x="8447237" y="5069544"/>
            <a:ext cx="165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</a:t>
            </a:r>
            <a:r>
              <a:rPr lang="en-US" dirty="0"/>
              <a:t>’</a:t>
            </a:r>
            <a:r>
              <a:rPr lang="uk-UA" dirty="0"/>
              <a:t>єднання</a:t>
            </a:r>
            <a:endParaRPr lang="en-GB" dirty="0"/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73203212-D7DE-4CBD-A9C7-3D05683610F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679193" y="4151257"/>
            <a:ext cx="553517" cy="589328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E1D7D964-2AF4-46E3-A956-B0C0CD8E8C9E}"/>
              </a:ext>
            </a:extLst>
          </p:cNvPr>
          <p:cNvCxnSpPr>
            <a:cxnSpLocks/>
          </p:cNvCxnSpPr>
          <p:nvPr/>
        </p:nvCxnSpPr>
        <p:spPr>
          <a:xfrm>
            <a:off x="8045223" y="4782535"/>
            <a:ext cx="440159" cy="478894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05639A5F-15D6-4909-9D31-A38EB3996A0F}"/>
              </a:ext>
            </a:extLst>
          </p:cNvPr>
          <p:cNvCxnSpPr>
            <a:cxnSpLocks/>
          </p:cNvCxnSpPr>
          <p:nvPr/>
        </p:nvCxnSpPr>
        <p:spPr>
          <a:xfrm>
            <a:off x="7560244" y="5354064"/>
            <a:ext cx="440159" cy="478894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68FA4989-ACDD-4C5D-979C-C93EC70FBC6B}"/>
              </a:ext>
            </a:extLst>
          </p:cNvPr>
          <p:cNvCxnSpPr>
            <a:cxnSpLocks/>
          </p:cNvCxnSpPr>
          <p:nvPr/>
        </p:nvCxnSpPr>
        <p:spPr>
          <a:xfrm>
            <a:off x="4218470" y="4142469"/>
            <a:ext cx="1165539" cy="413450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7">
            <a:extLst>
              <a:ext uri="{FF2B5EF4-FFF2-40B4-BE49-F238E27FC236}">
                <a16:creationId xmlns:a16="http://schemas.microsoft.com/office/drawing/2014/main" id="{B7578D1B-96A2-4EE8-BCF8-45F182E92DB4}"/>
              </a:ext>
            </a:extLst>
          </p:cNvPr>
          <p:cNvSpPr/>
          <p:nvPr/>
        </p:nvSpPr>
        <p:spPr>
          <a:xfrm>
            <a:off x="1413418" y="2921123"/>
            <a:ext cx="2687112" cy="27001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600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085CC1E4-2BC0-49DF-9BCA-760913C1DA33}"/>
              </a:ext>
            </a:extLst>
          </p:cNvPr>
          <p:cNvSpPr/>
          <p:nvPr/>
        </p:nvSpPr>
        <p:spPr>
          <a:xfrm>
            <a:off x="1641307" y="3661636"/>
            <a:ext cx="2157906" cy="4240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515ACF8C-E7D1-45F6-B86D-6413D2A82996}"/>
              </a:ext>
            </a:extLst>
          </p:cNvPr>
          <p:cNvSpPr/>
          <p:nvPr/>
        </p:nvSpPr>
        <p:spPr>
          <a:xfrm>
            <a:off x="1651246" y="4274548"/>
            <a:ext cx="2157906" cy="424014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22">
            <a:extLst>
              <a:ext uri="{FF2B5EF4-FFF2-40B4-BE49-F238E27FC236}">
                <a16:creationId xmlns:a16="http://schemas.microsoft.com/office/drawing/2014/main" id="{884896E1-2188-4290-B563-D8B49DA4A1E1}"/>
              </a:ext>
            </a:extLst>
          </p:cNvPr>
          <p:cNvCxnSpPr>
            <a:cxnSpLocks/>
          </p:cNvCxnSpPr>
          <p:nvPr/>
        </p:nvCxnSpPr>
        <p:spPr>
          <a:xfrm>
            <a:off x="1399213" y="3214506"/>
            <a:ext cx="961377" cy="866264"/>
          </a:xfrm>
          <a:prstGeom prst="straightConnector1">
            <a:avLst/>
          </a:prstGeom>
          <a:ln w="762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23">
            <a:extLst>
              <a:ext uri="{FF2B5EF4-FFF2-40B4-BE49-F238E27FC236}">
                <a16:creationId xmlns:a16="http://schemas.microsoft.com/office/drawing/2014/main" id="{0A141A06-12FD-4F1A-833E-089C1F29872A}"/>
              </a:ext>
            </a:extLst>
          </p:cNvPr>
          <p:cNvSpPr/>
          <p:nvPr/>
        </p:nvSpPr>
        <p:spPr>
          <a:xfrm>
            <a:off x="2393481" y="3863067"/>
            <a:ext cx="228843" cy="221553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0" rIns="36000" bIns="108000" rtlCol="0" anchor="ctr"/>
          <a:lstStyle/>
          <a:p>
            <a:pPr algn="ctr"/>
            <a:r>
              <a:rPr lang="lv-LV" sz="3200" b="1" dirty="0">
                <a:solidFill>
                  <a:srgbClr val="0070C0"/>
                </a:solidFill>
              </a:rPr>
              <a:t>-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300A600B-A353-4752-8176-6B6583C2F34A}"/>
              </a:ext>
            </a:extLst>
          </p:cNvPr>
          <p:cNvSpPr/>
          <p:nvPr/>
        </p:nvSpPr>
        <p:spPr>
          <a:xfrm>
            <a:off x="2614766" y="3661729"/>
            <a:ext cx="228843" cy="221553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0" rIns="36000" bIns="108000" rtlCol="0" anchor="ctr"/>
          <a:lstStyle/>
          <a:p>
            <a:pPr algn="ctr"/>
            <a:r>
              <a:rPr lang="lv-LV" sz="3200" b="1" dirty="0">
                <a:solidFill>
                  <a:srgbClr val="0070C0"/>
                </a:solidFill>
              </a:rPr>
              <a:t>-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20" name="Straight Arrow Connector 27">
            <a:extLst>
              <a:ext uri="{FF2B5EF4-FFF2-40B4-BE49-F238E27FC236}">
                <a16:creationId xmlns:a16="http://schemas.microsoft.com/office/drawing/2014/main" id="{1C22E88F-41C2-4F14-96C7-34A25BEE0ABC}"/>
              </a:ext>
            </a:extLst>
          </p:cNvPr>
          <p:cNvCxnSpPr>
            <a:stCxn id="15" idx="2"/>
          </p:cNvCxnSpPr>
          <p:nvPr/>
        </p:nvCxnSpPr>
        <p:spPr>
          <a:xfrm flipV="1">
            <a:off x="2720260" y="3656556"/>
            <a:ext cx="385743" cy="4290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9">
            <a:extLst>
              <a:ext uri="{FF2B5EF4-FFF2-40B4-BE49-F238E27FC236}">
                <a16:creationId xmlns:a16="http://schemas.microsoft.com/office/drawing/2014/main" id="{E0503C7E-FDDF-4F4D-BD05-023785FF9E59}"/>
              </a:ext>
            </a:extLst>
          </p:cNvPr>
          <p:cNvCxnSpPr>
            <a:stCxn id="24" idx="2"/>
          </p:cNvCxnSpPr>
          <p:nvPr/>
        </p:nvCxnSpPr>
        <p:spPr>
          <a:xfrm>
            <a:off x="2720260" y="4216277"/>
            <a:ext cx="385743" cy="43585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33">
            <a:extLst>
              <a:ext uri="{FF2B5EF4-FFF2-40B4-BE49-F238E27FC236}">
                <a16:creationId xmlns:a16="http://schemas.microsoft.com/office/drawing/2014/main" id="{753FD9E5-7882-41C0-98B2-9DDEA832EC4F}"/>
              </a:ext>
            </a:extLst>
          </p:cNvPr>
          <p:cNvSpPr/>
          <p:nvPr/>
        </p:nvSpPr>
        <p:spPr>
          <a:xfrm>
            <a:off x="2398468" y="4251352"/>
            <a:ext cx="228843" cy="221553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0" rIns="36000" bIns="36000" rtlCol="0" anchor="ctr"/>
          <a:lstStyle/>
          <a:p>
            <a:pPr algn="ctr"/>
            <a:r>
              <a:rPr lang="lv-LV" sz="2000" b="1" dirty="0">
                <a:solidFill>
                  <a:srgbClr val="92D050"/>
                </a:solidFill>
              </a:rPr>
              <a:t>+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3" name="Oval 34">
            <a:extLst>
              <a:ext uri="{FF2B5EF4-FFF2-40B4-BE49-F238E27FC236}">
                <a16:creationId xmlns:a16="http://schemas.microsoft.com/office/drawing/2014/main" id="{E44B6C42-EF6D-48EF-BC07-506B633FB571}"/>
              </a:ext>
            </a:extLst>
          </p:cNvPr>
          <p:cNvSpPr/>
          <p:nvPr/>
        </p:nvSpPr>
        <p:spPr>
          <a:xfrm>
            <a:off x="2614352" y="4450278"/>
            <a:ext cx="228843" cy="221553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0" rIns="36000" bIns="36000" rtlCol="0" anchor="ctr"/>
          <a:lstStyle/>
          <a:p>
            <a:pPr algn="ctr"/>
            <a:r>
              <a:rPr lang="lv-LV" sz="2000" b="1" dirty="0">
                <a:solidFill>
                  <a:srgbClr val="92D050"/>
                </a:solidFill>
              </a:rPr>
              <a:t>+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264F331A-49D7-4154-AFFE-72B333CD8D7A}"/>
              </a:ext>
            </a:extLst>
          </p:cNvPr>
          <p:cNvSpPr/>
          <p:nvPr/>
        </p:nvSpPr>
        <p:spPr>
          <a:xfrm>
            <a:off x="1641307" y="4101432"/>
            <a:ext cx="2157906" cy="1148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CE800B-167D-4882-8FC6-DDF5AD24C94C}"/>
              </a:ext>
            </a:extLst>
          </p:cNvPr>
          <p:cNvSpPr txBox="1"/>
          <p:nvPr/>
        </p:nvSpPr>
        <p:spPr>
          <a:xfrm>
            <a:off x="545843" y="2705435"/>
            <a:ext cx="91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</a:rPr>
              <a:t>фотони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9BE008-85FD-48D4-9502-B47F3FE79202}"/>
              </a:ext>
            </a:extLst>
          </p:cNvPr>
          <p:cNvSpPr txBox="1"/>
          <p:nvPr/>
        </p:nvSpPr>
        <p:spPr>
          <a:xfrm>
            <a:off x="2696434" y="3194694"/>
            <a:ext cx="12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/>
              <a:t>Електронний</a:t>
            </a:r>
            <a:r>
              <a:rPr lang="ru-RU" sz="1400" b="1" dirty="0"/>
              <a:t> </a:t>
            </a:r>
            <a:r>
              <a:rPr lang="ru-RU" sz="1400" b="1" dirty="0" err="1"/>
              <a:t>потік</a:t>
            </a:r>
            <a:endParaRPr lang="en-GB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68EC08-CEDC-4166-9182-E1A680279C4C}"/>
              </a:ext>
            </a:extLst>
          </p:cNvPr>
          <p:cNvSpPr txBox="1"/>
          <p:nvPr/>
        </p:nvSpPr>
        <p:spPr>
          <a:xfrm>
            <a:off x="2998476" y="4754971"/>
            <a:ext cx="9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/>
              <a:t>Дірковий потік</a:t>
            </a:r>
            <a:endParaRPr lang="en-GB" sz="1400" b="1" dirty="0"/>
          </a:p>
        </p:txBody>
      </p:sp>
      <p:cxnSp>
        <p:nvCxnSpPr>
          <p:cNvPr id="28" name="Straight Connector 42">
            <a:extLst>
              <a:ext uri="{FF2B5EF4-FFF2-40B4-BE49-F238E27FC236}">
                <a16:creationId xmlns:a16="http://schemas.microsoft.com/office/drawing/2014/main" id="{076779EE-B21C-42C3-AE6B-F8A292150B5D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2621020" y="2235214"/>
            <a:ext cx="99240" cy="14264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Up Arrow 45">
            <a:extLst>
              <a:ext uri="{FF2B5EF4-FFF2-40B4-BE49-F238E27FC236}">
                <a16:creationId xmlns:a16="http://schemas.microsoft.com/office/drawing/2014/main" id="{50E0B903-5AD2-491B-ACB2-635DD76D37B7}"/>
              </a:ext>
            </a:extLst>
          </p:cNvPr>
          <p:cNvSpPr/>
          <p:nvPr/>
        </p:nvSpPr>
        <p:spPr>
          <a:xfrm>
            <a:off x="8485382" y="3190695"/>
            <a:ext cx="130782" cy="256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Up Arrow 46">
            <a:extLst>
              <a:ext uri="{FF2B5EF4-FFF2-40B4-BE49-F238E27FC236}">
                <a16:creationId xmlns:a16="http://schemas.microsoft.com/office/drawing/2014/main" id="{CA770D12-88C7-4A23-A47C-29C905213EF0}"/>
              </a:ext>
            </a:extLst>
          </p:cNvPr>
          <p:cNvSpPr/>
          <p:nvPr/>
        </p:nvSpPr>
        <p:spPr>
          <a:xfrm>
            <a:off x="2552842" y="2976277"/>
            <a:ext cx="130782" cy="256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Up Arrow 47">
            <a:extLst>
              <a:ext uri="{FF2B5EF4-FFF2-40B4-BE49-F238E27FC236}">
                <a16:creationId xmlns:a16="http://schemas.microsoft.com/office/drawing/2014/main" id="{5A1B789E-9B09-4E22-9973-7A31E5801F7F}"/>
              </a:ext>
            </a:extLst>
          </p:cNvPr>
          <p:cNvSpPr/>
          <p:nvPr/>
        </p:nvSpPr>
        <p:spPr>
          <a:xfrm rot="10800000">
            <a:off x="8977256" y="3638631"/>
            <a:ext cx="130782" cy="256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49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52848">
            <a:off x="2093446" y="3148041"/>
            <a:ext cx="1027924" cy="1300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384890"/>
            <a:ext cx="9145016" cy="626166"/>
          </a:xfrm>
        </p:spPr>
        <p:txBody>
          <a:bodyPr>
            <a:normAutofit fontScale="90000"/>
          </a:bodyPr>
          <a:lstStyle/>
          <a:p>
            <a:r>
              <a:rPr lang="uk-UA" dirty="0"/>
              <a:t>Геліоенергетика. Фотоелектричні системи</a:t>
            </a:r>
            <a:endParaRPr lang="en-US" altLang="lv-LV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532" y="1821288"/>
            <a:ext cx="5040000" cy="468000"/>
          </a:xfrm>
          <a:noFill/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000" b="1" dirty="0"/>
              <a:t>Мережеві системи</a:t>
            </a:r>
            <a:endParaRPr lang="lv-LV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4758" y="1817716"/>
            <a:ext cx="5040000" cy="468000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uk-UA" sz="2000" b="1" dirty="0"/>
              <a:t>Автономні системи</a:t>
            </a:r>
            <a:endParaRPr lang="lv-LV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3473" y="2352086"/>
            <a:ext cx="1499515" cy="1484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0079" y="4313206"/>
            <a:ext cx="614186" cy="50405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960329" y="3783187"/>
            <a:ext cx="130629" cy="555171"/>
          </a:xfrm>
          <a:custGeom>
            <a:avLst/>
            <a:gdLst>
              <a:gd name="connsiteX0" fmla="*/ 54429 w 130629"/>
              <a:gd name="connsiteY0" fmla="*/ 555171 h 555171"/>
              <a:gd name="connsiteX1" fmla="*/ 54429 w 130629"/>
              <a:gd name="connsiteY1" fmla="*/ 468085 h 555171"/>
              <a:gd name="connsiteX2" fmla="*/ 87086 w 130629"/>
              <a:gd name="connsiteY2" fmla="*/ 457200 h 555171"/>
              <a:gd name="connsiteX3" fmla="*/ 97972 w 130629"/>
              <a:gd name="connsiteY3" fmla="*/ 424542 h 555171"/>
              <a:gd name="connsiteX4" fmla="*/ 76200 w 130629"/>
              <a:gd name="connsiteY4" fmla="*/ 293914 h 555171"/>
              <a:gd name="connsiteX5" fmla="*/ 87086 w 130629"/>
              <a:gd name="connsiteY5" fmla="*/ 261257 h 555171"/>
              <a:gd name="connsiteX6" fmla="*/ 108857 w 130629"/>
              <a:gd name="connsiteY6" fmla="*/ 239485 h 555171"/>
              <a:gd name="connsiteX7" fmla="*/ 130629 w 130629"/>
              <a:gd name="connsiteY7" fmla="*/ 174171 h 555171"/>
              <a:gd name="connsiteX8" fmla="*/ 119743 w 130629"/>
              <a:gd name="connsiteY8" fmla="*/ 119742 h 555171"/>
              <a:gd name="connsiteX9" fmla="*/ 108857 w 130629"/>
              <a:gd name="connsiteY9" fmla="*/ 87085 h 555171"/>
              <a:gd name="connsiteX10" fmla="*/ 76200 w 130629"/>
              <a:gd name="connsiteY10" fmla="*/ 76200 h 555171"/>
              <a:gd name="connsiteX11" fmla="*/ 0 w 130629"/>
              <a:gd name="connsiteY11" fmla="*/ 0 h 55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629" h="555171">
                <a:moveTo>
                  <a:pt x="54429" y="555171"/>
                </a:moveTo>
                <a:cubicBezTo>
                  <a:pt x="50288" y="534469"/>
                  <a:pt x="32113" y="490401"/>
                  <a:pt x="54429" y="468085"/>
                </a:cubicBezTo>
                <a:cubicBezTo>
                  <a:pt x="62543" y="459971"/>
                  <a:pt x="76200" y="460828"/>
                  <a:pt x="87086" y="457200"/>
                </a:cubicBezTo>
                <a:cubicBezTo>
                  <a:pt x="90715" y="446314"/>
                  <a:pt x="97972" y="436017"/>
                  <a:pt x="97972" y="424542"/>
                </a:cubicBezTo>
                <a:cubicBezTo>
                  <a:pt x="97972" y="351625"/>
                  <a:pt x="93233" y="345011"/>
                  <a:pt x="76200" y="293914"/>
                </a:cubicBezTo>
                <a:cubicBezTo>
                  <a:pt x="79829" y="283028"/>
                  <a:pt x="81182" y="271096"/>
                  <a:pt x="87086" y="261257"/>
                </a:cubicBezTo>
                <a:cubicBezTo>
                  <a:pt x="92366" y="252456"/>
                  <a:pt x="104267" y="248665"/>
                  <a:pt x="108857" y="239485"/>
                </a:cubicBezTo>
                <a:cubicBezTo>
                  <a:pt x="119120" y="218959"/>
                  <a:pt x="130629" y="174171"/>
                  <a:pt x="130629" y="174171"/>
                </a:cubicBezTo>
                <a:cubicBezTo>
                  <a:pt x="127000" y="156028"/>
                  <a:pt x="124231" y="137692"/>
                  <a:pt x="119743" y="119742"/>
                </a:cubicBezTo>
                <a:cubicBezTo>
                  <a:pt x="116960" y="108610"/>
                  <a:pt x="116971" y="95199"/>
                  <a:pt x="108857" y="87085"/>
                </a:cubicBezTo>
                <a:cubicBezTo>
                  <a:pt x="100743" y="78971"/>
                  <a:pt x="87086" y="79828"/>
                  <a:pt x="76200" y="7620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3014758" y="3728758"/>
            <a:ext cx="371114" cy="620486"/>
          </a:xfrm>
          <a:custGeom>
            <a:avLst/>
            <a:gdLst>
              <a:gd name="connsiteX0" fmla="*/ 0 w 371114"/>
              <a:gd name="connsiteY0" fmla="*/ 0 h 620486"/>
              <a:gd name="connsiteX1" fmla="*/ 87086 w 371114"/>
              <a:gd name="connsiteY1" fmla="*/ 21771 h 620486"/>
              <a:gd name="connsiteX2" fmla="*/ 130628 w 371114"/>
              <a:gd name="connsiteY2" fmla="*/ 76200 h 620486"/>
              <a:gd name="connsiteX3" fmla="*/ 152400 w 371114"/>
              <a:gd name="connsiteY3" fmla="*/ 141514 h 620486"/>
              <a:gd name="connsiteX4" fmla="*/ 163286 w 371114"/>
              <a:gd name="connsiteY4" fmla="*/ 174171 h 620486"/>
              <a:gd name="connsiteX5" fmla="*/ 195943 w 371114"/>
              <a:gd name="connsiteY5" fmla="*/ 185057 h 620486"/>
              <a:gd name="connsiteX6" fmla="*/ 217714 w 371114"/>
              <a:gd name="connsiteY6" fmla="*/ 206829 h 620486"/>
              <a:gd name="connsiteX7" fmla="*/ 239486 w 371114"/>
              <a:gd name="connsiteY7" fmla="*/ 337457 h 620486"/>
              <a:gd name="connsiteX8" fmla="*/ 272143 w 371114"/>
              <a:gd name="connsiteY8" fmla="*/ 348343 h 620486"/>
              <a:gd name="connsiteX9" fmla="*/ 293914 w 371114"/>
              <a:gd name="connsiteY9" fmla="*/ 413657 h 620486"/>
              <a:gd name="connsiteX10" fmla="*/ 304800 w 371114"/>
              <a:gd name="connsiteY10" fmla="*/ 468086 h 620486"/>
              <a:gd name="connsiteX11" fmla="*/ 337457 w 371114"/>
              <a:gd name="connsiteY11" fmla="*/ 500743 h 620486"/>
              <a:gd name="connsiteX12" fmla="*/ 370114 w 371114"/>
              <a:gd name="connsiteY12" fmla="*/ 566057 h 620486"/>
              <a:gd name="connsiteX13" fmla="*/ 370114 w 371114"/>
              <a:gd name="connsiteY13" fmla="*/ 620486 h 6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1114" h="620486">
                <a:moveTo>
                  <a:pt x="0" y="0"/>
                </a:moveTo>
                <a:cubicBezTo>
                  <a:pt x="11700" y="2340"/>
                  <a:pt x="70353" y="11731"/>
                  <a:pt x="87086" y="21771"/>
                </a:cubicBezTo>
                <a:cubicBezTo>
                  <a:pt x="100794" y="29996"/>
                  <a:pt x="125235" y="64066"/>
                  <a:pt x="130628" y="76200"/>
                </a:cubicBezTo>
                <a:cubicBezTo>
                  <a:pt x="139949" y="97171"/>
                  <a:pt x="145143" y="119743"/>
                  <a:pt x="152400" y="141514"/>
                </a:cubicBezTo>
                <a:cubicBezTo>
                  <a:pt x="156029" y="152400"/>
                  <a:pt x="152400" y="170542"/>
                  <a:pt x="163286" y="174171"/>
                </a:cubicBezTo>
                <a:lnTo>
                  <a:pt x="195943" y="185057"/>
                </a:lnTo>
                <a:cubicBezTo>
                  <a:pt x="203200" y="192314"/>
                  <a:pt x="214894" y="196961"/>
                  <a:pt x="217714" y="206829"/>
                </a:cubicBezTo>
                <a:cubicBezTo>
                  <a:pt x="229841" y="249274"/>
                  <a:pt x="197608" y="323497"/>
                  <a:pt x="239486" y="337457"/>
                </a:cubicBezTo>
                <a:lnTo>
                  <a:pt x="272143" y="348343"/>
                </a:lnTo>
                <a:cubicBezTo>
                  <a:pt x="279400" y="370114"/>
                  <a:pt x="289413" y="391154"/>
                  <a:pt x="293914" y="413657"/>
                </a:cubicBezTo>
                <a:cubicBezTo>
                  <a:pt x="297543" y="431800"/>
                  <a:pt x="296526" y="451537"/>
                  <a:pt x="304800" y="468086"/>
                </a:cubicBezTo>
                <a:cubicBezTo>
                  <a:pt x="311685" y="481855"/>
                  <a:pt x="327602" y="488916"/>
                  <a:pt x="337457" y="500743"/>
                </a:cubicBezTo>
                <a:cubicBezTo>
                  <a:pt x="351756" y="517902"/>
                  <a:pt x="367226" y="542955"/>
                  <a:pt x="370114" y="566057"/>
                </a:cubicBezTo>
                <a:cubicBezTo>
                  <a:pt x="372364" y="584060"/>
                  <a:pt x="370114" y="602343"/>
                  <a:pt x="370114" y="6204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5872" y="2613182"/>
            <a:ext cx="699821" cy="1096197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3018840" y="3468408"/>
            <a:ext cx="568469" cy="869950"/>
          </a:xfrm>
          <a:custGeom>
            <a:avLst/>
            <a:gdLst>
              <a:gd name="connsiteX0" fmla="*/ 0 w 568469"/>
              <a:gd name="connsiteY0" fmla="*/ 869950 h 869950"/>
              <a:gd name="connsiteX1" fmla="*/ 6350 w 568469"/>
              <a:gd name="connsiteY1" fmla="*/ 854075 h 869950"/>
              <a:gd name="connsiteX2" fmla="*/ 9525 w 568469"/>
              <a:gd name="connsiteY2" fmla="*/ 844550 h 869950"/>
              <a:gd name="connsiteX3" fmla="*/ 19050 w 568469"/>
              <a:gd name="connsiteY3" fmla="*/ 835025 h 869950"/>
              <a:gd name="connsiteX4" fmla="*/ 22225 w 568469"/>
              <a:gd name="connsiteY4" fmla="*/ 825500 h 869950"/>
              <a:gd name="connsiteX5" fmla="*/ 31750 w 568469"/>
              <a:gd name="connsiteY5" fmla="*/ 822325 h 869950"/>
              <a:gd name="connsiteX6" fmla="*/ 41275 w 568469"/>
              <a:gd name="connsiteY6" fmla="*/ 815975 h 869950"/>
              <a:gd name="connsiteX7" fmla="*/ 60325 w 568469"/>
              <a:gd name="connsiteY7" fmla="*/ 809625 h 869950"/>
              <a:gd name="connsiteX8" fmla="*/ 69850 w 568469"/>
              <a:gd name="connsiteY8" fmla="*/ 806450 h 869950"/>
              <a:gd name="connsiteX9" fmla="*/ 76200 w 568469"/>
              <a:gd name="connsiteY9" fmla="*/ 796925 h 869950"/>
              <a:gd name="connsiteX10" fmla="*/ 85725 w 568469"/>
              <a:gd name="connsiteY10" fmla="*/ 777875 h 869950"/>
              <a:gd name="connsiteX11" fmla="*/ 114300 w 568469"/>
              <a:gd name="connsiteY11" fmla="*/ 755650 h 869950"/>
              <a:gd name="connsiteX12" fmla="*/ 133350 w 568469"/>
              <a:gd name="connsiteY12" fmla="*/ 739775 h 869950"/>
              <a:gd name="connsiteX13" fmla="*/ 149225 w 568469"/>
              <a:gd name="connsiteY13" fmla="*/ 720725 h 869950"/>
              <a:gd name="connsiteX14" fmla="*/ 177800 w 568469"/>
              <a:gd name="connsiteY14" fmla="*/ 714375 h 869950"/>
              <a:gd name="connsiteX15" fmla="*/ 190500 w 568469"/>
              <a:gd name="connsiteY15" fmla="*/ 711200 h 869950"/>
              <a:gd name="connsiteX16" fmla="*/ 206375 w 568469"/>
              <a:gd name="connsiteY16" fmla="*/ 708025 h 869950"/>
              <a:gd name="connsiteX17" fmla="*/ 228600 w 568469"/>
              <a:gd name="connsiteY17" fmla="*/ 682625 h 869950"/>
              <a:gd name="connsiteX18" fmla="*/ 234950 w 568469"/>
              <a:gd name="connsiteY18" fmla="*/ 663575 h 869950"/>
              <a:gd name="connsiteX19" fmla="*/ 238125 w 568469"/>
              <a:gd name="connsiteY19" fmla="*/ 641350 h 869950"/>
              <a:gd name="connsiteX20" fmla="*/ 241300 w 568469"/>
              <a:gd name="connsiteY20" fmla="*/ 631825 h 869950"/>
              <a:gd name="connsiteX21" fmla="*/ 250825 w 568469"/>
              <a:gd name="connsiteY21" fmla="*/ 625475 h 869950"/>
              <a:gd name="connsiteX22" fmla="*/ 260350 w 568469"/>
              <a:gd name="connsiteY22" fmla="*/ 615950 h 869950"/>
              <a:gd name="connsiteX23" fmla="*/ 279400 w 568469"/>
              <a:gd name="connsiteY23" fmla="*/ 603250 h 869950"/>
              <a:gd name="connsiteX24" fmla="*/ 288925 w 568469"/>
              <a:gd name="connsiteY24" fmla="*/ 584200 h 869950"/>
              <a:gd name="connsiteX25" fmla="*/ 292100 w 568469"/>
              <a:gd name="connsiteY25" fmla="*/ 574675 h 869950"/>
              <a:gd name="connsiteX26" fmla="*/ 295275 w 568469"/>
              <a:gd name="connsiteY26" fmla="*/ 508000 h 869950"/>
              <a:gd name="connsiteX27" fmla="*/ 314325 w 568469"/>
              <a:gd name="connsiteY27" fmla="*/ 469900 h 869950"/>
              <a:gd name="connsiteX28" fmla="*/ 333375 w 568469"/>
              <a:gd name="connsiteY28" fmla="*/ 444500 h 869950"/>
              <a:gd name="connsiteX29" fmla="*/ 339725 w 568469"/>
              <a:gd name="connsiteY29" fmla="*/ 425450 h 869950"/>
              <a:gd name="connsiteX30" fmla="*/ 342900 w 568469"/>
              <a:gd name="connsiteY30" fmla="*/ 323850 h 869950"/>
              <a:gd name="connsiteX31" fmla="*/ 349250 w 568469"/>
              <a:gd name="connsiteY31" fmla="*/ 285750 h 869950"/>
              <a:gd name="connsiteX32" fmla="*/ 355600 w 568469"/>
              <a:gd name="connsiteY32" fmla="*/ 273050 h 869950"/>
              <a:gd name="connsiteX33" fmla="*/ 365125 w 568469"/>
              <a:gd name="connsiteY33" fmla="*/ 266700 h 869950"/>
              <a:gd name="connsiteX34" fmla="*/ 371475 w 568469"/>
              <a:gd name="connsiteY34" fmla="*/ 257175 h 869950"/>
              <a:gd name="connsiteX35" fmla="*/ 381000 w 568469"/>
              <a:gd name="connsiteY35" fmla="*/ 254000 h 869950"/>
              <a:gd name="connsiteX36" fmla="*/ 384175 w 568469"/>
              <a:gd name="connsiteY36" fmla="*/ 244475 h 869950"/>
              <a:gd name="connsiteX37" fmla="*/ 390525 w 568469"/>
              <a:gd name="connsiteY37" fmla="*/ 234950 h 869950"/>
              <a:gd name="connsiteX38" fmla="*/ 400050 w 568469"/>
              <a:gd name="connsiteY38" fmla="*/ 215900 h 869950"/>
              <a:gd name="connsiteX39" fmla="*/ 406400 w 568469"/>
              <a:gd name="connsiteY39" fmla="*/ 190500 h 869950"/>
              <a:gd name="connsiteX40" fmla="*/ 412750 w 568469"/>
              <a:gd name="connsiteY40" fmla="*/ 180975 h 869950"/>
              <a:gd name="connsiteX41" fmla="*/ 419100 w 568469"/>
              <a:gd name="connsiteY41" fmla="*/ 161925 h 869950"/>
              <a:gd name="connsiteX42" fmla="*/ 425450 w 568469"/>
              <a:gd name="connsiteY42" fmla="*/ 152400 h 869950"/>
              <a:gd name="connsiteX43" fmla="*/ 431800 w 568469"/>
              <a:gd name="connsiteY43" fmla="*/ 130175 h 869950"/>
              <a:gd name="connsiteX44" fmla="*/ 434975 w 568469"/>
              <a:gd name="connsiteY44" fmla="*/ 120650 h 869950"/>
              <a:gd name="connsiteX45" fmla="*/ 441325 w 568469"/>
              <a:gd name="connsiteY45" fmla="*/ 111125 h 869950"/>
              <a:gd name="connsiteX46" fmla="*/ 450850 w 568469"/>
              <a:gd name="connsiteY46" fmla="*/ 50800 h 869950"/>
              <a:gd name="connsiteX47" fmla="*/ 454025 w 568469"/>
              <a:gd name="connsiteY47" fmla="*/ 31750 h 869950"/>
              <a:gd name="connsiteX48" fmla="*/ 473075 w 568469"/>
              <a:gd name="connsiteY48" fmla="*/ 19050 h 869950"/>
              <a:gd name="connsiteX49" fmla="*/ 482600 w 568469"/>
              <a:gd name="connsiteY49" fmla="*/ 9525 h 869950"/>
              <a:gd name="connsiteX50" fmla="*/ 501650 w 568469"/>
              <a:gd name="connsiteY50" fmla="*/ 3175 h 869950"/>
              <a:gd name="connsiteX51" fmla="*/ 511175 w 568469"/>
              <a:gd name="connsiteY51" fmla="*/ 0 h 869950"/>
              <a:gd name="connsiteX52" fmla="*/ 527050 w 568469"/>
              <a:gd name="connsiteY52" fmla="*/ 3175 h 869950"/>
              <a:gd name="connsiteX53" fmla="*/ 552450 w 568469"/>
              <a:gd name="connsiteY53" fmla="*/ 9525 h 869950"/>
              <a:gd name="connsiteX54" fmla="*/ 561975 w 568469"/>
              <a:gd name="connsiteY54" fmla="*/ 15875 h 869950"/>
              <a:gd name="connsiteX55" fmla="*/ 568325 w 568469"/>
              <a:gd name="connsiteY55" fmla="*/ 5080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68469" h="869950">
                <a:moveTo>
                  <a:pt x="0" y="869950"/>
                </a:moveTo>
                <a:cubicBezTo>
                  <a:pt x="2117" y="864658"/>
                  <a:pt x="4349" y="859411"/>
                  <a:pt x="6350" y="854075"/>
                </a:cubicBezTo>
                <a:cubicBezTo>
                  <a:pt x="7525" y="850941"/>
                  <a:pt x="7669" y="847335"/>
                  <a:pt x="9525" y="844550"/>
                </a:cubicBezTo>
                <a:cubicBezTo>
                  <a:pt x="12016" y="840814"/>
                  <a:pt x="15875" y="838200"/>
                  <a:pt x="19050" y="835025"/>
                </a:cubicBezTo>
                <a:cubicBezTo>
                  <a:pt x="20108" y="831850"/>
                  <a:pt x="19858" y="827867"/>
                  <a:pt x="22225" y="825500"/>
                </a:cubicBezTo>
                <a:cubicBezTo>
                  <a:pt x="24592" y="823133"/>
                  <a:pt x="28757" y="823822"/>
                  <a:pt x="31750" y="822325"/>
                </a:cubicBezTo>
                <a:cubicBezTo>
                  <a:pt x="35163" y="820618"/>
                  <a:pt x="37788" y="817525"/>
                  <a:pt x="41275" y="815975"/>
                </a:cubicBezTo>
                <a:cubicBezTo>
                  <a:pt x="47392" y="813257"/>
                  <a:pt x="53975" y="811742"/>
                  <a:pt x="60325" y="809625"/>
                </a:cubicBezTo>
                <a:lnTo>
                  <a:pt x="69850" y="806450"/>
                </a:lnTo>
                <a:cubicBezTo>
                  <a:pt x="71967" y="803275"/>
                  <a:pt x="74493" y="800338"/>
                  <a:pt x="76200" y="796925"/>
                </a:cubicBezTo>
                <a:cubicBezTo>
                  <a:pt x="83360" y="782606"/>
                  <a:pt x="74351" y="791524"/>
                  <a:pt x="85725" y="777875"/>
                </a:cubicBezTo>
                <a:cubicBezTo>
                  <a:pt x="108069" y="751063"/>
                  <a:pt x="78899" y="791051"/>
                  <a:pt x="114300" y="755650"/>
                </a:cubicBezTo>
                <a:cubicBezTo>
                  <a:pt x="126523" y="743427"/>
                  <a:pt x="120089" y="748616"/>
                  <a:pt x="133350" y="739775"/>
                </a:cubicBezTo>
                <a:cubicBezTo>
                  <a:pt x="138036" y="732747"/>
                  <a:pt x="141891" y="725614"/>
                  <a:pt x="149225" y="720725"/>
                </a:cubicBezTo>
                <a:cubicBezTo>
                  <a:pt x="154521" y="717194"/>
                  <a:pt x="175330" y="714869"/>
                  <a:pt x="177800" y="714375"/>
                </a:cubicBezTo>
                <a:cubicBezTo>
                  <a:pt x="182079" y="713519"/>
                  <a:pt x="186240" y="712147"/>
                  <a:pt x="190500" y="711200"/>
                </a:cubicBezTo>
                <a:cubicBezTo>
                  <a:pt x="195768" y="710029"/>
                  <a:pt x="201083" y="709083"/>
                  <a:pt x="206375" y="708025"/>
                </a:cubicBezTo>
                <a:cubicBezTo>
                  <a:pt x="217487" y="700617"/>
                  <a:pt x="223308" y="698500"/>
                  <a:pt x="228600" y="682625"/>
                </a:cubicBezTo>
                <a:lnTo>
                  <a:pt x="234950" y="663575"/>
                </a:lnTo>
                <a:cubicBezTo>
                  <a:pt x="236008" y="656167"/>
                  <a:pt x="236657" y="648688"/>
                  <a:pt x="238125" y="641350"/>
                </a:cubicBezTo>
                <a:cubicBezTo>
                  <a:pt x="238781" y="638068"/>
                  <a:pt x="239209" y="634438"/>
                  <a:pt x="241300" y="631825"/>
                </a:cubicBezTo>
                <a:cubicBezTo>
                  <a:pt x="243684" y="628845"/>
                  <a:pt x="247894" y="627918"/>
                  <a:pt x="250825" y="625475"/>
                </a:cubicBezTo>
                <a:cubicBezTo>
                  <a:pt x="254274" y="622600"/>
                  <a:pt x="256806" y="618707"/>
                  <a:pt x="260350" y="615950"/>
                </a:cubicBezTo>
                <a:cubicBezTo>
                  <a:pt x="266374" y="611265"/>
                  <a:pt x="279400" y="603250"/>
                  <a:pt x="279400" y="603250"/>
                </a:cubicBezTo>
                <a:cubicBezTo>
                  <a:pt x="287380" y="579309"/>
                  <a:pt x="276615" y="608819"/>
                  <a:pt x="288925" y="584200"/>
                </a:cubicBezTo>
                <a:cubicBezTo>
                  <a:pt x="290422" y="581207"/>
                  <a:pt x="291042" y="577850"/>
                  <a:pt x="292100" y="574675"/>
                </a:cubicBezTo>
                <a:cubicBezTo>
                  <a:pt x="293158" y="552450"/>
                  <a:pt x="292818" y="530114"/>
                  <a:pt x="295275" y="508000"/>
                </a:cubicBezTo>
                <a:cubicBezTo>
                  <a:pt x="296566" y="496380"/>
                  <a:pt x="306432" y="477793"/>
                  <a:pt x="314325" y="469900"/>
                </a:cubicBezTo>
                <a:cubicBezTo>
                  <a:pt x="324386" y="459839"/>
                  <a:pt x="326800" y="458965"/>
                  <a:pt x="333375" y="444500"/>
                </a:cubicBezTo>
                <a:cubicBezTo>
                  <a:pt x="336145" y="438406"/>
                  <a:pt x="339725" y="425450"/>
                  <a:pt x="339725" y="425450"/>
                </a:cubicBezTo>
                <a:cubicBezTo>
                  <a:pt x="340783" y="391583"/>
                  <a:pt x="341249" y="357693"/>
                  <a:pt x="342900" y="323850"/>
                </a:cubicBezTo>
                <a:cubicBezTo>
                  <a:pt x="343549" y="310553"/>
                  <a:pt x="344056" y="297870"/>
                  <a:pt x="349250" y="285750"/>
                </a:cubicBezTo>
                <a:cubicBezTo>
                  <a:pt x="351114" y="281400"/>
                  <a:pt x="352570" y="276686"/>
                  <a:pt x="355600" y="273050"/>
                </a:cubicBezTo>
                <a:cubicBezTo>
                  <a:pt x="358043" y="270119"/>
                  <a:pt x="361950" y="268817"/>
                  <a:pt x="365125" y="266700"/>
                </a:cubicBezTo>
                <a:cubicBezTo>
                  <a:pt x="367242" y="263525"/>
                  <a:pt x="368495" y="259559"/>
                  <a:pt x="371475" y="257175"/>
                </a:cubicBezTo>
                <a:cubicBezTo>
                  <a:pt x="374088" y="255084"/>
                  <a:pt x="378633" y="256367"/>
                  <a:pt x="381000" y="254000"/>
                </a:cubicBezTo>
                <a:cubicBezTo>
                  <a:pt x="383367" y="251633"/>
                  <a:pt x="382678" y="247468"/>
                  <a:pt x="384175" y="244475"/>
                </a:cubicBezTo>
                <a:cubicBezTo>
                  <a:pt x="385882" y="241062"/>
                  <a:pt x="388818" y="238363"/>
                  <a:pt x="390525" y="234950"/>
                </a:cubicBezTo>
                <a:cubicBezTo>
                  <a:pt x="403670" y="208660"/>
                  <a:pt x="381852" y="243197"/>
                  <a:pt x="400050" y="215900"/>
                </a:cubicBezTo>
                <a:cubicBezTo>
                  <a:pt x="401258" y="209862"/>
                  <a:pt x="403146" y="197009"/>
                  <a:pt x="406400" y="190500"/>
                </a:cubicBezTo>
                <a:cubicBezTo>
                  <a:pt x="408107" y="187087"/>
                  <a:pt x="411200" y="184462"/>
                  <a:pt x="412750" y="180975"/>
                </a:cubicBezTo>
                <a:cubicBezTo>
                  <a:pt x="415468" y="174858"/>
                  <a:pt x="415387" y="167494"/>
                  <a:pt x="419100" y="161925"/>
                </a:cubicBezTo>
                <a:cubicBezTo>
                  <a:pt x="421217" y="158750"/>
                  <a:pt x="423743" y="155813"/>
                  <a:pt x="425450" y="152400"/>
                </a:cubicBezTo>
                <a:cubicBezTo>
                  <a:pt x="427988" y="147325"/>
                  <a:pt x="430444" y="134922"/>
                  <a:pt x="431800" y="130175"/>
                </a:cubicBezTo>
                <a:cubicBezTo>
                  <a:pt x="432719" y="126957"/>
                  <a:pt x="433478" y="123643"/>
                  <a:pt x="434975" y="120650"/>
                </a:cubicBezTo>
                <a:cubicBezTo>
                  <a:pt x="436682" y="117237"/>
                  <a:pt x="439208" y="114300"/>
                  <a:pt x="441325" y="111125"/>
                </a:cubicBezTo>
                <a:cubicBezTo>
                  <a:pt x="450000" y="67750"/>
                  <a:pt x="436624" y="136158"/>
                  <a:pt x="450850" y="50800"/>
                </a:cubicBezTo>
                <a:cubicBezTo>
                  <a:pt x="451908" y="44450"/>
                  <a:pt x="450333" y="37024"/>
                  <a:pt x="454025" y="31750"/>
                </a:cubicBezTo>
                <a:cubicBezTo>
                  <a:pt x="458402" y="25498"/>
                  <a:pt x="467679" y="24446"/>
                  <a:pt x="473075" y="19050"/>
                </a:cubicBezTo>
                <a:cubicBezTo>
                  <a:pt x="476250" y="15875"/>
                  <a:pt x="478675" y="11706"/>
                  <a:pt x="482600" y="9525"/>
                </a:cubicBezTo>
                <a:cubicBezTo>
                  <a:pt x="488451" y="6274"/>
                  <a:pt x="495300" y="5292"/>
                  <a:pt x="501650" y="3175"/>
                </a:cubicBezTo>
                <a:lnTo>
                  <a:pt x="511175" y="0"/>
                </a:lnTo>
                <a:cubicBezTo>
                  <a:pt x="516467" y="1058"/>
                  <a:pt x="521792" y="1962"/>
                  <a:pt x="527050" y="3175"/>
                </a:cubicBezTo>
                <a:cubicBezTo>
                  <a:pt x="535554" y="5137"/>
                  <a:pt x="552450" y="9525"/>
                  <a:pt x="552450" y="9525"/>
                </a:cubicBezTo>
                <a:cubicBezTo>
                  <a:pt x="555625" y="11642"/>
                  <a:pt x="559953" y="12639"/>
                  <a:pt x="561975" y="15875"/>
                </a:cubicBezTo>
                <a:cubicBezTo>
                  <a:pt x="569998" y="28712"/>
                  <a:pt x="568325" y="37112"/>
                  <a:pt x="568325" y="50800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3380790" y="3439833"/>
            <a:ext cx="676275" cy="908050"/>
          </a:xfrm>
          <a:custGeom>
            <a:avLst/>
            <a:gdLst>
              <a:gd name="connsiteX0" fmla="*/ 0 w 676275"/>
              <a:gd name="connsiteY0" fmla="*/ 908050 h 908050"/>
              <a:gd name="connsiteX1" fmla="*/ 3175 w 676275"/>
              <a:gd name="connsiteY1" fmla="*/ 885825 h 908050"/>
              <a:gd name="connsiteX2" fmla="*/ 6350 w 676275"/>
              <a:gd name="connsiteY2" fmla="*/ 793750 h 908050"/>
              <a:gd name="connsiteX3" fmla="*/ 9525 w 676275"/>
              <a:gd name="connsiteY3" fmla="*/ 784225 h 908050"/>
              <a:gd name="connsiteX4" fmla="*/ 25400 w 676275"/>
              <a:gd name="connsiteY4" fmla="*/ 765175 h 908050"/>
              <a:gd name="connsiteX5" fmla="*/ 34925 w 676275"/>
              <a:gd name="connsiteY5" fmla="*/ 762000 h 908050"/>
              <a:gd name="connsiteX6" fmla="*/ 44450 w 676275"/>
              <a:gd name="connsiteY6" fmla="*/ 755650 h 908050"/>
              <a:gd name="connsiteX7" fmla="*/ 60325 w 676275"/>
              <a:gd name="connsiteY7" fmla="*/ 752475 h 908050"/>
              <a:gd name="connsiteX8" fmla="*/ 69850 w 676275"/>
              <a:gd name="connsiteY8" fmla="*/ 749300 h 908050"/>
              <a:gd name="connsiteX9" fmla="*/ 76200 w 676275"/>
              <a:gd name="connsiteY9" fmla="*/ 739775 h 908050"/>
              <a:gd name="connsiteX10" fmla="*/ 85725 w 676275"/>
              <a:gd name="connsiteY10" fmla="*/ 727075 h 908050"/>
              <a:gd name="connsiteX11" fmla="*/ 95250 w 676275"/>
              <a:gd name="connsiteY11" fmla="*/ 704850 h 908050"/>
              <a:gd name="connsiteX12" fmla="*/ 98425 w 676275"/>
              <a:gd name="connsiteY12" fmla="*/ 688975 h 908050"/>
              <a:gd name="connsiteX13" fmla="*/ 101600 w 676275"/>
              <a:gd name="connsiteY13" fmla="*/ 676275 h 908050"/>
              <a:gd name="connsiteX14" fmla="*/ 104775 w 676275"/>
              <a:gd name="connsiteY14" fmla="*/ 654050 h 908050"/>
              <a:gd name="connsiteX15" fmla="*/ 114300 w 676275"/>
              <a:gd name="connsiteY15" fmla="*/ 647700 h 908050"/>
              <a:gd name="connsiteX16" fmla="*/ 146050 w 676275"/>
              <a:gd name="connsiteY16" fmla="*/ 638175 h 908050"/>
              <a:gd name="connsiteX17" fmla="*/ 168275 w 676275"/>
              <a:gd name="connsiteY17" fmla="*/ 631825 h 908050"/>
              <a:gd name="connsiteX18" fmla="*/ 187325 w 676275"/>
              <a:gd name="connsiteY18" fmla="*/ 625475 h 908050"/>
              <a:gd name="connsiteX19" fmla="*/ 219075 w 676275"/>
              <a:gd name="connsiteY19" fmla="*/ 622300 h 908050"/>
              <a:gd name="connsiteX20" fmla="*/ 228600 w 676275"/>
              <a:gd name="connsiteY20" fmla="*/ 615950 h 908050"/>
              <a:gd name="connsiteX21" fmla="*/ 241300 w 676275"/>
              <a:gd name="connsiteY21" fmla="*/ 596900 h 908050"/>
              <a:gd name="connsiteX22" fmla="*/ 247650 w 676275"/>
              <a:gd name="connsiteY22" fmla="*/ 587375 h 908050"/>
              <a:gd name="connsiteX23" fmla="*/ 250825 w 676275"/>
              <a:gd name="connsiteY23" fmla="*/ 577850 h 908050"/>
              <a:gd name="connsiteX24" fmla="*/ 260350 w 676275"/>
              <a:gd name="connsiteY24" fmla="*/ 565150 h 908050"/>
              <a:gd name="connsiteX25" fmla="*/ 263525 w 676275"/>
              <a:gd name="connsiteY25" fmla="*/ 555625 h 908050"/>
              <a:gd name="connsiteX26" fmla="*/ 282575 w 676275"/>
              <a:gd name="connsiteY26" fmla="*/ 546100 h 908050"/>
              <a:gd name="connsiteX27" fmla="*/ 311150 w 676275"/>
              <a:gd name="connsiteY27" fmla="*/ 536575 h 908050"/>
              <a:gd name="connsiteX28" fmla="*/ 323850 w 676275"/>
              <a:gd name="connsiteY28" fmla="*/ 527050 h 908050"/>
              <a:gd name="connsiteX29" fmla="*/ 355600 w 676275"/>
              <a:gd name="connsiteY29" fmla="*/ 520700 h 908050"/>
              <a:gd name="connsiteX30" fmla="*/ 381000 w 676275"/>
              <a:gd name="connsiteY30" fmla="*/ 517525 h 908050"/>
              <a:gd name="connsiteX31" fmla="*/ 390525 w 676275"/>
              <a:gd name="connsiteY31" fmla="*/ 514350 h 908050"/>
              <a:gd name="connsiteX32" fmla="*/ 422275 w 676275"/>
              <a:gd name="connsiteY32" fmla="*/ 508000 h 908050"/>
              <a:gd name="connsiteX33" fmla="*/ 431800 w 676275"/>
              <a:gd name="connsiteY33" fmla="*/ 504825 h 908050"/>
              <a:gd name="connsiteX34" fmla="*/ 454025 w 676275"/>
              <a:gd name="connsiteY34" fmla="*/ 488950 h 908050"/>
              <a:gd name="connsiteX35" fmla="*/ 469900 w 676275"/>
              <a:gd name="connsiteY35" fmla="*/ 482600 h 908050"/>
              <a:gd name="connsiteX36" fmla="*/ 485775 w 676275"/>
              <a:gd name="connsiteY36" fmla="*/ 457200 h 908050"/>
              <a:gd name="connsiteX37" fmla="*/ 492125 w 676275"/>
              <a:gd name="connsiteY37" fmla="*/ 447675 h 908050"/>
              <a:gd name="connsiteX38" fmla="*/ 514350 w 676275"/>
              <a:gd name="connsiteY38" fmla="*/ 434975 h 908050"/>
              <a:gd name="connsiteX39" fmla="*/ 523875 w 676275"/>
              <a:gd name="connsiteY39" fmla="*/ 428625 h 908050"/>
              <a:gd name="connsiteX40" fmla="*/ 530225 w 676275"/>
              <a:gd name="connsiteY40" fmla="*/ 419100 h 908050"/>
              <a:gd name="connsiteX41" fmla="*/ 539750 w 676275"/>
              <a:gd name="connsiteY41" fmla="*/ 415925 h 908050"/>
              <a:gd name="connsiteX42" fmla="*/ 552450 w 676275"/>
              <a:gd name="connsiteY42" fmla="*/ 406400 h 908050"/>
              <a:gd name="connsiteX43" fmla="*/ 558800 w 676275"/>
              <a:gd name="connsiteY43" fmla="*/ 396875 h 908050"/>
              <a:gd name="connsiteX44" fmla="*/ 568325 w 676275"/>
              <a:gd name="connsiteY44" fmla="*/ 387350 h 908050"/>
              <a:gd name="connsiteX45" fmla="*/ 574675 w 676275"/>
              <a:gd name="connsiteY45" fmla="*/ 377825 h 908050"/>
              <a:gd name="connsiteX46" fmla="*/ 584200 w 676275"/>
              <a:gd name="connsiteY46" fmla="*/ 368300 h 908050"/>
              <a:gd name="connsiteX47" fmla="*/ 590550 w 676275"/>
              <a:gd name="connsiteY47" fmla="*/ 358775 h 908050"/>
              <a:gd name="connsiteX48" fmla="*/ 600075 w 676275"/>
              <a:gd name="connsiteY48" fmla="*/ 352425 h 908050"/>
              <a:gd name="connsiteX49" fmla="*/ 603250 w 676275"/>
              <a:gd name="connsiteY49" fmla="*/ 339725 h 908050"/>
              <a:gd name="connsiteX50" fmla="*/ 619125 w 676275"/>
              <a:gd name="connsiteY50" fmla="*/ 320675 h 908050"/>
              <a:gd name="connsiteX51" fmla="*/ 625475 w 676275"/>
              <a:gd name="connsiteY51" fmla="*/ 295275 h 908050"/>
              <a:gd name="connsiteX52" fmla="*/ 635000 w 676275"/>
              <a:gd name="connsiteY52" fmla="*/ 282575 h 908050"/>
              <a:gd name="connsiteX53" fmla="*/ 641350 w 676275"/>
              <a:gd name="connsiteY53" fmla="*/ 263525 h 908050"/>
              <a:gd name="connsiteX54" fmla="*/ 644525 w 676275"/>
              <a:gd name="connsiteY54" fmla="*/ 250825 h 908050"/>
              <a:gd name="connsiteX55" fmla="*/ 650875 w 676275"/>
              <a:gd name="connsiteY55" fmla="*/ 241300 h 908050"/>
              <a:gd name="connsiteX56" fmla="*/ 654050 w 676275"/>
              <a:gd name="connsiteY56" fmla="*/ 228600 h 908050"/>
              <a:gd name="connsiteX57" fmla="*/ 663575 w 676275"/>
              <a:gd name="connsiteY57" fmla="*/ 200025 h 908050"/>
              <a:gd name="connsiteX58" fmla="*/ 666750 w 676275"/>
              <a:gd name="connsiteY58" fmla="*/ 190500 h 908050"/>
              <a:gd name="connsiteX59" fmla="*/ 669925 w 676275"/>
              <a:gd name="connsiteY59" fmla="*/ 180975 h 908050"/>
              <a:gd name="connsiteX60" fmla="*/ 676275 w 676275"/>
              <a:gd name="connsiteY60" fmla="*/ 155575 h 908050"/>
              <a:gd name="connsiteX61" fmla="*/ 669925 w 676275"/>
              <a:gd name="connsiteY61" fmla="*/ 57150 h 908050"/>
              <a:gd name="connsiteX62" fmla="*/ 666750 w 676275"/>
              <a:gd name="connsiteY62" fmla="*/ 47625 h 908050"/>
              <a:gd name="connsiteX63" fmla="*/ 654050 w 676275"/>
              <a:gd name="connsiteY63" fmla="*/ 28575 h 908050"/>
              <a:gd name="connsiteX64" fmla="*/ 635000 w 676275"/>
              <a:gd name="connsiteY64" fmla="*/ 15875 h 908050"/>
              <a:gd name="connsiteX65" fmla="*/ 625475 w 676275"/>
              <a:gd name="connsiteY65" fmla="*/ 9525 h 908050"/>
              <a:gd name="connsiteX66" fmla="*/ 606425 w 676275"/>
              <a:gd name="connsiteY66" fmla="*/ 3175 h 908050"/>
              <a:gd name="connsiteX67" fmla="*/ 596900 w 676275"/>
              <a:gd name="connsiteY67" fmla="*/ 0 h 908050"/>
              <a:gd name="connsiteX68" fmla="*/ 552450 w 676275"/>
              <a:gd name="connsiteY68" fmla="*/ 9525 h 908050"/>
              <a:gd name="connsiteX69" fmla="*/ 542925 w 676275"/>
              <a:gd name="connsiteY69" fmla="*/ 12700 h 908050"/>
              <a:gd name="connsiteX70" fmla="*/ 523875 w 676275"/>
              <a:gd name="connsiteY70" fmla="*/ 25400 h 908050"/>
              <a:gd name="connsiteX71" fmla="*/ 514350 w 676275"/>
              <a:gd name="connsiteY71" fmla="*/ 31750 h 908050"/>
              <a:gd name="connsiteX72" fmla="*/ 492125 w 676275"/>
              <a:gd name="connsiteY72" fmla="*/ 60325 h 908050"/>
              <a:gd name="connsiteX73" fmla="*/ 482600 w 676275"/>
              <a:gd name="connsiteY73" fmla="*/ 95250 h 908050"/>
              <a:gd name="connsiteX74" fmla="*/ 485775 w 676275"/>
              <a:gd name="connsiteY74" fmla="*/ 123825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76275" h="908050">
                <a:moveTo>
                  <a:pt x="0" y="908050"/>
                </a:moveTo>
                <a:cubicBezTo>
                  <a:pt x="1058" y="900642"/>
                  <a:pt x="2760" y="893297"/>
                  <a:pt x="3175" y="885825"/>
                </a:cubicBezTo>
                <a:cubicBezTo>
                  <a:pt x="4878" y="855162"/>
                  <a:pt x="4434" y="824400"/>
                  <a:pt x="6350" y="793750"/>
                </a:cubicBezTo>
                <a:cubicBezTo>
                  <a:pt x="6559" y="790410"/>
                  <a:pt x="8207" y="787301"/>
                  <a:pt x="9525" y="784225"/>
                </a:cubicBezTo>
                <a:cubicBezTo>
                  <a:pt x="14599" y="772387"/>
                  <a:pt x="14342" y="770704"/>
                  <a:pt x="25400" y="765175"/>
                </a:cubicBezTo>
                <a:cubicBezTo>
                  <a:pt x="28393" y="763678"/>
                  <a:pt x="31932" y="763497"/>
                  <a:pt x="34925" y="762000"/>
                </a:cubicBezTo>
                <a:cubicBezTo>
                  <a:pt x="38338" y="760293"/>
                  <a:pt x="40877" y="756990"/>
                  <a:pt x="44450" y="755650"/>
                </a:cubicBezTo>
                <a:cubicBezTo>
                  <a:pt x="49503" y="753755"/>
                  <a:pt x="55090" y="753784"/>
                  <a:pt x="60325" y="752475"/>
                </a:cubicBezTo>
                <a:cubicBezTo>
                  <a:pt x="63572" y="751663"/>
                  <a:pt x="66675" y="750358"/>
                  <a:pt x="69850" y="749300"/>
                </a:cubicBezTo>
                <a:cubicBezTo>
                  <a:pt x="71967" y="746125"/>
                  <a:pt x="73982" y="742880"/>
                  <a:pt x="76200" y="739775"/>
                </a:cubicBezTo>
                <a:cubicBezTo>
                  <a:pt x="79276" y="735469"/>
                  <a:pt x="83358" y="731808"/>
                  <a:pt x="85725" y="727075"/>
                </a:cubicBezTo>
                <a:cubicBezTo>
                  <a:pt x="106227" y="686070"/>
                  <a:pt x="72136" y="739520"/>
                  <a:pt x="95250" y="704850"/>
                </a:cubicBezTo>
                <a:cubicBezTo>
                  <a:pt x="96308" y="699558"/>
                  <a:pt x="97254" y="694243"/>
                  <a:pt x="98425" y="688975"/>
                </a:cubicBezTo>
                <a:cubicBezTo>
                  <a:pt x="99372" y="684715"/>
                  <a:pt x="100819" y="680568"/>
                  <a:pt x="101600" y="676275"/>
                </a:cubicBezTo>
                <a:cubicBezTo>
                  <a:pt x="102939" y="668912"/>
                  <a:pt x="101736" y="660889"/>
                  <a:pt x="104775" y="654050"/>
                </a:cubicBezTo>
                <a:cubicBezTo>
                  <a:pt x="106325" y="650563"/>
                  <a:pt x="110987" y="649593"/>
                  <a:pt x="114300" y="647700"/>
                </a:cubicBezTo>
                <a:cubicBezTo>
                  <a:pt x="132169" y="637489"/>
                  <a:pt x="123132" y="643464"/>
                  <a:pt x="146050" y="638175"/>
                </a:cubicBezTo>
                <a:cubicBezTo>
                  <a:pt x="153557" y="636443"/>
                  <a:pt x="160911" y="634091"/>
                  <a:pt x="168275" y="631825"/>
                </a:cubicBezTo>
                <a:cubicBezTo>
                  <a:pt x="174672" y="629857"/>
                  <a:pt x="180665" y="626141"/>
                  <a:pt x="187325" y="625475"/>
                </a:cubicBezTo>
                <a:lnTo>
                  <a:pt x="219075" y="622300"/>
                </a:lnTo>
                <a:cubicBezTo>
                  <a:pt x="222250" y="620183"/>
                  <a:pt x="226087" y="618822"/>
                  <a:pt x="228600" y="615950"/>
                </a:cubicBezTo>
                <a:cubicBezTo>
                  <a:pt x="233626" y="610207"/>
                  <a:pt x="237067" y="603250"/>
                  <a:pt x="241300" y="596900"/>
                </a:cubicBezTo>
                <a:cubicBezTo>
                  <a:pt x="243417" y="593725"/>
                  <a:pt x="246443" y="590995"/>
                  <a:pt x="247650" y="587375"/>
                </a:cubicBezTo>
                <a:cubicBezTo>
                  <a:pt x="248708" y="584200"/>
                  <a:pt x="249165" y="580756"/>
                  <a:pt x="250825" y="577850"/>
                </a:cubicBezTo>
                <a:cubicBezTo>
                  <a:pt x="253450" y="573256"/>
                  <a:pt x="257175" y="569383"/>
                  <a:pt x="260350" y="565150"/>
                </a:cubicBezTo>
                <a:cubicBezTo>
                  <a:pt x="261408" y="561975"/>
                  <a:pt x="261434" y="558238"/>
                  <a:pt x="263525" y="555625"/>
                </a:cubicBezTo>
                <a:cubicBezTo>
                  <a:pt x="268831" y="548993"/>
                  <a:pt x="275573" y="549101"/>
                  <a:pt x="282575" y="546100"/>
                </a:cubicBezTo>
                <a:cubicBezTo>
                  <a:pt x="305579" y="536241"/>
                  <a:pt x="284389" y="541927"/>
                  <a:pt x="311150" y="536575"/>
                </a:cubicBezTo>
                <a:cubicBezTo>
                  <a:pt x="315383" y="533400"/>
                  <a:pt x="319256" y="529675"/>
                  <a:pt x="323850" y="527050"/>
                </a:cubicBezTo>
                <a:cubicBezTo>
                  <a:pt x="331191" y="522855"/>
                  <a:pt x="350820" y="521337"/>
                  <a:pt x="355600" y="520700"/>
                </a:cubicBezTo>
                <a:lnTo>
                  <a:pt x="381000" y="517525"/>
                </a:lnTo>
                <a:cubicBezTo>
                  <a:pt x="384175" y="516467"/>
                  <a:pt x="387264" y="515103"/>
                  <a:pt x="390525" y="514350"/>
                </a:cubicBezTo>
                <a:cubicBezTo>
                  <a:pt x="401042" y="511923"/>
                  <a:pt x="412036" y="511413"/>
                  <a:pt x="422275" y="508000"/>
                </a:cubicBezTo>
                <a:cubicBezTo>
                  <a:pt x="425450" y="506942"/>
                  <a:pt x="428807" y="506322"/>
                  <a:pt x="431800" y="504825"/>
                </a:cubicBezTo>
                <a:cubicBezTo>
                  <a:pt x="443702" y="498874"/>
                  <a:pt x="441082" y="496141"/>
                  <a:pt x="454025" y="488950"/>
                </a:cubicBezTo>
                <a:cubicBezTo>
                  <a:pt x="459007" y="486182"/>
                  <a:pt x="464608" y="484717"/>
                  <a:pt x="469900" y="482600"/>
                </a:cubicBezTo>
                <a:cubicBezTo>
                  <a:pt x="479845" y="462709"/>
                  <a:pt x="472036" y="476434"/>
                  <a:pt x="485775" y="457200"/>
                </a:cubicBezTo>
                <a:cubicBezTo>
                  <a:pt x="487993" y="454095"/>
                  <a:pt x="489427" y="450373"/>
                  <a:pt x="492125" y="447675"/>
                </a:cubicBezTo>
                <a:cubicBezTo>
                  <a:pt x="507480" y="432320"/>
                  <a:pt x="499819" y="442240"/>
                  <a:pt x="514350" y="434975"/>
                </a:cubicBezTo>
                <a:cubicBezTo>
                  <a:pt x="517763" y="433268"/>
                  <a:pt x="520700" y="430742"/>
                  <a:pt x="523875" y="428625"/>
                </a:cubicBezTo>
                <a:cubicBezTo>
                  <a:pt x="525992" y="425450"/>
                  <a:pt x="527245" y="421484"/>
                  <a:pt x="530225" y="419100"/>
                </a:cubicBezTo>
                <a:cubicBezTo>
                  <a:pt x="532838" y="417009"/>
                  <a:pt x="536844" y="417585"/>
                  <a:pt x="539750" y="415925"/>
                </a:cubicBezTo>
                <a:cubicBezTo>
                  <a:pt x="544344" y="413300"/>
                  <a:pt x="548708" y="410142"/>
                  <a:pt x="552450" y="406400"/>
                </a:cubicBezTo>
                <a:cubicBezTo>
                  <a:pt x="555148" y="403702"/>
                  <a:pt x="556357" y="399806"/>
                  <a:pt x="558800" y="396875"/>
                </a:cubicBezTo>
                <a:cubicBezTo>
                  <a:pt x="561675" y="393426"/>
                  <a:pt x="565450" y="390799"/>
                  <a:pt x="568325" y="387350"/>
                </a:cubicBezTo>
                <a:cubicBezTo>
                  <a:pt x="570768" y="384419"/>
                  <a:pt x="572232" y="380756"/>
                  <a:pt x="574675" y="377825"/>
                </a:cubicBezTo>
                <a:cubicBezTo>
                  <a:pt x="577550" y="374376"/>
                  <a:pt x="581325" y="371749"/>
                  <a:pt x="584200" y="368300"/>
                </a:cubicBezTo>
                <a:cubicBezTo>
                  <a:pt x="586643" y="365369"/>
                  <a:pt x="587852" y="361473"/>
                  <a:pt x="590550" y="358775"/>
                </a:cubicBezTo>
                <a:cubicBezTo>
                  <a:pt x="593248" y="356077"/>
                  <a:pt x="596900" y="354542"/>
                  <a:pt x="600075" y="352425"/>
                </a:cubicBezTo>
                <a:cubicBezTo>
                  <a:pt x="601133" y="348192"/>
                  <a:pt x="601531" y="343736"/>
                  <a:pt x="603250" y="339725"/>
                </a:cubicBezTo>
                <a:cubicBezTo>
                  <a:pt x="606565" y="331989"/>
                  <a:pt x="613404" y="326396"/>
                  <a:pt x="619125" y="320675"/>
                </a:cubicBezTo>
                <a:cubicBezTo>
                  <a:pt x="619929" y="316655"/>
                  <a:pt x="622471" y="300532"/>
                  <a:pt x="625475" y="295275"/>
                </a:cubicBezTo>
                <a:cubicBezTo>
                  <a:pt x="628100" y="290681"/>
                  <a:pt x="631825" y="286808"/>
                  <a:pt x="635000" y="282575"/>
                </a:cubicBezTo>
                <a:cubicBezTo>
                  <a:pt x="637117" y="276225"/>
                  <a:pt x="639427" y="269936"/>
                  <a:pt x="641350" y="263525"/>
                </a:cubicBezTo>
                <a:cubicBezTo>
                  <a:pt x="642604" y="259345"/>
                  <a:pt x="642806" y="254836"/>
                  <a:pt x="644525" y="250825"/>
                </a:cubicBezTo>
                <a:cubicBezTo>
                  <a:pt x="646028" y="247318"/>
                  <a:pt x="648758" y="244475"/>
                  <a:pt x="650875" y="241300"/>
                </a:cubicBezTo>
                <a:cubicBezTo>
                  <a:pt x="651933" y="237067"/>
                  <a:pt x="652796" y="232780"/>
                  <a:pt x="654050" y="228600"/>
                </a:cubicBezTo>
                <a:lnTo>
                  <a:pt x="663575" y="200025"/>
                </a:lnTo>
                <a:lnTo>
                  <a:pt x="666750" y="190500"/>
                </a:lnTo>
                <a:cubicBezTo>
                  <a:pt x="667808" y="187325"/>
                  <a:pt x="669269" y="184257"/>
                  <a:pt x="669925" y="180975"/>
                </a:cubicBezTo>
                <a:cubicBezTo>
                  <a:pt x="673756" y="161818"/>
                  <a:pt x="671393" y="170220"/>
                  <a:pt x="676275" y="155575"/>
                </a:cubicBezTo>
                <a:cubicBezTo>
                  <a:pt x="674882" y="119347"/>
                  <a:pt x="678111" y="89893"/>
                  <a:pt x="669925" y="57150"/>
                </a:cubicBezTo>
                <a:cubicBezTo>
                  <a:pt x="669113" y="53903"/>
                  <a:pt x="668375" y="50551"/>
                  <a:pt x="666750" y="47625"/>
                </a:cubicBezTo>
                <a:cubicBezTo>
                  <a:pt x="663044" y="40954"/>
                  <a:pt x="660400" y="32808"/>
                  <a:pt x="654050" y="28575"/>
                </a:cubicBezTo>
                <a:lnTo>
                  <a:pt x="635000" y="15875"/>
                </a:lnTo>
                <a:cubicBezTo>
                  <a:pt x="631825" y="13758"/>
                  <a:pt x="629095" y="10732"/>
                  <a:pt x="625475" y="9525"/>
                </a:cubicBezTo>
                <a:lnTo>
                  <a:pt x="606425" y="3175"/>
                </a:lnTo>
                <a:lnTo>
                  <a:pt x="596900" y="0"/>
                </a:lnTo>
                <a:cubicBezTo>
                  <a:pt x="534148" y="5705"/>
                  <a:pt x="579545" y="-4022"/>
                  <a:pt x="552450" y="9525"/>
                </a:cubicBezTo>
                <a:cubicBezTo>
                  <a:pt x="549457" y="11022"/>
                  <a:pt x="545851" y="11075"/>
                  <a:pt x="542925" y="12700"/>
                </a:cubicBezTo>
                <a:cubicBezTo>
                  <a:pt x="536254" y="16406"/>
                  <a:pt x="530225" y="21167"/>
                  <a:pt x="523875" y="25400"/>
                </a:cubicBezTo>
                <a:lnTo>
                  <a:pt x="514350" y="31750"/>
                </a:lnTo>
                <a:cubicBezTo>
                  <a:pt x="499159" y="54536"/>
                  <a:pt x="507046" y="45404"/>
                  <a:pt x="492125" y="60325"/>
                </a:cubicBezTo>
                <a:cubicBezTo>
                  <a:pt x="484068" y="84495"/>
                  <a:pt x="487088" y="72811"/>
                  <a:pt x="482600" y="95250"/>
                </a:cubicBezTo>
                <a:cubicBezTo>
                  <a:pt x="485906" y="121700"/>
                  <a:pt x="485775" y="112117"/>
                  <a:pt x="485775" y="123825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52848">
            <a:off x="7280225" y="3257073"/>
            <a:ext cx="1027924" cy="13003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252" y="2461118"/>
            <a:ext cx="1499515" cy="14841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31784" y="3765889"/>
            <a:ext cx="692675" cy="96578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60142" y="4366933"/>
            <a:ext cx="1445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Акумулятор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9545834" y="4379590"/>
            <a:ext cx="110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Інвертор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1711102" y="3978551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ФЕ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6875701" y="4031851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ФЕ</a:t>
            </a:r>
            <a:endParaRPr lang="en-GB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849716" y="4263755"/>
            <a:ext cx="847617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9665148" y="4216517"/>
            <a:ext cx="488824" cy="2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192072" y="4216517"/>
            <a:ext cx="127966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0495168" y="3617243"/>
            <a:ext cx="0" cy="60081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386820" y="3149773"/>
            <a:ext cx="2119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Навантаження ЗС</a:t>
            </a:r>
            <a:endParaRPr lang="en-GB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10730036" y="4216517"/>
            <a:ext cx="50405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522124" y="2751587"/>
            <a:ext cx="0" cy="2592288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0982064" y="2428516"/>
            <a:ext cx="99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Мережа</a:t>
            </a:r>
            <a:endParaRPr lang="en-GB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11594132" y="2751587"/>
            <a:ext cx="0" cy="2592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1666140" y="2751587"/>
            <a:ext cx="0" cy="259228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74863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5105"/>
            <a:ext cx="10515600" cy="594245"/>
          </a:xfrm>
        </p:spPr>
        <p:txBody>
          <a:bodyPr>
            <a:normAutofit/>
          </a:bodyPr>
          <a:lstStyle/>
          <a:p>
            <a:r>
              <a:rPr lang="ru-RU" sz="2800" b="0" dirty="0" err="1"/>
              <a:t>Класифікація</a:t>
            </a:r>
            <a:r>
              <a:rPr lang="ru-RU" sz="2800" b="0" dirty="0"/>
              <a:t> </a:t>
            </a:r>
            <a:r>
              <a:rPr lang="ru-RU" sz="2800" b="0" dirty="0" err="1"/>
              <a:t>основних</a:t>
            </a:r>
            <a:r>
              <a:rPr lang="ru-RU" sz="2800" b="0" dirty="0"/>
              <a:t> </a:t>
            </a:r>
            <a:r>
              <a:rPr lang="ru-RU" sz="2800" b="0" dirty="0" err="1"/>
              <a:t>відновлювальних</a:t>
            </a:r>
            <a:r>
              <a:rPr lang="ru-RU" sz="2800" b="0" dirty="0"/>
              <a:t> </a:t>
            </a:r>
            <a:r>
              <a:rPr lang="ru-RU" sz="2800" b="0" dirty="0" err="1"/>
              <a:t>джерел</a:t>
            </a:r>
            <a:r>
              <a:rPr lang="ru-RU" sz="2800" b="0" dirty="0"/>
              <a:t> </a:t>
            </a:r>
            <a:r>
              <a:rPr lang="ru-RU" sz="2800" b="0" dirty="0" err="1"/>
              <a:t>енергії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BF8721-3B16-44C6-8820-3499F7026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25" y="1473548"/>
            <a:ext cx="9668350" cy="416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47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8245DB6-626D-47E0-A37C-09F2E88D1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93F4FFB-A964-444C-B72F-839D98705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Фотоелектричні системи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4A881F-011B-4886-B461-85E1BDCF2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5957"/>
            <a:ext cx="8355946" cy="50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01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830EFF8-0042-4460-8049-815ADFB3A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776" y="1922956"/>
            <a:ext cx="3688211" cy="358264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 кВт ≈1 000 $</a:t>
            </a: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08B625F-6C59-4A42-9971-C2CA3B2B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Фотоелектричні системи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B9CBFA-E4A8-4F7B-BD1E-135CD05F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2" y="1371193"/>
            <a:ext cx="7833737" cy="53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60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8DB9C27-DB75-432E-851D-8C765B44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08681"/>
            <a:ext cx="10856626" cy="358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Орієнтація </a:t>
            </a:r>
            <a:r>
              <a:rPr lang="uk-UA" dirty="0" err="1"/>
              <a:t>фотопанелей</a:t>
            </a:r>
            <a:r>
              <a:rPr lang="uk-UA" dirty="0"/>
              <a:t> на південь</a:t>
            </a:r>
          </a:p>
          <a:p>
            <a:pPr marL="0" indent="0">
              <a:buNone/>
            </a:pPr>
            <a:r>
              <a:rPr lang="uk-UA" dirty="0"/>
              <a:t>Кут встановлення рівний широті місцевості</a:t>
            </a:r>
          </a:p>
          <a:p>
            <a:pPr marL="0" indent="0">
              <a:buNone/>
            </a:pPr>
            <a:r>
              <a:rPr lang="ru-RU" dirty="0"/>
              <a:t>Для 1 кВт </a:t>
            </a:r>
            <a:r>
              <a:rPr lang="ru-RU" dirty="0" err="1"/>
              <a:t>встановленої</a:t>
            </a:r>
            <a:r>
              <a:rPr lang="ru-RU" dirty="0"/>
              <a:t> </a:t>
            </a:r>
            <a:r>
              <a:rPr lang="ru-RU" dirty="0" err="1"/>
              <a:t>потужності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6-6,5 м²площі</a:t>
            </a:r>
          </a:p>
          <a:p>
            <a:pPr marL="0" indent="0">
              <a:buNone/>
            </a:pP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потужних</a:t>
            </a:r>
            <a:r>
              <a:rPr lang="ru-RU" dirty="0"/>
              <a:t> СЕС: 1МВт = 2га</a:t>
            </a:r>
          </a:p>
          <a:p>
            <a:pPr marL="0" indent="0">
              <a:buNone/>
            </a:pP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електричної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в </a:t>
            </a:r>
            <a:r>
              <a:rPr lang="ru-RU" dirty="0" err="1"/>
              <a:t>рік</a:t>
            </a:r>
            <a:r>
              <a:rPr lang="ru-RU" dirty="0"/>
              <a:t>: 150-200кВт·год/м² </a:t>
            </a:r>
            <a:r>
              <a:rPr lang="ru-RU" dirty="0" err="1"/>
              <a:t>або</a:t>
            </a:r>
            <a:r>
              <a:rPr lang="ru-RU" dirty="0"/>
              <a:t> 1000-1300 </a:t>
            </a:r>
            <a:r>
              <a:rPr lang="ru-RU" dirty="0" err="1"/>
              <a:t>кВт·год</a:t>
            </a:r>
            <a:r>
              <a:rPr lang="ru-RU" dirty="0"/>
              <a:t> /1кВт </a:t>
            </a:r>
            <a:r>
              <a:rPr lang="ru-RU" dirty="0" err="1"/>
              <a:t>встановленої</a:t>
            </a:r>
            <a:r>
              <a:rPr lang="ru-RU" dirty="0"/>
              <a:t> </a:t>
            </a:r>
            <a:r>
              <a:rPr lang="ru-RU" dirty="0" err="1"/>
              <a:t>потужності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Інвестиції: 1000 євро /кВт</a:t>
            </a:r>
          </a:p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823BF08-822D-41D7-A53E-1C1F9972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085"/>
            <a:ext cx="10704226" cy="594245"/>
          </a:xfrm>
        </p:spPr>
        <p:txBody>
          <a:bodyPr>
            <a:normAutofit fontScale="90000"/>
          </a:bodyPr>
          <a:lstStyle/>
          <a:p>
            <a:r>
              <a:rPr lang="uk-UA" dirty="0"/>
              <a:t>Експрес аналіз</a:t>
            </a:r>
          </a:p>
        </p:txBody>
      </p:sp>
    </p:spTree>
    <p:extLst>
      <p:ext uri="{BB962C8B-B14F-4D97-AF65-F5344CB8AC3E}">
        <p14:creationId xmlns:p14="http://schemas.microsoft.com/office/powerpoint/2010/main" val="707104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2567714-A543-47B8-8681-6C6822DB0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FBF336-F6F2-438C-9BAC-D3567AD7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74" y="1396592"/>
            <a:ext cx="8764800" cy="4292621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200624D9-5735-4D7C-AF90-D2DEDF97D56C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83512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D79DAEA-8B93-4433-AABA-92B72D22F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B0C90-05BC-4E95-82AD-F7AB3337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9" y="1541905"/>
            <a:ext cx="5573453" cy="41986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D720F2-BAD3-4E8B-9E63-AB52A3D8A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1905"/>
            <a:ext cx="5756562" cy="4198608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F278C263-293B-42ED-8D33-5C96E17A3C02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05419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D79DAEA-8B93-4433-AABA-92B72D22F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D0FA4D-3B8B-41AA-B534-8BD72441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06D4EE-0EDF-4089-925A-B994C583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599" y="1475041"/>
            <a:ext cx="6811201" cy="5108067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2FC79E50-975C-4DAE-942B-0D709B4D68C0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8566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D79DAEA-8B93-4433-AABA-92B72D22F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BF628-F76B-4CFF-BA7A-54E3CF61A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1381687"/>
            <a:ext cx="6877049" cy="5333438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76A6A00-D764-4AAE-B52B-F7B2C399EAFD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971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19193F-DCF3-4A9A-B04F-08A10E73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9" y="2063863"/>
            <a:ext cx="7511671" cy="40892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C8FC26-CE1A-4126-A511-95D1CEF64C02}"/>
              </a:ext>
            </a:extLst>
          </p:cNvPr>
          <p:cNvSpPr/>
          <p:nvPr/>
        </p:nvSpPr>
        <p:spPr>
          <a:xfrm>
            <a:off x="981075" y="1454947"/>
            <a:ext cx="9163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LiberationSans"/>
              </a:rPr>
              <a:t>ФІНАНСОВИЙ РОЗРАХУНОК РІЧНОЇ ЕКОНОМІЇ </a:t>
            </a:r>
            <a:r>
              <a:rPr lang="uk-UA" b="1" dirty="0">
                <a:latin typeface="LeagueSpartan-Bold"/>
              </a:rPr>
              <a:t>/ </a:t>
            </a:r>
            <a:r>
              <a:rPr lang="uk-UA" dirty="0">
                <a:latin typeface="LiberationSans"/>
              </a:rPr>
              <a:t>РІЧНОГО ПРИБУТКУ</a:t>
            </a:r>
            <a:endParaRPr lang="uk-UA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F11CC8E5-1044-43CF-A145-23A764DA47D7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37039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0FB35E-5665-4062-99A7-28FD731F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1378108"/>
            <a:ext cx="7154250" cy="4929732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005C39F-F154-49AF-A946-8433979EB671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 dirty="0"/>
              <a:t>Геліоенергетика. Фотоелектричні системи</a:t>
            </a:r>
          </a:p>
        </p:txBody>
      </p:sp>
    </p:spTree>
    <p:extLst>
      <p:ext uri="{BB962C8B-B14F-4D97-AF65-F5344CB8AC3E}">
        <p14:creationId xmlns:p14="http://schemas.microsoft.com/office/powerpoint/2010/main" val="860676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0D8398A3-14D9-4F7A-BE2F-6F0335C3D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54456B-ACBA-4C4B-85BB-C94E23CB9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87" y="633273"/>
            <a:ext cx="10704226" cy="594245"/>
          </a:xfrm>
        </p:spPr>
        <p:txBody>
          <a:bodyPr>
            <a:normAutofit fontScale="90000"/>
          </a:bodyPr>
          <a:lstStyle/>
          <a:p>
            <a:r>
              <a:rPr lang="uk-UA" dirty="0"/>
              <a:t>Геліоенергетика. Фотоелектричні системи</a:t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A46782-8EF6-4BD9-BCE0-B0429BEC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1487906"/>
            <a:ext cx="7227601" cy="42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A72CA2-28C3-41D4-B59E-F3F8A6F95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4012"/>
            <a:ext cx="9867900" cy="398386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9E1318-C5B9-4876-8A32-2F7E5661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err="1"/>
              <a:t>Класифікація</a:t>
            </a:r>
            <a:r>
              <a:rPr lang="ru-RU" b="0" dirty="0"/>
              <a:t> </a:t>
            </a:r>
            <a:r>
              <a:rPr lang="ru-RU" b="0" dirty="0" err="1"/>
              <a:t>основних</a:t>
            </a:r>
            <a:r>
              <a:rPr lang="ru-RU" b="0" dirty="0"/>
              <a:t> </a:t>
            </a:r>
            <a:r>
              <a:rPr lang="ru-RU" b="0" dirty="0" err="1"/>
              <a:t>відновлювальних</a:t>
            </a:r>
            <a:r>
              <a:rPr lang="ru-RU" b="0" dirty="0"/>
              <a:t> </a:t>
            </a:r>
            <a:r>
              <a:rPr lang="ru-RU" b="0" dirty="0" err="1"/>
              <a:t>джерел</a:t>
            </a:r>
            <a:r>
              <a:rPr lang="ru-RU" b="0" dirty="0"/>
              <a:t> </a:t>
            </a:r>
            <a:r>
              <a:rPr lang="ru-RU" b="0" dirty="0" err="1"/>
              <a:t>енергії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9887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E354D67-297A-44C0-A5FB-40BA0962B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/>
              <a:t>Яка вартість 1 кВт-год від сонячних панелей?</a:t>
            </a:r>
          </a:p>
          <a:p>
            <a:pPr marL="0" indent="0">
              <a:buNone/>
            </a:pPr>
            <a:r>
              <a:rPr lang="uk-UA" dirty="0"/>
              <a:t>якщо </a:t>
            </a:r>
          </a:p>
          <a:p>
            <a:pPr marL="0" indent="0">
              <a:buNone/>
            </a:pPr>
            <a:r>
              <a:rPr lang="uk-UA" dirty="0"/>
              <a:t>1 кВт потужності коштує 30 000 грн.</a:t>
            </a:r>
          </a:p>
          <a:p>
            <a:pPr marL="0" indent="0">
              <a:buNone/>
            </a:pPr>
            <a:r>
              <a:rPr lang="uk-UA" dirty="0"/>
              <a:t>річне виробництво 1000 кВт-год/рік, а термін служби 20 років.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1800" dirty="0"/>
              <a:t>(в даному прикладі не враховане поступове зменшення виробництво панеллю, та не враховані експлуатаційні витирати)</a:t>
            </a:r>
            <a:endParaRPr lang="ru-RU" sz="1800" dirty="0"/>
          </a:p>
          <a:p>
            <a:endParaRPr lang="uk-UA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B132610A-01CA-4533-80C4-E63663DA2E7D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6927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89F9F5E-9486-4618-B660-9EB1529C1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За 20 років панелі вироблять:</a:t>
            </a:r>
          </a:p>
          <a:p>
            <a:pPr marL="0" indent="0">
              <a:buNone/>
            </a:pPr>
            <a:r>
              <a:rPr lang="uk-UA" dirty="0"/>
              <a:t>20 років * 1000 </a:t>
            </a:r>
            <a:r>
              <a:rPr lang="uk-UA" dirty="0" err="1"/>
              <a:t>кВтгод</a:t>
            </a:r>
            <a:r>
              <a:rPr lang="uk-UA" dirty="0"/>
              <a:t>/рік = 20 000 </a:t>
            </a:r>
            <a:r>
              <a:rPr lang="uk-UA" dirty="0" err="1"/>
              <a:t>кВтгод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Витрати на виробництво 20 000 </a:t>
            </a:r>
            <a:r>
              <a:rPr lang="uk-UA" dirty="0" err="1"/>
              <a:t>кВтгод</a:t>
            </a:r>
            <a:r>
              <a:rPr lang="uk-UA" dirty="0"/>
              <a:t> енергії становили 30 000 грн</a:t>
            </a:r>
          </a:p>
          <a:p>
            <a:pPr marL="0" indent="0">
              <a:buNone/>
            </a:pPr>
            <a:r>
              <a:rPr lang="uk-UA" dirty="0"/>
              <a:t>Таким чином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1 </a:t>
            </a:r>
            <a:r>
              <a:rPr lang="uk-UA" dirty="0" err="1"/>
              <a:t>кВтгод</a:t>
            </a:r>
            <a:r>
              <a:rPr lang="uk-UA" dirty="0"/>
              <a:t> = 30 000 грн / 20 000 </a:t>
            </a:r>
            <a:r>
              <a:rPr lang="uk-UA" dirty="0" err="1"/>
              <a:t>кВтгод</a:t>
            </a:r>
            <a:r>
              <a:rPr lang="uk-UA" dirty="0"/>
              <a:t>  = 1,5 грн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DDFA65D8-E660-4A0D-91CF-7B50289A4812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7641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B0D3227-4405-40CA-9F26-D119437F7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0950"/>
            <a:ext cx="10704226" cy="180038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де Су – </a:t>
            </a:r>
            <a:r>
              <a:rPr lang="ru-RU" dirty="0" err="1"/>
              <a:t>питомі</a:t>
            </a:r>
            <a:r>
              <a:rPr lang="ru-RU" dirty="0"/>
              <a:t> </a:t>
            </a:r>
            <a:r>
              <a:rPr lang="ru-RU" dirty="0" err="1"/>
              <a:t>затрати</a:t>
            </a:r>
            <a:r>
              <a:rPr lang="ru-RU" dirty="0"/>
              <a:t> на </a:t>
            </a:r>
            <a:r>
              <a:rPr lang="ru-RU" dirty="0" err="1"/>
              <a:t>закупівлю</a:t>
            </a:r>
            <a:r>
              <a:rPr lang="ru-RU" dirty="0"/>
              <a:t> </a:t>
            </a:r>
            <a:r>
              <a:rPr lang="ru-RU" dirty="0" err="1"/>
              <a:t>генеруючої</a:t>
            </a:r>
            <a:r>
              <a:rPr lang="ru-RU" dirty="0"/>
              <a:t> установки (</a:t>
            </a:r>
            <a:r>
              <a:rPr lang="ru-RU" dirty="0" err="1"/>
              <a:t>фотоелектричних</a:t>
            </a:r>
            <a:r>
              <a:rPr lang="ru-RU" dirty="0"/>
              <a:t> модулей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вітряка</a:t>
            </a:r>
            <a:r>
              <a:rPr lang="ru-RU" dirty="0"/>
              <a:t>); </a:t>
            </a:r>
          </a:p>
          <a:p>
            <a:r>
              <a:rPr lang="ru-RU" dirty="0" err="1"/>
              <a:t>Te</a:t>
            </a:r>
            <a:r>
              <a:rPr lang="ru-RU" dirty="0"/>
              <a:t>/у–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експлуатації</a:t>
            </a:r>
            <a:r>
              <a:rPr lang="ru-RU" dirty="0"/>
              <a:t> установки (</a:t>
            </a:r>
            <a:r>
              <a:rPr lang="ru-RU" dirty="0" err="1"/>
              <a:t>фотоелектричних</a:t>
            </a:r>
            <a:r>
              <a:rPr lang="ru-RU" dirty="0"/>
              <a:t> модулей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вітряка</a:t>
            </a:r>
            <a:r>
              <a:rPr lang="ru-RU" dirty="0"/>
              <a:t>); </a:t>
            </a:r>
          </a:p>
          <a:p>
            <a:r>
              <a:rPr lang="en-US" dirty="0" err="1"/>
              <a:t>Te</a:t>
            </a:r>
            <a:r>
              <a:rPr lang="en-US" dirty="0"/>
              <a:t>/</a:t>
            </a:r>
            <a:r>
              <a:rPr lang="uk-UA" dirty="0" err="1"/>
              <a:t>д.о</a:t>
            </a:r>
            <a:r>
              <a:rPr lang="uk-UA" dirty="0"/>
              <a:t>.– термін експлуатації допоміжного обладнання (</a:t>
            </a:r>
            <a:r>
              <a:rPr lang="uk-UA" dirty="0" err="1"/>
              <a:t>інвенторів</a:t>
            </a:r>
            <a:r>
              <a:rPr lang="uk-UA" dirty="0"/>
              <a:t>, акумуляторних </a:t>
            </a:r>
            <a:r>
              <a:rPr lang="uk-UA" dirty="0" err="1"/>
              <a:t>батарей</a:t>
            </a:r>
            <a:r>
              <a:rPr lang="uk-UA" dirty="0"/>
              <a:t>, та інше); </a:t>
            </a:r>
          </a:p>
          <a:p>
            <a:r>
              <a:rPr lang="ru-RU" dirty="0" err="1"/>
              <a:t>bд.о</a:t>
            </a:r>
            <a:r>
              <a:rPr lang="ru-RU" dirty="0"/>
              <a:t>. – </a:t>
            </a:r>
            <a:r>
              <a:rPr lang="ru-RU" dirty="0" err="1"/>
              <a:t>питомі</a:t>
            </a:r>
            <a:r>
              <a:rPr lang="ru-RU" dirty="0"/>
              <a:t> </a:t>
            </a:r>
            <a:r>
              <a:rPr lang="ru-RU" dirty="0" err="1"/>
              <a:t>затрати</a:t>
            </a:r>
            <a:r>
              <a:rPr lang="ru-RU" dirty="0"/>
              <a:t> на </a:t>
            </a:r>
            <a:r>
              <a:rPr lang="ru-RU" dirty="0" err="1"/>
              <a:t>закупівлю</a:t>
            </a:r>
            <a:r>
              <a:rPr lang="ru-RU" dirty="0"/>
              <a:t> </a:t>
            </a:r>
            <a:r>
              <a:rPr lang="ru-RU" dirty="0" err="1"/>
              <a:t>допоміжного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 у долях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 основного; </a:t>
            </a:r>
          </a:p>
          <a:p>
            <a:r>
              <a:rPr lang="en-US" dirty="0"/>
              <a:t>b</a:t>
            </a:r>
            <a:r>
              <a:rPr lang="uk-UA" dirty="0" err="1"/>
              <a:t>обсл</a:t>
            </a:r>
            <a:r>
              <a:rPr lang="uk-UA" dirty="0"/>
              <a:t>. – питомі річні експлуатаційні затрати, від вартості основних фондів; </a:t>
            </a:r>
          </a:p>
          <a:p>
            <a:r>
              <a:rPr lang="ru-RU" dirty="0"/>
              <a:t>W –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виробленої</a:t>
            </a:r>
            <a:r>
              <a:rPr lang="ru-RU" dirty="0"/>
              <a:t> </a:t>
            </a:r>
            <a:r>
              <a:rPr lang="ru-RU" dirty="0" err="1"/>
              <a:t>електричної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питомою</a:t>
            </a:r>
            <a:r>
              <a:rPr lang="ru-RU" dirty="0"/>
              <a:t> </a:t>
            </a:r>
            <a:r>
              <a:rPr lang="ru-RU" dirty="0" err="1"/>
              <a:t>одиницею</a:t>
            </a:r>
            <a:r>
              <a:rPr lang="ru-RU" dirty="0"/>
              <a:t> </a:t>
            </a:r>
            <a:r>
              <a:rPr lang="ru-RU" dirty="0" err="1"/>
              <a:t>встановленої</a:t>
            </a:r>
            <a:r>
              <a:rPr lang="ru-RU" dirty="0"/>
              <a:t> </a:t>
            </a:r>
            <a:r>
              <a:rPr lang="ru-RU" dirty="0" err="1"/>
              <a:t>потужності</a:t>
            </a:r>
            <a:r>
              <a:rPr lang="ru-RU" dirty="0"/>
              <a:t> установки за </a:t>
            </a:r>
            <a:r>
              <a:rPr lang="ru-RU" dirty="0" err="1"/>
              <a:t>усереднений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;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FDD215-34E7-493E-B7B1-B92193E47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270" y="1816557"/>
            <a:ext cx="5889105" cy="1254616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D3B3F255-6774-42DC-8C1A-7362791A3CEE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/>
              <a:t>Геліоенергетика. Фотоелектричні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2610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7879634-D79F-4B23-837D-E051D11CD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865387"/>
              </p:ext>
            </p:extLst>
          </p:nvPr>
        </p:nvGraphicFramePr>
        <p:xfrm>
          <a:off x="744824" y="3076574"/>
          <a:ext cx="10704226" cy="2777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85051">
                  <a:extLst>
                    <a:ext uri="{9D8B030D-6E8A-4147-A177-3AD203B41FA5}">
                      <a16:colId xmlns:a16="http://schemas.microsoft.com/office/drawing/2014/main" val="167490509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854533129"/>
                    </a:ext>
                  </a:extLst>
                </a:gridCol>
              </a:tblGrid>
              <a:tr h="40962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>
                          <a:effectLst/>
                        </a:rPr>
                        <a:t>де Су – питомі затрати на закупівлю генеруючої установки (фотоелектричних модулей або вітряка);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5233502"/>
                  </a:ext>
                </a:extLst>
              </a:tr>
              <a:tr h="32672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>
                          <a:effectLst/>
                        </a:rPr>
                        <a:t>Te/у– термін експлуатації установки (фотоелектричних модулей або вітряка);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24421490"/>
                  </a:ext>
                </a:extLst>
              </a:tr>
              <a:tr h="40962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err="1">
                          <a:effectLst/>
                        </a:rPr>
                        <a:t>Te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 err="1">
                          <a:effectLst/>
                        </a:rPr>
                        <a:t>д.о</a:t>
                      </a:r>
                      <a:r>
                        <a:rPr lang="ru-RU" sz="1600" u="none" strike="noStrike" dirty="0">
                          <a:effectLst/>
                        </a:rPr>
                        <a:t>.– </a:t>
                      </a:r>
                      <a:r>
                        <a:rPr lang="ru-RU" sz="1600" u="none" strike="noStrike" dirty="0" err="1">
                          <a:effectLst/>
                        </a:rPr>
                        <a:t>термін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експлуатації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допоміжного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обладнання</a:t>
                      </a:r>
                      <a:r>
                        <a:rPr lang="ru-RU" sz="1600" u="none" strike="noStrike" dirty="0">
                          <a:effectLst/>
                        </a:rPr>
                        <a:t> (</a:t>
                      </a:r>
                      <a:r>
                        <a:rPr lang="ru-RU" sz="1600" u="none" strike="noStrike" dirty="0" err="1">
                          <a:effectLst/>
                        </a:rPr>
                        <a:t>інвенторів</a:t>
                      </a:r>
                      <a:r>
                        <a:rPr lang="ru-RU" sz="1600" u="none" strike="noStrike" dirty="0">
                          <a:effectLst/>
                        </a:rPr>
                        <a:t>, </a:t>
                      </a:r>
                      <a:r>
                        <a:rPr lang="ru-RU" sz="1600" u="none" strike="noStrike" dirty="0" err="1">
                          <a:effectLst/>
                        </a:rPr>
                        <a:t>акумуляторних</a:t>
                      </a:r>
                      <a:r>
                        <a:rPr lang="ru-RU" sz="1600" u="none" strike="noStrike" dirty="0">
                          <a:effectLst/>
                        </a:rPr>
                        <a:t> батарей, та </a:t>
                      </a:r>
                      <a:r>
                        <a:rPr lang="ru-RU" sz="1600" u="none" strike="noStrike" dirty="0" err="1">
                          <a:effectLst/>
                        </a:rPr>
                        <a:t>інше</a:t>
                      </a:r>
                      <a:r>
                        <a:rPr lang="ru-RU" sz="1600" u="none" strike="noStrike" dirty="0">
                          <a:effectLst/>
                        </a:rPr>
                        <a:t>);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5723420"/>
                  </a:ext>
                </a:extLst>
              </a:tr>
              <a:tr h="32672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 dirty="0" err="1">
                          <a:effectLst/>
                        </a:rPr>
                        <a:t>bд.о</a:t>
                      </a:r>
                      <a:r>
                        <a:rPr lang="ru-RU" sz="1600" u="none" strike="noStrike" dirty="0">
                          <a:effectLst/>
                        </a:rPr>
                        <a:t>. – </a:t>
                      </a:r>
                      <a:r>
                        <a:rPr lang="ru-RU" sz="1600" u="none" strike="noStrike" dirty="0" err="1">
                          <a:effectLst/>
                        </a:rPr>
                        <a:t>питомі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затрати</a:t>
                      </a:r>
                      <a:r>
                        <a:rPr lang="ru-RU" sz="1600" u="none" strike="noStrike" dirty="0">
                          <a:effectLst/>
                        </a:rPr>
                        <a:t> на </a:t>
                      </a:r>
                      <a:r>
                        <a:rPr lang="ru-RU" sz="1600" u="none" strike="noStrike" dirty="0" err="1">
                          <a:effectLst/>
                        </a:rPr>
                        <a:t>закупівлю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допоміжного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обладнання</a:t>
                      </a:r>
                      <a:r>
                        <a:rPr lang="ru-RU" sz="1600" u="none" strike="noStrike" dirty="0">
                          <a:effectLst/>
                        </a:rPr>
                        <a:t> у долях </a:t>
                      </a:r>
                      <a:r>
                        <a:rPr lang="ru-RU" sz="1600" u="none" strike="noStrike" dirty="0" err="1">
                          <a:effectLst/>
                        </a:rPr>
                        <a:t>від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вартості</a:t>
                      </a:r>
                      <a:r>
                        <a:rPr lang="ru-RU" sz="1600" u="none" strike="noStrike" dirty="0">
                          <a:effectLst/>
                        </a:rPr>
                        <a:t> основного;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19907095"/>
                  </a:ext>
                </a:extLst>
              </a:tr>
              <a:tr h="32672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>
                          <a:effectLst/>
                        </a:rPr>
                        <a:t>b</a:t>
                      </a:r>
                      <a:r>
                        <a:rPr lang="ru-RU" sz="1600" u="none" strike="noStrike" dirty="0" err="1">
                          <a:effectLst/>
                        </a:rPr>
                        <a:t>обсл</a:t>
                      </a:r>
                      <a:r>
                        <a:rPr lang="ru-RU" sz="1600" u="none" strike="noStrike" dirty="0">
                          <a:effectLst/>
                        </a:rPr>
                        <a:t>. – </a:t>
                      </a:r>
                      <a:r>
                        <a:rPr lang="ru-RU" sz="1600" u="none" strike="noStrike" dirty="0" err="1">
                          <a:effectLst/>
                        </a:rPr>
                        <a:t>питомі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річні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експлуатаційні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затрати</a:t>
                      </a:r>
                      <a:r>
                        <a:rPr lang="ru-RU" sz="1600" u="none" strike="noStrike" dirty="0">
                          <a:effectLst/>
                        </a:rPr>
                        <a:t>, </a:t>
                      </a:r>
                      <a:r>
                        <a:rPr lang="ru-RU" sz="1600" u="none" strike="noStrike" dirty="0" err="1">
                          <a:effectLst/>
                        </a:rPr>
                        <a:t>від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вартості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основних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фондів</a:t>
                      </a:r>
                      <a:r>
                        <a:rPr lang="ru-RU" sz="1600" u="none" strike="noStrike" dirty="0">
                          <a:effectLst/>
                        </a:rPr>
                        <a:t>;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5643838"/>
                  </a:ext>
                </a:extLst>
              </a:tr>
              <a:tr h="4900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>
                          <a:effectLst/>
                        </a:rPr>
                        <a:t>W – кількість виробленої електричної енергії питомою одиницею встановленої потужності установки за усереднений рік;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95049741"/>
                  </a:ext>
                </a:extLst>
              </a:tr>
              <a:tr h="204811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1269004"/>
                  </a:ext>
                </a:extLst>
              </a:tr>
              <a:tr h="204811"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u="none" strike="noStrike" dirty="0">
                          <a:effectLst/>
                        </a:rPr>
                        <a:t>С =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1,98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83754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88D693-D305-42FC-81DB-707ADA660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970" y="1703881"/>
            <a:ext cx="5889105" cy="1254616"/>
          </a:xfrm>
          <a:prstGeom prst="rect">
            <a:avLst/>
          </a:prstGeom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413CF59C-E4D6-4A26-A5A7-7BFF98EDCB7E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 dirty="0"/>
              <a:t>Геліоенергетика. Фотоелектричні системи</a:t>
            </a:r>
          </a:p>
        </p:txBody>
      </p:sp>
    </p:spTree>
    <p:extLst>
      <p:ext uri="{BB962C8B-B14F-4D97-AF65-F5344CB8AC3E}">
        <p14:creationId xmlns:p14="http://schemas.microsoft.com/office/powerpoint/2010/main" val="3023977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Фотоелектричні системи. Освітлення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C1DDD253-C87C-4AD9-9048-6B132BF9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9" y="1919702"/>
            <a:ext cx="3943050" cy="30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57382DD8-3578-4BBF-B2AE-503F3A78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12" y="1676817"/>
            <a:ext cx="4168459" cy="32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A7D02BF-29B7-4121-8974-DA89E13B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2" y="1602669"/>
            <a:ext cx="4214165" cy="33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05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301FB66-3B62-419D-9E99-F82D1DDBB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85" y="1503320"/>
            <a:ext cx="4675169" cy="233154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D6662A0-C191-49B2-92A6-9A9AF0D7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Фотоелектричні системи. Освітлення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7502F5-536C-4CB7-89BF-A0A65F82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9" y="3810000"/>
            <a:ext cx="4343400" cy="2234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8CF1C-94DD-46C0-A927-1BF75E2E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881" y="1653402"/>
            <a:ext cx="4425526" cy="20313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70D215-08C5-481A-B69E-296DCE64C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907" y="3810000"/>
            <a:ext cx="4651474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63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510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uk-UA" dirty="0"/>
              <a:t>Фотоелектричні системи. Освітлення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1050" y="1732456"/>
            <a:ext cx="3284251" cy="358264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10 </a:t>
            </a:r>
            <a:r>
              <a:rPr lang="ru-RU" dirty="0" err="1"/>
              <a:t>світільників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Потужність</a:t>
            </a:r>
            <a:r>
              <a:rPr lang="ru-RU" dirty="0"/>
              <a:t> 30 </a:t>
            </a:r>
            <a:r>
              <a:rPr lang="ru-RU" dirty="0" err="1"/>
              <a:t>вт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Витрати</a:t>
            </a:r>
            <a:r>
              <a:rPr lang="ru-RU" dirty="0"/>
              <a:t> 200 000 </a:t>
            </a:r>
            <a:r>
              <a:rPr lang="ru-RU" dirty="0" err="1"/>
              <a:t>грн</a:t>
            </a:r>
            <a:endParaRPr lang="en-US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Економія на прокладанні мережі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B63CA8-BC62-4BD2-BC41-468228298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3" b="3947"/>
          <a:stretch/>
        </p:blipFill>
        <p:spPr>
          <a:xfrm>
            <a:off x="429832" y="1541956"/>
            <a:ext cx="7693786" cy="43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38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EFA3B78-B1F1-4EB6-B853-425966C82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74" y="1484153"/>
            <a:ext cx="10704226" cy="373222"/>
          </a:xfrm>
        </p:spPr>
        <p:txBody>
          <a:bodyPr>
            <a:normAutofit fontScale="85000" lnSpcReduction="20000"/>
          </a:bodyPr>
          <a:lstStyle/>
          <a:p>
            <a:r>
              <a:rPr lang="uk-UA" altLang="pl-PL" b="1" dirty="0"/>
              <a:t>Освітлення приміщень денним світом</a:t>
            </a:r>
            <a:endParaRPr lang="uk-UA" dirty="0"/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CF7D788A-096F-43C6-9DC3-B01F034BE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3" y="2048694"/>
            <a:ext cx="4693951" cy="352239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2">
            <a:extLst>
              <a:ext uri="{FF2B5EF4-FFF2-40B4-BE49-F238E27FC236}">
                <a16:creationId xmlns:a16="http://schemas.microsoft.com/office/drawing/2014/main" id="{F661C6FB-E9C8-49AF-9D0B-F8C9F9F34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62" y="1857375"/>
            <a:ext cx="5094938" cy="382359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D9E1652D-7CD4-4CD8-A2D2-FB1F67C3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135"/>
            <a:ext cx="10704226" cy="594245"/>
          </a:xfrm>
        </p:spPr>
        <p:txBody>
          <a:bodyPr>
            <a:normAutofit fontScale="90000"/>
          </a:bodyPr>
          <a:lstStyle/>
          <a:p>
            <a:r>
              <a:rPr lang="uk-UA" dirty="0"/>
              <a:t>Геліоенергетика, пасивні системи</a:t>
            </a:r>
          </a:p>
        </p:txBody>
      </p:sp>
    </p:spTree>
    <p:extLst>
      <p:ext uri="{BB962C8B-B14F-4D97-AF65-F5344CB8AC3E}">
        <p14:creationId xmlns:p14="http://schemas.microsoft.com/office/powerpoint/2010/main" val="2832369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9B01A2A-EF36-44B2-B14E-B03F395D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288"/>
            <a:ext cx="10515600" cy="593725"/>
          </a:xfrm>
        </p:spPr>
        <p:txBody>
          <a:bodyPr>
            <a:normAutofit fontScale="90000"/>
          </a:bodyPr>
          <a:lstStyle/>
          <a:p>
            <a:r>
              <a:rPr lang="uk-UA" dirty="0"/>
              <a:t>Геліоенергетика, пасивні системи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35739AA-D50C-4966-9FB0-4DF0D703D4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9447" y="1448477"/>
            <a:ext cx="5008061" cy="39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32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2082E9-E02E-4C30-B931-EB138312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Тепловий насос</a:t>
            </a:r>
          </a:p>
        </p:txBody>
      </p:sp>
      <p:grpSp>
        <p:nvGrpSpPr>
          <p:cNvPr id="4" name="Grupa 1">
            <a:extLst>
              <a:ext uri="{FF2B5EF4-FFF2-40B4-BE49-F238E27FC236}">
                <a16:creationId xmlns:a16="http://schemas.microsoft.com/office/drawing/2014/main" id="{4D606BCE-0A7B-4FC9-8609-DCC48A67924F}"/>
              </a:ext>
            </a:extLst>
          </p:cNvPr>
          <p:cNvGrpSpPr/>
          <p:nvPr/>
        </p:nvGrpSpPr>
        <p:grpSpPr>
          <a:xfrm>
            <a:off x="502301" y="1701589"/>
            <a:ext cx="5688012" cy="3889741"/>
            <a:chOff x="1627188" y="1341439"/>
            <a:chExt cx="5688012" cy="3889741"/>
          </a:xfrm>
        </p:grpSpPr>
        <p:pic>
          <p:nvPicPr>
            <p:cNvPr id="5" name="Picture 15" descr="Rys 56 copy">
              <a:extLst>
                <a:ext uri="{FF2B5EF4-FFF2-40B4-BE49-F238E27FC236}">
                  <a16:creationId xmlns:a16="http://schemas.microsoft.com/office/drawing/2014/main" id="{8FC41A7C-08E4-4280-A6BF-170B80117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365" y="2053005"/>
              <a:ext cx="4638675" cy="317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C2451073-FA1C-424A-BBC9-0AB8E25CF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313" y="1341439"/>
              <a:ext cx="1008062" cy="72072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pl-PL" sz="1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uk-UA" sz="1400" b="1" dirty="0">
                  <a:latin typeface="Times New Roman" pitchFamily="18" charset="0"/>
                  <a:cs typeface="Times New Roman" pitchFamily="18" charset="0"/>
                </a:rPr>
                <a:t>Зовнішнє повітря</a:t>
              </a:r>
              <a:endParaRPr lang="pl-PL" sz="1400" dirty="0">
                <a:latin typeface="Times New Roman" pitchFamily="18" charset="0"/>
              </a:endParaRP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B9591BCF-00DB-4765-98CF-0C237EFEE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8113" y="4325938"/>
              <a:ext cx="857250" cy="6477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uk-UA" sz="1400" b="1" dirty="0">
                  <a:latin typeface="Times New Roman" pitchFamily="18" charset="0"/>
                  <a:cs typeface="Times New Roman" pitchFamily="18" charset="0"/>
                </a:rPr>
                <a:t>Тепловий насос</a:t>
              </a:r>
              <a:endParaRPr lang="pl-PL" sz="1400" dirty="0">
                <a:latin typeface="Times New Roman" pitchFamily="18" charset="0"/>
              </a:endParaRPr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291A719E-712A-4AC5-89F1-B542532C21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5639" y="2943226"/>
              <a:ext cx="1579561" cy="792163"/>
            </a:xfrm>
            <a:prstGeom prst="rect">
              <a:avLst/>
            </a:prstGeom>
            <a:solidFill>
              <a:srgbClr val="FFFF66">
                <a:alpha val="50195"/>
              </a:srgbClr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uk-UA" sz="1400" b="1" dirty="0">
                  <a:latin typeface="Times New Roman" pitchFamily="18" charset="0"/>
                  <a:cs typeface="Times New Roman" pitchFamily="18" charset="0"/>
                </a:rPr>
                <a:t>Ґрунтовий горизонтальний  теплообмінник</a:t>
              </a:r>
              <a:endParaRPr lang="pl-PL" sz="1400" dirty="0">
                <a:latin typeface="Times New Roman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06A60EBB-79C7-422E-ADF7-90FB22F69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7188" y="2708275"/>
              <a:ext cx="1314450" cy="647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uk-UA" sz="1400" b="1" dirty="0" err="1">
                  <a:latin typeface="Times New Roman" pitchFamily="18" charset="0"/>
                  <a:cs typeface="Times New Roman" pitchFamily="18" charset="0"/>
                </a:rPr>
                <a:t>Приточно</a:t>
              </a:r>
              <a:r>
                <a:rPr lang="uk-UA" sz="1400" b="1" dirty="0">
                  <a:latin typeface="Times New Roman" pitchFamily="18" charset="0"/>
                  <a:cs typeface="Times New Roman" pitchFamily="18" charset="0"/>
                </a:rPr>
                <a:t>-витяжна колона</a:t>
              </a:r>
              <a:endParaRPr lang="pl-PL" sz="1400" dirty="0">
                <a:latin typeface="Times New Roman" pitchFamily="18" charset="0"/>
              </a:endParaRP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A691BA0F-E5B9-45FA-8D40-5AB4C32DE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750" y="2069520"/>
            <a:ext cx="497447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Середнє значення коефіцієнта перетворення теплоти (СОР) теплового насоса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450850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COP = 5,5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для ґрунтових вод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COP = 4,4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для ґрунту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COP = 3,2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для повітря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Повітря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-вода: 300-500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євро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/ кВт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встановленої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потужності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Грунт-вода: 800-1200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євро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/ кВт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встановленої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потужності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36137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EAC74CD-CC8F-4023-AF17-6A72EDD41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5215B4-8D21-47A8-9112-40CF34CA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0" dirty="0" err="1"/>
              <a:t>Класифікація</a:t>
            </a:r>
            <a:r>
              <a:rPr lang="ru-RU" sz="2800" b="0" dirty="0"/>
              <a:t> </a:t>
            </a:r>
            <a:r>
              <a:rPr lang="ru-RU" sz="2800" b="0" dirty="0" err="1"/>
              <a:t>основних</a:t>
            </a:r>
            <a:r>
              <a:rPr lang="ru-RU" sz="2800" b="0" dirty="0"/>
              <a:t> </a:t>
            </a:r>
            <a:r>
              <a:rPr lang="ru-RU" sz="2800" b="0" dirty="0" err="1"/>
              <a:t>відновлювальних</a:t>
            </a:r>
            <a:r>
              <a:rPr lang="ru-RU" sz="2800" b="0" dirty="0"/>
              <a:t> </a:t>
            </a:r>
            <a:r>
              <a:rPr lang="ru-RU" sz="2800" b="0" dirty="0" err="1"/>
              <a:t>джерел</a:t>
            </a:r>
            <a:r>
              <a:rPr lang="ru-RU" sz="2800" b="0" dirty="0"/>
              <a:t> </a:t>
            </a:r>
            <a:r>
              <a:rPr lang="ru-RU" sz="2800" b="0" dirty="0" err="1"/>
              <a:t>енергії</a:t>
            </a:r>
            <a:endParaRPr lang="uk-UA" sz="2800" dirty="0"/>
          </a:p>
        </p:txBody>
      </p:sp>
      <p:pic>
        <p:nvPicPr>
          <p:cNvPr id="4" name="Obraz 2">
            <a:extLst>
              <a:ext uri="{FF2B5EF4-FFF2-40B4-BE49-F238E27FC236}">
                <a16:creationId xmlns:a16="http://schemas.microsoft.com/office/drawing/2014/main" id="{0B8073F8-96A0-406A-A473-28D6E83EE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033" y="1455361"/>
            <a:ext cx="7165617" cy="45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5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F720424-BD5E-4078-A6BE-D75733E24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FD325B-7AE8-4E22-A75E-5074DDC9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Тепловий насос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25DAC1-1876-4E4C-AE99-470520FF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714030"/>
            <a:ext cx="76009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309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7A210-7DEB-4E70-A96D-D97B6E77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0317"/>
            <a:ext cx="8229600" cy="1243013"/>
          </a:xfrm>
        </p:spPr>
        <p:txBody>
          <a:bodyPr/>
          <a:lstStyle/>
          <a:p>
            <a:pPr algn="ctr">
              <a:defRPr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теплового насосу для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садка с.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Олександрівка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Білозерського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району</a:t>
            </a:r>
            <a:endParaRPr lang="uk-UA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11E08F0-86C5-4174-B63D-1180BE6D89C9}"/>
              </a:ext>
            </a:extLst>
          </p:cNvPr>
          <p:cNvGraphicFramePr>
            <a:graphicFrameLocks noGrp="1"/>
          </p:cNvGraphicFramePr>
          <p:nvPr/>
        </p:nvGraphicFramePr>
        <p:xfrm>
          <a:off x="2351089" y="1892300"/>
          <a:ext cx="7705725" cy="3080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8679">
                  <a:extLst>
                    <a:ext uri="{9D8B030D-6E8A-4147-A177-3AD203B41FA5}">
                      <a16:colId xmlns:a16="http://schemas.microsoft.com/office/drawing/2014/main" val="1901773927"/>
                    </a:ext>
                  </a:extLst>
                </a:gridCol>
                <a:gridCol w="1837046">
                  <a:extLst>
                    <a:ext uri="{9D8B030D-6E8A-4147-A177-3AD203B41FA5}">
                      <a16:colId xmlns:a16="http://schemas.microsoft.com/office/drawing/2014/main" val="1403074271"/>
                    </a:ext>
                  </a:extLst>
                </a:gridCol>
              </a:tblGrid>
              <a:tr h="612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Загальний бюджет проекту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project budget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</a:t>
                      </a:r>
                      <a:r>
                        <a:rPr lang="en-US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358</a:t>
                      </a:r>
                      <a:r>
                        <a:rPr lang="en-US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uk-UA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₴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2655505182"/>
                  </a:ext>
                </a:extLst>
              </a:tr>
              <a:tr h="1243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Грант – Міністерство закордонних справ Королівства Норвегія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Granted funds – Royal Norwegian Ministry of Foreign Affairs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</a:t>
                      </a: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uk-UA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₴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275359456"/>
                  </a:ext>
                </a:extLst>
              </a:tr>
              <a:tr h="612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Співфінансування</a:t>
                      </a: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обласний бюджет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Co-financing – regional budget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358</a:t>
                      </a: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  </a:t>
                      </a:r>
                      <a:r>
                        <a:rPr lang="uk-UA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₴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1279197713"/>
                  </a:ext>
                </a:extLst>
              </a:tr>
              <a:tr h="612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Термін реалізації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Duration of the project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 – 2014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3628952111"/>
                  </a:ext>
                </a:extLst>
              </a:tr>
            </a:tbl>
          </a:graphicData>
        </a:graphic>
      </p:graphicFrame>
      <p:sp>
        <p:nvSpPr>
          <p:cNvPr id="31764" name="Прямоугольник 2">
            <a:extLst>
              <a:ext uri="{FF2B5EF4-FFF2-40B4-BE49-F238E27FC236}">
                <a16:creationId xmlns:a16="http://schemas.microsoft.com/office/drawing/2014/main" id="{2DDB9D7F-EFAD-4F70-A8BF-5A614701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297488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Споживання теплової енергії для опалення та гарячого водопостачання скоротилось на 36%. Викиди СО2-еквівалентів зменшились на 11,38 т/рік.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7A210-7DEB-4E70-A96D-D97B6E77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889" y="146050"/>
            <a:ext cx="8507412" cy="1243013"/>
          </a:xfrm>
        </p:spPr>
        <p:txBody>
          <a:bodyPr/>
          <a:lstStyle/>
          <a:p>
            <a:pPr algn="ctr">
              <a:defRPr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теплового насосу для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садка с.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Олександрівка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Білозерського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району</a:t>
            </a:r>
            <a:endParaRPr lang="uk-UA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FF3ACFB-9064-4033-9876-EB930FF0E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301" y="1708150"/>
            <a:ext cx="4710113" cy="388620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uk-UA" sz="2200" b="1" dirty="0"/>
              <a:t>В рамках проекту:</a:t>
            </a:r>
            <a:endParaRPr lang="ru-RU" sz="2200" b="1" dirty="0"/>
          </a:p>
          <a:p>
            <a:pPr algn="just">
              <a:defRPr/>
            </a:pPr>
            <a:r>
              <a:rPr lang="ru-RU" sz="1800" dirty="0" err="1"/>
              <a:t>було</a:t>
            </a:r>
            <a:r>
              <a:rPr lang="ru-RU" sz="1800" dirty="0"/>
              <a:t> </a:t>
            </a:r>
            <a:r>
              <a:rPr lang="ru-RU" sz="1800" dirty="0" err="1"/>
              <a:t>встановлено</a:t>
            </a:r>
            <a:r>
              <a:rPr lang="ru-RU" sz="1800" dirty="0"/>
              <a:t> </a:t>
            </a:r>
            <a:r>
              <a:rPr lang="ru-RU" sz="1800" dirty="0" err="1"/>
              <a:t>тепловий</a:t>
            </a:r>
            <a:r>
              <a:rPr lang="ru-RU" sz="1800" dirty="0"/>
              <a:t> насос типу </a:t>
            </a:r>
            <a:r>
              <a:rPr lang="ru-RU" sz="1800" dirty="0" err="1"/>
              <a:t>повітря</a:t>
            </a:r>
            <a:r>
              <a:rPr lang="ru-RU" sz="1800" dirty="0"/>
              <a:t>-вода </a:t>
            </a:r>
            <a:r>
              <a:rPr lang="ru-RU" sz="1800" dirty="0" err="1"/>
              <a:t>потужністю</a:t>
            </a:r>
            <a:r>
              <a:rPr lang="ru-RU" sz="1800" dirty="0"/>
              <a:t> 38 кВт.</a:t>
            </a:r>
          </a:p>
          <a:p>
            <a:pPr algn="just">
              <a:defRPr/>
            </a:pPr>
            <a:endParaRPr lang="ru-RU" sz="1800" dirty="0"/>
          </a:p>
          <a:p>
            <a:pPr algn="just">
              <a:defRPr/>
            </a:pPr>
            <a:r>
              <a:rPr lang="ru-RU" sz="1800" dirty="0" err="1"/>
              <a:t>Тепловий</a:t>
            </a:r>
            <a:r>
              <a:rPr lang="ru-RU" sz="1800" dirty="0"/>
              <a:t> насос </a:t>
            </a:r>
            <a:r>
              <a:rPr lang="ru-RU" sz="1800" dirty="0" err="1"/>
              <a:t>покриває</a:t>
            </a:r>
            <a:r>
              <a:rPr lang="ru-RU" sz="1800" dirty="0"/>
              <a:t> потребу в </a:t>
            </a:r>
            <a:r>
              <a:rPr lang="ru-RU" sz="1800" dirty="0" err="1"/>
              <a:t>опаленні</a:t>
            </a:r>
            <a:r>
              <a:rPr lang="ru-RU" sz="1800" dirty="0"/>
              <a:t> та </a:t>
            </a:r>
            <a:r>
              <a:rPr lang="ru-RU" sz="1800" dirty="0" err="1"/>
              <a:t>гарячому</a:t>
            </a:r>
            <a:r>
              <a:rPr lang="ru-RU" sz="1800" dirty="0"/>
              <a:t> </a:t>
            </a:r>
            <a:r>
              <a:rPr lang="ru-RU" sz="1800" dirty="0" err="1"/>
              <a:t>водопостачанні</a:t>
            </a:r>
            <a:r>
              <a:rPr lang="ru-RU" sz="1800" dirty="0"/>
              <a:t> у </a:t>
            </a:r>
            <a:r>
              <a:rPr lang="ru-RU" sz="1800" dirty="0" err="1"/>
              <a:t>розмірі</a:t>
            </a:r>
            <a:r>
              <a:rPr lang="ru-RU" sz="1800" dirty="0"/>
              <a:t> 70%, а для </a:t>
            </a:r>
            <a:r>
              <a:rPr lang="ru-RU" sz="1800" dirty="0" err="1"/>
              <a:t>пікових</a:t>
            </a:r>
            <a:r>
              <a:rPr lang="ru-RU" sz="1800" dirty="0"/>
              <a:t> </a:t>
            </a:r>
            <a:r>
              <a:rPr lang="ru-RU" sz="1800" dirty="0" err="1"/>
              <a:t>навантажень</a:t>
            </a:r>
            <a:r>
              <a:rPr lang="ru-RU" sz="1800" dirty="0"/>
              <a:t> </a:t>
            </a:r>
            <a:r>
              <a:rPr lang="ru-RU" sz="1800" dirty="0" err="1"/>
              <a:t>використовується</a:t>
            </a:r>
            <a:r>
              <a:rPr lang="ru-RU" sz="1800" dirty="0"/>
              <a:t> </a:t>
            </a:r>
            <a:r>
              <a:rPr lang="ru-RU" sz="1800" dirty="0" err="1"/>
              <a:t>газовий</a:t>
            </a:r>
            <a:r>
              <a:rPr lang="ru-RU" sz="1800" dirty="0"/>
              <a:t> котел.</a:t>
            </a:r>
          </a:p>
        </p:txBody>
      </p:sp>
      <p:pic>
        <p:nvPicPr>
          <p:cNvPr id="32772" name="Рисунок 4">
            <a:extLst>
              <a:ext uri="{FF2B5EF4-FFF2-40B4-BE49-F238E27FC236}">
                <a16:creationId xmlns:a16="http://schemas.microsoft.com/office/drawing/2014/main" id="{4B1BE47E-0B36-447F-AB59-BCE43FED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254500"/>
            <a:ext cx="25209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2">
            <a:extLst>
              <a:ext uri="{FF2B5EF4-FFF2-40B4-BE49-F238E27FC236}">
                <a16:creationId xmlns:a16="http://schemas.microsoft.com/office/drawing/2014/main" id="{981ED294-3843-449F-A097-9A3E5EE6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2744" r="3477"/>
          <a:stretch>
            <a:fillRect/>
          </a:stretch>
        </p:blipFill>
        <p:spPr bwMode="auto">
          <a:xfrm>
            <a:off x="1524001" y="1557338"/>
            <a:ext cx="26844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BB3ADB3D-DAE0-4E34-8BB9-AEBC09633B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3164" y="73917"/>
            <a:ext cx="9007642" cy="108419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теплового насосу для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садка с.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Олександрівка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Білозерського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району</a:t>
            </a:r>
            <a:endParaRPr lang="uk-UA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7682CC42-634F-4262-BD93-BDA52D49215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"/>
          <a:stretch>
            <a:fillRect/>
          </a:stretch>
        </p:blipFill>
        <p:spPr>
          <a:xfrm>
            <a:off x="1053164" y="1356067"/>
            <a:ext cx="8332270" cy="456828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92B6E9B9-E4C3-4B82-9AE1-63AAAF673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9144000" cy="1584325"/>
          </a:xfrm>
        </p:spPr>
        <p:txBody>
          <a:bodyPr/>
          <a:lstStyle/>
          <a:p>
            <a:pPr algn="ctr">
              <a:defRPr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теплового насосу для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садка с.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Олександрівка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Білозерського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району</a:t>
            </a:r>
            <a:endParaRPr lang="uk-UA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36C48EC0-1C10-4E5C-9D75-F963FB07156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632" y="1472665"/>
            <a:ext cx="7672640" cy="4259179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C875A-9EF9-4387-86C5-5B8CA823F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998" y="72189"/>
            <a:ext cx="9144000" cy="1371600"/>
          </a:xfrm>
        </p:spPr>
        <p:txBody>
          <a:bodyPr/>
          <a:lstStyle/>
          <a:p>
            <a:pPr algn="ctr">
              <a:defRPr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теплового насосу для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садка с.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Олександрівка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Білозерського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району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3" name="Объект 2">
            <a:extLst>
              <a:ext uri="{FF2B5EF4-FFF2-40B4-BE49-F238E27FC236}">
                <a16:creationId xmlns:a16="http://schemas.microsoft.com/office/drawing/2014/main" id="{F457CC51-3480-4A28-9305-0D37F319B6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66BF5DF8-7E6F-4DE5-AB2F-8A1106E9D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92" y="1532100"/>
            <a:ext cx="7931284" cy="436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00F9A-3810-4B4C-8458-E647EFFA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Вознесенськ, тепловий насос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1D459BB-213B-4721-8742-FDE39CB69F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508657"/>
              </p:ext>
            </p:extLst>
          </p:nvPr>
        </p:nvGraphicFramePr>
        <p:xfrm>
          <a:off x="685799" y="1347597"/>
          <a:ext cx="9334501" cy="4526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775">
                  <a:extLst>
                    <a:ext uri="{9D8B030D-6E8A-4147-A177-3AD203B41FA5}">
                      <a16:colId xmlns:a16="http://schemas.microsoft.com/office/drawing/2014/main" val="522671442"/>
                    </a:ext>
                  </a:extLst>
                </a:gridCol>
                <a:gridCol w="4509766">
                  <a:extLst>
                    <a:ext uri="{9D8B030D-6E8A-4147-A177-3AD203B41FA5}">
                      <a16:colId xmlns:a16="http://schemas.microsoft.com/office/drawing/2014/main" val="3362910926"/>
                    </a:ext>
                  </a:extLst>
                </a:gridCol>
                <a:gridCol w="1980480">
                  <a:extLst>
                    <a:ext uri="{9D8B030D-6E8A-4147-A177-3AD203B41FA5}">
                      <a16:colId xmlns:a16="http://schemas.microsoft.com/office/drawing/2014/main" val="3469598486"/>
                    </a:ext>
                  </a:extLst>
                </a:gridCol>
                <a:gridCol w="1980480">
                  <a:extLst>
                    <a:ext uri="{9D8B030D-6E8A-4147-A177-3AD203B41FA5}">
                      <a16:colId xmlns:a16="http://schemas.microsoft.com/office/drawing/2014/main" val="2325339540"/>
                    </a:ext>
                  </a:extLst>
                </a:gridCol>
              </a:tblGrid>
              <a:tr h="3941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Мероприятие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Инвестиции в Грн. (без НДС)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Инвестиции в Евро (без НДС)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2286758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1-1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Утепление стен (Стены 1408 м²; Цоколь 63 м²)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 </a:t>
                      </a:r>
                      <a:r>
                        <a:rPr lang="en-US" sz="1400">
                          <a:effectLst/>
                        </a:rPr>
                        <a:t>959 936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67 </a:t>
                      </a:r>
                      <a:r>
                        <a:rPr lang="ru-RU" sz="1400">
                          <a:effectLst/>
                        </a:rPr>
                        <a:t>584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5051041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Утепление перекрытия кровли (Кровля 900 м²)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302 760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10 440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0516945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Замена кровельного покрытия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974 400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33 600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7814738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Замена окон и дверей (Общая площадь 42,5 м²)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101 500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3 500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7915790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Утепление перекрытия подвала (Площадь 160 м²)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185 600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6 400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7722075"/>
                  </a:ext>
                </a:extLst>
              </a:tr>
              <a:tr h="394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Модернизация системы отопления вкл. установку Индивидуального теплового пункта 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1 924 150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66 350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5731284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Модернизация системы вентиляции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834 765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28 785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1019640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Установка теплового насоса для ГВС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287 100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9 900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3847057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Модернизация системы освещения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31 755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1 095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5304100"/>
                  </a:ext>
                </a:extLst>
              </a:tr>
              <a:tr h="1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Модернизация внутренних электросетей и лифта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556 860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19 202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6987170"/>
                  </a:ext>
                </a:extLst>
              </a:tr>
              <a:tr h="394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Оптимизация потребления холодной воды вкл. канализацию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110 780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3 820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4321145"/>
                  </a:ext>
                </a:extLst>
              </a:tr>
              <a:tr h="394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Внедрение энергоменеджмента и энергомониторинга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53 360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1 840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0919909"/>
                  </a:ext>
                </a:extLst>
              </a:tr>
              <a:tr h="394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1-13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Установка теплового насоса для отопления (на выбор)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707 165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24 385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7141923"/>
                  </a:ext>
                </a:extLst>
              </a:tr>
              <a:tr h="191093">
                <a:tc gridSpan="2">
                  <a:txBody>
                    <a:bodyPr/>
                    <a:lstStyle/>
                    <a:p>
                      <a:pPr indent="12763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ИТОГО: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8 030 131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276 901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2180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785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7CEC-DFE4-4D99-9B05-90AEB412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Вознесенськ, тепловий насос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737FAF-9121-4EC4-9D8D-3C5AB2C2D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C6A91C-2CB7-4B96-B8A0-9BF2EFE908F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723" y="2008681"/>
            <a:ext cx="3336022" cy="349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012F94-A34C-403A-ABCA-4588BB0F541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2884" y="2233460"/>
            <a:ext cx="3336021" cy="327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FBD5DC-975A-4C43-BEDE-021EFBBE00D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6670" y="2132201"/>
            <a:ext cx="2437130" cy="3249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3659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510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uk-UA" b="0" dirty="0"/>
              <a:t>Вітроенергетика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CADCE6-FCF9-46AC-82A5-6845FA77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0" y="1397841"/>
            <a:ext cx="3658650" cy="4845199"/>
          </a:xfrm>
          <a:prstGeom prst="rect">
            <a:avLst/>
          </a:prstGeom>
        </p:spPr>
      </p:pic>
      <p:pic>
        <p:nvPicPr>
          <p:cNvPr id="6" name="Picture 4" descr="CIMG0158">
            <a:extLst>
              <a:ext uri="{FF2B5EF4-FFF2-40B4-BE49-F238E27FC236}">
                <a16:creationId xmlns:a16="http://schemas.microsoft.com/office/drawing/2014/main" id="{9ED53438-0F6C-4CFE-85DE-63C4C0F4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655" y="1397841"/>
            <a:ext cx="4777316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arrieus-Rotor">
            <a:extLst>
              <a:ext uri="{FF2B5EF4-FFF2-40B4-BE49-F238E27FC236}">
                <a16:creationId xmlns:a16="http://schemas.microsoft.com/office/drawing/2014/main" id="{C0509BF7-8CEF-4A1F-AC9F-15470CDF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5" y="4491408"/>
            <a:ext cx="2036763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-Rotor">
            <a:extLst>
              <a:ext uri="{FF2B5EF4-FFF2-40B4-BE49-F238E27FC236}">
                <a16:creationId xmlns:a16="http://schemas.microsoft.com/office/drawing/2014/main" id="{E0C7D9B6-817E-4830-994D-D5C78CB8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55" y="4439599"/>
            <a:ext cx="19764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93">
            <a:extLst>
              <a:ext uri="{FF2B5EF4-FFF2-40B4-BE49-F238E27FC236}">
                <a16:creationId xmlns:a16="http://schemas.microsoft.com/office/drawing/2014/main" id="{D05C6F19-CBBF-4F70-836E-EBAA2309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1803" y="1397841"/>
            <a:ext cx="2852330" cy="42777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190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C3689AB-3D9E-4F06-A3E5-F33256E79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1671DCE-A668-48D3-9AFC-6828F2D8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0" dirty="0"/>
              <a:t>Вітроенергетика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31BE7D-BAC2-4420-A919-DDC284DEF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94" y="1940070"/>
            <a:ext cx="7834012" cy="39530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0034CF-F636-4662-8023-E8CC2A7F9774}"/>
              </a:ext>
            </a:extLst>
          </p:cNvPr>
          <p:cNvSpPr/>
          <p:nvPr/>
        </p:nvSpPr>
        <p:spPr>
          <a:xfrm>
            <a:off x="2971800" y="141685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1000" dirty="0">
              <a:latin typeface="Trebuchet MS" panose="020B0603020202020204" pitchFamily="34" charset="0"/>
            </a:endParaRPr>
          </a:p>
          <a:p>
            <a:pPr marR="0" algn="ctr"/>
            <a:r>
              <a:rPr lang="uk-UA" b="1" dirty="0">
                <a:latin typeface="Trebuchet MS" panose="020B0603020202020204" pitchFamily="34" charset="0"/>
              </a:rPr>
              <a:t>Залежність продуктивності ВЕС від швидкості вітру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553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815E0D5-D3BF-4AC5-8EC7-FCF088CBD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F9F5588-F316-4EC8-965E-F744C16A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</a:t>
            </a:r>
          </a:p>
        </p:txBody>
      </p:sp>
      <p:grpSp>
        <p:nvGrpSpPr>
          <p:cNvPr id="4" name="Group 54">
            <a:extLst>
              <a:ext uri="{FF2B5EF4-FFF2-40B4-BE49-F238E27FC236}">
                <a16:creationId xmlns:a16="http://schemas.microsoft.com/office/drawing/2014/main" id="{859F6E97-F43F-4C0C-8845-8421BBA7E2AF}"/>
              </a:ext>
            </a:extLst>
          </p:cNvPr>
          <p:cNvGrpSpPr/>
          <p:nvPr/>
        </p:nvGrpSpPr>
        <p:grpSpPr>
          <a:xfrm>
            <a:off x="1908149" y="1719790"/>
            <a:ext cx="8128052" cy="3976159"/>
            <a:chOff x="313583" y="1343143"/>
            <a:chExt cx="4423749" cy="2601513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3472A8E1-91C5-4E00-9AE7-4EFDE962A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360" y="1512165"/>
              <a:ext cx="4401972" cy="2432491"/>
            </a:xfrm>
            <a:prstGeom prst="rect">
              <a:avLst/>
            </a:prstGeom>
          </p:spPr>
        </p:pic>
        <p:grpSp>
          <p:nvGrpSpPr>
            <p:cNvPr id="6" name="Group 53">
              <a:extLst>
                <a:ext uri="{FF2B5EF4-FFF2-40B4-BE49-F238E27FC236}">
                  <a16:creationId xmlns:a16="http://schemas.microsoft.com/office/drawing/2014/main" id="{7132A7B6-784C-462C-9180-EB05EF7AE8E9}"/>
                </a:ext>
              </a:extLst>
            </p:cNvPr>
            <p:cNvGrpSpPr/>
            <p:nvPr/>
          </p:nvGrpSpPr>
          <p:grpSpPr>
            <a:xfrm>
              <a:off x="313583" y="1343143"/>
              <a:ext cx="3953109" cy="1493244"/>
              <a:chOff x="313583" y="1343143"/>
              <a:chExt cx="3953109" cy="149324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3A6D87-E9A8-45AB-A5E7-62ED1ACD028C}"/>
                  </a:ext>
                </a:extLst>
              </p:cNvPr>
              <p:cNvSpPr txBox="1"/>
              <p:nvPr/>
            </p:nvSpPr>
            <p:spPr>
              <a:xfrm>
                <a:off x="3121895" y="1343143"/>
                <a:ext cx="7964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1200" dirty="0"/>
                  <a:t>Розсіяне</a:t>
                </a:r>
                <a:endParaRPr lang="en-GB" sz="12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584000-D500-4C42-8CF1-2E54F6C5B3EB}"/>
                  </a:ext>
                </a:extLst>
              </p:cNvPr>
              <p:cNvSpPr txBox="1"/>
              <p:nvPr/>
            </p:nvSpPr>
            <p:spPr>
              <a:xfrm>
                <a:off x="3448968" y="2219478"/>
                <a:ext cx="8177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1200" dirty="0"/>
                  <a:t>Дифузне</a:t>
                </a:r>
                <a:endParaRPr lang="en-GB" sz="12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D02987-3BE5-49AA-B09E-60CF94624FEB}"/>
                  </a:ext>
                </a:extLst>
              </p:cNvPr>
              <p:cNvSpPr txBox="1"/>
              <p:nvPr/>
            </p:nvSpPr>
            <p:spPr>
              <a:xfrm>
                <a:off x="313583" y="2559388"/>
                <a:ext cx="7391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1200" dirty="0"/>
                  <a:t>Відбите</a:t>
                </a:r>
                <a:endParaRPr lang="en-GB" sz="1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70C16D-A5F5-4B82-893C-D1E93717A1CE}"/>
                  </a:ext>
                </a:extLst>
              </p:cNvPr>
              <p:cNvSpPr txBox="1"/>
              <p:nvPr/>
            </p:nvSpPr>
            <p:spPr>
              <a:xfrm>
                <a:off x="1741600" y="2420888"/>
                <a:ext cx="6526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1200" dirty="0"/>
                  <a:t>Пряме</a:t>
                </a:r>
                <a:endParaRPr lang="en-GB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54409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02F88C2-CED5-4F0B-AE27-DFC62F81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0" dirty="0"/>
              <a:t>Вітроенергетика</a:t>
            </a:r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5441B4-3747-451F-9420-40A9651540F9}"/>
              </a:ext>
            </a:extLst>
          </p:cNvPr>
          <p:cNvSpPr/>
          <p:nvPr/>
        </p:nvSpPr>
        <p:spPr>
          <a:xfrm>
            <a:off x="685800" y="1943100"/>
            <a:ext cx="10477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Аналог ККД –КВЕВ (Коефіцієнт використання Енергії Вітру)</a:t>
            </a:r>
          </a:p>
          <a:p>
            <a:endParaRPr lang="uk-UA" sz="2400" dirty="0"/>
          </a:p>
          <a:p>
            <a:r>
              <a:rPr lang="uk-UA" sz="2400" dirty="0"/>
              <a:t>На сьогодні КВЕВ складає 35-40%</a:t>
            </a:r>
          </a:p>
          <a:p>
            <a:endParaRPr lang="uk-UA" sz="2400" dirty="0"/>
          </a:p>
          <a:p>
            <a:r>
              <a:rPr lang="ru-RU" sz="2400" dirty="0" err="1"/>
              <a:t>Теоретичні</a:t>
            </a:r>
            <a:r>
              <a:rPr lang="ru-RU" sz="2400" dirty="0"/>
              <a:t> </a:t>
            </a:r>
            <a:r>
              <a:rPr lang="ru-RU" sz="2400" dirty="0" err="1"/>
              <a:t>дослідження</a:t>
            </a:r>
            <a:r>
              <a:rPr lang="ru-RU" sz="2400" dirty="0"/>
              <a:t> </a:t>
            </a:r>
            <a:r>
              <a:rPr lang="ru-RU" sz="2400" dirty="0" err="1"/>
              <a:t>визначили</a:t>
            </a:r>
            <a:r>
              <a:rPr lang="ru-RU" sz="2400" dirty="0"/>
              <a:t> </a:t>
            </a:r>
            <a:r>
              <a:rPr lang="ru-RU" sz="2400" dirty="0" err="1"/>
              <a:t>максимальний</a:t>
            </a:r>
            <a:r>
              <a:rPr lang="ru-RU" sz="2400" dirty="0"/>
              <a:t> </a:t>
            </a:r>
            <a:r>
              <a:rPr lang="uk-UA" sz="2400" dirty="0"/>
              <a:t>КВЕВ </a:t>
            </a:r>
            <a:r>
              <a:rPr lang="ru-RU" sz="2400" dirty="0"/>
              <a:t>0,593  (59,3%)</a:t>
            </a:r>
            <a:endParaRPr lang="uk-UA" sz="2400" dirty="0"/>
          </a:p>
          <a:p>
            <a:r>
              <a:rPr lang="uk-UA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7303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612CA96-7C0C-47DF-B3F9-2DF0DE3F6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Для кожної станції встановлюється своя щогла для вимірювань (залишаться усього життя вітроелектростанції - мінімум 20 років).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Продумана логістика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Високі вимоги до фундаменту: армована основа вимагає 600 куб. м бетону і 100 тон арматури.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E5C731-06BF-429D-8F9A-B16A57D6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0" dirty="0"/>
              <a:t>Вітроенергетика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831423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5105"/>
            <a:ext cx="10515600" cy="594245"/>
          </a:xfrm>
        </p:spPr>
        <p:txBody>
          <a:bodyPr>
            <a:normAutofit fontScale="90000"/>
          </a:bodyPr>
          <a:lstStyle/>
          <a:p>
            <a:br>
              <a:rPr lang="uk-UA" b="0" dirty="0"/>
            </a:br>
            <a:r>
              <a:rPr lang="uk-UA" b="0" dirty="0"/>
              <a:t>Біогаз. Полігони ТПВ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8F9F07-98B5-4EA9-BC3F-686D5ECCC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74" y="1532431"/>
            <a:ext cx="10704226" cy="358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Полігони ТПВ мають бути оснащені системою вилучення та знешкодження біогазу (Правила експлуатації полігонів ТПВ, ДБНВ.2.4-2-2005).</a:t>
            </a:r>
          </a:p>
          <a:p>
            <a:pPr marL="0" indent="0">
              <a:buNone/>
            </a:pPr>
            <a:r>
              <a:rPr lang="uk-UA" b="1" dirty="0"/>
              <a:t>Основні характеристики полігонів для оцінки їх паливного потенціалу: </a:t>
            </a:r>
            <a:r>
              <a:rPr lang="uk-UA" dirty="0"/>
              <a:t>час з моменту відкриття, надходження ТПВ в рік, компонентний склад.</a:t>
            </a:r>
          </a:p>
          <a:p>
            <a:pPr marL="0" indent="0">
              <a:buNone/>
            </a:pPr>
            <a:r>
              <a:rPr lang="uk-UA" b="1" dirty="0"/>
              <a:t>Ефект впровадження: </a:t>
            </a:r>
            <a:r>
              <a:rPr lang="uk-UA" dirty="0"/>
              <a:t>виробіток корисної енергії, зменшення викидів парникових газів, нормальне функціонування полігону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93452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CAC5702-23E7-46BE-BB58-02DDE6472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9935775-DEF7-402B-B8D1-B6871492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b="0" dirty="0"/>
            </a:br>
            <a:r>
              <a:rPr lang="uk-UA" b="0" dirty="0"/>
              <a:t>Біогаз. Полігони ТПВ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2753F5-DDCA-439E-99E6-49E93BF1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453" y="2263992"/>
            <a:ext cx="8319497" cy="30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70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510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uk-UA" b="0" dirty="0"/>
              <a:t>Біогаз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2624" y="2008681"/>
            <a:ext cx="5779801" cy="3582649"/>
          </a:xfrm>
        </p:spPr>
        <p:txBody>
          <a:bodyPr/>
          <a:lstStyle/>
          <a:p>
            <a:pPr marL="0" indent="0">
              <a:buNone/>
            </a:pPr>
            <a:r>
              <a:rPr lang="uk-UA" dirty="0" err="1"/>
              <a:t>Біогазова</a:t>
            </a:r>
            <a:r>
              <a:rPr lang="uk-UA" dirty="0"/>
              <a:t> електростанція в Івано-Франківській області, 1 МВт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DCFD10-F8AB-4F1E-9538-467E8E9CD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008681"/>
            <a:ext cx="5244416" cy="348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81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DF698F2-FAC3-4673-8C3D-E392C499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008681"/>
            <a:ext cx="11658600" cy="358264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  1 м</a:t>
            </a:r>
            <a:r>
              <a:rPr lang="ru-RU" baseline="30000" dirty="0"/>
              <a:t>3</a:t>
            </a:r>
            <a:r>
              <a:rPr lang="ru-RU" dirty="0"/>
              <a:t> </a:t>
            </a:r>
            <a:r>
              <a:rPr lang="ru-RU" dirty="0" err="1"/>
              <a:t>біогазу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еквівалент</a:t>
            </a:r>
            <a:r>
              <a:rPr lang="ru-RU" dirty="0"/>
              <a:t> 6 кВт*год </a:t>
            </a:r>
            <a:r>
              <a:rPr lang="ru-RU" dirty="0" err="1"/>
              <a:t>теплової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. </a:t>
            </a:r>
            <a:r>
              <a:rPr lang="ru-RU" dirty="0" err="1"/>
              <a:t>Проте</a:t>
            </a:r>
            <a:r>
              <a:rPr lang="ru-RU" dirty="0"/>
              <a:t> при </a:t>
            </a:r>
            <a:r>
              <a:rPr lang="ru-RU" dirty="0" err="1"/>
              <a:t>перетворенні</a:t>
            </a:r>
            <a:r>
              <a:rPr lang="ru-RU" dirty="0"/>
              <a:t> </a:t>
            </a:r>
            <a:r>
              <a:rPr lang="ru-RU" dirty="0" err="1"/>
              <a:t>біогазу</a:t>
            </a:r>
            <a:r>
              <a:rPr lang="ru-RU" dirty="0"/>
              <a:t> в </a:t>
            </a:r>
            <a:r>
              <a:rPr lang="ru-RU" dirty="0" err="1"/>
              <a:t>когенераційних</a:t>
            </a:r>
            <a:r>
              <a:rPr lang="ru-RU" dirty="0"/>
              <a:t> модулях </a:t>
            </a:r>
            <a:r>
              <a:rPr lang="ru-RU" dirty="0" err="1"/>
              <a:t>отримується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 кВт*год </a:t>
            </a:r>
            <a:r>
              <a:rPr lang="ru-RU" dirty="0" err="1"/>
              <a:t>електричної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решта</a:t>
            </a:r>
            <a:r>
              <a:rPr lang="ru-RU" dirty="0"/>
              <a:t> </a:t>
            </a:r>
            <a:r>
              <a:rPr lang="ru-RU" dirty="0" err="1"/>
              <a:t>перетворюється</a:t>
            </a:r>
            <a:r>
              <a:rPr lang="ru-RU" dirty="0"/>
              <a:t> у </a:t>
            </a:r>
            <a:r>
              <a:rPr lang="ru-RU" dirty="0" err="1"/>
              <a:t>теплову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2 500 € за 1 кВт (проста </a:t>
            </a:r>
            <a:r>
              <a:rPr lang="ru-RU" dirty="0" err="1"/>
              <a:t>біогазова</a:t>
            </a:r>
            <a:r>
              <a:rPr lang="ru-RU" dirty="0"/>
              <a:t> </a:t>
            </a:r>
            <a:r>
              <a:rPr lang="ru-RU" dirty="0" err="1"/>
              <a:t>станція</a:t>
            </a:r>
            <a:r>
              <a:rPr lang="ru-RU" dirty="0"/>
              <a:t> </a:t>
            </a:r>
            <a:r>
              <a:rPr lang="ru-RU" dirty="0" err="1"/>
              <a:t>сільськогосподарського</a:t>
            </a:r>
            <a:r>
              <a:rPr lang="ru-RU" dirty="0"/>
              <a:t> типу)</a:t>
            </a:r>
          </a:p>
          <a:p>
            <a:pPr marL="0" indent="0">
              <a:buNone/>
            </a:pPr>
            <a:r>
              <a:rPr lang="ru-RU" dirty="0"/>
              <a:t>19 000 € за 1 кВт (</a:t>
            </a:r>
            <a:r>
              <a:rPr lang="ru-RU" dirty="0" err="1"/>
              <a:t>станція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переробки</a:t>
            </a:r>
            <a:r>
              <a:rPr lang="ru-RU" dirty="0"/>
              <a:t> </a:t>
            </a:r>
            <a:r>
              <a:rPr lang="ru-RU" dirty="0" err="1"/>
              <a:t>муніципальних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)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EFDF94D-2EA8-4F72-A92C-2927912A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0" dirty="0"/>
              <a:t>Біогаз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05021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510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Малі</a:t>
            </a:r>
            <a:r>
              <a:rPr lang="ru-RU" dirty="0"/>
              <a:t> ГЕС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E40593-682D-4936-9A71-5DA10B3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828094"/>
            <a:ext cx="5000625" cy="3301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1CED1-B3CA-46B3-9C7C-02C2EFB4C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350" y="1662911"/>
            <a:ext cx="2915400" cy="3377500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F8329BA0-99B1-4F36-87B1-3349D2F68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5484813"/>
            <a:ext cx="360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Корсунь-</a:t>
            </a:r>
            <a:r>
              <a:rPr lang="ru-RU" altLang="ru-RU" dirty="0" err="1"/>
              <a:t>Шевченківська</a:t>
            </a:r>
            <a:r>
              <a:rPr lang="ru-RU" altLang="ru-RU" dirty="0"/>
              <a:t> – 1600 кВт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BC5752A-74C5-45F0-8095-714171646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84813"/>
            <a:ext cx="2924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 err="1"/>
              <a:t>Явірська</a:t>
            </a:r>
            <a:r>
              <a:rPr lang="ru-RU" altLang="ru-RU" dirty="0"/>
              <a:t> – 450 кВт</a:t>
            </a:r>
          </a:p>
        </p:txBody>
      </p:sp>
    </p:spTree>
    <p:extLst>
      <p:ext uri="{BB962C8B-B14F-4D97-AF65-F5344CB8AC3E}">
        <p14:creationId xmlns:p14="http://schemas.microsoft.com/office/powerpoint/2010/main" val="3875629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0B6DF457-D234-4CEE-BE4C-691A9BB5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88" y="5648209"/>
            <a:ext cx="2256488" cy="58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1800" dirty="0" err="1"/>
              <a:t>мікроГЕС</a:t>
            </a:r>
            <a:r>
              <a:rPr lang="ru-RU" altLang="ru-RU" sz="1800" dirty="0"/>
              <a:t>  10 кВт</a:t>
            </a:r>
            <a:endParaRPr lang="uk-UA" sz="18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5009B3-1FA2-47B2-9AE3-0D82EC5C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Малі</a:t>
            </a:r>
            <a:r>
              <a:rPr lang="ru-RU" dirty="0"/>
              <a:t> ГЕС</a:t>
            </a:r>
            <a:endParaRPr lang="uk-UA" dirty="0"/>
          </a:p>
        </p:txBody>
      </p:sp>
      <p:pic>
        <p:nvPicPr>
          <p:cNvPr id="4" name="Picture 5" descr="16">
            <a:extLst>
              <a:ext uri="{FF2B5EF4-FFF2-40B4-BE49-F238E27FC236}">
                <a16:creationId xmlns:a16="http://schemas.microsoft.com/office/drawing/2014/main" id="{2D348FFA-2076-464E-9932-8B787B929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23264"/>
            <a:ext cx="5667375" cy="4039201"/>
          </a:xfrm>
          <a:prstGeom prst="rect">
            <a:avLst/>
          </a:prstGeom>
          <a:noFill/>
        </p:spPr>
      </p:pic>
      <p:pic>
        <p:nvPicPr>
          <p:cNvPr id="5" name="Picture 5" descr="91">
            <a:extLst>
              <a:ext uri="{FF2B5EF4-FFF2-40B4-BE49-F238E27FC236}">
                <a16:creationId xmlns:a16="http://schemas.microsoft.com/office/drawing/2014/main" id="{E346601F-8EBF-4286-81E5-C3F2F119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088" y="1423264"/>
            <a:ext cx="2719387" cy="3903814"/>
          </a:xfrm>
          <a:prstGeom prst="rect">
            <a:avLst/>
          </a:prstGeom>
        </p:spPr>
      </p:pic>
      <p:sp>
        <p:nvSpPr>
          <p:cNvPr id="6" name="Объект 1">
            <a:extLst>
              <a:ext uri="{FF2B5EF4-FFF2-40B4-BE49-F238E27FC236}">
                <a16:creationId xmlns:a16="http://schemas.microsoft.com/office/drawing/2014/main" id="{F5828B12-21BA-4189-B28C-2EA65E2D618B}"/>
              </a:ext>
            </a:extLst>
          </p:cNvPr>
          <p:cNvSpPr txBox="1">
            <a:spLocks/>
          </p:cNvSpPr>
          <p:nvPr/>
        </p:nvSpPr>
        <p:spPr>
          <a:xfrm>
            <a:off x="8097188" y="5462465"/>
            <a:ext cx="2256488" cy="5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800"/>
              <a:t>мікроГЕС  2 кВт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2921078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843AC-9EC1-4E56-9400-8C5A9EA3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Біомаса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B6E47E-67CA-4FA1-92E7-27CDA5898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25" y="1601731"/>
            <a:ext cx="2193000" cy="14024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61DAC5-BEBC-4AC4-AB03-006B3C8F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25" y="5094308"/>
            <a:ext cx="1960800" cy="1222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98F954-B8E8-411B-817E-CB0AB38B6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825" y="3168653"/>
            <a:ext cx="1857600" cy="1370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0DF949-41DA-48A5-AC53-787D6228F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250" y="1601731"/>
            <a:ext cx="5309626" cy="397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95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DBD8558-9ECF-4344-9736-90049400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14338" name="Picture 2" descr="Корпус">
            <a:extLst>
              <a:ext uri="{FF2B5EF4-FFF2-40B4-BE49-F238E27FC236}">
                <a16:creationId xmlns:a16="http://schemas.microsoft.com/office/drawing/2014/main" id="{75010D7E-A8A8-49F7-A6AC-026F1F4B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637505"/>
            <a:ext cx="6592052" cy="37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F9E4E646-A086-4667-A214-706987052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735EED65-46E8-4FC0-ACA7-D4BE8B766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84" y="1762547"/>
            <a:ext cx="4777316" cy="35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FD9F0D8-A1D7-4F38-8C09-2A5329DF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4300" y="1637675"/>
            <a:ext cx="3884326" cy="358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200" dirty="0">
                <a:latin typeface="Arial" charset="0"/>
              </a:rPr>
              <a:t>Сонячн</a:t>
            </a:r>
            <a:r>
              <a:rPr lang="uk-UA" sz="2200" dirty="0">
                <a:latin typeface="Arial" charset="0"/>
              </a:rPr>
              <a:t>е</a:t>
            </a:r>
            <a:r>
              <a:rPr lang="lv-LV" sz="2200" dirty="0">
                <a:latin typeface="Arial" charset="0"/>
              </a:rPr>
              <a:t> випромінювання </a:t>
            </a:r>
            <a:r>
              <a:rPr lang="uk-UA" sz="2200" dirty="0"/>
              <a:t>–</a:t>
            </a:r>
            <a:r>
              <a:rPr lang="lv-LV" sz="2200" dirty="0">
                <a:latin typeface="Arial" charset="0"/>
              </a:rPr>
              <a:t> потужність сонячного випромін</a:t>
            </a:r>
            <a:r>
              <a:rPr lang="uk-UA" sz="2200" dirty="0" err="1">
                <a:latin typeface="Arial" charset="0"/>
              </a:rPr>
              <a:t>юва</a:t>
            </a:r>
            <a:r>
              <a:rPr lang="lv-LV" sz="2200" dirty="0">
                <a:latin typeface="Arial" charset="0"/>
              </a:rPr>
              <a:t>ння на одиницю площі поверхні.</a:t>
            </a:r>
            <a:endParaRPr lang="ru-RU" sz="2200" dirty="0">
              <a:latin typeface="Arial" charset="0"/>
            </a:endParaRPr>
          </a:p>
          <a:p>
            <a:pPr marL="0" indent="0">
              <a:buNone/>
            </a:pPr>
            <a:endParaRPr lang="ru-RU" sz="2200" dirty="0">
              <a:latin typeface="Arial" charset="0"/>
            </a:endParaRPr>
          </a:p>
          <a:p>
            <a:pPr marL="0" indent="0">
              <a:buNone/>
            </a:pPr>
            <a:r>
              <a:rPr lang="lv-LV" sz="2200" dirty="0">
                <a:latin typeface="Arial" charset="0"/>
              </a:rPr>
              <a:t>1000 кВт</a:t>
            </a:r>
            <a:r>
              <a:rPr lang="uk-UA" sz="2200" dirty="0">
                <a:latin typeface="Arial" charset="0"/>
              </a:rPr>
              <a:t> – </a:t>
            </a:r>
            <a:r>
              <a:rPr lang="lv-LV" sz="2200" dirty="0">
                <a:latin typeface="Arial" charset="0"/>
              </a:rPr>
              <a:t>це потужність</a:t>
            </a:r>
            <a:r>
              <a:rPr lang="uk-UA" sz="2200" dirty="0">
                <a:latin typeface="Arial" charset="0"/>
              </a:rPr>
              <a:t>, з якою</a:t>
            </a:r>
            <a:r>
              <a:rPr lang="lv-LV" sz="2200" dirty="0">
                <a:latin typeface="Arial" charset="0"/>
              </a:rPr>
              <a:t> світить сонц</a:t>
            </a:r>
            <a:r>
              <a:rPr lang="uk-UA" sz="2200" dirty="0">
                <a:latin typeface="Arial" charset="0"/>
              </a:rPr>
              <a:t>е </a:t>
            </a:r>
            <a:r>
              <a:rPr lang="lv-LV" sz="2200" dirty="0">
                <a:latin typeface="Arial" charset="0"/>
              </a:rPr>
              <a:t>на 1 м² за один рік </a:t>
            </a:r>
            <a:endParaRPr lang="ru-RU" sz="2200" dirty="0">
              <a:latin typeface="Arial" charset="0"/>
            </a:endParaRPr>
          </a:p>
          <a:p>
            <a:pPr marL="0" indent="0">
              <a:buNone/>
            </a:pPr>
            <a:endParaRPr lang="ru-RU" dirty="0">
              <a:latin typeface="Arial" charset="0"/>
            </a:endParaRPr>
          </a:p>
          <a:p>
            <a:endParaRPr lang="uk-UA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325A590-F7A4-489E-8764-CA05D8316A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175"/>
            <a:ext cx="7648575" cy="4566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F3247-9A9F-45BB-ADFC-FDC0147B08E7}"/>
              </a:ext>
            </a:extLst>
          </p:cNvPr>
          <p:cNvSpPr txBox="1"/>
          <p:nvPr/>
        </p:nvSpPr>
        <p:spPr>
          <a:xfrm>
            <a:off x="742949" y="5860859"/>
            <a:ext cx="728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Річна</a:t>
            </a:r>
            <a:r>
              <a:rPr lang="ru-RU" sz="1400" dirty="0"/>
              <a:t> сума глобального </a:t>
            </a:r>
            <a:r>
              <a:rPr lang="ru-RU" sz="1400" dirty="0" err="1"/>
              <a:t>випромінювання</a:t>
            </a:r>
            <a:r>
              <a:rPr lang="ru-RU" sz="1400" dirty="0"/>
              <a:t> на </a:t>
            </a:r>
            <a:r>
              <a:rPr lang="ru-RU" sz="1400" dirty="0" err="1"/>
              <a:t>горизонтальній</a:t>
            </a:r>
            <a:r>
              <a:rPr lang="ru-RU" sz="1400" dirty="0"/>
              <a:t> </a:t>
            </a:r>
            <a:r>
              <a:rPr lang="ru-RU" sz="1400" dirty="0" err="1"/>
              <a:t>поверхні</a:t>
            </a:r>
            <a:r>
              <a:rPr lang="ru-RU" sz="1400" dirty="0"/>
              <a:t>, кВт-год/м² року</a:t>
            </a:r>
          </a:p>
          <a:p>
            <a:r>
              <a:rPr lang="uk-UA" sz="1400" dirty="0"/>
              <a:t>Джерело</a:t>
            </a:r>
            <a:r>
              <a:rPr lang="lv-LV" sz="1400" dirty="0"/>
              <a:t>: </a:t>
            </a:r>
            <a:r>
              <a:rPr lang="en-GB" sz="1400" dirty="0"/>
              <a:t>http://re.jrc.ec.europa.eu/</a:t>
            </a:r>
          </a:p>
          <a:p>
            <a:endParaRPr lang="en-GB" sz="1400" dirty="0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1DBA08FF-6B32-454E-9A65-1576083346E8}"/>
              </a:ext>
            </a:extLst>
          </p:cNvPr>
          <p:cNvSpPr txBox="1">
            <a:spLocks/>
          </p:cNvSpPr>
          <p:nvPr/>
        </p:nvSpPr>
        <p:spPr>
          <a:xfrm>
            <a:off x="990600" y="502535"/>
            <a:ext cx="10704226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uk-UA" dirty="0"/>
              <a:t>Геліоенергетика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84043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A72CA2-28C3-41D4-B59E-F3F8A6F95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4012"/>
            <a:ext cx="9867900" cy="398386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9E1318-C5B9-4876-8A32-2F7E5661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Висновки</a:t>
            </a:r>
          </a:p>
        </p:txBody>
      </p:sp>
    </p:spTree>
    <p:extLst>
      <p:ext uri="{BB962C8B-B14F-4D97-AF65-F5344CB8AC3E}">
        <p14:creationId xmlns:p14="http://schemas.microsoft.com/office/powerpoint/2010/main" val="38324245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553450" y="1725586"/>
            <a:ext cx="3141377" cy="361263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UA MAP - </a:t>
            </a:r>
            <a:r>
              <a:rPr lang="ru-RU" dirty="0" err="1"/>
              <a:t>інформаційний</a:t>
            </a:r>
            <a:r>
              <a:rPr lang="ru-RU" dirty="0"/>
              <a:t> веб-ресурс,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акумулює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проекти</a:t>
            </a:r>
            <a:r>
              <a:rPr lang="ru-RU" dirty="0"/>
              <a:t> </a:t>
            </a:r>
            <a:r>
              <a:rPr lang="ru-RU" dirty="0" err="1"/>
              <a:t>відновлюваної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та </a:t>
            </a:r>
            <a:r>
              <a:rPr lang="ru-RU" dirty="0" err="1"/>
              <a:t>енергоефективності</a:t>
            </a:r>
            <a:r>
              <a:rPr lang="ru-RU" dirty="0"/>
              <a:t> і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комунікацію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ініціаторами</a:t>
            </a:r>
            <a:r>
              <a:rPr lang="ru-RU" dirty="0"/>
              <a:t> таких </a:t>
            </a:r>
            <a:r>
              <a:rPr lang="ru-RU" dirty="0" err="1"/>
              <a:t>проектів</a:t>
            </a:r>
            <a:r>
              <a:rPr lang="ru-RU" dirty="0"/>
              <a:t> та </a:t>
            </a:r>
            <a:r>
              <a:rPr lang="ru-RU" dirty="0" err="1"/>
              <a:t>інвесторами</a:t>
            </a:r>
            <a:r>
              <a:rPr lang="ru-RU" dirty="0"/>
              <a:t> з метою </a:t>
            </a:r>
            <a:r>
              <a:rPr lang="ru-RU" dirty="0" err="1"/>
              <a:t>сприяння</a:t>
            </a:r>
            <a:r>
              <a:rPr lang="ru-RU" dirty="0"/>
              <a:t> </a:t>
            </a:r>
            <a:r>
              <a:rPr lang="ru-RU" dirty="0" err="1"/>
              <a:t>залученню</a:t>
            </a:r>
            <a:r>
              <a:rPr lang="ru-RU" dirty="0"/>
              <a:t> </a:t>
            </a:r>
            <a:r>
              <a:rPr lang="ru-RU" dirty="0" err="1"/>
              <a:t>інвестицій</a:t>
            </a:r>
            <a:r>
              <a:rPr lang="ru-RU" dirty="0"/>
              <a:t> у </a:t>
            </a:r>
            <a:r>
              <a:rPr lang="ru-RU" dirty="0" err="1"/>
              <a:t>зазначені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8CF430-AC33-4509-9676-C568E4E39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74" y="1577867"/>
            <a:ext cx="7751475" cy="41183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52D3EB-3147-46BB-AA9B-82D19E0F7091}"/>
              </a:ext>
            </a:extLst>
          </p:cNvPr>
          <p:cNvSpPr/>
          <p:nvPr/>
        </p:nvSpPr>
        <p:spPr>
          <a:xfrm>
            <a:off x="1335375" y="5816084"/>
            <a:ext cx="2302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https://uamap.org.ua/</a:t>
            </a:r>
            <a:endParaRPr lang="uk-UA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111BA0F-FC2E-4074-ABC4-B9F0B816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838"/>
            <a:ext cx="10704513" cy="593725"/>
          </a:xfrm>
        </p:spPr>
        <p:txBody>
          <a:bodyPr>
            <a:normAutofit fontScale="90000"/>
          </a:bodyPr>
          <a:lstStyle/>
          <a:p>
            <a:r>
              <a:rPr lang="uk-UA" dirty="0"/>
              <a:t>Висновки</a:t>
            </a:r>
          </a:p>
        </p:txBody>
      </p:sp>
    </p:spTree>
    <p:extLst>
      <p:ext uri="{BB962C8B-B14F-4D97-AF65-F5344CB8AC3E}">
        <p14:creationId xmlns:p14="http://schemas.microsoft.com/office/powerpoint/2010/main" val="6819610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4386264" y="6581776"/>
            <a:ext cx="34178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uk-UA" altLang="uk-UA" b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2203450" y="6581776"/>
            <a:ext cx="12954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uk-UA" altLang="uk-UA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</a:p>
        </p:txBody>
      </p:sp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5282229" y="4490005"/>
            <a:ext cx="4630737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>
              <a:spcAft>
                <a:spcPts val="300"/>
              </a:spcAft>
            </a:pPr>
            <a:r>
              <a:rPr lang="de-DE" altLang="uk-UA" sz="2400" dirty="0">
                <a:solidFill>
                  <a:srgbClr val="000000"/>
                </a:solidFill>
              </a:rPr>
              <a:t>+ 380 66 790 2320</a:t>
            </a:r>
          </a:p>
          <a:p>
            <a:pPr eaLnBrk="1">
              <a:lnSpc>
                <a:spcPct val="100000"/>
              </a:lnSpc>
            </a:pPr>
            <a:r>
              <a:rPr lang="en-US" altLang="uk-UA" sz="2400" dirty="0">
                <a:solidFill>
                  <a:schemeClr val="accent6">
                    <a:lumMod val="50000"/>
                  </a:schemeClr>
                </a:solidFill>
              </a:rPr>
              <a:t>andriibarulin@gmail.com</a:t>
            </a:r>
          </a:p>
        </p:txBody>
      </p:sp>
      <p:sp>
        <p:nvSpPr>
          <p:cNvPr id="53254" name="Rectangle 5"/>
          <p:cNvSpPr>
            <a:spLocks noChangeArrowheads="1"/>
          </p:cNvSpPr>
          <p:nvPr/>
        </p:nvSpPr>
        <p:spPr bwMode="auto">
          <a:xfrm>
            <a:off x="5282229" y="3416035"/>
            <a:ext cx="3779837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36000" rIns="72000" bIns="3600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uk-UA" altLang="uk-UA" sz="2800" b="1" dirty="0" err="1"/>
              <a:t>Барулін</a:t>
            </a:r>
            <a:r>
              <a:rPr lang="uk-UA" altLang="uk-UA" sz="2800" b="1" dirty="0"/>
              <a:t> Андрій</a:t>
            </a:r>
          </a:p>
        </p:txBody>
      </p:sp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17" y="2421265"/>
            <a:ext cx="2338733" cy="268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F6066-A8A0-41A5-8233-B9B3C9FE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 bwMode="auto">
          <a:xfrm>
            <a:off x="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E107244-F91E-425D-830C-0AAB101876BF}" type="datetime1">
              <a:rPr lang="en-US" smtClean="0"/>
              <a:pPr>
                <a:defRPr/>
              </a:pPr>
              <a:t>1/29/2020</a:t>
            </a:fld>
            <a:endParaRPr lang="uk-UA" alt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537" y="1891204"/>
            <a:ext cx="42755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537606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10">
            <a:extLst>
              <a:ext uri="{FF2B5EF4-FFF2-40B4-BE49-F238E27FC236}">
                <a16:creationId xmlns:a16="http://schemas.microsoft.com/office/drawing/2014/main" id="{EEE419C8-C49F-49D9-B191-35F4E9506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767529"/>
              </p:ext>
            </p:extLst>
          </p:nvPr>
        </p:nvGraphicFramePr>
        <p:xfrm>
          <a:off x="5736260" y="1508717"/>
          <a:ext cx="5960449" cy="3558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1">
            <a:extLst>
              <a:ext uri="{FF2B5EF4-FFF2-40B4-BE49-F238E27FC236}">
                <a16:creationId xmlns:a16="http://schemas.microsoft.com/office/drawing/2014/main" id="{0EC31F8A-EF76-4E6B-ADB0-A7FB53437ED8}"/>
              </a:ext>
            </a:extLst>
          </p:cNvPr>
          <p:cNvSpPr txBox="1"/>
          <p:nvPr/>
        </p:nvSpPr>
        <p:spPr>
          <a:xfrm>
            <a:off x="6096000" y="5122155"/>
            <a:ext cx="582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Місячні надходження енергії </a:t>
            </a:r>
            <a:endParaRPr lang="pl-PL" dirty="0"/>
          </a:p>
        </p:txBody>
      </p:sp>
      <p:grpSp>
        <p:nvGrpSpPr>
          <p:cNvPr id="27" name="Group 52">
            <a:extLst>
              <a:ext uri="{FF2B5EF4-FFF2-40B4-BE49-F238E27FC236}">
                <a16:creationId xmlns:a16="http://schemas.microsoft.com/office/drawing/2014/main" id="{8089D75C-3931-4403-B34F-95D0D0BD0648}"/>
              </a:ext>
            </a:extLst>
          </p:cNvPr>
          <p:cNvGrpSpPr/>
          <p:nvPr/>
        </p:nvGrpSpPr>
        <p:grpSpPr>
          <a:xfrm>
            <a:off x="912019" y="2500447"/>
            <a:ext cx="4488656" cy="2738303"/>
            <a:chOff x="575247" y="3883610"/>
            <a:chExt cx="4073406" cy="2540000"/>
          </a:xfrm>
        </p:grpSpPr>
        <p:sp>
          <p:nvSpPr>
            <p:cNvPr id="28" name="Oval 16">
              <a:extLst>
                <a:ext uri="{FF2B5EF4-FFF2-40B4-BE49-F238E27FC236}">
                  <a16:creationId xmlns:a16="http://schemas.microsoft.com/office/drawing/2014/main" id="{D35F4DBA-ECFE-4370-A898-D6DC3DEECF2D}"/>
                </a:ext>
              </a:extLst>
            </p:cNvPr>
            <p:cNvSpPr/>
            <p:nvPr/>
          </p:nvSpPr>
          <p:spPr>
            <a:xfrm rot="557572">
              <a:off x="958139" y="4346766"/>
              <a:ext cx="3569568" cy="178806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Connector 18">
              <a:extLst>
                <a:ext uri="{FF2B5EF4-FFF2-40B4-BE49-F238E27FC236}">
                  <a16:creationId xmlns:a16="http://schemas.microsoft.com/office/drawing/2014/main" id="{C5E26FA2-2607-4663-9690-B68AB729E467}"/>
                </a:ext>
              </a:extLst>
            </p:cNvPr>
            <p:cNvCxnSpPr/>
            <p:nvPr/>
          </p:nvCxnSpPr>
          <p:spPr>
            <a:xfrm>
              <a:off x="575247" y="4764765"/>
              <a:ext cx="4073406" cy="8429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">
              <a:extLst>
                <a:ext uri="{FF2B5EF4-FFF2-40B4-BE49-F238E27FC236}">
                  <a16:creationId xmlns:a16="http://schemas.microsoft.com/office/drawing/2014/main" id="{62B205D5-57C7-4972-B3B9-90772F2A3EE1}"/>
                </a:ext>
              </a:extLst>
            </p:cNvPr>
            <p:cNvCxnSpPr/>
            <p:nvPr/>
          </p:nvCxnSpPr>
          <p:spPr>
            <a:xfrm flipV="1">
              <a:off x="1497346" y="4326232"/>
              <a:ext cx="2608199" cy="17440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928346-DA80-4861-87BC-2F6CACB5E459}"/>
                </a:ext>
              </a:extLst>
            </p:cNvPr>
            <p:cNvCxnSpPr/>
            <p:nvPr/>
          </p:nvCxnSpPr>
          <p:spPr>
            <a:xfrm flipH="1" flipV="1">
              <a:off x="720694" y="3883610"/>
              <a:ext cx="0" cy="1177312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5">
              <a:extLst>
                <a:ext uri="{FF2B5EF4-FFF2-40B4-BE49-F238E27FC236}">
                  <a16:creationId xmlns:a16="http://schemas.microsoft.com/office/drawing/2014/main" id="{C4FF3B23-F6B7-4AC5-8249-97B211D61262}"/>
                </a:ext>
              </a:extLst>
            </p:cNvPr>
            <p:cNvCxnSpPr/>
            <p:nvPr/>
          </p:nvCxnSpPr>
          <p:spPr>
            <a:xfrm flipV="1">
              <a:off x="3061942" y="5394710"/>
              <a:ext cx="1119554" cy="19801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6">
              <a:extLst>
                <a:ext uri="{FF2B5EF4-FFF2-40B4-BE49-F238E27FC236}">
                  <a16:creationId xmlns:a16="http://schemas.microsoft.com/office/drawing/2014/main" id="{474A04FF-5CB5-445C-813F-8E05A032036E}"/>
                </a:ext>
              </a:extLst>
            </p:cNvPr>
            <p:cNvCxnSpPr/>
            <p:nvPr/>
          </p:nvCxnSpPr>
          <p:spPr>
            <a:xfrm flipH="1">
              <a:off x="2063552" y="5445224"/>
              <a:ext cx="263465" cy="87479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5C402CC9-7278-4512-9CC3-A1C0DEE10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84180" y="4365104"/>
              <a:ext cx="2279572" cy="1411412"/>
            </a:xfrm>
            <a:prstGeom prst="rect">
              <a:avLst/>
            </a:prstGeom>
          </p:spPr>
        </p:pic>
        <p:cxnSp>
          <p:nvCxnSpPr>
            <p:cNvPr id="35" name="Straight Connector 26">
              <a:extLst>
                <a:ext uri="{FF2B5EF4-FFF2-40B4-BE49-F238E27FC236}">
                  <a16:creationId xmlns:a16="http://schemas.microsoft.com/office/drawing/2014/main" id="{BD63A0D2-9005-4502-ACDA-1FA2DD1A2BF9}"/>
                </a:ext>
              </a:extLst>
            </p:cNvPr>
            <p:cNvCxnSpPr/>
            <p:nvPr/>
          </p:nvCxnSpPr>
          <p:spPr>
            <a:xfrm flipH="1" flipV="1">
              <a:off x="729722" y="3883610"/>
              <a:ext cx="2035767" cy="1187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7">
              <a:extLst>
                <a:ext uri="{FF2B5EF4-FFF2-40B4-BE49-F238E27FC236}">
                  <a16:creationId xmlns:a16="http://schemas.microsoft.com/office/drawing/2014/main" id="{FA2C2C57-EFE2-4140-9E62-E3170394AC79}"/>
                </a:ext>
              </a:extLst>
            </p:cNvPr>
            <p:cNvCxnSpPr/>
            <p:nvPr/>
          </p:nvCxnSpPr>
          <p:spPr>
            <a:xfrm flipH="1">
              <a:off x="729722" y="5060921"/>
              <a:ext cx="2035767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43">
              <a:extLst>
                <a:ext uri="{FF2B5EF4-FFF2-40B4-BE49-F238E27FC236}">
                  <a16:creationId xmlns:a16="http://schemas.microsoft.com/office/drawing/2014/main" id="{FC664F01-6055-4728-9AEE-1306BCB73BC3}"/>
                </a:ext>
              </a:extLst>
            </p:cNvPr>
            <p:cNvSpPr/>
            <p:nvPr/>
          </p:nvSpPr>
          <p:spPr>
            <a:xfrm>
              <a:off x="3219245" y="5186020"/>
              <a:ext cx="540694" cy="590438"/>
            </a:xfrm>
            <a:prstGeom prst="arc">
              <a:avLst/>
            </a:prstGeom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209AB3-3561-4AF8-B167-00F8F186B447}"/>
                </a:ext>
              </a:extLst>
            </p:cNvPr>
            <p:cNvSpPr txBox="1"/>
            <p:nvPr/>
          </p:nvSpPr>
          <p:spPr>
            <a:xfrm>
              <a:off x="3657717" y="497792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5BB16D-A153-41FB-B1E9-1A97CCF60D86}"/>
                </a:ext>
              </a:extLst>
            </p:cNvPr>
            <p:cNvSpPr txBox="1"/>
            <p:nvPr/>
          </p:nvSpPr>
          <p:spPr>
            <a:xfrm>
              <a:off x="1599186" y="6054278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40" name="Arc 46">
              <a:extLst>
                <a:ext uri="{FF2B5EF4-FFF2-40B4-BE49-F238E27FC236}">
                  <a16:creationId xmlns:a16="http://schemas.microsoft.com/office/drawing/2014/main" id="{407CE9D3-7D4C-44C1-B350-9D0E56763BA6}"/>
                </a:ext>
              </a:extLst>
            </p:cNvPr>
            <p:cNvSpPr/>
            <p:nvPr/>
          </p:nvSpPr>
          <p:spPr>
            <a:xfrm rot="10232309">
              <a:off x="1679637" y="5577071"/>
              <a:ext cx="747282" cy="628654"/>
            </a:xfrm>
            <a:prstGeom prst="arc">
              <a:avLst/>
            </a:prstGeom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B3E5044-A029-4BCF-9BE4-6C0523C1D8A0}"/>
                </a:ext>
              </a:extLst>
            </p:cNvPr>
            <p:cNvSpPr txBox="1"/>
            <p:nvPr/>
          </p:nvSpPr>
          <p:spPr>
            <a:xfrm>
              <a:off x="1504276" y="5293839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lv-LV" baseline="-25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GB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42" name="Arc 48">
              <a:extLst>
                <a:ext uri="{FF2B5EF4-FFF2-40B4-BE49-F238E27FC236}">
                  <a16:creationId xmlns:a16="http://schemas.microsoft.com/office/drawing/2014/main" id="{34DFB44D-6F63-4684-B8FB-6DC47607A34B}"/>
                </a:ext>
              </a:extLst>
            </p:cNvPr>
            <p:cNvSpPr/>
            <p:nvPr/>
          </p:nvSpPr>
          <p:spPr>
            <a:xfrm rot="11715606">
              <a:off x="1487669" y="4619896"/>
              <a:ext cx="1024536" cy="1223243"/>
            </a:xfrm>
            <a:prstGeom prst="arc">
              <a:avLst>
                <a:gd name="adj1" fmla="val 15984715"/>
                <a:gd name="adj2" fmla="val 0"/>
              </a:avLst>
            </a:prstGeom>
            <a:ln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Arc 49">
              <a:extLst>
                <a:ext uri="{FF2B5EF4-FFF2-40B4-BE49-F238E27FC236}">
                  <a16:creationId xmlns:a16="http://schemas.microsoft.com/office/drawing/2014/main" id="{03992626-B51A-45D7-BCE1-B6DEB0E1A4F3}"/>
                </a:ext>
              </a:extLst>
            </p:cNvPr>
            <p:cNvSpPr/>
            <p:nvPr/>
          </p:nvSpPr>
          <p:spPr>
            <a:xfrm rot="14047293">
              <a:off x="1120780" y="4041629"/>
              <a:ext cx="1024536" cy="1223243"/>
            </a:xfrm>
            <a:prstGeom prst="arc">
              <a:avLst>
                <a:gd name="adj1" fmla="val 15984715"/>
                <a:gd name="adj2" fmla="val 0"/>
              </a:avLst>
            </a:prstGeom>
            <a:ln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B732ED-3D81-438C-BF8D-A72BC1DA0D82}"/>
                </a:ext>
              </a:extLst>
            </p:cNvPr>
            <p:cNvSpPr txBox="1"/>
            <p:nvPr/>
          </p:nvSpPr>
          <p:spPr>
            <a:xfrm>
              <a:off x="778018" y="428557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lv-LV" baseline="-25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GB" baseline="-25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5" name="Picture 55">
            <a:extLst>
              <a:ext uri="{FF2B5EF4-FFF2-40B4-BE49-F238E27FC236}">
                <a16:creationId xmlns:a16="http://schemas.microsoft.com/office/drawing/2014/main" id="{E23C2328-42A3-4613-93C6-5642387EB6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322133"/>
            <a:ext cx="508069" cy="511573"/>
          </a:xfrm>
          <a:prstGeom prst="rect">
            <a:avLst/>
          </a:prstGeom>
        </p:spPr>
      </p:pic>
      <p:sp>
        <p:nvSpPr>
          <p:cNvPr id="48" name="Заголовок 2">
            <a:extLst>
              <a:ext uri="{FF2B5EF4-FFF2-40B4-BE49-F238E27FC236}">
                <a16:creationId xmlns:a16="http://schemas.microsoft.com/office/drawing/2014/main" id="{3EFC8348-692F-485D-BEA1-EEF7CA91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135"/>
            <a:ext cx="10704226" cy="594245"/>
          </a:xfrm>
        </p:spPr>
        <p:txBody>
          <a:bodyPr>
            <a:normAutofit fontScale="90000"/>
          </a:bodyPr>
          <a:lstStyle/>
          <a:p>
            <a:r>
              <a:rPr lang="uk-UA" dirty="0"/>
              <a:t>Геліоенергетика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426030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7EF0C59-8B79-4AF2-976E-A743D28B9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465757"/>
            <a:ext cx="10704226" cy="10774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err="1">
                <a:latin typeface="Arial" charset="0"/>
              </a:rPr>
              <a:t>Сонячні</a:t>
            </a:r>
            <a:r>
              <a:rPr lang="ru-RU" sz="2000" b="1" dirty="0">
                <a:latin typeface="Arial" charset="0"/>
              </a:rPr>
              <a:t> </a:t>
            </a:r>
            <a:r>
              <a:rPr lang="ru-RU" sz="2000" b="1" dirty="0" err="1">
                <a:latin typeface="Arial" charset="0"/>
              </a:rPr>
              <a:t>теплові</a:t>
            </a:r>
            <a:r>
              <a:rPr lang="ru-RU" sz="2000" b="1" dirty="0">
                <a:latin typeface="Arial" charset="0"/>
              </a:rPr>
              <a:t> </a:t>
            </a:r>
            <a:r>
              <a:rPr lang="ru-RU" sz="2000" b="1" dirty="0" err="1">
                <a:latin typeface="Arial" charset="0"/>
              </a:rPr>
              <a:t>колектори</a:t>
            </a:r>
            <a:r>
              <a:rPr lang="ru-RU" sz="2000" b="1" dirty="0">
                <a:latin typeface="Arial" charset="0"/>
              </a:rPr>
              <a:t> </a:t>
            </a:r>
            <a:r>
              <a:rPr lang="ru-RU" sz="2000" dirty="0">
                <a:latin typeface="Arial" charset="0"/>
              </a:rPr>
              <a:t>- </a:t>
            </a:r>
            <a:r>
              <a:rPr lang="ru-RU" sz="2000" dirty="0" err="1">
                <a:latin typeface="Arial" charset="0"/>
              </a:rPr>
              <a:t>пристрої</a:t>
            </a:r>
            <a:r>
              <a:rPr lang="ru-RU" sz="2000" dirty="0">
                <a:latin typeface="Arial" charset="0"/>
              </a:rPr>
              <a:t>, в </a:t>
            </a:r>
            <a:r>
              <a:rPr lang="ru-RU" sz="2000" dirty="0" err="1">
                <a:latin typeface="Arial" charset="0"/>
              </a:rPr>
              <a:t>яких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відбувається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перетворення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світла</a:t>
            </a:r>
            <a:r>
              <a:rPr lang="ru-RU" sz="2000" dirty="0">
                <a:latin typeface="Arial" charset="0"/>
              </a:rPr>
              <a:t> в тепло за </a:t>
            </a:r>
            <a:r>
              <a:rPr lang="ru-RU" sz="2000" dirty="0" err="1">
                <a:latin typeface="Arial" charset="0"/>
              </a:rPr>
              <a:t>допомогою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спеціальних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елементів</a:t>
            </a:r>
            <a:r>
              <a:rPr lang="ru-RU" sz="2000" dirty="0">
                <a:latin typeface="Arial" charset="0"/>
              </a:rPr>
              <a:t> – </a:t>
            </a:r>
            <a:r>
              <a:rPr lang="ru-RU" sz="2000" dirty="0" err="1">
                <a:latin typeface="Arial" charset="0"/>
              </a:rPr>
              <a:t>поглиначів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випромінювання</a:t>
            </a:r>
            <a:r>
              <a:rPr lang="ru-RU" sz="2000" dirty="0">
                <a:latin typeface="Arial" charset="0"/>
              </a:rPr>
              <a:t>.</a:t>
            </a:r>
          </a:p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3A3C86-108E-46E0-AC11-A83716D6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Геліоенергетика. Сонячні колектори</a:t>
            </a:r>
          </a:p>
        </p:txBody>
      </p:sp>
      <p:pic>
        <p:nvPicPr>
          <p:cNvPr id="5122" name="Picture 2" descr="Картинки по запросу плоский солнечный коллектор">
            <a:extLst>
              <a:ext uri="{FF2B5EF4-FFF2-40B4-BE49-F238E27FC236}">
                <a16:creationId xmlns:a16="http://schemas.microsoft.com/office/drawing/2014/main" id="{17B15CF1-D995-4306-8C61-7D4FD85F4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5" y="2886076"/>
            <a:ext cx="3924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вакуумный солнечный коллектор">
            <a:extLst>
              <a:ext uri="{FF2B5EF4-FFF2-40B4-BE49-F238E27FC236}">
                <a16:creationId xmlns:a16="http://schemas.microsoft.com/office/drawing/2014/main" id="{E5665472-9E3B-4218-936B-079EB843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55" y="2886076"/>
            <a:ext cx="390525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03CE97-E7B8-4413-B1DB-2F2EB9E0359C}"/>
              </a:ext>
            </a:extLst>
          </p:cNvPr>
          <p:cNvSpPr/>
          <p:nvPr/>
        </p:nvSpPr>
        <p:spPr>
          <a:xfrm>
            <a:off x="439344" y="2456677"/>
            <a:ext cx="308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charset="0"/>
              </a:rPr>
              <a:t>сонячні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пласкі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колектори</a:t>
            </a:r>
            <a:endParaRPr lang="uk-UA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FC5079-BD61-4E26-8757-B402D126597B}"/>
              </a:ext>
            </a:extLst>
          </p:cNvPr>
          <p:cNvSpPr/>
          <p:nvPr/>
        </p:nvSpPr>
        <p:spPr>
          <a:xfrm>
            <a:off x="8171996" y="2315260"/>
            <a:ext cx="3580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charset="0"/>
              </a:rPr>
              <a:t>вакуумні</a:t>
            </a:r>
            <a:r>
              <a:rPr lang="ru-RU" b="1" dirty="0">
                <a:latin typeface="Arial" charset="0"/>
              </a:rPr>
              <a:t> </a:t>
            </a:r>
            <a:r>
              <a:rPr lang="uk-UA" b="1" dirty="0">
                <a:latin typeface="Arial" charset="0"/>
              </a:rPr>
              <a:t>трубчасті </a:t>
            </a:r>
            <a:r>
              <a:rPr lang="ru-RU" b="1" dirty="0" err="1">
                <a:latin typeface="Arial" charset="0"/>
              </a:rPr>
              <a:t>колектори</a:t>
            </a:r>
            <a:endParaRPr lang="uk-UA" b="1" dirty="0"/>
          </a:p>
        </p:txBody>
      </p:sp>
      <p:pic>
        <p:nvPicPr>
          <p:cNvPr id="11" name="Picture 2" descr="Коллектор солнечный сезонный с баком из нержавейки SD-S2 Altek  100 л">
            <a:extLst>
              <a:ext uri="{FF2B5EF4-FFF2-40B4-BE49-F238E27FC236}">
                <a16:creationId xmlns:a16="http://schemas.microsoft.com/office/drawing/2014/main" id="{AB33C1BD-3C1A-46A2-9ACD-469FA6D0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31" y="3987265"/>
            <a:ext cx="264514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8A9A42-67E2-4596-B946-D8D047185450}"/>
              </a:ext>
            </a:extLst>
          </p:cNvPr>
          <p:cNvSpPr/>
          <p:nvPr/>
        </p:nvSpPr>
        <p:spPr>
          <a:xfrm>
            <a:off x="4605399" y="3429000"/>
            <a:ext cx="2981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Термосифонні </a:t>
            </a:r>
            <a:r>
              <a:rPr lang="uk-UA" b="1" dirty="0" err="1"/>
              <a:t>геліосистеми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079662756"/>
      </p:ext>
    </p:extLst>
  </p:cSld>
  <p:clrMapOvr>
    <a:masterClrMapping/>
  </p:clrMapOvr>
</p:sld>
</file>

<file path=ppt/theme/theme1.xml><?xml version="1.0" encoding="utf-8"?>
<a:theme xmlns:a="http://schemas.openxmlformats.org/drawingml/2006/main" name="Ecoclub + NE Grant Them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C034D70E-36E1-4F66-BAAB-78E946E058AC}" vid="{29E0F603-3CBD-46C4-B42D-1D1B887DF2A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5803</TotalTime>
  <Words>1861</Words>
  <Application>Microsoft Office PowerPoint</Application>
  <PresentationFormat>Широкоэкранный</PresentationFormat>
  <Paragraphs>444</Paragraphs>
  <Slides>72</Slides>
  <Notes>2</Notes>
  <HiddenSlides>4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5" baseType="lpstr">
      <vt:lpstr>Arial</vt:lpstr>
      <vt:lpstr>Arial Cyr</vt:lpstr>
      <vt:lpstr>Arial Narrow</vt:lpstr>
      <vt:lpstr>Calibri</vt:lpstr>
      <vt:lpstr>Calibri Light</vt:lpstr>
      <vt:lpstr>Century Gothic</vt:lpstr>
      <vt:lpstr>LeagueSpartan-Bold</vt:lpstr>
      <vt:lpstr>LiberationSans</vt:lpstr>
      <vt:lpstr>Tahoma</vt:lpstr>
      <vt:lpstr>Times New Roman</vt:lpstr>
      <vt:lpstr>Trebuchet MS</vt:lpstr>
      <vt:lpstr>Ecoclub + NE Grant Theme</vt:lpstr>
      <vt:lpstr>Лист</vt:lpstr>
      <vt:lpstr> Впровадження проектів ВДЕ</vt:lpstr>
      <vt:lpstr>Презентация PowerPoint</vt:lpstr>
      <vt:lpstr>Класифікація основних відновлювальних джерел енергії</vt:lpstr>
      <vt:lpstr>Класифікація основних відновлювальних джерел енергії</vt:lpstr>
      <vt:lpstr>Класифікація основних відновлювальних джерел енергії</vt:lpstr>
      <vt:lpstr>Геліоенергетика</vt:lpstr>
      <vt:lpstr>Презентация PowerPoint</vt:lpstr>
      <vt:lpstr>Геліоенергетика</vt:lpstr>
      <vt:lpstr>Геліоенергетика. Сонячні колектори</vt:lpstr>
      <vt:lpstr>Геліоенергетика. Сонячні колектори</vt:lpstr>
      <vt:lpstr>Геліоенергетика. Сонячні колектори</vt:lpstr>
      <vt:lpstr>Геліоенергетика. Сонячні колектори</vt:lpstr>
      <vt:lpstr>Геліоенергетика. Сонячні колектори</vt:lpstr>
      <vt:lpstr>Геліоенергетика. Сонячні колектори</vt:lpstr>
      <vt:lpstr>Геліоенергетика. Сонячні колектори</vt:lpstr>
      <vt:lpstr>Геліоенергетика. Сонячні колектори</vt:lpstr>
      <vt:lpstr>Геліоенергетика. Сонячні колектори</vt:lpstr>
      <vt:lpstr>2008 рік, Пілотний проект: ДС №71, м. Херсон</vt:lpstr>
      <vt:lpstr>2008 рік, Пілотний проект: ДС №71, м. Херсон</vt:lpstr>
      <vt:lpstr>2008 рік, Пілотний проект: ДС №71, м. Херсон</vt:lpstr>
      <vt:lpstr>Результати впровадження геліосистем</vt:lpstr>
      <vt:lpstr>Херсон, ДЮСШ №6</vt:lpstr>
      <vt:lpstr>Херсон, ДЮСШ №6</vt:lpstr>
      <vt:lpstr>Впровадження енергозберігаючих технологій в дитячих садочках міста Гола Пристань</vt:lpstr>
      <vt:lpstr>Впровадження енергозберігаючих технологій в дитячих садочках міста Гола Пристань</vt:lpstr>
      <vt:lpstr>Впровадження енергозберігаючих технологій в дитячих садочках міста Гола Пристань</vt:lpstr>
      <vt:lpstr>Експрес аналіз</vt:lpstr>
      <vt:lpstr>Геліоенергетика. Фотоелектричні системи</vt:lpstr>
      <vt:lpstr>Геліоенергетика. Фотоелектричні системи</vt:lpstr>
      <vt:lpstr>Геліоенергетика. Фотоелектричні системи</vt:lpstr>
      <vt:lpstr>Геліоенергетика. Фотоелектричні системи</vt:lpstr>
      <vt:lpstr>Експрес аналіз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Геліоенергетика. Фотоелектричні системи 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Фотоелектричні системи. Освітлення</vt:lpstr>
      <vt:lpstr>Фотоелектричні системи. Освітлення</vt:lpstr>
      <vt:lpstr>Фотоелектричні системи. Освітлення</vt:lpstr>
      <vt:lpstr>Геліоенергетика, пасивні системи</vt:lpstr>
      <vt:lpstr>Геліоенергетика, пасивні системи</vt:lpstr>
      <vt:lpstr>Тепловий насос</vt:lpstr>
      <vt:lpstr>Тепловий насос</vt:lpstr>
      <vt:lpstr>Встановлення теплового насосу для опалення дитячого садка с. Олександрівка Білозерського району</vt:lpstr>
      <vt:lpstr>Встановлення теплового насосу для опалення дитячого садка с. Олександрівка Білозерського району</vt:lpstr>
      <vt:lpstr>Встановлення теплового насосу для опалення дитячого садка с. Олександрівка Білозерського району</vt:lpstr>
      <vt:lpstr>Встановлення теплового насосу для опалення дитячого садка с. Олександрівка Білозерського району</vt:lpstr>
      <vt:lpstr>Встановлення теплового насосу для опалення дитячого садка с. Олександрівка Білозерського району</vt:lpstr>
      <vt:lpstr>Вознесенськ, тепловий насос</vt:lpstr>
      <vt:lpstr>Вознесенськ, тепловий насос</vt:lpstr>
      <vt:lpstr>Вітроенергетика</vt:lpstr>
      <vt:lpstr>Вітроенергетика</vt:lpstr>
      <vt:lpstr>Вітроенергетика</vt:lpstr>
      <vt:lpstr>Вітроенергетика</vt:lpstr>
      <vt:lpstr> Біогаз. Полігони ТПВ</vt:lpstr>
      <vt:lpstr> Біогаз. Полігони ТПВ</vt:lpstr>
      <vt:lpstr>Біогаз</vt:lpstr>
      <vt:lpstr>Біогаз</vt:lpstr>
      <vt:lpstr>Малі ГЕС</vt:lpstr>
      <vt:lpstr>Малі ГЕС</vt:lpstr>
      <vt:lpstr>Біомаса </vt:lpstr>
      <vt:lpstr>Презентация PowerPoint</vt:lpstr>
      <vt:lpstr>Висновки</vt:lpstr>
      <vt:lpstr>Висновки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Андрій Барулін</cp:lastModifiedBy>
  <cp:revision>67</cp:revision>
  <dcterms:created xsi:type="dcterms:W3CDTF">2020-01-06T13:30:45Z</dcterms:created>
  <dcterms:modified xsi:type="dcterms:W3CDTF">2020-01-29T06:52:44Z</dcterms:modified>
</cp:coreProperties>
</file>