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6" r:id="rId2"/>
    <p:sldId id="415" r:id="rId3"/>
    <p:sldId id="429" r:id="rId4"/>
    <p:sldId id="441" r:id="rId5"/>
    <p:sldId id="442" r:id="rId6"/>
    <p:sldId id="274" r:id="rId7"/>
    <p:sldId id="416" r:id="rId8"/>
    <p:sldId id="419" r:id="rId9"/>
    <p:sldId id="373" r:id="rId10"/>
    <p:sldId id="399" r:id="rId11"/>
    <p:sldId id="400" r:id="rId12"/>
    <p:sldId id="417" r:id="rId13"/>
    <p:sldId id="420" r:id="rId14"/>
    <p:sldId id="418" r:id="rId15"/>
    <p:sldId id="423" r:id="rId16"/>
    <p:sldId id="421" r:id="rId17"/>
    <p:sldId id="409" r:id="rId18"/>
    <p:sldId id="422" r:id="rId19"/>
    <p:sldId id="428" r:id="rId20"/>
    <p:sldId id="270" r:id="rId21"/>
    <p:sldId id="273" r:id="rId22"/>
    <p:sldId id="271" r:id="rId23"/>
    <p:sldId id="424" r:id="rId24"/>
    <p:sldId id="427" r:id="rId25"/>
    <p:sldId id="445" r:id="rId26"/>
    <p:sldId id="425" r:id="rId27"/>
    <p:sldId id="426" r:id="rId28"/>
    <p:sldId id="430" r:id="rId29"/>
    <p:sldId id="431" r:id="rId30"/>
    <p:sldId id="433" r:id="rId31"/>
    <p:sldId id="434" r:id="rId32"/>
    <p:sldId id="432" r:id="rId33"/>
    <p:sldId id="437" r:id="rId34"/>
    <p:sldId id="439" r:id="rId35"/>
    <p:sldId id="436" r:id="rId36"/>
    <p:sldId id="438" r:id="rId37"/>
    <p:sldId id="440" r:id="rId38"/>
    <p:sldId id="435" r:id="rId39"/>
    <p:sldId id="444" r:id="rId40"/>
    <p:sldId id="447" r:id="rId41"/>
    <p:sldId id="446" r:id="rId42"/>
    <p:sldId id="272" r:id="rId43"/>
    <p:sldId id="450" r:id="rId44"/>
    <p:sldId id="449" r:id="rId45"/>
    <p:sldId id="448" r:id="rId46"/>
    <p:sldId id="443" r:id="rId47"/>
    <p:sldId id="453" r:id="rId48"/>
    <p:sldId id="454" r:id="rId49"/>
    <p:sldId id="452" r:id="rId50"/>
    <p:sldId id="451" r:id="rId51"/>
    <p:sldId id="269" r:id="rId52"/>
    <p:sldId id="455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4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989A1-3D09-4836-B183-B664CBA68EDD}" type="doc">
      <dgm:prSet loTypeId="urn:microsoft.com/office/officeart/2005/8/layout/cycle1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6F65BC5-16E0-4A73-97A9-0DD0E6966BEB}">
      <dgm:prSet phldrT="[Текст]" custT="1"/>
      <dgm:spPr/>
      <dgm:t>
        <a:bodyPr/>
        <a:lstStyle/>
        <a:p>
          <a:r>
            <a:rPr lang="uk-UA" sz="2600" b="1" dirty="0"/>
            <a:t>Вибір проекту</a:t>
          </a:r>
          <a:endParaRPr lang="ru-RU" sz="2600" b="1" dirty="0"/>
        </a:p>
      </dgm:t>
    </dgm:pt>
    <dgm:pt modelId="{5117EF02-8EA1-4A31-81EF-10E18C32E5FE}" type="parTrans" cxnId="{A35760C1-C7B4-4A0E-98E0-F33BDF101DF1}">
      <dgm:prSet/>
      <dgm:spPr/>
      <dgm:t>
        <a:bodyPr/>
        <a:lstStyle/>
        <a:p>
          <a:endParaRPr lang="ru-RU" sz="2800"/>
        </a:p>
      </dgm:t>
    </dgm:pt>
    <dgm:pt modelId="{C293EBB2-CE50-4DB2-8A0E-2E06C8DE8843}" type="sibTrans" cxnId="{A35760C1-C7B4-4A0E-98E0-F33BDF101DF1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800"/>
        </a:p>
      </dgm:t>
    </dgm:pt>
    <dgm:pt modelId="{5B4E4910-BD3B-43CA-B735-41D977ACE062}">
      <dgm:prSet phldrT="[Текст]" custT="1"/>
      <dgm:spPr/>
      <dgm:t>
        <a:bodyPr/>
        <a:lstStyle/>
        <a:p>
          <a:r>
            <a:rPr lang="uk-UA" sz="2600" b="1" dirty="0"/>
            <a:t>Розробка проекту</a:t>
          </a:r>
          <a:endParaRPr lang="ru-RU" sz="2600" b="1" dirty="0"/>
        </a:p>
      </dgm:t>
    </dgm:pt>
    <dgm:pt modelId="{CDCA5FFE-9A03-4209-8972-73B9DC32954D}" type="parTrans" cxnId="{7EAE0797-426D-4EBA-9032-4C61C5F66C66}">
      <dgm:prSet/>
      <dgm:spPr/>
      <dgm:t>
        <a:bodyPr/>
        <a:lstStyle/>
        <a:p>
          <a:endParaRPr lang="ru-RU" sz="2800"/>
        </a:p>
      </dgm:t>
    </dgm:pt>
    <dgm:pt modelId="{70A7EE9B-4E1F-4454-AE16-B98E0C4FC415}" type="sibTrans" cxnId="{7EAE0797-426D-4EBA-9032-4C61C5F66C66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800"/>
        </a:p>
      </dgm:t>
    </dgm:pt>
    <dgm:pt modelId="{0774609E-168F-4561-99C5-B5821E3C38B3}">
      <dgm:prSet phldrT="[Текст]" custT="1"/>
      <dgm:spPr/>
      <dgm:t>
        <a:bodyPr/>
        <a:lstStyle/>
        <a:p>
          <a:r>
            <a:rPr lang="uk-UA" sz="2600" b="1" dirty="0"/>
            <a:t>Виконання проекту</a:t>
          </a:r>
          <a:endParaRPr lang="ru-RU" sz="2600" b="1" dirty="0"/>
        </a:p>
      </dgm:t>
    </dgm:pt>
    <dgm:pt modelId="{4EDF1F82-3CCA-4EE4-B6F9-91035CD766FB}" type="parTrans" cxnId="{044138F1-2547-46CE-BFFB-B96C838B2BA6}">
      <dgm:prSet/>
      <dgm:spPr/>
      <dgm:t>
        <a:bodyPr/>
        <a:lstStyle/>
        <a:p>
          <a:endParaRPr lang="ru-RU" sz="2800"/>
        </a:p>
      </dgm:t>
    </dgm:pt>
    <dgm:pt modelId="{0339DDFB-228A-4F35-926B-04FAB465FF95}" type="sibTrans" cxnId="{044138F1-2547-46CE-BFFB-B96C838B2BA6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800"/>
        </a:p>
      </dgm:t>
    </dgm:pt>
    <dgm:pt modelId="{63B966C7-57D3-44B1-BDCA-335D6221F375}">
      <dgm:prSet phldrT="[Текст]" custT="1"/>
      <dgm:spPr/>
      <dgm:t>
        <a:bodyPr/>
        <a:lstStyle/>
        <a:p>
          <a:r>
            <a:rPr lang="uk-UA" sz="2600" b="1" dirty="0"/>
            <a:t>Оцінка проекту</a:t>
          </a:r>
          <a:endParaRPr lang="ru-RU" sz="2600" b="1" dirty="0"/>
        </a:p>
      </dgm:t>
    </dgm:pt>
    <dgm:pt modelId="{E13108E5-C63B-41A0-B38A-9F08A2D380DE}" type="parTrans" cxnId="{690111D8-9AD8-48AA-B9AD-62B7C7688F2F}">
      <dgm:prSet/>
      <dgm:spPr/>
      <dgm:t>
        <a:bodyPr/>
        <a:lstStyle/>
        <a:p>
          <a:endParaRPr lang="ru-RU" sz="2800"/>
        </a:p>
      </dgm:t>
    </dgm:pt>
    <dgm:pt modelId="{8B4CCFBF-A55C-4C9F-BFD9-65BE49FA97B4}" type="sibTrans" cxnId="{690111D8-9AD8-48AA-B9AD-62B7C7688F2F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800"/>
        </a:p>
      </dgm:t>
    </dgm:pt>
    <dgm:pt modelId="{9F770797-6C30-41CC-9AEF-D284AD841BD5}">
      <dgm:prSet phldrT="[Текст]" custT="1"/>
      <dgm:spPr/>
      <dgm:t>
        <a:bodyPr/>
        <a:lstStyle/>
        <a:p>
          <a:r>
            <a:rPr lang="uk-UA" sz="2600" b="1" dirty="0"/>
            <a:t>Збір інформації</a:t>
          </a:r>
          <a:endParaRPr lang="ru-RU" sz="2600" b="1" dirty="0"/>
        </a:p>
      </dgm:t>
    </dgm:pt>
    <dgm:pt modelId="{92E72F9C-0FE1-4B65-A3E4-BFA8FEFAD715}" type="parTrans" cxnId="{06F40AAD-3986-4268-97C9-AE7950EBB3A3}">
      <dgm:prSet/>
      <dgm:spPr/>
      <dgm:t>
        <a:bodyPr/>
        <a:lstStyle/>
        <a:p>
          <a:endParaRPr lang="ru-RU" sz="2800"/>
        </a:p>
      </dgm:t>
    </dgm:pt>
    <dgm:pt modelId="{D0896A29-9F37-4C5C-AB3E-99A00A2D4148}" type="sibTrans" cxnId="{06F40AAD-3986-4268-97C9-AE7950EBB3A3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800"/>
        </a:p>
      </dgm:t>
    </dgm:pt>
    <dgm:pt modelId="{EDD83F78-241F-465C-BB5D-2BD09E839E76}" type="pres">
      <dgm:prSet presAssocID="{CCD989A1-3D09-4836-B183-B664CBA68E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A7D3BF8-0E43-4062-A215-E90A83A2335B}" type="pres">
      <dgm:prSet presAssocID="{36F65BC5-16E0-4A73-97A9-0DD0E6966BEB}" presName="dummy" presStyleCnt="0"/>
      <dgm:spPr/>
    </dgm:pt>
    <dgm:pt modelId="{19AE0601-9C4F-4FCB-8DEE-BD2308BD0655}" type="pres">
      <dgm:prSet presAssocID="{36F65BC5-16E0-4A73-97A9-0DD0E6966BEB}" presName="node" presStyleLbl="revTx" presStyleIdx="0" presStyleCnt="5" custScaleX="1350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D9F01E-B665-405C-92D2-CF99AD316356}" type="pres">
      <dgm:prSet presAssocID="{C293EBB2-CE50-4DB2-8A0E-2E06C8DE8843}" presName="sibTrans" presStyleLbl="node1" presStyleIdx="0" presStyleCnt="5"/>
      <dgm:spPr/>
      <dgm:t>
        <a:bodyPr/>
        <a:lstStyle/>
        <a:p>
          <a:endParaRPr lang="uk-UA"/>
        </a:p>
      </dgm:t>
    </dgm:pt>
    <dgm:pt modelId="{4A18F93B-2B39-4ED3-8EDB-C8B32EBDF812}" type="pres">
      <dgm:prSet presAssocID="{5B4E4910-BD3B-43CA-B735-41D977ACE062}" presName="dummy" presStyleCnt="0"/>
      <dgm:spPr/>
    </dgm:pt>
    <dgm:pt modelId="{C36301EA-94F0-4156-B5D0-550C91BAEA72}" type="pres">
      <dgm:prSet presAssocID="{5B4E4910-BD3B-43CA-B735-41D977ACE062}" presName="node" presStyleLbl="revTx" presStyleIdx="1" presStyleCnt="5" custScaleX="17098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19B4E1-2A93-4DB6-8B2D-8034B7C79E0C}" type="pres">
      <dgm:prSet presAssocID="{70A7EE9B-4E1F-4454-AE16-B98E0C4FC415}" presName="sibTrans" presStyleLbl="node1" presStyleIdx="1" presStyleCnt="5" custScaleX="104168" custScaleY="101280" custLinFactNeighborX="5226" custLinFactNeighborY="-131"/>
      <dgm:spPr/>
      <dgm:t>
        <a:bodyPr/>
        <a:lstStyle/>
        <a:p>
          <a:endParaRPr lang="uk-UA"/>
        </a:p>
      </dgm:t>
    </dgm:pt>
    <dgm:pt modelId="{9A5B2B84-C0C1-46CF-8638-DE30894ADC1B}" type="pres">
      <dgm:prSet presAssocID="{0774609E-168F-4561-99C5-B5821E3C38B3}" presName="dummy" presStyleCnt="0"/>
      <dgm:spPr/>
    </dgm:pt>
    <dgm:pt modelId="{D94C5B7A-F557-405F-89F4-16737138A904}" type="pres">
      <dgm:prSet presAssocID="{0774609E-168F-4561-99C5-B5821E3C38B3}" presName="node" presStyleLbl="revTx" presStyleIdx="2" presStyleCnt="5" custScaleX="1582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20B738-2F29-43D5-88C3-DE1B438D9E1A}" type="pres">
      <dgm:prSet presAssocID="{0339DDFB-228A-4F35-926B-04FAB465FF95}" presName="sibTrans" presStyleLbl="node1" presStyleIdx="2" presStyleCnt="5" custScaleX="93715" custScaleY="100794" custLinFactNeighborX="-5227" custLinFactNeighborY="433"/>
      <dgm:spPr/>
      <dgm:t>
        <a:bodyPr/>
        <a:lstStyle/>
        <a:p>
          <a:endParaRPr lang="uk-UA"/>
        </a:p>
      </dgm:t>
    </dgm:pt>
    <dgm:pt modelId="{541481DF-3135-4C85-8E28-E85A3A33E586}" type="pres">
      <dgm:prSet presAssocID="{63B966C7-57D3-44B1-BDCA-335D6221F375}" presName="dummy" presStyleCnt="0"/>
      <dgm:spPr/>
    </dgm:pt>
    <dgm:pt modelId="{DC57B677-2631-4106-95B4-061816BF02BF}" type="pres">
      <dgm:prSet presAssocID="{63B966C7-57D3-44B1-BDCA-335D6221F375}" presName="node" presStyleLbl="revTx" presStyleIdx="3" presStyleCnt="5" custScaleX="1248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022DD4-A9B3-400D-9DAB-57B6C94084BE}" type="pres">
      <dgm:prSet presAssocID="{8B4CCFBF-A55C-4C9F-BFD9-65BE49FA97B4}" presName="sibTrans" presStyleLbl="node1" presStyleIdx="3" presStyleCnt="5"/>
      <dgm:spPr/>
      <dgm:t>
        <a:bodyPr/>
        <a:lstStyle/>
        <a:p>
          <a:endParaRPr lang="uk-UA"/>
        </a:p>
      </dgm:t>
    </dgm:pt>
    <dgm:pt modelId="{487FDB1F-440B-4146-9174-AEC213FF32BE}" type="pres">
      <dgm:prSet presAssocID="{9F770797-6C30-41CC-9AEF-D284AD841BD5}" presName="dummy" presStyleCnt="0"/>
      <dgm:spPr/>
    </dgm:pt>
    <dgm:pt modelId="{67794360-79F9-430D-B5A2-90CFF183A6DB}" type="pres">
      <dgm:prSet presAssocID="{9F770797-6C30-41CC-9AEF-D284AD841BD5}" presName="node" presStyleLbl="revTx" presStyleIdx="4" presStyleCnt="5" custScaleX="1558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97B512-3449-4C65-8D8F-3AA44E05AF71}" type="pres">
      <dgm:prSet presAssocID="{D0896A29-9F37-4C5C-AB3E-99A00A2D4148}" presName="sibTrans" presStyleLbl="node1" presStyleIdx="4" presStyleCnt="5" custScaleX="109882"/>
      <dgm:spPr/>
      <dgm:t>
        <a:bodyPr/>
        <a:lstStyle/>
        <a:p>
          <a:endParaRPr lang="uk-UA"/>
        </a:p>
      </dgm:t>
    </dgm:pt>
  </dgm:ptLst>
  <dgm:cxnLst>
    <dgm:cxn modelId="{06F40AAD-3986-4268-97C9-AE7950EBB3A3}" srcId="{CCD989A1-3D09-4836-B183-B664CBA68EDD}" destId="{9F770797-6C30-41CC-9AEF-D284AD841BD5}" srcOrd="4" destOrd="0" parTransId="{92E72F9C-0FE1-4B65-A3E4-BFA8FEFAD715}" sibTransId="{D0896A29-9F37-4C5C-AB3E-99A00A2D4148}"/>
    <dgm:cxn modelId="{48516BAB-6736-4DE7-9BDB-A17B73C916D7}" type="presOf" srcId="{9F770797-6C30-41CC-9AEF-D284AD841BD5}" destId="{67794360-79F9-430D-B5A2-90CFF183A6DB}" srcOrd="0" destOrd="0" presId="urn:microsoft.com/office/officeart/2005/8/layout/cycle1"/>
    <dgm:cxn modelId="{45B62E8A-5997-46A9-B658-190E71377724}" type="presOf" srcId="{70A7EE9B-4E1F-4454-AE16-B98E0C4FC415}" destId="{E519B4E1-2A93-4DB6-8B2D-8034B7C79E0C}" srcOrd="0" destOrd="0" presId="urn:microsoft.com/office/officeart/2005/8/layout/cycle1"/>
    <dgm:cxn modelId="{F23EE961-F06A-407D-BB90-7BBE7741C81F}" type="presOf" srcId="{C293EBB2-CE50-4DB2-8A0E-2E06C8DE8843}" destId="{82D9F01E-B665-405C-92D2-CF99AD316356}" srcOrd="0" destOrd="0" presId="urn:microsoft.com/office/officeart/2005/8/layout/cycle1"/>
    <dgm:cxn modelId="{D1831173-B5CC-46EE-93DC-C5E292E3C3E2}" type="presOf" srcId="{63B966C7-57D3-44B1-BDCA-335D6221F375}" destId="{DC57B677-2631-4106-95B4-061816BF02BF}" srcOrd="0" destOrd="0" presId="urn:microsoft.com/office/officeart/2005/8/layout/cycle1"/>
    <dgm:cxn modelId="{044138F1-2547-46CE-BFFB-B96C838B2BA6}" srcId="{CCD989A1-3D09-4836-B183-B664CBA68EDD}" destId="{0774609E-168F-4561-99C5-B5821E3C38B3}" srcOrd="2" destOrd="0" parTransId="{4EDF1F82-3CCA-4EE4-B6F9-91035CD766FB}" sibTransId="{0339DDFB-228A-4F35-926B-04FAB465FF95}"/>
    <dgm:cxn modelId="{143D7D09-51FC-45B1-81F1-5E451BF7734E}" type="presOf" srcId="{0774609E-168F-4561-99C5-B5821E3C38B3}" destId="{D94C5B7A-F557-405F-89F4-16737138A904}" srcOrd="0" destOrd="0" presId="urn:microsoft.com/office/officeart/2005/8/layout/cycle1"/>
    <dgm:cxn modelId="{A091BA37-68F5-4EC7-9D43-E44685B898CC}" type="presOf" srcId="{0339DDFB-228A-4F35-926B-04FAB465FF95}" destId="{BC20B738-2F29-43D5-88C3-DE1B438D9E1A}" srcOrd="0" destOrd="0" presId="urn:microsoft.com/office/officeart/2005/8/layout/cycle1"/>
    <dgm:cxn modelId="{D7CD3017-586E-4DC5-B90D-AE64A9D186BA}" type="presOf" srcId="{D0896A29-9F37-4C5C-AB3E-99A00A2D4148}" destId="{B297B512-3449-4C65-8D8F-3AA44E05AF71}" srcOrd="0" destOrd="0" presId="urn:microsoft.com/office/officeart/2005/8/layout/cycle1"/>
    <dgm:cxn modelId="{39A423E9-3D8F-4AAA-AF07-7A3C115E9A46}" type="presOf" srcId="{8B4CCFBF-A55C-4C9F-BFD9-65BE49FA97B4}" destId="{0C022DD4-A9B3-400D-9DAB-57B6C94084BE}" srcOrd="0" destOrd="0" presId="urn:microsoft.com/office/officeart/2005/8/layout/cycle1"/>
    <dgm:cxn modelId="{751FF0CA-190A-4C42-9426-6224256FA840}" type="presOf" srcId="{5B4E4910-BD3B-43CA-B735-41D977ACE062}" destId="{C36301EA-94F0-4156-B5D0-550C91BAEA72}" srcOrd="0" destOrd="0" presId="urn:microsoft.com/office/officeart/2005/8/layout/cycle1"/>
    <dgm:cxn modelId="{1E109721-7DDC-4F0E-97FF-89D7550B3D48}" type="presOf" srcId="{36F65BC5-16E0-4A73-97A9-0DD0E6966BEB}" destId="{19AE0601-9C4F-4FCB-8DEE-BD2308BD0655}" srcOrd="0" destOrd="0" presId="urn:microsoft.com/office/officeart/2005/8/layout/cycle1"/>
    <dgm:cxn modelId="{955778D4-3197-4A25-9BAF-ADAFF6504187}" type="presOf" srcId="{CCD989A1-3D09-4836-B183-B664CBA68EDD}" destId="{EDD83F78-241F-465C-BB5D-2BD09E839E76}" srcOrd="0" destOrd="0" presId="urn:microsoft.com/office/officeart/2005/8/layout/cycle1"/>
    <dgm:cxn modelId="{A35760C1-C7B4-4A0E-98E0-F33BDF101DF1}" srcId="{CCD989A1-3D09-4836-B183-B664CBA68EDD}" destId="{36F65BC5-16E0-4A73-97A9-0DD0E6966BEB}" srcOrd="0" destOrd="0" parTransId="{5117EF02-8EA1-4A31-81EF-10E18C32E5FE}" sibTransId="{C293EBB2-CE50-4DB2-8A0E-2E06C8DE8843}"/>
    <dgm:cxn modelId="{690111D8-9AD8-48AA-B9AD-62B7C7688F2F}" srcId="{CCD989A1-3D09-4836-B183-B664CBA68EDD}" destId="{63B966C7-57D3-44B1-BDCA-335D6221F375}" srcOrd="3" destOrd="0" parTransId="{E13108E5-C63B-41A0-B38A-9F08A2D380DE}" sibTransId="{8B4CCFBF-A55C-4C9F-BFD9-65BE49FA97B4}"/>
    <dgm:cxn modelId="{7EAE0797-426D-4EBA-9032-4C61C5F66C66}" srcId="{CCD989A1-3D09-4836-B183-B664CBA68EDD}" destId="{5B4E4910-BD3B-43CA-B735-41D977ACE062}" srcOrd="1" destOrd="0" parTransId="{CDCA5FFE-9A03-4209-8972-73B9DC32954D}" sibTransId="{70A7EE9B-4E1F-4454-AE16-B98E0C4FC415}"/>
    <dgm:cxn modelId="{E5717DA7-1257-4293-A028-F81D3EEBF444}" type="presParOf" srcId="{EDD83F78-241F-465C-BB5D-2BD09E839E76}" destId="{3A7D3BF8-0E43-4062-A215-E90A83A2335B}" srcOrd="0" destOrd="0" presId="urn:microsoft.com/office/officeart/2005/8/layout/cycle1"/>
    <dgm:cxn modelId="{600FCE45-4B65-432F-A533-BBF17E32CF18}" type="presParOf" srcId="{EDD83F78-241F-465C-BB5D-2BD09E839E76}" destId="{19AE0601-9C4F-4FCB-8DEE-BD2308BD0655}" srcOrd="1" destOrd="0" presId="urn:microsoft.com/office/officeart/2005/8/layout/cycle1"/>
    <dgm:cxn modelId="{E038B669-5F12-402F-9867-EE9D50DAE0E6}" type="presParOf" srcId="{EDD83F78-241F-465C-BB5D-2BD09E839E76}" destId="{82D9F01E-B665-405C-92D2-CF99AD316356}" srcOrd="2" destOrd="0" presId="urn:microsoft.com/office/officeart/2005/8/layout/cycle1"/>
    <dgm:cxn modelId="{3AD57C4E-EEC9-45DB-B031-BF3CAFEAEFF4}" type="presParOf" srcId="{EDD83F78-241F-465C-BB5D-2BD09E839E76}" destId="{4A18F93B-2B39-4ED3-8EDB-C8B32EBDF812}" srcOrd="3" destOrd="0" presId="urn:microsoft.com/office/officeart/2005/8/layout/cycle1"/>
    <dgm:cxn modelId="{8C7286FB-D2D6-4962-A884-BE4B265489B4}" type="presParOf" srcId="{EDD83F78-241F-465C-BB5D-2BD09E839E76}" destId="{C36301EA-94F0-4156-B5D0-550C91BAEA72}" srcOrd="4" destOrd="0" presId="urn:microsoft.com/office/officeart/2005/8/layout/cycle1"/>
    <dgm:cxn modelId="{4FCABF46-023C-424B-BE1E-D56A6D3C7870}" type="presParOf" srcId="{EDD83F78-241F-465C-BB5D-2BD09E839E76}" destId="{E519B4E1-2A93-4DB6-8B2D-8034B7C79E0C}" srcOrd="5" destOrd="0" presId="urn:microsoft.com/office/officeart/2005/8/layout/cycle1"/>
    <dgm:cxn modelId="{D8777E14-9064-4A14-BF72-1710CFD52EC4}" type="presParOf" srcId="{EDD83F78-241F-465C-BB5D-2BD09E839E76}" destId="{9A5B2B84-C0C1-46CF-8638-DE30894ADC1B}" srcOrd="6" destOrd="0" presId="urn:microsoft.com/office/officeart/2005/8/layout/cycle1"/>
    <dgm:cxn modelId="{7D567931-4BB2-4AD2-AFAF-ECA1992A2B8C}" type="presParOf" srcId="{EDD83F78-241F-465C-BB5D-2BD09E839E76}" destId="{D94C5B7A-F557-405F-89F4-16737138A904}" srcOrd="7" destOrd="0" presId="urn:microsoft.com/office/officeart/2005/8/layout/cycle1"/>
    <dgm:cxn modelId="{95126E96-7643-49E8-B1B4-AD806D3C4641}" type="presParOf" srcId="{EDD83F78-241F-465C-BB5D-2BD09E839E76}" destId="{BC20B738-2F29-43D5-88C3-DE1B438D9E1A}" srcOrd="8" destOrd="0" presId="urn:microsoft.com/office/officeart/2005/8/layout/cycle1"/>
    <dgm:cxn modelId="{0F9E9160-F1EB-4646-B647-C2C60652DE8C}" type="presParOf" srcId="{EDD83F78-241F-465C-BB5D-2BD09E839E76}" destId="{541481DF-3135-4C85-8E28-E85A3A33E586}" srcOrd="9" destOrd="0" presId="urn:microsoft.com/office/officeart/2005/8/layout/cycle1"/>
    <dgm:cxn modelId="{318094DC-2482-4BFE-8454-25B85C208713}" type="presParOf" srcId="{EDD83F78-241F-465C-BB5D-2BD09E839E76}" destId="{DC57B677-2631-4106-95B4-061816BF02BF}" srcOrd="10" destOrd="0" presId="urn:microsoft.com/office/officeart/2005/8/layout/cycle1"/>
    <dgm:cxn modelId="{D09A4567-7BB5-4C3F-8F14-BE7F5D404389}" type="presParOf" srcId="{EDD83F78-241F-465C-BB5D-2BD09E839E76}" destId="{0C022DD4-A9B3-400D-9DAB-57B6C94084BE}" srcOrd="11" destOrd="0" presId="urn:microsoft.com/office/officeart/2005/8/layout/cycle1"/>
    <dgm:cxn modelId="{7994DB93-A11F-4156-9AF7-F89CB6DC77A6}" type="presParOf" srcId="{EDD83F78-241F-465C-BB5D-2BD09E839E76}" destId="{487FDB1F-440B-4146-9174-AEC213FF32BE}" srcOrd="12" destOrd="0" presId="urn:microsoft.com/office/officeart/2005/8/layout/cycle1"/>
    <dgm:cxn modelId="{76A1880E-5B0F-446A-BD65-DCBDC4102FEC}" type="presParOf" srcId="{EDD83F78-241F-465C-BB5D-2BD09E839E76}" destId="{67794360-79F9-430D-B5A2-90CFF183A6DB}" srcOrd="13" destOrd="0" presId="urn:microsoft.com/office/officeart/2005/8/layout/cycle1"/>
    <dgm:cxn modelId="{C75C3451-52CD-467A-8262-A2FD1ACDD2DB}" type="presParOf" srcId="{EDD83F78-241F-465C-BB5D-2BD09E839E76}" destId="{B297B512-3449-4C65-8D8F-3AA44E05AF7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E0601-9C4F-4FCB-8DEE-BD2308BD0655}">
      <dsp:nvSpPr>
        <dsp:cNvPr id="0" name=""/>
        <dsp:cNvSpPr/>
      </dsp:nvSpPr>
      <dsp:spPr>
        <a:xfrm>
          <a:off x="4771532" y="31493"/>
          <a:ext cx="1527546" cy="1130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Вибір проекту</a:t>
          </a:r>
          <a:endParaRPr lang="ru-RU" sz="2600" b="1" kern="1200" dirty="0"/>
        </a:p>
      </dsp:txBody>
      <dsp:txXfrm>
        <a:off x="4771532" y="31493"/>
        <a:ext cx="1527546" cy="1130954"/>
      </dsp:txXfrm>
    </dsp:sp>
    <dsp:sp modelId="{82D9F01E-B665-405C-92D2-CF99AD316356}">
      <dsp:nvSpPr>
        <dsp:cNvPr id="0" name=""/>
        <dsp:cNvSpPr/>
      </dsp:nvSpPr>
      <dsp:spPr>
        <a:xfrm>
          <a:off x="2308111" y="-1381"/>
          <a:ext cx="4241913" cy="4241913"/>
        </a:xfrm>
        <a:prstGeom prst="circularArrow">
          <a:avLst>
            <a:gd name="adj1" fmla="val 5199"/>
            <a:gd name="adj2" fmla="val 335827"/>
            <a:gd name="adj3" fmla="val 21293592"/>
            <a:gd name="adj4" fmla="val 19765932"/>
            <a:gd name="adj5" fmla="val 6065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C36301EA-94F0-4156-B5D0-550C91BAEA72}">
      <dsp:nvSpPr>
        <dsp:cNvPr id="0" name=""/>
        <dsp:cNvSpPr/>
      </dsp:nvSpPr>
      <dsp:spPr>
        <a:xfrm>
          <a:off x="5252093" y="2135680"/>
          <a:ext cx="1933808" cy="1130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Розробка проекту</a:t>
          </a:r>
          <a:endParaRPr lang="ru-RU" sz="2600" b="1" kern="1200" dirty="0"/>
        </a:p>
      </dsp:txBody>
      <dsp:txXfrm>
        <a:off x="5252093" y="2135680"/>
        <a:ext cx="1933808" cy="1130954"/>
      </dsp:txXfrm>
    </dsp:sp>
    <dsp:sp modelId="{E519B4E1-2A93-4DB6-8B2D-8034B7C79E0C}">
      <dsp:nvSpPr>
        <dsp:cNvPr id="0" name=""/>
        <dsp:cNvSpPr/>
      </dsp:nvSpPr>
      <dsp:spPr>
        <a:xfrm>
          <a:off x="2441392" y="-34087"/>
          <a:ext cx="4418716" cy="4296210"/>
        </a:xfrm>
        <a:prstGeom prst="circularArrow">
          <a:avLst>
            <a:gd name="adj1" fmla="val 5199"/>
            <a:gd name="adj2" fmla="val 335827"/>
            <a:gd name="adj3" fmla="val 3360185"/>
            <a:gd name="adj4" fmla="val 2253099"/>
            <a:gd name="adj5" fmla="val 6065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D94C5B7A-F557-405F-89F4-16737138A904}">
      <dsp:nvSpPr>
        <dsp:cNvPr id="0" name=""/>
        <dsp:cNvSpPr/>
      </dsp:nvSpPr>
      <dsp:spPr>
        <a:xfrm>
          <a:off x="3533929" y="3436140"/>
          <a:ext cx="1790278" cy="1130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Виконання проекту</a:t>
          </a:r>
          <a:endParaRPr lang="ru-RU" sz="2600" b="1" kern="1200" dirty="0"/>
        </a:p>
      </dsp:txBody>
      <dsp:txXfrm>
        <a:off x="3533929" y="3436140"/>
        <a:ext cx="1790278" cy="1130954"/>
      </dsp:txXfrm>
    </dsp:sp>
    <dsp:sp modelId="{BC20B738-2F29-43D5-88C3-DE1B438D9E1A}">
      <dsp:nvSpPr>
        <dsp:cNvPr id="0" name=""/>
        <dsp:cNvSpPr/>
      </dsp:nvSpPr>
      <dsp:spPr>
        <a:xfrm>
          <a:off x="2219689" y="145"/>
          <a:ext cx="3975309" cy="4275594"/>
        </a:xfrm>
        <a:prstGeom prst="circularArrow">
          <a:avLst>
            <a:gd name="adj1" fmla="val 5199"/>
            <a:gd name="adj2" fmla="val 335827"/>
            <a:gd name="adj3" fmla="val 8211074"/>
            <a:gd name="adj4" fmla="val 7103988"/>
            <a:gd name="adj5" fmla="val 6065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DC57B677-2631-4106-95B4-061816BF02BF}">
      <dsp:nvSpPr>
        <dsp:cNvPr id="0" name=""/>
        <dsp:cNvSpPr/>
      </dsp:nvSpPr>
      <dsp:spPr>
        <a:xfrm>
          <a:off x="1932977" y="2135680"/>
          <a:ext cx="1412324" cy="1130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Оцінка проекту</a:t>
          </a:r>
          <a:endParaRPr lang="ru-RU" sz="2600" b="1" kern="1200" dirty="0"/>
        </a:p>
      </dsp:txBody>
      <dsp:txXfrm>
        <a:off x="1932977" y="2135680"/>
        <a:ext cx="1412324" cy="1130954"/>
      </dsp:txXfrm>
    </dsp:sp>
    <dsp:sp modelId="{0C022DD4-A9B3-400D-9DAB-57B6C94084BE}">
      <dsp:nvSpPr>
        <dsp:cNvPr id="0" name=""/>
        <dsp:cNvSpPr/>
      </dsp:nvSpPr>
      <dsp:spPr>
        <a:xfrm>
          <a:off x="2308111" y="-1381"/>
          <a:ext cx="4241913" cy="4241913"/>
        </a:xfrm>
        <a:prstGeom prst="circularArrow">
          <a:avLst>
            <a:gd name="adj1" fmla="val 5199"/>
            <a:gd name="adj2" fmla="val 335827"/>
            <a:gd name="adj3" fmla="val 12298241"/>
            <a:gd name="adj4" fmla="val 10770581"/>
            <a:gd name="adj5" fmla="val 6065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67794360-79F9-430D-B5A2-90CFF183A6DB}">
      <dsp:nvSpPr>
        <dsp:cNvPr id="0" name=""/>
        <dsp:cNvSpPr/>
      </dsp:nvSpPr>
      <dsp:spPr>
        <a:xfrm>
          <a:off x="2441410" y="31493"/>
          <a:ext cx="1762841" cy="1130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Збір інформації</a:t>
          </a:r>
          <a:endParaRPr lang="ru-RU" sz="2600" b="1" kern="1200" dirty="0"/>
        </a:p>
      </dsp:txBody>
      <dsp:txXfrm>
        <a:off x="2441410" y="31493"/>
        <a:ext cx="1762841" cy="1130954"/>
      </dsp:txXfrm>
    </dsp:sp>
    <dsp:sp modelId="{B297B512-3449-4C65-8D8F-3AA44E05AF71}">
      <dsp:nvSpPr>
        <dsp:cNvPr id="0" name=""/>
        <dsp:cNvSpPr/>
      </dsp:nvSpPr>
      <dsp:spPr>
        <a:xfrm>
          <a:off x="2098518" y="-1381"/>
          <a:ext cx="4661099" cy="4241913"/>
        </a:xfrm>
        <a:prstGeom prst="circularArrow">
          <a:avLst>
            <a:gd name="adj1" fmla="val 5199"/>
            <a:gd name="adj2" fmla="val 335827"/>
            <a:gd name="adj3" fmla="val 16493223"/>
            <a:gd name="adj4" fmla="val 15788367"/>
            <a:gd name="adj5" fmla="val 6065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5BD24-1EB0-A647-B35D-701569542EB9}" type="datetimeFigureOut">
              <a:rPr lang="aa-ET" smtClean="0"/>
              <a:t>30/01/2020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1F559-1AE5-FF4E-911D-3A476FE06B31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1284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0AAA-7FF7-4B26-B79F-C32F5D9C1E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8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0AAA-7FF7-4B26-B79F-C32F5D9C1E13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7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6435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7135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1011" y="1963711"/>
            <a:ext cx="5061415" cy="361263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10"/>
          </p:nvPr>
        </p:nvSpPr>
        <p:spPr>
          <a:xfrm>
            <a:off x="801975" y="1963711"/>
            <a:ext cx="5085478" cy="36126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456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2042409"/>
            <a:ext cx="6359238" cy="35189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0"/>
          </p:nvPr>
        </p:nvSpPr>
        <p:spPr>
          <a:xfrm>
            <a:off x="7808626" y="2027419"/>
            <a:ext cx="3733800" cy="353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622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umbers /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>
            <a:spLocks noGrp="1"/>
          </p:cNvSpPr>
          <p:nvPr>
            <p:ph sz="half" idx="2"/>
          </p:nvPr>
        </p:nvSpPr>
        <p:spPr>
          <a:xfrm>
            <a:off x="4232486" y="689548"/>
            <a:ext cx="7249980" cy="20236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Объект 3"/>
          <p:cNvSpPr>
            <a:spLocks noGrp="1"/>
          </p:cNvSpPr>
          <p:nvPr>
            <p:ph sz="half" idx="10" hasCustomPrompt="1"/>
          </p:nvPr>
        </p:nvSpPr>
        <p:spPr>
          <a:xfrm>
            <a:off x="831955" y="689548"/>
            <a:ext cx="2660753" cy="202367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ХХ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1" hasCustomPrompt="1"/>
          </p:nvPr>
        </p:nvSpPr>
        <p:spPr>
          <a:xfrm>
            <a:off x="846945" y="3425253"/>
            <a:ext cx="2660753" cy="202367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ХХ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half" idx="12"/>
          </p:nvPr>
        </p:nvSpPr>
        <p:spPr>
          <a:xfrm>
            <a:off x="4247476" y="3425253"/>
            <a:ext cx="7249980" cy="20236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811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883171" y="704537"/>
            <a:ext cx="10704226" cy="4781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26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2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6D8349-83BA-4C32-9D95-830F73D6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1A9F5B1-9DAA-4CEA-A0F1-4D030942F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F6B33C7-5B4E-4816-BCD1-D2C798A2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0D5-4AF1-4272-9059-B08E92534366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10E1278-343D-4180-9923-83BA609C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3E5DA319-B41E-477B-B63A-465F9694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A5F2-36E9-4DB2-8BFE-F2861E365EC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  <a:prstGeom prst="rect">
            <a:avLst/>
          </a:prstGeom>
        </p:spPr>
        <p:txBody>
          <a:bodyPr/>
          <a:lstStyle>
            <a:lvl1pPr algn="ctr">
              <a:defRPr sz="271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  <a:prstGeom prst="rect">
            <a:avLst/>
          </a:prstGeom>
        </p:spPr>
        <p:txBody>
          <a:bodyPr/>
          <a:lstStyle>
            <a:lvl1pPr marL="0" marR="0" indent="0" algn="l" defTabSz="886748" rtl="0" eaLnBrk="1" fontAlgn="base" latinLnBrk="0" hangingPunct="1">
              <a:lnSpc>
                <a:spcPct val="100000"/>
              </a:lnSpc>
              <a:spcBef>
                <a:spcPts val="388"/>
              </a:spcBef>
              <a:spcAft>
                <a:spcPts val="776"/>
              </a:spcAft>
              <a:buClr>
                <a:srgbClr val="C80F0F"/>
              </a:buClr>
              <a:buSzTx/>
              <a:buFontTx/>
              <a:buNone/>
              <a:tabLst>
                <a:tab pos="2124502" algn="l"/>
              </a:tabLst>
              <a:defRPr sz="1971" baseline="0">
                <a:solidFill>
                  <a:schemeClr val="tx1"/>
                </a:solidFill>
              </a:defRPr>
            </a:lvl1pPr>
            <a:lvl2pPr marL="349113" indent="-349113">
              <a:buClr>
                <a:srgbClr val="C80F0F"/>
              </a:buClr>
              <a:buFont typeface="Arial" pitchFamily="34" charset="0"/>
              <a:buChar char="•"/>
              <a:defRPr sz="1971">
                <a:solidFill>
                  <a:schemeClr val="tx1"/>
                </a:solidFill>
              </a:defRPr>
            </a:lvl2pPr>
            <a:lvl3pPr marL="698227">
              <a:defRPr sz="1971">
                <a:solidFill>
                  <a:schemeClr val="tx1"/>
                </a:solidFill>
              </a:defRPr>
            </a:lvl3pPr>
            <a:lvl4pPr marL="1047341">
              <a:defRPr sz="1971" baseline="0">
                <a:solidFill>
                  <a:schemeClr val="tx1"/>
                </a:solidFill>
              </a:defRPr>
            </a:lvl4pPr>
            <a:lvl5pPr marL="1396454">
              <a:defRPr sz="1746" baseline="0"/>
            </a:lvl5pPr>
            <a:lvl6pPr marL="1745568">
              <a:defRPr baseline="0"/>
            </a:lvl6pPr>
            <a:lvl7pPr marL="2094682">
              <a:defRPr baseline="0"/>
            </a:lvl7pPr>
            <a:lvl8pPr marL="2443795">
              <a:defRPr baseline="0"/>
            </a:lvl8pPr>
            <a:lvl9pPr marL="2792909">
              <a:defRPr/>
            </a:lvl9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524772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008681"/>
            <a:ext cx="10704226" cy="3582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999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9" r:id="rId5"/>
    <p:sldLayoutId id="2147483658" r:id="rId6"/>
    <p:sldLayoutId id="2147483660" r:id="rId7"/>
    <p:sldLayoutId id="2147483661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Проектний менеджмент.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Проектний цикл, оцінка ризиків, план-графік реалізації, аналітичні інструменти (SWOT, цикл </a:t>
            </a:r>
            <a:r>
              <a:rPr lang="uk-UA" dirty="0" err="1"/>
              <a:t>Демінга</a:t>
            </a:r>
            <a:r>
              <a:rPr lang="uk-UA" dirty="0"/>
              <a:t>, логічна матриця)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6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xmlns="" id="{E4D00E36-B1E9-4A59-81B9-31BD740CE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729" y="1475349"/>
            <a:ext cx="7394542" cy="4509816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xmlns="" id="{B33A1D2C-547D-4353-B060-557036CFDAD2}"/>
              </a:ext>
            </a:extLst>
          </p:cNvPr>
          <p:cNvSpPr/>
          <p:nvPr/>
        </p:nvSpPr>
        <p:spPr>
          <a:xfrm>
            <a:off x="2272145" y="3255818"/>
            <a:ext cx="2951019" cy="27293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9D48FE3-7D96-D949-8B01-DE36E532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Стратегічне </a:t>
            </a:r>
            <a:r>
              <a:rPr lang="ru-RU" sz="3600" dirty="0" err="1"/>
              <a:t>планування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837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xmlns="" id="{B453D578-5632-4F29-8DA0-904843110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398" y="1462881"/>
            <a:ext cx="8487201" cy="452596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F8C1E04-7560-0041-A06D-96DACDEEA744}"/>
              </a:ext>
            </a:extLst>
          </p:cNvPr>
          <p:cNvSpPr txBox="1">
            <a:spLocks/>
          </p:cNvSpPr>
          <p:nvPr/>
        </p:nvSpPr>
        <p:spPr>
          <a:xfrm>
            <a:off x="83819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3600" dirty="0"/>
              <a:t>Стратегічне </a:t>
            </a:r>
            <a:r>
              <a:rPr lang="ru-RU" sz="3600" dirty="0" err="1"/>
              <a:t>планування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369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0376C88-8A44-9449-AA4D-4CAD9F24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Поєднання </a:t>
            </a:r>
            <a:r>
              <a:rPr lang="ru-RU" dirty="0" err="1"/>
              <a:t>стратегічного</a:t>
            </a:r>
            <a:r>
              <a:rPr lang="ru-RU" dirty="0"/>
              <a:t> і проектного </a:t>
            </a:r>
            <a:r>
              <a:rPr lang="ru-RU" dirty="0" err="1"/>
              <a:t>підходів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передумови</a:t>
            </a:r>
            <a:r>
              <a:rPr lang="ru-RU" dirty="0"/>
              <a:t> переходу на </a:t>
            </a:r>
            <a:r>
              <a:rPr lang="ru-RU" b="1" dirty="0" err="1"/>
              <a:t>програмно-цільове</a:t>
            </a:r>
            <a:r>
              <a:rPr lang="ru-RU" b="1" dirty="0"/>
              <a:t> </a:t>
            </a:r>
            <a:r>
              <a:rPr lang="ru-RU" b="1" dirty="0" err="1"/>
              <a:t>формування</a:t>
            </a:r>
            <a:r>
              <a:rPr lang="ru-RU" b="1" dirty="0"/>
              <a:t> бюджету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забезпечении</a:t>
            </a:r>
            <a:r>
              <a:rPr lang="ru-RU" dirty="0"/>
              <a:t>̆ </a:t>
            </a:r>
            <a:r>
              <a:rPr lang="ru-RU" dirty="0" err="1"/>
              <a:t>тіснии</a:t>
            </a:r>
            <a:r>
              <a:rPr lang="ru-RU" dirty="0"/>
              <a:t>̆ </a:t>
            </a:r>
            <a:r>
              <a:rPr lang="ru-RU" dirty="0" err="1"/>
              <a:t>логічнии</a:t>
            </a:r>
            <a:r>
              <a:rPr lang="ru-RU" dirty="0"/>
              <a:t>̆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стратегіі</a:t>
            </a:r>
            <a:r>
              <a:rPr lang="ru-RU" dirty="0"/>
              <a:t>̈ і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їі</a:t>
            </a:r>
            <a:r>
              <a:rPr lang="ru-RU" dirty="0"/>
              <a:t>̈ </a:t>
            </a:r>
            <a:r>
              <a:rPr lang="ru-RU" dirty="0" err="1"/>
              <a:t>реалізаціі</a:t>
            </a:r>
            <a:r>
              <a:rPr lang="ru-RU" dirty="0"/>
              <a:t>̈ (бюджету) </a:t>
            </a:r>
          </a:p>
          <a:p>
            <a:pPr marL="0" indent="0">
              <a:buNone/>
            </a:pPr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7B0AFDD-84AC-CC45-8FD3-1E605DE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Проектний </a:t>
            </a:r>
            <a:r>
              <a:rPr lang="ru-RU" dirty="0" err="1"/>
              <a:t>підхід</a:t>
            </a:r>
            <a:r>
              <a:rPr lang="ru-RU" dirty="0"/>
              <a:t> як </a:t>
            </a:r>
            <a:r>
              <a:rPr lang="ru-RU" dirty="0" err="1"/>
              <a:t>передумова</a:t>
            </a:r>
            <a:r>
              <a:rPr lang="ru-RU" dirty="0"/>
              <a:t> </a:t>
            </a:r>
            <a:r>
              <a:rPr lang="ru-RU" dirty="0" err="1"/>
              <a:t>програмно-цільового</a:t>
            </a:r>
            <a:r>
              <a:rPr lang="ru-RU" dirty="0"/>
              <a:t> </a:t>
            </a:r>
            <a:r>
              <a:rPr lang="ru-RU" dirty="0" err="1"/>
              <a:t>бюджетування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35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0376C88-8A44-9449-AA4D-4CAD9F24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924"/>
            <a:ext cx="10704226" cy="422286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При </a:t>
            </a:r>
            <a:r>
              <a:rPr lang="ru-RU" dirty="0" err="1"/>
              <a:t>програмно-цільовому</a:t>
            </a:r>
            <a:r>
              <a:rPr lang="ru-RU" dirty="0"/>
              <a:t> </a:t>
            </a:r>
            <a:r>
              <a:rPr lang="ru-RU" dirty="0" err="1"/>
              <a:t>бюджетуванні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орієнтоване</a:t>
            </a:r>
            <a:r>
              <a:rPr lang="ru-RU" dirty="0"/>
              <a:t> на </a:t>
            </a:r>
            <a:r>
              <a:rPr lang="ru-RU" dirty="0" err="1"/>
              <a:t>соціально-визначении</a:t>
            </a:r>
            <a:r>
              <a:rPr lang="ru-RU" dirty="0"/>
              <a:t>̆ результат і </a:t>
            </a:r>
            <a:r>
              <a:rPr lang="ru-RU" dirty="0" err="1"/>
              <a:t>прозорість</a:t>
            </a:r>
            <a:r>
              <a:rPr lang="ru-RU" dirty="0"/>
              <a:t> </a:t>
            </a:r>
            <a:r>
              <a:rPr lang="ru-RU" dirty="0" err="1"/>
              <a:t>витрачення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акценти</a:t>
            </a:r>
            <a:r>
              <a:rPr lang="ru-RU" dirty="0"/>
              <a:t> </a:t>
            </a:r>
            <a:r>
              <a:rPr lang="ru-RU" dirty="0" err="1"/>
              <a:t>робляться</a:t>
            </a:r>
            <a:r>
              <a:rPr lang="ru-RU" dirty="0"/>
              <a:t> на тому, </a:t>
            </a:r>
          </a:p>
          <a:p>
            <a:pPr lvl="1"/>
            <a:r>
              <a:rPr lang="ru-RU" b="1" dirty="0" err="1"/>
              <a:t>що</a:t>
            </a:r>
            <a:r>
              <a:rPr lang="ru-RU" dirty="0"/>
              <a:t> конкретно і </a:t>
            </a:r>
            <a:r>
              <a:rPr lang="ru-RU" b="1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нагальних</a:t>
            </a:r>
            <a:r>
              <a:rPr lang="ru-RU" dirty="0"/>
              <a:t> потреб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</a:p>
          <a:p>
            <a:pPr lvl="1"/>
            <a:r>
              <a:rPr lang="ru-RU" dirty="0"/>
              <a:t>у</a:t>
            </a:r>
            <a:r>
              <a:rPr lang="en-US" dirty="0"/>
              <a:t> </a:t>
            </a:r>
            <a:r>
              <a:rPr lang="ru-RU" dirty="0" err="1"/>
              <a:t>якии</a:t>
            </a:r>
            <a:r>
              <a:rPr lang="ru-RU" dirty="0"/>
              <a:t>̆</a:t>
            </a:r>
            <a:r>
              <a:rPr lang="en-US" dirty="0"/>
              <a:t> </a:t>
            </a:r>
            <a:r>
              <a:rPr lang="ru-RU" b="1" dirty="0" err="1"/>
              <a:t>термін</a:t>
            </a:r>
            <a:r>
              <a:rPr lang="en-US" dirty="0"/>
              <a:t> </a:t>
            </a:r>
            <a:r>
              <a:rPr lang="ru-RU" dirty="0"/>
              <a:t>це</a:t>
            </a:r>
            <a:r>
              <a:rPr lang="en-US" dirty="0"/>
              <a:t> </a:t>
            </a:r>
            <a:r>
              <a:rPr lang="ru-RU" dirty="0"/>
              <a:t>буде</a:t>
            </a:r>
            <a:r>
              <a:rPr lang="en-US" dirty="0"/>
              <a:t> </a:t>
            </a:r>
            <a:r>
              <a:rPr lang="ru-RU" dirty="0" err="1"/>
              <a:t>зроблено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і </a:t>
            </a:r>
            <a:r>
              <a:rPr lang="ru-RU" b="1" dirty="0" err="1"/>
              <a:t>скільки</a:t>
            </a:r>
            <a:r>
              <a:rPr lang="ru-RU" b="1" dirty="0"/>
              <a:t> це буде </a:t>
            </a:r>
            <a:r>
              <a:rPr lang="ru-RU" b="1" dirty="0" err="1"/>
              <a:t>коштувати</a:t>
            </a:r>
            <a:r>
              <a:rPr lang="ru-RU" b="1" dirty="0"/>
              <a:t> </a:t>
            </a:r>
            <a:r>
              <a:rPr lang="ru-RU" dirty="0" err="1"/>
              <a:t>платникам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? </a:t>
            </a:r>
          </a:p>
          <a:p>
            <a:pPr marL="0" indent="0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uk-UA" sz="2600" dirty="0">
                <a:solidFill>
                  <a:srgbClr val="C00000"/>
                </a:solidFill>
              </a:rPr>
              <a:t>Ф</a:t>
            </a:r>
            <a:r>
              <a:rPr lang="ru-RU" sz="2600" dirty="0" err="1">
                <a:solidFill>
                  <a:srgbClr val="C00000"/>
                </a:solidFill>
              </a:rPr>
              <a:t>інансуванню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підлягають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конкретні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проекти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реалізаціі</a:t>
            </a:r>
            <a:r>
              <a:rPr lang="ru-RU" sz="2600" dirty="0">
                <a:solidFill>
                  <a:srgbClr val="C00000"/>
                </a:solidFill>
              </a:rPr>
              <a:t>̈ </a:t>
            </a:r>
            <a:r>
              <a:rPr lang="ru-RU" sz="2600" dirty="0" err="1">
                <a:solidFill>
                  <a:srgbClr val="C00000"/>
                </a:solidFill>
              </a:rPr>
              <a:t>стратегічних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пріоритетів</a:t>
            </a:r>
            <a:r>
              <a:rPr lang="ru-RU" sz="2600" dirty="0">
                <a:solidFill>
                  <a:srgbClr val="C00000"/>
                </a:solidFill>
              </a:rPr>
              <a:t>, а не </a:t>
            </a:r>
            <a:r>
              <a:rPr lang="ru-RU" sz="2600" dirty="0" err="1">
                <a:solidFill>
                  <a:srgbClr val="C00000"/>
                </a:solidFill>
              </a:rPr>
              <a:t>бюджетні</a:t>
            </a:r>
            <a:r>
              <a:rPr lang="ru-RU" sz="2600" dirty="0">
                <a:solidFill>
                  <a:srgbClr val="C00000"/>
                </a:solidFill>
              </a:rPr>
              <a:t> установи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7B0AFDD-84AC-CC45-8FD3-1E605DE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Проектний </a:t>
            </a:r>
            <a:r>
              <a:rPr lang="ru-RU" dirty="0" err="1"/>
              <a:t>підхід</a:t>
            </a:r>
            <a:r>
              <a:rPr lang="ru-RU" dirty="0"/>
              <a:t> як </a:t>
            </a:r>
            <a:r>
              <a:rPr lang="ru-RU" dirty="0" err="1"/>
              <a:t>передумова</a:t>
            </a:r>
            <a:r>
              <a:rPr lang="ru-RU" dirty="0"/>
              <a:t> </a:t>
            </a:r>
            <a:r>
              <a:rPr lang="ru-RU" dirty="0" err="1"/>
              <a:t>програмно-цільового</a:t>
            </a:r>
            <a:r>
              <a:rPr lang="ru-RU" dirty="0"/>
              <a:t> </a:t>
            </a:r>
            <a:r>
              <a:rPr lang="ru-RU" dirty="0" err="1"/>
              <a:t>бюджетування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18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0376C88-8A44-9449-AA4D-4CAD9F24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Продукт проекту </a:t>
            </a:r>
            <a:r>
              <a:rPr lang="ru-RU" dirty="0" err="1"/>
              <a:t>використовується</a:t>
            </a:r>
            <a:r>
              <a:rPr lang="ru-RU" dirty="0"/>
              <a:t> не для </a:t>
            </a:r>
            <a:r>
              <a:rPr lang="ru-RU" dirty="0" err="1"/>
              <a:t>розв’язання</a:t>
            </a:r>
            <a:r>
              <a:rPr lang="ru-RU" dirty="0"/>
              <a:t> проблем </a:t>
            </a:r>
            <a:r>
              <a:rPr lang="ru-RU" dirty="0" err="1"/>
              <a:t>конкретноі</a:t>
            </a:r>
            <a:r>
              <a:rPr lang="ru-RU" dirty="0"/>
              <a:t>̈ </a:t>
            </a:r>
            <a:r>
              <a:rPr lang="ru-RU" dirty="0" err="1"/>
              <a:t>організаціі</a:t>
            </a:r>
            <a:r>
              <a:rPr lang="ru-RU" dirty="0"/>
              <a:t>̈, але проблем </a:t>
            </a:r>
            <a:r>
              <a:rPr lang="ru-RU" dirty="0" err="1"/>
              <a:t>громади</a:t>
            </a:r>
            <a:r>
              <a:rPr lang="ru-RU" dirty="0"/>
              <a:t> в рамках </a:t>
            </a:r>
            <a:r>
              <a:rPr lang="ru-RU" dirty="0" err="1"/>
              <a:t>реалізаціі</a:t>
            </a:r>
            <a:r>
              <a:rPr lang="ru-RU" dirty="0"/>
              <a:t>̈ </a:t>
            </a:r>
            <a:r>
              <a:rPr lang="ru-RU" dirty="0" err="1"/>
              <a:t>стратегіі</a:t>
            </a:r>
            <a:r>
              <a:rPr lang="ru-RU" dirty="0"/>
              <a:t>̈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</a:p>
          <a:p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сектору </a:t>
            </a:r>
            <a:r>
              <a:rPr lang="ru-RU" b="1" dirty="0">
                <a:solidFill>
                  <a:srgbClr val="C00000"/>
                </a:solidFill>
              </a:rPr>
              <a:t>не </a:t>
            </a:r>
            <a:r>
              <a:rPr lang="ru-RU" b="1" dirty="0" err="1">
                <a:solidFill>
                  <a:srgbClr val="C00000"/>
                </a:solidFill>
              </a:rPr>
              <a:t>завжди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передбачають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err="1"/>
              <a:t>віддачу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позитивних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фінансових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потоків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інвестиціи</a:t>
            </a:r>
            <a:r>
              <a:rPr lang="ru-RU" dirty="0"/>
              <a:t>̆ (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здійснення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) </a:t>
            </a:r>
          </a:p>
          <a:p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сектору </a:t>
            </a:r>
            <a:r>
              <a:rPr lang="ru-RU" b="1" dirty="0">
                <a:solidFill>
                  <a:srgbClr val="C00000"/>
                </a:solidFill>
              </a:rPr>
              <a:t>часто </a:t>
            </a:r>
            <a:r>
              <a:rPr lang="ru-RU" b="1" dirty="0" err="1">
                <a:solidFill>
                  <a:srgbClr val="C00000"/>
                </a:solidFill>
              </a:rPr>
              <a:t>є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витратними</a:t>
            </a:r>
            <a:r>
              <a:rPr lang="ru-RU" dirty="0"/>
              <a:t> і результатом </a:t>
            </a:r>
            <a:r>
              <a:rPr lang="ru-RU" b="1" dirty="0" err="1">
                <a:solidFill>
                  <a:srgbClr val="C00000"/>
                </a:solidFill>
              </a:rPr>
              <a:t>мають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суто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соціальнии</a:t>
            </a:r>
            <a:r>
              <a:rPr lang="ru-RU" b="1" dirty="0">
                <a:solidFill>
                  <a:srgbClr val="C00000"/>
                </a:solidFill>
              </a:rPr>
              <a:t>̆ </a:t>
            </a:r>
            <a:r>
              <a:rPr lang="ru-RU" b="1" dirty="0" err="1">
                <a:solidFill>
                  <a:srgbClr val="C00000"/>
                </a:solidFill>
              </a:rPr>
              <a:t>ефект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7B0AFDD-84AC-CC45-8FD3-1E605DE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Відмінність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сектору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бізнес-проектів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29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0376C88-8A44-9449-AA4D-4CAD9F24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сектору </a:t>
            </a:r>
            <a:r>
              <a:rPr lang="ru-RU" b="1" dirty="0" err="1">
                <a:solidFill>
                  <a:srgbClr val="C00000"/>
                </a:solidFill>
              </a:rPr>
              <a:t>більше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потенційних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джерел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фінансування</a:t>
            </a:r>
            <a:r>
              <a:rPr lang="ru-RU" dirty="0"/>
              <a:t> (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грантові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фонди</a:t>
            </a:r>
            <a:r>
              <a:rPr lang="ru-RU" dirty="0"/>
              <a:t> державного та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) та </a:t>
            </a:r>
            <a:r>
              <a:rPr lang="ru-RU" b="1" dirty="0" err="1">
                <a:solidFill>
                  <a:srgbClr val="C00000"/>
                </a:solidFill>
              </a:rPr>
              <a:t>можливостеи</a:t>
            </a:r>
            <a:r>
              <a:rPr lang="ru-RU" b="1" dirty="0">
                <a:solidFill>
                  <a:srgbClr val="C00000"/>
                </a:solidFill>
              </a:rPr>
              <a:t>̆ </a:t>
            </a:r>
            <a:r>
              <a:rPr lang="ru-RU" b="1" dirty="0" err="1">
                <a:solidFill>
                  <a:srgbClr val="C00000"/>
                </a:solidFill>
              </a:rPr>
              <a:t>залучення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додаткових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ресурсів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за проектом (</a:t>
            </a:r>
            <a:r>
              <a:rPr lang="ru-RU" dirty="0" err="1"/>
              <a:t>волонтерство</a:t>
            </a:r>
            <a:r>
              <a:rPr lang="ru-RU" dirty="0"/>
              <a:t>) </a:t>
            </a:r>
          </a:p>
          <a:p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сектору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потенційну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конфліктність</a:t>
            </a:r>
            <a:r>
              <a:rPr lang="ru-RU" dirty="0"/>
              <a:t>: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на </a:t>
            </a:r>
            <a:r>
              <a:rPr lang="ru-RU" dirty="0" err="1"/>
              <a:t>певніи</a:t>
            </a:r>
            <a:r>
              <a:rPr lang="ru-RU" dirty="0"/>
              <a:t>̆ </a:t>
            </a:r>
            <a:r>
              <a:rPr lang="ru-RU" dirty="0" err="1"/>
              <a:t>територіі</a:t>
            </a:r>
            <a:r>
              <a:rPr lang="ru-RU" dirty="0"/>
              <a:t>̈ </a:t>
            </a:r>
            <a:r>
              <a:rPr lang="ru-RU" dirty="0" err="1"/>
              <a:t>конкурують</a:t>
            </a:r>
            <a:r>
              <a:rPr lang="ru-RU" dirty="0"/>
              <a:t> за </a:t>
            </a:r>
            <a:r>
              <a:rPr lang="ru-RU" dirty="0" err="1"/>
              <a:t>фінансування</a:t>
            </a:r>
            <a:r>
              <a:rPr lang="ru-RU" dirty="0"/>
              <a:t>,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заінтересовані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вважають</a:t>
            </a:r>
            <a:r>
              <a:rPr lang="ru-RU" dirty="0"/>
              <a:t> проект </a:t>
            </a:r>
            <a:r>
              <a:rPr lang="ru-RU" dirty="0" err="1"/>
              <a:t>пріоритетним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7B0AFDD-84AC-CC45-8FD3-1E605DE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Відмінність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сектору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бізнес-проектів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25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0376C88-8A44-9449-AA4D-4CAD9F24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Нестабільність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оточуючого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проект </a:t>
            </a:r>
            <a:r>
              <a:rPr lang="ru-RU" dirty="0" err="1"/>
              <a:t>публічного</a:t>
            </a:r>
            <a:r>
              <a:rPr lang="ru-RU" dirty="0"/>
              <a:t> сектору </a:t>
            </a:r>
            <a:r>
              <a:rPr lang="ru-RU" b="1" dirty="0" err="1">
                <a:solidFill>
                  <a:srgbClr val="C00000"/>
                </a:solidFill>
              </a:rPr>
              <a:t>середовища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часті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політиці</a:t>
            </a:r>
            <a:r>
              <a:rPr lang="ru-RU" dirty="0"/>
              <a:t>),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накладати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тимчасові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горизонти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 за проектом 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Проекти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місцевого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розвитку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мають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ru-RU" dirty="0" err="1"/>
              <a:t>призводити</a:t>
            </a:r>
            <a:r>
              <a:rPr lang="ru-RU" dirty="0"/>
              <a:t> до </a:t>
            </a:r>
            <a:r>
              <a:rPr lang="ru-RU" b="1" dirty="0" err="1">
                <a:solidFill>
                  <a:srgbClr val="C00000"/>
                </a:solidFill>
              </a:rPr>
              <a:t>трансформацій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систем, </a:t>
            </a:r>
          </a:p>
          <a:p>
            <a:pPr lvl="1"/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на </a:t>
            </a:r>
            <a:r>
              <a:rPr lang="ru-RU" b="1" dirty="0" err="1">
                <a:solidFill>
                  <a:srgbClr val="C00000"/>
                </a:solidFill>
              </a:rPr>
              <a:t>новии</a:t>
            </a:r>
            <a:r>
              <a:rPr lang="ru-RU" b="1" dirty="0">
                <a:solidFill>
                  <a:srgbClr val="C00000"/>
                </a:solidFill>
              </a:rPr>
              <a:t>̆ </a:t>
            </a:r>
            <a:r>
              <a:rPr lang="ru-RU" b="1" dirty="0" err="1">
                <a:solidFill>
                  <a:srgbClr val="C00000"/>
                </a:solidFill>
              </a:rPr>
              <a:t>рівень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розвитку</a:t>
            </a:r>
            <a:r>
              <a:rPr lang="ru-RU" dirty="0"/>
              <a:t>, </a:t>
            </a:r>
          </a:p>
          <a:p>
            <a:pPr marL="457200" lvl="1" indent="0">
              <a:buNone/>
            </a:pPr>
            <a:r>
              <a:rPr lang="ru-RU" dirty="0"/>
              <a:t>   через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інноваційноі</a:t>
            </a:r>
            <a:r>
              <a:rPr lang="ru-RU" b="1" dirty="0">
                <a:solidFill>
                  <a:srgbClr val="C00000"/>
                </a:solidFill>
              </a:rPr>
              <a:t>̈ </a:t>
            </a:r>
            <a:r>
              <a:rPr lang="ru-RU" b="1" dirty="0" err="1">
                <a:solidFill>
                  <a:srgbClr val="C00000"/>
                </a:solidFill>
              </a:rPr>
              <a:t>ідеі</a:t>
            </a:r>
            <a:r>
              <a:rPr lang="ru-RU" dirty="0">
                <a:solidFill>
                  <a:srgbClr val="C00000"/>
                </a:solidFill>
              </a:rPr>
              <a:t>̈ </a:t>
            </a:r>
            <a:endParaRPr lang="ru-RU" dirty="0"/>
          </a:p>
          <a:p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7B0AFDD-84AC-CC45-8FD3-1E605DE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Відмінність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сектору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бізнес-проектів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3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3878946"/>
              </p:ext>
            </p:extLst>
          </p:nvPr>
        </p:nvGraphicFramePr>
        <p:xfrm>
          <a:off x="1558731" y="1965746"/>
          <a:ext cx="9118879" cy="456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73C8E2DA-9948-FF47-A058-DC5A9A33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</p:spPr>
        <p:txBody>
          <a:bodyPr>
            <a:noAutofit/>
          </a:bodyPr>
          <a:lstStyle/>
          <a:p>
            <a:pPr algn="l"/>
            <a:r>
              <a:rPr lang="uk-UA" sz="4000" dirty="0">
                <a:solidFill>
                  <a:schemeClr val="tx1"/>
                </a:solidFill>
              </a:rPr>
              <a:t>Цикл реалізації проектів</a:t>
            </a:r>
          </a:p>
        </p:txBody>
      </p:sp>
    </p:spTree>
    <p:extLst>
      <p:ext uri="{BB962C8B-B14F-4D97-AF65-F5344CB8AC3E}">
        <p14:creationId xmlns:p14="http://schemas.microsoft.com/office/powerpoint/2010/main" val="30401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2F98A26-A181-D644-B5E7-55DEA55EB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709" y="1402405"/>
            <a:ext cx="7581207" cy="459938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7B0AFDD-84AC-CC45-8FD3-1E605DE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</a:t>
            </a:r>
            <a:r>
              <a:rPr lang="ru-RU" dirty="0" err="1"/>
              <a:t>життєвого</a:t>
            </a:r>
            <a:r>
              <a:rPr lang="ru-RU" dirty="0"/>
              <a:t> циклу проекту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10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8654829-0831-EA40-828F-FB32C449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Модель досягнення цілі</a:t>
            </a:r>
            <a:endParaRPr lang="aa-ET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034779C-28B5-D240-9DCD-F4FF3CEDC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377" y="1386409"/>
            <a:ext cx="5007245" cy="48647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A828A5-0208-C748-888F-1A873F50F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951" y="6346171"/>
            <a:ext cx="1532095" cy="3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7F8E92-CAB2-4018-856D-119D1704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Які ресурси потрібні?</a:t>
            </a:r>
            <a:endParaRPr lang="ru-RU" sz="4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25ED3EC-0108-47CC-B723-087360631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uk-UA" sz="6000" b="1" dirty="0"/>
              <a:t>ЛЮДИ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uk-UA" sz="6000" b="1" dirty="0"/>
              <a:t>ГРОШІ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uk-UA" sz="6000" b="1" dirty="0"/>
              <a:t>ЧАС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8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D6C9F42B-988C-964F-A37F-4B5A8C6C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422"/>
            <a:ext cx="10704226" cy="43059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3300" b="1" dirty="0">
                <a:solidFill>
                  <a:srgbClr val="C00000"/>
                </a:solidFill>
              </a:rPr>
              <a:t>Управління проектом </a:t>
            </a:r>
            <a:r>
              <a:rPr lang="ru-RU" sz="3300" dirty="0" err="1"/>
              <a:t>здійснюється</a:t>
            </a:r>
            <a:r>
              <a:rPr lang="ru-RU" sz="3300" dirty="0"/>
              <a:t> за </a:t>
            </a:r>
            <a:r>
              <a:rPr lang="ru-RU" sz="3300" dirty="0" err="1"/>
              <a:t>допомогою</a:t>
            </a:r>
            <a:r>
              <a:rPr lang="ru-RU" sz="3300" dirty="0"/>
              <a:t> </a:t>
            </a:r>
            <a:r>
              <a:rPr lang="ru-RU" sz="3300" dirty="0" err="1"/>
              <a:t>застосування</a:t>
            </a:r>
            <a:r>
              <a:rPr lang="ru-RU" sz="3300" dirty="0"/>
              <a:t> та </a:t>
            </a:r>
            <a:r>
              <a:rPr lang="ru-RU" sz="3300" dirty="0" err="1"/>
              <a:t>інтеграціі</a:t>
            </a:r>
            <a:r>
              <a:rPr lang="ru-RU" sz="3300" dirty="0"/>
              <a:t>̈ </a:t>
            </a:r>
            <a:r>
              <a:rPr lang="ru-RU" sz="3300" dirty="0" err="1"/>
              <a:t>логічно</a:t>
            </a:r>
            <a:r>
              <a:rPr lang="ru-RU" sz="3300" dirty="0"/>
              <a:t> </a:t>
            </a:r>
            <a:r>
              <a:rPr lang="ru-RU" sz="3300" dirty="0" err="1"/>
              <a:t>згрупованих</a:t>
            </a:r>
            <a:r>
              <a:rPr lang="ru-RU" sz="3300" dirty="0"/>
              <a:t> в 5 </a:t>
            </a:r>
            <a:r>
              <a:rPr lang="ru-RU" sz="3300" dirty="0" err="1"/>
              <a:t>груп</a:t>
            </a:r>
            <a:r>
              <a:rPr lang="ru-RU" sz="3300" dirty="0"/>
              <a:t> </a:t>
            </a:r>
            <a:r>
              <a:rPr lang="ru-RU" sz="3300" dirty="0" err="1"/>
              <a:t>процесів</a:t>
            </a:r>
            <a:r>
              <a:rPr lang="ru-RU" sz="3300" dirty="0"/>
              <a:t>: </a:t>
            </a:r>
          </a:p>
          <a:p>
            <a:pPr lvl="1"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</a:rPr>
              <a:t>ініціалізаціі</a:t>
            </a:r>
            <a:r>
              <a:rPr lang="ru-RU" sz="2800" b="1" dirty="0">
                <a:solidFill>
                  <a:srgbClr val="C00000"/>
                </a:solidFill>
              </a:rPr>
              <a:t>̈ </a:t>
            </a:r>
            <a:r>
              <a:rPr lang="ru-RU" sz="2800" dirty="0"/>
              <a:t>проекту</a:t>
            </a:r>
          </a:p>
          <a:p>
            <a:pPr lvl="1"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</a:rPr>
              <a:t>планування</a:t>
            </a:r>
            <a:endParaRPr lang="ru-RU" sz="28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</a:rPr>
              <a:t>виконання</a:t>
            </a:r>
            <a:endParaRPr lang="ru-RU" sz="28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</a:rPr>
              <a:t>моніторингу</a:t>
            </a:r>
            <a:r>
              <a:rPr lang="ru-RU" sz="2800" b="1" dirty="0">
                <a:solidFill>
                  <a:srgbClr val="C00000"/>
                </a:solidFill>
              </a:rPr>
              <a:t> і контролю</a:t>
            </a:r>
          </a:p>
          <a:p>
            <a:pPr lvl="1"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</a:rPr>
              <a:t>закриття</a:t>
            </a:r>
            <a:r>
              <a:rPr lang="ru-RU" sz="2800" dirty="0"/>
              <a:t> </a:t>
            </a:r>
          </a:p>
          <a:p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60524B0-E2C8-6C44-B2A6-4D96DBA1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Управління проектом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809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546F304-B893-1045-B7AD-ACF54048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Формулювання</a:t>
            </a:r>
            <a:r>
              <a:rPr lang="ru-RU" dirty="0"/>
              <a:t> і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endParaRPr lang="aa-ET" dirty="0"/>
          </a:p>
        </p:txBody>
      </p:sp>
      <p:pic>
        <p:nvPicPr>
          <p:cNvPr id="3073" name="Picture 1" descr="page7image7089952">
            <a:extLst>
              <a:ext uri="{FF2B5EF4-FFF2-40B4-BE49-F238E27FC236}">
                <a16:creationId xmlns:a16="http://schemas.microsoft.com/office/drawing/2014/main" xmlns="" id="{AB4F6F0F-AE1D-9946-9681-FE492EB06F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00" y="1591887"/>
            <a:ext cx="5849199" cy="36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D56E6B-50F3-7F47-8F61-E367BCB58961}"/>
              </a:ext>
            </a:extLst>
          </p:cNvPr>
          <p:cNvSpPr txBox="1"/>
          <p:nvPr/>
        </p:nvSpPr>
        <p:spPr>
          <a:xfrm>
            <a:off x="570909" y="5266113"/>
            <a:ext cx="11238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 проблем, </a:t>
            </a:r>
            <a:r>
              <a:rPr lang="ru-RU" sz="2800" dirty="0" err="1"/>
              <a:t>зокрема</a:t>
            </a:r>
            <a:r>
              <a:rPr lang="ru-RU" sz="2800" dirty="0"/>
              <a:t> у </a:t>
            </a:r>
            <a:r>
              <a:rPr lang="ru-RU" sz="2800" dirty="0" err="1"/>
              <a:t>публічніи</a:t>
            </a:r>
            <a:r>
              <a:rPr lang="ru-RU" sz="2800" dirty="0"/>
              <a:t>̆ </a:t>
            </a:r>
            <a:r>
              <a:rPr lang="ru-RU" sz="2800" dirty="0" err="1"/>
              <a:t>сфері</a:t>
            </a:r>
            <a:r>
              <a:rPr lang="ru-RU" sz="2800" dirty="0"/>
              <a:t>, </a:t>
            </a:r>
            <a:r>
              <a:rPr lang="ru-RU" sz="2800" dirty="0" err="1"/>
              <a:t>є</a:t>
            </a:r>
            <a:r>
              <a:rPr lang="ru-RU" sz="2800" dirty="0"/>
              <a:t> потреби </a:t>
            </a:r>
            <a:r>
              <a:rPr lang="ru-RU" sz="2800" b="1" dirty="0" err="1">
                <a:solidFill>
                  <a:srgbClr val="C00000"/>
                </a:solidFill>
              </a:rPr>
              <a:t>заінтересованих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сторін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85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54C1A07-5112-5B4A-BBD7-D9F7DB1D9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586"/>
            <a:ext cx="7690659" cy="30008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некомфортна </a:t>
            </a:r>
            <a:r>
              <a:rPr lang="ru-RU" dirty="0" err="1"/>
              <a:t>ситуація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/>
              <a:t>функціонуванню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розбіжність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існуючим</a:t>
            </a:r>
            <a:r>
              <a:rPr lang="ru-RU" dirty="0"/>
              <a:t> і </a:t>
            </a:r>
            <a:r>
              <a:rPr lang="ru-RU" dirty="0" err="1"/>
              <a:t>бажаним</a:t>
            </a:r>
            <a:r>
              <a:rPr lang="ru-RU" dirty="0"/>
              <a:t> становищем,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, а шляхи </a:t>
            </a:r>
            <a:r>
              <a:rPr lang="ru-RU" dirty="0" err="1"/>
              <a:t>діи</a:t>
            </a:r>
            <a:r>
              <a:rPr lang="ru-RU" dirty="0"/>
              <a:t>̆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невизначеністю</a:t>
            </a:r>
            <a:r>
              <a:rPr lang="ru-RU" dirty="0"/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60096A7-2197-3D49-9D93-63F56C0D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Проблема – це </a:t>
            </a:r>
            <a:endParaRPr lang="aa-ET" dirty="0"/>
          </a:p>
        </p:txBody>
      </p:sp>
      <p:pic>
        <p:nvPicPr>
          <p:cNvPr id="4097" name="Picture 1" descr="page4image7171456">
            <a:extLst>
              <a:ext uri="{FF2B5EF4-FFF2-40B4-BE49-F238E27FC236}">
                <a16:creationId xmlns:a16="http://schemas.microsoft.com/office/drawing/2014/main" xmlns="" id="{1BE19D1D-4BA7-7648-87CD-1ECEDF3A3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859" y="1554548"/>
            <a:ext cx="3226322" cy="30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529302-AD8A-C745-B45A-0367C94A01C6}"/>
              </a:ext>
            </a:extLst>
          </p:cNvPr>
          <p:cNvSpPr txBox="1"/>
          <p:nvPr/>
        </p:nvSpPr>
        <p:spPr>
          <a:xfrm>
            <a:off x="838200" y="5419898"/>
            <a:ext cx="7142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Якщо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знаєш</a:t>
            </a:r>
            <a:r>
              <a:rPr lang="ru-RU" sz="3200" b="1" dirty="0">
                <a:solidFill>
                  <a:srgbClr val="C00000"/>
                </a:solidFill>
              </a:rPr>
              <a:t> ЯК - це не проблема !!! </a:t>
            </a:r>
          </a:p>
          <a:p>
            <a:pPr algn="ctr"/>
            <a:r>
              <a:rPr lang="ru-RU" sz="3200" b="1" dirty="0"/>
              <a:t>(це – задача) 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3E4FD433-81F1-524D-BC3D-958A5C14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5921"/>
            <a:ext cx="10516986" cy="440574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sz="3300" dirty="0"/>
              <a:t>Аналіз </a:t>
            </a:r>
            <a:r>
              <a:rPr lang="ru-RU" sz="3300" b="1" dirty="0" err="1">
                <a:solidFill>
                  <a:srgbClr val="C00000"/>
                </a:solidFill>
              </a:rPr>
              <a:t>зовнішнього</a:t>
            </a:r>
            <a:r>
              <a:rPr lang="ru-RU" sz="3300" b="1" dirty="0">
                <a:solidFill>
                  <a:srgbClr val="C00000"/>
                </a:solidFill>
              </a:rPr>
              <a:t> та </a:t>
            </a:r>
            <a:r>
              <a:rPr lang="ru-RU" sz="3300" b="1" dirty="0" err="1">
                <a:solidFill>
                  <a:srgbClr val="C00000"/>
                </a:solidFill>
              </a:rPr>
              <a:t>внутрішнього</a:t>
            </a:r>
            <a:r>
              <a:rPr lang="ru-RU" sz="3300" b="1" dirty="0">
                <a:solidFill>
                  <a:srgbClr val="C00000"/>
                </a:solidFill>
              </a:rPr>
              <a:t> </a:t>
            </a:r>
            <a:r>
              <a:rPr lang="ru-RU" sz="3300" b="1" dirty="0" err="1">
                <a:solidFill>
                  <a:srgbClr val="C00000"/>
                </a:solidFill>
              </a:rPr>
              <a:t>середовища</a:t>
            </a:r>
            <a:r>
              <a:rPr lang="ru-RU" sz="3300" b="1" dirty="0">
                <a:solidFill>
                  <a:srgbClr val="C00000"/>
                </a:solidFill>
              </a:rPr>
              <a:t> </a:t>
            </a:r>
            <a:r>
              <a:rPr lang="ru-RU" sz="3300" dirty="0"/>
              <a:t>для </a:t>
            </a:r>
            <a:r>
              <a:rPr lang="ru-RU" sz="3300" b="1" dirty="0" err="1">
                <a:solidFill>
                  <a:srgbClr val="C00000"/>
                </a:solidFill>
              </a:rPr>
              <a:t>визначення</a:t>
            </a:r>
            <a:r>
              <a:rPr lang="ru-RU" sz="3300" b="1" dirty="0">
                <a:solidFill>
                  <a:srgbClr val="C00000"/>
                </a:solidFill>
              </a:rPr>
              <a:t> </a:t>
            </a:r>
            <a:r>
              <a:rPr lang="ru-RU" sz="3300" b="1" dirty="0" err="1">
                <a:solidFill>
                  <a:srgbClr val="C00000"/>
                </a:solidFill>
              </a:rPr>
              <a:t>сильних</a:t>
            </a:r>
            <a:r>
              <a:rPr lang="ru-RU" sz="3300" b="1" dirty="0">
                <a:solidFill>
                  <a:srgbClr val="C00000"/>
                </a:solidFill>
              </a:rPr>
              <a:t> та </a:t>
            </a:r>
            <a:r>
              <a:rPr lang="ru-RU" sz="3300" b="1" dirty="0" err="1">
                <a:solidFill>
                  <a:srgbClr val="C00000"/>
                </a:solidFill>
              </a:rPr>
              <a:t>слабких</a:t>
            </a:r>
            <a:r>
              <a:rPr lang="ru-RU" sz="3300" b="1" dirty="0">
                <a:solidFill>
                  <a:srgbClr val="C00000"/>
                </a:solidFill>
              </a:rPr>
              <a:t> </a:t>
            </a:r>
            <a:r>
              <a:rPr lang="ru-RU" sz="3300" b="1" dirty="0" err="1">
                <a:solidFill>
                  <a:srgbClr val="C00000"/>
                </a:solidFill>
              </a:rPr>
              <a:t>сторін</a:t>
            </a:r>
            <a:r>
              <a:rPr lang="ru-RU" sz="3300" dirty="0"/>
              <a:t> </a:t>
            </a:r>
            <a:r>
              <a:rPr lang="ru-RU" sz="3300" dirty="0" err="1"/>
              <a:t>системи</a:t>
            </a:r>
            <a:r>
              <a:rPr lang="ru-RU" sz="3300" dirty="0"/>
              <a:t> (</a:t>
            </a:r>
            <a:r>
              <a:rPr lang="ru-RU" sz="3300" dirty="0" err="1"/>
              <a:t>організаціі</a:t>
            </a:r>
            <a:r>
              <a:rPr lang="ru-RU" sz="3300" dirty="0"/>
              <a:t>̈/</a:t>
            </a:r>
            <a:r>
              <a:rPr lang="ru-RU" sz="3300" dirty="0" err="1"/>
              <a:t>територіі</a:t>
            </a:r>
            <a:r>
              <a:rPr lang="ru-RU" sz="3300" dirty="0"/>
              <a:t>̈/</a:t>
            </a:r>
            <a:r>
              <a:rPr lang="ru-RU" sz="3300" dirty="0" err="1"/>
              <a:t>громади</a:t>
            </a:r>
            <a:r>
              <a:rPr lang="ru-RU" sz="3300" dirty="0"/>
              <a:t>), </a:t>
            </a:r>
            <a:r>
              <a:rPr lang="ru-RU" sz="3300" b="1" dirty="0" err="1">
                <a:solidFill>
                  <a:srgbClr val="C00000"/>
                </a:solidFill>
              </a:rPr>
              <a:t>можливостеи</a:t>
            </a:r>
            <a:r>
              <a:rPr lang="ru-RU" sz="3300" b="1" dirty="0">
                <a:solidFill>
                  <a:srgbClr val="C00000"/>
                </a:solidFill>
              </a:rPr>
              <a:t>̆ та </a:t>
            </a:r>
            <a:r>
              <a:rPr lang="ru-RU" sz="3300" b="1" dirty="0" err="1">
                <a:solidFill>
                  <a:srgbClr val="C00000"/>
                </a:solidFill>
              </a:rPr>
              <a:t>загроз</a:t>
            </a:r>
            <a:r>
              <a:rPr lang="ru-RU" sz="3300" dirty="0"/>
              <a:t> </a:t>
            </a:r>
            <a:r>
              <a:rPr lang="ru-RU" sz="3300" dirty="0" err="1"/>
              <a:t>зовнішнього</a:t>
            </a:r>
            <a:r>
              <a:rPr lang="ru-RU" sz="3300" dirty="0"/>
              <a:t> </a:t>
            </a:r>
            <a:r>
              <a:rPr lang="ru-RU" sz="3300" dirty="0" err="1"/>
              <a:t>оточення</a:t>
            </a:r>
            <a:r>
              <a:rPr lang="ru-RU" sz="3300" dirty="0"/>
              <a:t> </a:t>
            </a:r>
          </a:p>
          <a:p>
            <a:pPr marL="0" indent="0">
              <a:lnSpc>
                <a:spcPct val="140000"/>
              </a:lnSpc>
              <a:buNone/>
            </a:pPr>
            <a:endParaRPr lang="ru-RU" sz="900" dirty="0"/>
          </a:p>
          <a:p>
            <a:r>
              <a:rPr lang="en-US" sz="2600" dirty="0"/>
              <a:t>SWOT-analysis </a:t>
            </a:r>
            <a:r>
              <a:rPr lang="ru-RU" sz="2600" dirty="0"/>
              <a:t>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strength</a:t>
            </a:r>
            <a:r>
              <a:rPr lang="en-US" sz="2600" dirty="0"/>
              <a:t> – </a:t>
            </a:r>
            <a:r>
              <a:rPr lang="ru-RU" sz="2600" dirty="0"/>
              <a:t>сила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weakness</a:t>
            </a:r>
            <a:r>
              <a:rPr lang="en-US" sz="2600" dirty="0"/>
              <a:t> – </a:t>
            </a:r>
            <a:r>
              <a:rPr lang="ru-RU" sz="2600" dirty="0" err="1"/>
              <a:t>слабкість</a:t>
            </a:r>
            <a:r>
              <a:rPr lang="ru-RU" sz="2600" dirty="0"/>
              <a:t>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opportunities</a:t>
            </a:r>
            <a:r>
              <a:rPr lang="en-US" sz="2600" dirty="0"/>
              <a:t> – </a:t>
            </a:r>
            <a:r>
              <a:rPr lang="ru-RU" sz="2600" dirty="0" err="1"/>
              <a:t>можливості</a:t>
            </a:r>
            <a:r>
              <a:rPr lang="ru-RU" sz="2600" dirty="0"/>
              <a:t>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threats</a:t>
            </a:r>
            <a:r>
              <a:rPr lang="en-US" sz="2600" dirty="0"/>
              <a:t> – </a:t>
            </a:r>
            <a:r>
              <a:rPr lang="ru-RU" sz="2600" dirty="0" err="1"/>
              <a:t>загрози</a:t>
            </a:r>
            <a:r>
              <a:rPr lang="ru-RU" sz="2600" dirty="0"/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D602E49-1E81-2547-A3F8-0B7D63C7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SWOT-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endParaRPr lang="aa-ET" dirty="0"/>
          </a:p>
        </p:txBody>
      </p:sp>
      <p:pic>
        <p:nvPicPr>
          <p:cNvPr id="5121" name="Picture 1" descr="page14image7227008">
            <a:extLst>
              <a:ext uri="{FF2B5EF4-FFF2-40B4-BE49-F238E27FC236}">
                <a16:creationId xmlns:a16="http://schemas.microsoft.com/office/drawing/2014/main" xmlns="" id="{3920E605-CC9B-734B-ABD1-02834B82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17" y="3578629"/>
            <a:ext cx="3531365" cy="23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6E81F8B-5194-A545-A343-CEB9ED319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703" y="1646238"/>
            <a:ext cx="8238182" cy="440531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D602E49-1E81-2547-A3F8-0B7D63C7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SWOT-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194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2187567-9CA2-1D43-98ED-E92259407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129" y="1563679"/>
            <a:ext cx="6551741" cy="455448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12FEE4A-D594-0245-A3B2-0B1D5CC1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/>
              <a:t>Матриця</a:t>
            </a:r>
            <a:r>
              <a:rPr lang="ru-RU" sz="4000" dirty="0"/>
              <a:t> </a:t>
            </a:r>
            <a:r>
              <a:rPr lang="ru-RU" sz="4000" dirty="0" err="1"/>
              <a:t>стейкхолдерів</a:t>
            </a:r>
            <a:r>
              <a:rPr lang="ru-RU" sz="4000" dirty="0"/>
              <a:t> </a:t>
            </a:r>
            <a:endParaRPr lang="aa-ET" sz="4000" dirty="0"/>
          </a:p>
        </p:txBody>
      </p:sp>
    </p:spTree>
    <p:extLst>
      <p:ext uri="{BB962C8B-B14F-4D97-AF65-F5344CB8AC3E}">
        <p14:creationId xmlns:p14="http://schemas.microsoft.com/office/powerpoint/2010/main" val="8680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3FC1299-1548-9447-8440-FB36E27E9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8" y="2008681"/>
            <a:ext cx="5025248" cy="358264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Ціль повинна бути </a:t>
            </a:r>
            <a:r>
              <a:rPr lang="ru-RU" dirty="0" err="1"/>
              <a:t>кількісно</a:t>
            </a:r>
            <a:r>
              <a:rPr lang="ru-RU" dirty="0"/>
              <a:t> </a:t>
            </a:r>
            <a:r>
              <a:rPr lang="ru-RU" dirty="0" err="1"/>
              <a:t>вимірювана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«те,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виміряти</a:t>
            </a:r>
            <a:r>
              <a:rPr lang="ru-RU" dirty="0"/>
              <a:t>, те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управляти</a:t>
            </a:r>
            <a:r>
              <a:rPr lang="ru-RU" dirty="0"/>
              <a:t>» </a:t>
            </a:r>
          </a:p>
          <a:p>
            <a:pPr marL="0" indent="0" algn="r">
              <a:buNone/>
            </a:pPr>
            <a:r>
              <a:rPr lang="ru-RU" sz="1800" dirty="0"/>
              <a:t>Тіто </a:t>
            </a:r>
            <a:r>
              <a:rPr lang="ru-RU" sz="1800" dirty="0" err="1"/>
              <a:t>Конті</a:t>
            </a:r>
            <a:r>
              <a:rPr lang="ru-RU" sz="1800" dirty="0"/>
              <a:t> </a:t>
            </a:r>
          </a:p>
          <a:p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2B1D277-DAB1-8649-BE78-F448D039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Ціль: конкретність та </a:t>
            </a:r>
            <a:r>
              <a:rPr lang="uk-UA" dirty="0" err="1"/>
              <a:t>вимірюваність</a:t>
            </a:r>
            <a:endParaRPr lang="aa-ET" dirty="0"/>
          </a:p>
        </p:txBody>
      </p:sp>
      <p:pic>
        <p:nvPicPr>
          <p:cNvPr id="7169" name="Picture 1" descr="page33image23225200">
            <a:extLst>
              <a:ext uri="{FF2B5EF4-FFF2-40B4-BE49-F238E27FC236}">
                <a16:creationId xmlns:a16="http://schemas.microsoft.com/office/drawing/2014/main" xmlns="" id="{7CF89E7C-D28D-5C4B-807C-28345162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3" y="2008681"/>
            <a:ext cx="3474721" cy="32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EF1DBA5-A734-B94C-8F81-D68DC721F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392" y="1363288"/>
            <a:ext cx="8311215" cy="468837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449A133-342E-D146-9F4D-047D2E92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постановкицілей</a:t>
            </a:r>
            <a:r>
              <a:rPr lang="ru-RU" dirty="0"/>
              <a:t> та </a:t>
            </a:r>
            <a:r>
              <a:rPr lang="ru-RU" dirty="0" err="1"/>
              <a:t>завдань</a:t>
            </a:r>
            <a:r>
              <a:rPr lang="ru-RU" dirty="0"/>
              <a:t> проекту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774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34A6187-7722-EC4E-B9A0-21E2CE74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Дерево </a:t>
            </a:r>
            <a:r>
              <a:rPr lang="ru-RU" dirty="0" err="1"/>
              <a:t>цілей</a:t>
            </a:r>
            <a:r>
              <a:rPr lang="ru-RU" dirty="0"/>
              <a:t> проекту </a:t>
            </a:r>
            <a:endParaRPr lang="aa-ET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26B4976-B05D-AB49-A784-4A4D9AB63EB0}"/>
              </a:ext>
            </a:extLst>
          </p:cNvPr>
          <p:cNvSpPr/>
          <p:nvPr/>
        </p:nvSpPr>
        <p:spPr>
          <a:xfrm>
            <a:off x="4899999" y="3244334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66"/>
                </a:solidFill>
                <a:latin typeface="Calibri,Bold"/>
              </a:rPr>
              <a:t>Дерево </a:t>
            </a:r>
            <a:r>
              <a:rPr lang="ru-RU" dirty="0" err="1">
                <a:solidFill>
                  <a:srgbClr val="003366"/>
                </a:solidFill>
                <a:latin typeface="Calibri,Bold"/>
              </a:rPr>
              <a:t>цілеи</a:t>
            </a:r>
            <a:r>
              <a:rPr lang="ru-RU" dirty="0">
                <a:solidFill>
                  <a:srgbClr val="003366"/>
                </a:solidFill>
                <a:latin typeface="Calibri,Bold"/>
              </a:rPr>
              <a:t>̆ проекту </a:t>
            </a:r>
            <a:endParaRPr lang="ru-RU" dirty="0"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671CAC-6353-5844-A926-732DAFDF2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99" y="1413164"/>
            <a:ext cx="6604000" cy="446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71B4B1C-6702-4E4B-9954-88A7AF01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Дерево продукту проекту </a:t>
            </a:r>
            <a:endParaRPr lang="aa-ET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DC6A53-13E7-EC48-BCC5-A8A6C710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81" y="1375295"/>
            <a:ext cx="5517837" cy="46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AF014-FB7E-2545-A61D-FF69000C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Трикутник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проектом» </a:t>
            </a:r>
            <a:endParaRPr lang="aa-ET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D2ED5D1-7FD0-B549-9C1B-D12DB82CB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555" y="1431298"/>
            <a:ext cx="6762890" cy="44302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95C865-F294-DC46-BE94-56066DE28346}"/>
              </a:ext>
            </a:extLst>
          </p:cNvPr>
          <p:cNvSpPr/>
          <p:nvPr/>
        </p:nvSpPr>
        <p:spPr>
          <a:xfrm>
            <a:off x="679450" y="610223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err="1">
                <a:latin typeface="Calibri" panose="020F0502020204030204" pitchFamily="34" charset="0"/>
              </a:rPr>
              <a:t>Джерело</a:t>
            </a:r>
            <a:r>
              <a:rPr lang="ru-RU" sz="1000" dirty="0">
                <a:latin typeface="Calibri" panose="020F0502020204030204" pitchFamily="34" charset="0"/>
              </a:rPr>
              <a:t> рис.: </a:t>
            </a:r>
            <a:r>
              <a:rPr lang="en-US" sz="1000" dirty="0">
                <a:latin typeface="Calibri" panose="020F0502020204030204" pitchFamily="34" charset="0"/>
              </a:rPr>
              <a:t>https://</a:t>
            </a:r>
            <a:r>
              <a:rPr lang="en-US" sz="1000" dirty="0" err="1">
                <a:latin typeface="Calibri" panose="020F0502020204030204" pitchFamily="34" charset="0"/>
              </a:rPr>
              <a:t>www.appnovation.com</a:t>
            </a:r>
            <a:r>
              <a:rPr lang="en-US" sz="1000" dirty="0">
                <a:latin typeface="Calibri" panose="020F0502020204030204" pitchFamily="34" charset="0"/>
              </a:rPr>
              <a:t>/blog/fixed-vs-estimated-understanding-methodology-triangles 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1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2E1E175-B890-6749-829B-51A8259D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681"/>
            <a:ext cx="10704226" cy="405961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Для реального </a:t>
            </a:r>
            <a:r>
              <a:rPr lang="ru-RU" dirty="0" err="1">
                <a:latin typeface="Calibri" panose="020F0502020204030204" pitchFamily="34" charset="0"/>
              </a:rPr>
              <a:t>уявлення</a:t>
            </a:r>
            <a:r>
              <a:rPr lang="ru-RU" dirty="0">
                <a:latin typeface="Calibri" panose="020F0502020204030204" pitchFamily="34" charset="0"/>
              </a:rPr>
              <a:t> про </a:t>
            </a:r>
            <a:r>
              <a:rPr lang="ru-RU" b="1" dirty="0" err="1">
                <a:solidFill>
                  <a:srgbClr val="C00000"/>
                </a:solidFill>
                <a:latin typeface="Calibri,Bold"/>
              </a:rPr>
              <a:t>тривалість</a:t>
            </a:r>
            <a:r>
              <a:rPr lang="ru-RU" b="1" dirty="0">
                <a:solidFill>
                  <a:srgbClr val="C00000"/>
                </a:solidFill>
                <a:latin typeface="Calibri,Bold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,Bold"/>
              </a:rPr>
              <a:t>виконання</a:t>
            </a:r>
            <a:r>
              <a:rPr lang="ru-RU" b="1" dirty="0">
                <a:solidFill>
                  <a:srgbClr val="C00000"/>
                </a:solidFill>
                <a:latin typeface="Calibri,Bold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,Bold"/>
              </a:rPr>
              <a:t>окремих</a:t>
            </a:r>
            <a:r>
              <a:rPr lang="ru-RU" b="1" dirty="0">
                <a:solidFill>
                  <a:srgbClr val="C00000"/>
                </a:solidFill>
                <a:latin typeface="Calibri,Bold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,Bold"/>
              </a:rPr>
              <a:t>робіт</a:t>
            </a:r>
            <a:r>
              <a:rPr lang="ru-RU" b="1" dirty="0">
                <a:solidFill>
                  <a:srgbClr val="C00000"/>
                </a:solidFill>
                <a:latin typeface="Calibri,Bold"/>
              </a:rPr>
              <a:t> 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проекту</a:t>
            </a:r>
            <a:r>
              <a:rPr lang="ru-RU" dirty="0">
                <a:solidFill>
                  <a:srgbClr val="CC0000"/>
                </a:solidFill>
                <a:latin typeface="Calibri,Bold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з </a:t>
            </a:r>
            <a:r>
              <a:rPr lang="ru-RU" dirty="0" err="1">
                <a:latin typeface="Calibri" panose="020F0502020204030204" pitchFamily="34" charset="0"/>
              </a:rPr>
              <a:t>урахуванням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обмежень</a:t>
            </a:r>
            <a:r>
              <a:rPr lang="ru-RU" dirty="0">
                <a:latin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</a:rPr>
              <a:t>використанні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ресурсів</a:t>
            </a:r>
            <a:r>
              <a:rPr lang="ru-RU" dirty="0">
                <a:latin typeface="Calibri" panose="020F0502020204030204" pitchFamily="34" charset="0"/>
              </a:rPr>
              <a:t>, а </a:t>
            </a:r>
            <a:r>
              <a:rPr lang="ru-RU" dirty="0" err="1">
                <a:latin typeface="Calibri" panose="020F0502020204030204" pitchFamily="34" charset="0"/>
              </a:rPr>
              <a:t>також</a:t>
            </a:r>
            <a:r>
              <a:rPr lang="ru-RU" dirty="0">
                <a:latin typeface="Calibri" panose="020F0502020204030204" pitchFamily="34" charset="0"/>
              </a:rPr>
              <a:t> про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тривалість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проекту в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цілому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у </a:t>
            </a:r>
            <a:r>
              <a:rPr lang="ru-RU" dirty="0" err="1">
                <a:latin typeface="Calibri" panose="020F0502020204030204" pitchFamily="34" charset="0"/>
              </a:rPr>
              <a:t>робочих</a:t>
            </a:r>
            <a:r>
              <a:rPr lang="ru-RU" dirty="0">
                <a:latin typeface="Calibri" panose="020F0502020204030204" pitchFamily="34" charset="0"/>
              </a:rPr>
              <a:t> днях та з </a:t>
            </a:r>
            <a:r>
              <a:rPr lang="ru-RU" dirty="0" err="1">
                <a:latin typeface="Calibri" panose="020F0502020204030204" pitchFamily="34" charset="0"/>
              </a:rPr>
              <a:t>урахуванням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вихідних</a:t>
            </a:r>
            <a:r>
              <a:rPr lang="ru-RU" dirty="0">
                <a:latin typeface="Calibri" panose="020F0502020204030204" pitchFamily="34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</a:rPr>
              <a:t>святкових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днів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</a:rPr>
              <a:t>будують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плани-графіки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робіт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dirty="0"/>
              <a:t>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представлення</a:t>
            </a:r>
            <a:r>
              <a:rPr lang="ru-RU" dirty="0"/>
              <a:t>: </a:t>
            </a:r>
          </a:p>
          <a:p>
            <a:pPr lvl="1"/>
            <a:r>
              <a:rPr lang="ru-RU" dirty="0" err="1"/>
              <a:t>Таблична</a:t>
            </a:r>
            <a:r>
              <a:rPr lang="ru-RU" dirty="0"/>
              <a:t> форма </a:t>
            </a:r>
          </a:p>
          <a:p>
            <a:pPr lvl="1"/>
            <a:r>
              <a:rPr lang="ru-RU" dirty="0" err="1"/>
              <a:t>Мережевии</a:t>
            </a:r>
            <a:r>
              <a:rPr lang="ru-RU" dirty="0"/>
              <a:t>̆ </a:t>
            </a:r>
            <a:r>
              <a:rPr lang="ru-RU" dirty="0" err="1"/>
              <a:t>графік</a:t>
            </a:r>
            <a:r>
              <a:rPr lang="ru-RU" dirty="0"/>
              <a:t> (</a:t>
            </a:r>
            <a:r>
              <a:rPr lang="ru-RU" dirty="0" err="1"/>
              <a:t>сітьова</a:t>
            </a:r>
            <a:r>
              <a:rPr lang="ru-RU" dirty="0"/>
              <a:t> модель) </a:t>
            </a:r>
          </a:p>
          <a:p>
            <a:pPr lvl="1"/>
            <a:r>
              <a:rPr lang="ru-RU" dirty="0"/>
              <a:t>Діаграма </a:t>
            </a:r>
            <a:r>
              <a:rPr lang="ru-RU" dirty="0" err="1"/>
              <a:t>Гантта</a:t>
            </a:r>
            <a:r>
              <a:rPr lang="ru-RU" dirty="0"/>
              <a:t> (</a:t>
            </a:r>
            <a:r>
              <a:rPr lang="ru-RU" dirty="0" err="1"/>
              <a:t>календарнии</a:t>
            </a:r>
            <a:r>
              <a:rPr lang="ru-RU" dirty="0"/>
              <a:t>̆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лінійнии</a:t>
            </a:r>
            <a:r>
              <a:rPr lang="ru-RU" dirty="0"/>
              <a:t>̆ </a:t>
            </a:r>
            <a:r>
              <a:rPr lang="ru-RU" dirty="0" err="1"/>
              <a:t>графік</a:t>
            </a:r>
            <a:r>
              <a:rPr lang="ru-RU" dirty="0"/>
              <a:t>) </a:t>
            </a:r>
          </a:p>
          <a:p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34458D9-12D0-B247-88A7-4A883870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проекту у </a:t>
            </a:r>
            <a:r>
              <a:rPr lang="ru-RU" dirty="0" err="1"/>
              <a:t>часі</a:t>
            </a:r>
            <a:r>
              <a:rPr lang="ru-RU" dirty="0"/>
              <a:t> </a:t>
            </a:r>
            <a:endParaRPr lang="aa-ET" dirty="0"/>
          </a:p>
        </p:txBody>
      </p:sp>
      <p:pic>
        <p:nvPicPr>
          <p:cNvPr id="9217" name="Picture 1" descr="page11image38562368">
            <a:extLst>
              <a:ext uri="{FF2B5EF4-FFF2-40B4-BE49-F238E27FC236}">
                <a16:creationId xmlns:a16="http://schemas.microsoft.com/office/drawing/2014/main" xmlns="" id="{FE25F4C4-ED75-4C4F-8F87-ADD5B329F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90" y="4004638"/>
            <a:ext cx="2396861" cy="17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AF014-FB7E-2545-A61D-FF69000C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Трикутник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проектом» </a:t>
            </a:r>
            <a:endParaRPr lang="aa-ET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D2ED5D1-7FD0-B549-9C1B-D12DB82CB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555" y="1431298"/>
            <a:ext cx="6762890" cy="44302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95C865-F294-DC46-BE94-56066DE28346}"/>
              </a:ext>
            </a:extLst>
          </p:cNvPr>
          <p:cNvSpPr/>
          <p:nvPr/>
        </p:nvSpPr>
        <p:spPr>
          <a:xfrm>
            <a:off x="679450" y="610223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err="1">
                <a:latin typeface="Calibri" panose="020F0502020204030204" pitchFamily="34" charset="0"/>
              </a:rPr>
              <a:t>Джерело</a:t>
            </a:r>
            <a:r>
              <a:rPr lang="ru-RU" sz="1000" dirty="0">
                <a:latin typeface="Calibri" panose="020F0502020204030204" pitchFamily="34" charset="0"/>
              </a:rPr>
              <a:t> рис.: </a:t>
            </a:r>
            <a:r>
              <a:rPr lang="en-US" sz="1000" dirty="0">
                <a:latin typeface="Calibri" panose="020F0502020204030204" pitchFamily="34" charset="0"/>
              </a:rPr>
              <a:t>https://</a:t>
            </a:r>
            <a:r>
              <a:rPr lang="en-US" sz="1000" dirty="0" err="1">
                <a:latin typeface="Calibri" panose="020F0502020204030204" pitchFamily="34" charset="0"/>
              </a:rPr>
              <a:t>www.appnovation.com</a:t>
            </a:r>
            <a:r>
              <a:rPr lang="en-US" sz="1000" dirty="0">
                <a:latin typeface="Calibri" panose="020F0502020204030204" pitchFamily="34" charset="0"/>
              </a:rPr>
              <a:t>/blog/fixed-vs-estimated-understanding-methodology-triangles </a:t>
            </a:r>
            <a:endParaRPr lang="en-US" sz="1000" dirty="0">
              <a:effectLst/>
            </a:endParaRPr>
          </a:p>
        </p:txBody>
      </p:sp>
      <p:pic>
        <p:nvPicPr>
          <p:cNvPr id="10241" name="Picture 1" descr="page20image54676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38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age20image546825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54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359BBFC-B618-4046-B4F4-BB8A8C84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Приклад плану-</a:t>
            </a:r>
            <a:r>
              <a:rPr lang="ru-RU" dirty="0" err="1"/>
              <a:t>графіку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8E52F9-984D-EA42-B62E-D8C356EC0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70" y="1396540"/>
            <a:ext cx="9592886" cy="46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BBCD1C8-9CE4-F245-9893-AB75D10A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Мережевии</a:t>
            </a:r>
            <a:r>
              <a:rPr lang="ru-RU" dirty="0"/>
              <a:t>̆ </a:t>
            </a:r>
            <a:r>
              <a:rPr lang="ru-RU" dirty="0" err="1"/>
              <a:t>графік</a:t>
            </a:r>
            <a:endParaRPr lang="aa-ET" dirty="0"/>
          </a:p>
        </p:txBody>
      </p:sp>
      <p:pic>
        <p:nvPicPr>
          <p:cNvPr id="12289" name="Picture 1" descr="page15image38557584">
            <a:extLst>
              <a:ext uri="{FF2B5EF4-FFF2-40B4-BE49-F238E27FC236}">
                <a16:creationId xmlns:a16="http://schemas.microsoft.com/office/drawing/2014/main" xmlns="" id="{D6974F40-E2E7-2140-80D0-A994787BC9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3" y="1526050"/>
            <a:ext cx="8074070" cy="39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3123AF-C193-F04A-8566-0B22C375F354}"/>
              </a:ext>
            </a:extLst>
          </p:cNvPr>
          <p:cNvSpPr txBox="1"/>
          <p:nvPr/>
        </p:nvSpPr>
        <p:spPr>
          <a:xfrm>
            <a:off x="8714509" y="1526050"/>
            <a:ext cx="32696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>
                <a:solidFill>
                  <a:srgbClr val="C00000"/>
                </a:solidFill>
              </a:rPr>
              <a:t>Сітьова</a:t>
            </a:r>
            <a:r>
              <a:rPr lang="ru-RU" sz="2600" b="1" dirty="0">
                <a:solidFill>
                  <a:srgbClr val="C00000"/>
                </a:solidFill>
              </a:rPr>
              <a:t> модель </a:t>
            </a:r>
            <a:r>
              <a:rPr lang="ru-RU" sz="2600" dirty="0" err="1"/>
              <a:t>складається</a:t>
            </a:r>
            <a:r>
              <a:rPr lang="ru-RU" sz="2600" dirty="0"/>
              <a:t> з </a:t>
            </a:r>
            <a:r>
              <a:rPr lang="ru-RU" sz="2600" dirty="0" err="1"/>
              <a:t>декількох</a:t>
            </a:r>
            <a:r>
              <a:rPr lang="ru-RU" sz="2600" dirty="0"/>
              <a:t> </a:t>
            </a:r>
            <a:r>
              <a:rPr lang="ru-RU" sz="2600" dirty="0" err="1"/>
              <a:t>типів</a:t>
            </a:r>
            <a:r>
              <a:rPr lang="ru-RU" sz="2600" dirty="0"/>
              <a:t> </a:t>
            </a:r>
            <a:r>
              <a:rPr lang="ru-RU" sz="2600" dirty="0" err="1"/>
              <a:t>елементів</a:t>
            </a:r>
            <a:r>
              <a:rPr lang="ru-RU" sz="2600" dirty="0"/>
              <a:t>: </a:t>
            </a:r>
            <a:r>
              <a:rPr lang="ru-RU" sz="2600" dirty="0" err="1"/>
              <a:t>робіт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розташовані</a:t>
            </a:r>
            <a:r>
              <a:rPr lang="ru-RU" sz="2600" dirty="0"/>
              <a:t> у </a:t>
            </a:r>
            <a:r>
              <a:rPr lang="ru-RU" sz="2600" dirty="0" err="1"/>
              <a:t>вузлах</a:t>
            </a:r>
            <a:r>
              <a:rPr lang="ru-RU" sz="2600" dirty="0"/>
              <a:t>,</a:t>
            </a:r>
            <a:br>
              <a:rPr lang="ru-RU" sz="2600" dirty="0"/>
            </a:br>
            <a:r>
              <a:rPr lang="ru-RU" sz="2600" dirty="0"/>
              <a:t>та </a:t>
            </a:r>
            <a:r>
              <a:rPr lang="ru-RU" sz="2600" dirty="0" err="1"/>
              <a:t>логічних</a:t>
            </a:r>
            <a:r>
              <a:rPr lang="ru-RU" sz="2600" dirty="0"/>
              <a:t> </a:t>
            </a:r>
            <a:r>
              <a:rPr lang="ru-RU" sz="2600" dirty="0" err="1"/>
              <a:t>взаємозв'язках</a:t>
            </a:r>
            <a:r>
              <a:rPr lang="ru-RU" sz="2600" dirty="0"/>
              <a:t> </a:t>
            </a:r>
            <a:r>
              <a:rPr lang="ru-RU" sz="2600" dirty="0" err="1"/>
              <a:t>між</a:t>
            </a:r>
            <a:r>
              <a:rPr lang="ru-RU" sz="2600" dirty="0"/>
              <a:t> роботами проекту,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відображуються</a:t>
            </a:r>
            <a:r>
              <a:rPr lang="ru-RU" sz="2600" dirty="0"/>
              <a:t> </a:t>
            </a:r>
            <a:r>
              <a:rPr lang="ru-RU" sz="2600" dirty="0" err="1"/>
              <a:t>стрілками</a:t>
            </a:r>
            <a:r>
              <a:rPr lang="ru-RU" sz="2600" dirty="0"/>
              <a:t> </a:t>
            </a:r>
            <a:endParaRPr lang="ru-RU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92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3D8227F7-DF38-BD44-B351-BED63BF0F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681"/>
            <a:ext cx="7086600" cy="3582649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dirty="0">
                <a:latin typeface="Calibri" panose="020F0502020204030204" pitchFamily="34" charset="0"/>
              </a:rPr>
              <a:t>Оскільки в </a:t>
            </a:r>
            <a:r>
              <a:rPr lang="ru-RU" dirty="0" err="1">
                <a:latin typeface="Calibri" panose="020F0502020204030204" pitchFamily="34" charset="0"/>
              </a:rPr>
              <a:t>проекті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задіяно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багато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виконавців</a:t>
            </a:r>
            <a:r>
              <a:rPr lang="ru-RU" dirty="0">
                <a:latin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</a:rPr>
              <a:t>різних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організаціи</a:t>
            </a:r>
            <a:r>
              <a:rPr lang="ru-RU" dirty="0">
                <a:latin typeface="Calibri" panose="020F0502020204030204" pitchFamily="34" charset="0"/>
              </a:rPr>
              <a:t>̆ </a:t>
            </a:r>
            <a:r>
              <a:rPr lang="ru-RU" dirty="0" err="1">
                <a:latin typeface="Calibri" panose="020F0502020204030204" pitchFamily="34" charset="0"/>
              </a:rPr>
              <a:t>або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підрозділів</a:t>
            </a:r>
            <a:r>
              <a:rPr lang="ru-RU" dirty="0">
                <a:latin typeface="Calibri" panose="020F0502020204030204" pitchFamily="34" charset="0"/>
              </a:rPr>
              <a:t>, то для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ефективного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управління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часом </a:t>
            </a:r>
            <a:r>
              <a:rPr lang="ru-RU" dirty="0">
                <a:latin typeface="Calibri" panose="020F0502020204030204" pitchFamily="34" charset="0"/>
              </a:rPr>
              <a:t>і ресурсами в </a:t>
            </a:r>
            <a:r>
              <a:rPr lang="ru-RU" dirty="0" err="1">
                <a:latin typeface="Calibri" panose="020F0502020204030204" pitchFamily="34" charset="0"/>
              </a:rPr>
              <a:t>робочих</a:t>
            </a:r>
            <a:r>
              <a:rPr lang="ru-RU" dirty="0">
                <a:latin typeface="Calibri" panose="020F0502020204030204" pitchFamily="34" charset="0"/>
              </a:rPr>
              <a:t> документах </a:t>
            </a:r>
            <a:r>
              <a:rPr lang="ru-RU" dirty="0" err="1">
                <a:latin typeface="Calibri" panose="020F0502020204030204" pitchFamily="34" charset="0"/>
              </a:rPr>
              <a:t>необхідно</a:t>
            </a:r>
            <a:r>
              <a:rPr lang="ru-RU" dirty="0">
                <a:latin typeface="Calibri" panose="020F0502020204030204" pitchFamily="34" charset="0"/>
              </a:rPr>
              <a:t> точно </a:t>
            </a:r>
            <a:r>
              <a:rPr lang="ru-RU" dirty="0" err="1">
                <a:latin typeface="Calibri" panose="020F0502020204030204" pitchFamily="34" charset="0"/>
              </a:rPr>
              <a:t>вказати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керівництву</a:t>
            </a:r>
            <a:r>
              <a:rPr lang="ru-RU" dirty="0">
                <a:latin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які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саме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ресурси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і в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які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терміни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потрібно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буде </a:t>
            </a:r>
            <a:r>
              <a:rPr lang="ru-RU" b="1" dirty="0" err="1">
                <a:solidFill>
                  <a:srgbClr val="CC0000"/>
                </a:solidFill>
                <a:latin typeface="Calibri,Bold"/>
              </a:rPr>
              <a:t>залучати</a:t>
            </a:r>
            <a:r>
              <a:rPr lang="ru-RU" b="1" dirty="0">
                <a:solidFill>
                  <a:srgbClr val="CC0000"/>
                </a:solidFill>
                <a:latin typeface="Calibri,Bold"/>
              </a:rPr>
              <a:t> </a:t>
            </a:r>
            <a:endParaRPr lang="ru-RU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7CF01CE-59DB-504D-B21A-502F0A71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Календарний</a:t>
            </a:r>
            <a:r>
              <a:rPr lang="ru-RU" dirty="0"/>
              <a:t> план-</a:t>
            </a:r>
            <a:r>
              <a:rPr lang="ru-RU" dirty="0" err="1"/>
              <a:t>графік</a:t>
            </a:r>
            <a:r>
              <a:rPr lang="ru-RU" dirty="0"/>
              <a:t> проекту </a:t>
            </a:r>
            <a:r>
              <a:rPr lang="ru-RU" sz="4000" b="0" dirty="0"/>
              <a:t>(</a:t>
            </a:r>
            <a:r>
              <a:rPr lang="ru-RU" sz="4000" b="0" dirty="0" err="1"/>
              <a:t>лінійнии</a:t>
            </a:r>
            <a:r>
              <a:rPr lang="ru-RU" sz="4000" b="0" dirty="0"/>
              <a:t>̆ </a:t>
            </a:r>
            <a:r>
              <a:rPr lang="ru-RU" sz="4000" b="0" dirty="0" err="1"/>
              <a:t>графік</a:t>
            </a:r>
            <a:r>
              <a:rPr lang="ru-RU" sz="4000" b="0" dirty="0"/>
              <a:t> у </a:t>
            </a:r>
            <a:r>
              <a:rPr lang="ru-RU" sz="4000" b="0" dirty="0" err="1"/>
              <a:t>вигляді</a:t>
            </a:r>
            <a:r>
              <a:rPr lang="ru-RU" sz="4000" b="0" dirty="0"/>
              <a:t> </a:t>
            </a:r>
            <a:r>
              <a:rPr lang="ru-RU" sz="4000" b="0" dirty="0" err="1"/>
              <a:t>діаграми</a:t>
            </a:r>
            <a:r>
              <a:rPr lang="ru-RU" sz="4000" b="0" dirty="0"/>
              <a:t> </a:t>
            </a:r>
            <a:r>
              <a:rPr lang="ru-RU" sz="4000" b="0" dirty="0" err="1"/>
              <a:t>Гантта</a:t>
            </a:r>
            <a:r>
              <a:rPr lang="ru-RU" sz="4000" b="0" dirty="0"/>
              <a:t>)</a:t>
            </a:r>
            <a:endParaRPr lang="ru-RU" sz="4000" b="0" dirty="0">
              <a:effectLst/>
            </a:endParaRPr>
          </a:p>
        </p:txBody>
      </p:sp>
      <p:pic>
        <p:nvPicPr>
          <p:cNvPr id="13314" name="Picture 2" descr="page17image38558000">
            <a:extLst>
              <a:ext uri="{FF2B5EF4-FFF2-40B4-BE49-F238E27FC236}">
                <a16:creationId xmlns:a16="http://schemas.microsoft.com/office/drawing/2014/main" xmlns="" id="{B6AEB4C7-03F6-8044-9E3A-7879066D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11" y="2319387"/>
            <a:ext cx="3303515" cy="33035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7CF01CE-59DB-504D-B21A-502F0A71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Діаграма </a:t>
            </a:r>
            <a:r>
              <a:rPr lang="ru-RU" dirty="0" err="1"/>
              <a:t>Гантта</a:t>
            </a:r>
            <a:r>
              <a:rPr lang="ru-RU" dirty="0"/>
              <a:t> </a:t>
            </a:r>
            <a:endParaRPr lang="aa-ET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F3C08C-FD00-9640-8ADD-D1424605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87" y="1446645"/>
            <a:ext cx="9090625" cy="45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7CF01CE-59DB-504D-B21A-502F0A71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Приклад 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Гантта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  <p:pic>
        <p:nvPicPr>
          <p:cNvPr id="14337" name="Picture 1" descr="page18image38620416">
            <a:extLst>
              <a:ext uri="{FF2B5EF4-FFF2-40B4-BE49-F238E27FC236}">
                <a16:creationId xmlns:a16="http://schemas.microsoft.com/office/drawing/2014/main" xmlns="" id="{7FC7688E-4928-FD41-945F-18BFCF99EA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2437"/>
            <a:ext cx="8264236" cy="43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24B608-88F0-6E46-9E06-BD93F22951D4}"/>
              </a:ext>
            </a:extLst>
          </p:cNvPr>
          <p:cNvSpPr txBox="1"/>
          <p:nvPr/>
        </p:nvSpPr>
        <p:spPr>
          <a:xfrm>
            <a:off x="9268691" y="1482437"/>
            <a:ext cx="2439990" cy="439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Приклад 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Гантта</a:t>
            </a:r>
            <a:r>
              <a:rPr lang="ru-RU" dirty="0"/>
              <a:t>, </a:t>
            </a:r>
            <a:r>
              <a:rPr lang="ru-RU" dirty="0" err="1"/>
              <a:t>побудованоі</a:t>
            </a:r>
            <a:r>
              <a:rPr lang="ru-RU" dirty="0"/>
              <a:t>̈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спеціалізованого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продукту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проектами </a:t>
            </a:r>
            <a:r>
              <a:rPr lang="en-US" dirty="0"/>
              <a:t>MS Project</a:t>
            </a:r>
            <a:r>
              <a:rPr lang="ru-RU" dirty="0"/>
              <a:t>. Це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і </a:t>
            </a:r>
            <a:r>
              <a:rPr lang="ru-RU" dirty="0" err="1"/>
              <a:t>оптимізувати</a:t>
            </a:r>
            <a:r>
              <a:rPr lang="ru-RU" dirty="0"/>
              <a:t> план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наочно</a:t>
            </a:r>
            <a:r>
              <a:rPr lang="ru-RU" dirty="0"/>
              <a:t>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його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93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7CF01CE-59DB-504D-B21A-502F0A71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Приклад </a:t>
            </a:r>
            <a:r>
              <a:rPr lang="ru-RU" dirty="0" err="1"/>
              <a:t>табличноі</a:t>
            </a:r>
            <a:r>
              <a:rPr lang="ru-RU" dirty="0"/>
              <a:t>̈ </a:t>
            </a:r>
            <a:r>
              <a:rPr lang="ru-RU" dirty="0" err="1"/>
              <a:t>форми</a:t>
            </a:r>
            <a:r>
              <a:rPr lang="ru-RU" dirty="0"/>
              <a:t>  календарного плану-</a:t>
            </a:r>
            <a:r>
              <a:rPr lang="ru-RU" dirty="0" err="1"/>
              <a:t>графіку</a:t>
            </a:r>
            <a:endParaRPr lang="ru-RU" dirty="0">
              <a:effectLst/>
            </a:endParaRPr>
          </a:p>
        </p:txBody>
      </p:sp>
      <p:pic>
        <p:nvPicPr>
          <p:cNvPr id="15361" name="Picture 1" descr="page19image38561536">
            <a:extLst>
              <a:ext uri="{FF2B5EF4-FFF2-40B4-BE49-F238E27FC236}">
                <a16:creationId xmlns:a16="http://schemas.microsoft.com/office/drawing/2014/main" xmlns="" id="{5EF6C25E-285E-E54F-BB2D-C7CC2849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7018"/>
            <a:ext cx="6423785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111CE45-114A-2341-B0AA-B0199D7E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681"/>
            <a:ext cx="8028709" cy="35826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ru-RU" dirty="0"/>
              <a:t>Що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не так? </a:t>
            </a:r>
          </a:p>
          <a:p>
            <a:pPr>
              <a:lnSpc>
                <a:spcPct val="130000"/>
              </a:lnSpc>
            </a:pPr>
            <a:r>
              <a:rPr lang="ru-RU" dirty="0"/>
              <a:t>Яка </a:t>
            </a:r>
            <a:r>
              <a:rPr lang="ru-RU" dirty="0" err="1"/>
              <a:t>ймовірність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це </a:t>
            </a:r>
            <a:r>
              <a:rPr lang="ru-RU" dirty="0" err="1"/>
              <a:t>відбудеться</a:t>
            </a:r>
            <a:r>
              <a:rPr lang="ru-RU" dirty="0"/>
              <a:t>? </a:t>
            </a:r>
          </a:p>
          <a:p>
            <a:pPr>
              <a:lnSpc>
                <a:spcPct val="130000"/>
              </a:lnSpc>
            </a:pPr>
            <a:r>
              <a:rPr lang="ru-RU" dirty="0" err="1"/>
              <a:t>Яким</a:t>
            </a:r>
            <a:r>
              <a:rPr lang="ru-RU" dirty="0"/>
              <a:t> буде </a:t>
            </a:r>
            <a:r>
              <a:rPr lang="ru-RU" dirty="0" err="1"/>
              <a:t>вплив</a:t>
            </a:r>
            <a:r>
              <a:rPr lang="ru-RU" dirty="0"/>
              <a:t>/</a:t>
            </a:r>
            <a:r>
              <a:rPr lang="ru-RU" dirty="0" err="1"/>
              <a:t>наслідки</a:t>
            </a:r>
            <a:r>
              <a:rPr lang="ru-RU" dirty="0"/>
              <a:t> на проект, </a:t>
            </a:r>
            <a:r>
              <a:rPr lang="ru-RU" dirty="0" err="1"/>
              <a:t>якщо</a:t>
            </a:r>
            <a:r>
              <a:rPr lang="ru-RU" dirty="0"/>
              <a:t> це </a:t>
            </a:r>
            <a:r>
              <a:rPr lang="ru-RU" dirty="0" err="1"/>
              <a:t>відбудеться</a:t>
            </a:r>
            <a:r>
              <a:rPr lang="ru-RU" dirty="0"/>
              <a:t>? </a:t>
            </a:r>
          </a:p>
          <a:p>
            <a:pPr>
              <a:lnSpc>
                <a:spcPct val="130000"/>
              </a:lnSpc>
            </a:pPr>
            <a:r>
              <a:rPr lang="ru-RU" dirty="0"/>
              <a:t>Що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зараз,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? </a:t>
            </a:r>
          </a:p>
          <a:p>
            <a:pPr>
              <a:lnSpc>
                <a:spcPct val="130000"/>
              </a:lnSpc>
            </a:pPr>
            <a:r>
              <a:rPr lang="ru-RU" dirty="0"/>
              <a:t>Що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це </a:t>
            </a:r>
            <a:r>
              <a:rPr lang="ru-RU" dirty="0" err="1"/>
              <a:t>відбудеться</a:t>
            </a:r>
            <a:r>
              <a:rPr lang="ru-RU" dirty="0"/>
              <a:t>?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803ECDE-D509-B846-ADFC-FF187022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Дослідження</a:t>
            </a:r>
            <a:r>
              <a:rPr lang="ru-RU" dirty="0"/>
              <a:t> та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endParaRPr lang="aa-ET" dirty="0"/>
          </a:p>
        </p:txBody>
      </p:sp>
      <p:pic>
        <p:nvPicPr>
          <p:cNvPr id="28673" name="Picture 1" descr="page6image1388112">
            <a:extLst>
              <a:ext uri="{FF2B5EF4-FFF2-40B4-BE49-F238E27FC236}">
                <a16:creationId xmlns:a16="http://schemas.microsoft.com/office/drawing/2014/main" xmlns="" id="{2FA7C820-ABD0-EA48-B4EC-9A46CB3EA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09" y="1602619"/>
            <a:ext cx="2887518" cy="41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B1E81B7-0597-9F4B-B944-47459B0B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681"/>
            <a:ext cx="5762105" cy="35826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 </a:t>
            </a:r>
            <a:r>
              <a:rPr lang="ru-RU" dirty="0" err="1"/>
              <a:t>добровільне</a:t>
            </a:r>
            <a:r>
              <a:rPr lang="ru-RU" dirty="0"/>
              <a:t>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людеи</a:t>
            </a:r>
            <a:r>
              <a:rPr lang="ru-RU" dirty="0"/>
              <a:t>̆, </a:t>
            </a:r>
          </a:p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займаються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справою, </a:t>
            </a:r>
          </a:p>
          <a:p>
            <a:r>
              <a:rPr lang="ru-RU" dirty="0" err="1"/>
              <a:t>сполучають</a:t>
            </a:r>
            <a:r>
              <a:rPr lang="ru-RU" dirty="0"/>
              <a:t> свою </a:t>
            </a:r>
            <a:r>
              <a:rPr lang="ru-RU" dirty="0" err="1"/>
              <a:t>особисту</a:t>
            </a:r>
            <a:r>
              <a:rPr lang="ru-RU" dirty="0"/>
              <a:t> мету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, </a:t>
            </a:r>
          </a:p>
          <a:p>
            <a:r>
              <a:rPr lang="ru-RU" dirty="0"/>
              <a:t>і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один з одним для </a:t>
            </a:r>
            <a:r>
              <a:rPr lang="ru-RU" dirty="0" err="1"/>
              <a:t>їі</a:t>
            </a:r>
            <a:r>
              <a:rPr lang="ru-RU" dirty="0"/>
              <a:t>̈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</a:p>
          <a:p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2F3DF83-1E02-1C49-88C0-E571749B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Команда</a:t>
            </a:r>
            <a:endParaRPr lang="aa-ET" sz="4000" dirty="0"/>
          </a:p>
        </p:txBody>
      </p:sp>
      <p:pic>
        <p:nvPicPr>
          <p:cNvPr id="16385" name="Picture 1" descr="page2image1320496">
            <a:extLst>
              <a:ext uri="{FF2B5EF4-FFF2-40B4-BE49-F238E27FC236}">
                <a16:creationId xmlns:a16="http://schemas.microsoft.com/office/drawing/2014/main" xmlns="" id="{DD268797-9802-3F43-8506-37BC0167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41" y="2008681"/>
            <a:ext cx="4812513" cy="35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C00E42-16B8-1D49-B40F-68A73E39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«</a:t>
            </a:r>
            <a:r>
              <a:rPr lang="ru-RU" sz="4000" dirty="0" err="1"/>
              <a:t>Трикутник</a:t>
            </a:r>
            <a:r>
              <a:rPr lang="ru-RU" sz="4000" dirty="0"/>
              <a:t> </a:t>
            </a:r>
            <a:r>
              <a:rPr lang="ru-RU" sz="4000" dirty="0" err="1"/>
              <a:t>обмежень</a:t>
            </a:r>
            <a:r>
              <a:rPr lang="ru-RU" sz="4000" dirty="0"/>
              <a:t>» </a:t>
            </a:r>
            <a:endParaRPr lang="aa-ET" sz="4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05B8D04-FAB0-D648-A812-48EC58FA2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776" y="1433964"/>
            <a:ext cx="5300447" cy="49630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1E36EBB-369D-1944-A211-D084C409967F}"/>
              </a:ext>
            </a:extLst>
          </p:cNvPr>
          <p:cNvSpPr/>
          <p:nvPr/>
        </p:nvSpPr>
        <p:spPr>
          <a:xfrm>
            <a:off x="838200" y="1654217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</a:rPr>
              <a:t>Діаграма </a:t>
            </a:r>
            <a:r>
              <a:rPr lang="ru-RU" dirty="0" err="1">
                <a:latin typeface="Calibri Light" panose="020F0302020204030204" pitchFamily="34" charset="0"/>
              </a:rPr>
              <a:t>Коліна</a:t>
            </a:r>
            <a:r>
              <a:rPr lang="ru-RU" dirty="0">
                <a:latin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</a:rPr>
              <a:t>Хармана</a:t>
            </a:r>
            <a:r>
              <a:rPr lang="ru-RU" dirty="0">
                <a:latin typeface="Calibri Light" panose="020F0302020204030204" pitchFamily="34" charset="0"/>
              </a:rPr>
              <a:t> </a:t>
            </a:r>
          </a:p>
          <a:p>
            <a:r>
              <a:rPr lang="ru-RU" dirty="0">
                <a:latin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</a:rPr>
              <a:t>Colin Harman)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35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B1E81B7-0597-9F4B-B944-47459B0B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681"/>
            <a:ext cx="5762105" cy="35826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 </a:t>
            </a:r>
            <a:r>
              <a:rPr lang="ru-RU" dirty="0" err="1"/>
              <a:t>добровільне</a:t>
            </a:r>
            <a:r>
              <a:rPr lang="ru-RU" dirty="0"/>
              <a:t>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людеи</a:t>
            </a:r>
            <a:r>
              <a:rPr lang="ru-RU" dirty="0"/>
              <a:t>̆, </a:t>
            </a:r>
          </a:p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займаються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справою, </a:t>
            </a:r>
          </a:p>
          <a:p>
            <a:r>
              <a:rPr lang="ru-RU" dirty="0" err="1"/>
              <a:t>сполучають</a:t>
            </a:r>
            <a:r>
              <a:rPr lang="ru-RU" dirty="0"/>
              <a:t> свою </a:t>
            </a:r>
            <a:r>
              <a:rPr lang="ru-RU" dirty="0" err="1"/>
              <a:t>особисту</a:t>
            </a:r>
            <a:r>
              <a:rPr lang="ru-RU" dirty="0"/>
              <a:t> мету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, </a:t>
            </a:r>
          </a:p>
          <a:p>
            <a:r>
              <a:rPr lang="ru-RU" dirty="0"/>
              <a:t>і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один з одним для </a:t>
            </a:r>
            <a:r>
              <a:rPr lang="ru-RU" dirty="0" err="1"/>
              <a:t>їі</a:t>
            </a:r>
            <a:r>
              <a:rPr lang="ru-RU" dirty="0"/>
              <a:t>̈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2F3DF83-1E02-1C49-88C0-E571749B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Команда</a:t>
            </a:r>
            <a:endParaRPr lang="aa-ET" sz="4000" dirty="0"/>
          </a:p>
        </p:txBody>
      </p:sp>
      <p:pic>
        <p:nvPicPr>
          <p:cNvPr id="17409" name="Picture 1" descr="page2image1326736">
            <a:extLst>
              <a:ext uri="{FF2B5EF4-FFF2-40B4-BE49-F238E27FC236}">
                <a16:creationId xmlns:a16="http://schemas.microsoft.com/office/drawing/2014/main" xmlns="" id="{C6248388-675A-8F49-9580-C060F5365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11" y="2008681"/>
            <a:ext cx="4911189" cy="32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1296F8A-B64A-AC4F-9CEF-30E9E5BB036D}"/>
              </a:ext>
            </a:extLst>
          </p:cNvPr>
          <p:cNvSpPr/>
          <p:nvPr/>
        </p:nvSpPr>
        <p:spPr>
          <a:xfrm>
            <a:off x="1152500" y="5591330"/>
            <a:ext cx="6348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причому </a:t>
            </a:r>
            <a:r>
              <a:rPr lang="ru-RU" sz="2800" b="1" dirty="0" err="1">
                <a:solidFill>
                  <a:srgbClr val="C00000"/>
                </a:solidFill>
                <a:latin typeface="Calibri Light" panose="020F0302020204030204" pitchFamily="34" charset="0"/>
              </a:rPr>
              <a:t>роблять</a:t>
            </a:r>
            <a:r>
              <a:rPr lang="ru-RU" sz="2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 це </a:t>
            </a:r>
            <a:r>
              <a:rPr lang="ru-RU" sz="2800" b="1" dirty="0" err="1">
                <a:solidFill>
                  <a:srgbClr val="C00000"/>
                </a:solidFill>
                <a:latin typeface="Calibri Light" panose="020F0302020204030204" pitchFamily="34" charset="0"/>
              </a:rPr>
              <a:t>із</a:t>
            </a:r>
            <a:r>
              <a:rPr lang="ru-RU" sz="2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alibri Light" panose="020F0302020204030204" pitchFamily="34" charset="0"/>
              </a:rPr>
              <a:t>задоволенням</a:t>
            </a:r>
            <a:r>
              <a:rPr lang="ru-RU" sz="2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 !!! </a:t>
            </a:r>
            <a:endParaRPr lang="ru-RU" sz="28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80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2F3DF83-1E02-1C49-88C0-E571749B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/>
              <a:t>Етапи</a:t>
            </a:r>
            <a:r>
              <a:rPr lang="ru-RU" sz="4000" dirty="0"/>
              <a:t> </a:t>
            </a:r>
            <a:r>
              <a:rPr lang="ru-RU" sz="4000" dirty="0" err="1"/>
              <a:t>розвитку</a:t>
            </a:r>
            <a:r>
              <a:rPr lang="ru-RU" sz="4000" dirty="0"/>
              <a:t> </a:t>
            </a:r>
            <a:r>
              <a:rPr lang="ru-RU" sz="4000" dirty="0" err="1"/>
              <a:t>команди</a:t>
            </a:r>
            <a:endParaRPr lang="ru-RU" sz="4000" dirty="0">
              <a:effectLst/>
            </a:endParaRPr>
          </a:p>
        </p:txBody>
      </p:sp>
      <p:pic>
        <p:nvPicPr>
          <p:cNvPr id="18435" name="Picture 3" descr="page3image16177536">
            <a:extLst>
              <a:ext uri="{FF2B5EF4-FFF2-40B4-BE49-F238E27FC236}">
                <a16:creationId xmlns:a16="http://schemas.microsoft.com/office/drawing/2014/main" xmlns="" id="{EF88A935-B026-8E40-9830-576E18E1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4836"/>
            <a:ext cx="10808854" cy="43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ge3image1440176">
            <a:extLst>
              <a:ext uri="{FF2B5EF4-FFF2-40B4-BE49-F238E27FC236}">
                <a16:creationId xmlns:a16="http://schemas.microsoft.com/office/drawing/2014/main" xmlns="" id="{C03EE6F2-7492-E241-ABE9-043EF6910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4" y="2015945"/>
            <a:ext cx="5792304" cy="3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page3image1440592">
            <a:extLst>
              <a:ext uri="{FF2B5EF4-FFF2-40B4-BE49-F238E27FC236}">
                <a16:creationId xmlns:a16="http://schemas.microsoft.com/office/drawing/2014/main" xmlns="" id="{7E6C747F-2E68-8645-9CBF-B4445B35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32" y="2381231"/>
            <a:ext cx="3871808" cy="284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50B9CA5-452F-9948-AA7E-BA2B0368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Ролі в команді</a:t>
            </a:r>
            <a:endParaRPr lang="aa-ET" dirty="0"/>
          </a:p>
        </p:txBody>
      </p:sp>
      <p:pic>
        <p:nvPicPr>
          <p:cNvPr id="19457" name="Picture 1" descr="page4image1483712">
            <a:extLst>
              <a:ext uri="{FF2B5EF4-FFF2-40B4-BE49-F238E27FC236}">
                <a16:creationId xmlns:a16="http://schemas.microsoft.com/office/drawing/2014/main" xmlns="" id="{0D13B8AD-2EA0-1F41-83E9-B7CFD1B0C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85" y="1634836"/>
            <a:ext cx="7636693" cy="42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9CAC7BD-A428-FC45-A76A-F16DEE4B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Голова</a:t>
            </a:r>
            <a:endParaRPr lang="aa-ET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5E4E9D-822A-F54D-B5B4-33745666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5690"/>
            <a:ext cx="6601692" cy="3090869"/>
          </a:xfrm>
          <a:prstGeom prst="rect">
            <a:avLst/>
          </a:prstGeom>
        </p:spPr>
      </p:pic>
      <p:pic>
        <p:nvPicPr>
          <p:cNvPr id="20481" name="Picture 1" descr="page5image1401168">
            <a:extLst>
              <a:ext uri="{FF2B5EF4-FFF2-40B4-BE49-F238E27FC236}">
                <a16:creationId xmlns:a16="http://schemas.microsoft.com/office/drawing/2014/main" xmlns="" id="{64953858-4C7E-724C-A888-9BE7AEF5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58" y="1524000"/>
            <a:ext cx="3076342" cy="43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200D1AA-DCCE-8A49-8251-EAFBB2E0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Підприємець</a:t>
            </a:r>
            <a:endParaRPr lang="aa-ET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61DE45-C7BA-3648-9177-96F18010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985" y="1842654"/>
            <a:ext cx="6113501" cy="3546764"/>
          </a:xfrm>
          <a:prstGeom prst="rect">
            <a:avLst/>
          </a:prstGeom>
        </p:spPr>
      </p:pic>
      <p:pic>
        <p:nvPicPr>
          <p:cNvPr id="21505" name="Picture 1" descr="page6image1468160">
            <a:extLst>
              <a:ext uri="{FF2B5EF4-FFF2-40B4-BE49-F238E27FC236}">
                <a16:creationId xmlns:a16="http://schemas.microsoft.com/office/drawing/2014/main" xmlns="" id="{29C0ECFA-0B53-5F40-92D1-8E34F99E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1842654"/>
            <a:ext cx="3595989" cy="41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94E6671-AFA7-3E4B-85B4-48D01CD1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Генератор ідей</a:t>
            </a:r>
            <a:endParaRPr lang="aa-ET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9204F7-33E9-F441-A87F-76F1953D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5655"/>
            <a:ext cx="6526069" cy="3729182"/>
          </a:xfrm>
          <a:prstGeom prst="rect">
            <a:avLst/>
          </a:prstGeom>
        </p:spPr>
      </p:pic>
      <p:pic>
        <p:nvPicPr>
          <p:cNvPr id="22529" name="Picture 1" descr="page7image1449696">
            <a:extLst>
              <a:ext uri="{FF2B5EF4-FFF2-40B4-BE49-F238E27FC236}">
                <a16:creationId xmlns:a16="http://schemas.microsoft.com/office/drawing/2014/main" xmlns="" id="{869239B1-42AF-AF4A-9145-ACF76E9A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1" y="1715655"/>
            <a:ext cx="3778685" cy="38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0BA1DCE-CCA2-1741-AF04-64719DA2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Посередник</a:t>
            </a:r>
            <a:endParaRPr lang="aa-ET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8128BA-F5EA-9443-AA53-1206388B2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77867"/>
            <a:ext cx="6582305" cy="3442277"/>
          </a:xfrm>
          <a:prstGeom prst="rect">
            <a:avLst/>
          </a:prstGeom>
        </p:spPr>
      </p:pic>
      <p:pic>
        <p:nvPicPr>
          <p:cNvPr id="23553" name="Picture 1" descr="page8image1458800">
            <a:extLst>
              <a:ext uri="{FF2B5EF4-FFF2-40B4-BE49-F238E27FC236}">
                <a16:creationId xmlns:a16="http://schemas.microsoft.com/office/drawing/2014/main" xmlns="" id="{42A5517A-6242-804D-BBB7-36E9A210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00" y="1579420"/>
            <a:ext cx="3196501" cy="40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B2EA46A-5AEA-8F41-ABB9-1CB10A77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Оцінювач</a:t>
            </a:r>
            <a:endParaRPr lang="aa-ET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46B2F5-1327-C942-8EA7-6EF1F45E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38430"/>
            <a:ext cx="6856768" cy="3199825"/>
          </a:xfrm>
          <a:prstGeom prst="rect">
            <a:avLst/>
          </a:prstGeom>
        </p:spPr>
      </p:pic>
      <p:pic>
        <p:nvPicPr>
          <p:cNvPr id="24577" name="Picture 1" descr="page9image1466080">
            <a:extLst>
              <a:ext uri="{FF2B5EF4-FFF2-40B4-BE49-F238E27FC236}">
                <a16:creationId xmlns:a16="http://schemas.microsoft.com/office/drawing/2014/main" xmlns="" id="{901EE6CD-F523-4448-9A48-58909969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6" y="1648127"/>
            <a:ext cx="2909455" cy="39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34B2949-D735-6445-AD82-2BAEB7C9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Колективіст</a:t>
            </a:r>
            <a:endParaRPr lang="aa-ET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198B08-B600-A34D-ADD8-31E5CD6A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2" y="1689678"/>
            <a:ext cx="6367174" cy="3921414"/>
          </a:xfrm>
          <a:prstGeom prst="rect">
            <a:avLst/>
          </a:prstGeom>
        </p:spPr>
      </p:pic>
      <p:pic>
        <p:nvPicPr>
          <p:cNvPr id="25601" name="Picture 1" descr="page10image1164304">
            <a:extLst>
              <a:ext uri="{FF2B5EF4-FFF2-40B4-BE49-F238E27FC236}">
                <a16:creationId xmlns:a16="http://schemas.microsoft.com/office/drawing/2014/main" xmlns="" id="{394590F4-710A-9249-9DF6-BF0A3755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9678"/>
            <a:ext cx="3808274" cy="46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AD2EB31-568F-134E-95DC-E06616B4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«Доводчик»</a:t>
            </a:r>
            <a:r>
              <a:rPr lang="ru-RU" dirty="0"/>
              <a:t/>
            </a:r>
            <a:br>
              <a:rPr lang="ru-RU" dirty="0"/>
            </a:br>
            <a:r>
              <a:rPr lang="ru-RU" sz="3200" b="0" dirty="0"/>
              <a:t>той, </a:t>
            </a:r>
            <a:r>
              <a:rPr lang="ru-RU" sz="3200" b="0" dirty="0" err="1"/>
              <a:t>хто</a:t>
            </a:r>
            <a:r>
              <a:rPr lang="ru-RU" sz="3200" b="0" dirty="0"/>
              <a:t> </a:t>
            </a:r>
            <a:r>
              <a:rPr lang="ru-RU" sz="3200" b="0" dirty="0" err="1"/>
              <a:t>розставляє</a:t>
            </a:r>
            <a:r>
              <a:rPr lang="ru-RU" sz="3200" b="0" dirty="0"/>
              <a:t> </a:t>
            </a:r>
            <a:r>
              <a:rPr lang="ru-RU" sz="3200" b="0" dirty="0" err="1"/>
              <a:t>крапки</a:t>
            </a:r>
            <a:r>
              <a:rPr lang="ru-RU" sz="3200" b="0" dirty="0"/>
              <a:t> над і </a:t>
            </a:r>
            <a:endParaRPr lang="aa-ET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5FF999-84CF-6D4F-9D7C-C33B5ED1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3032"/>
            <a:ext cx="6121400" cy="3416300"/>
          </a:xfrm>
          <a:prstGeom prst="rect">
            <a:avLst/>
          </a:prstGeom>
        </p:spPr>
      </p:pic>
      <p:pic>
        <p:nvPicPr>
          <p:cNvPr id="26625" name="Picture 1" descr="page11image1177200">
            <a:extLst>
              <a:ext uri="{FF2B5EF4-FFF2-40B4-BE49-F238E27FC236}">
                <a16:creationId xmlns:a16="http://schemas.microsoft.com/office/drawing/2014/main" xmlns="" id="{913A72C1-3451-A647-B7DC-AA3E57DC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09" y="1513032"/>
            <a:ext cx="2540026" cy="449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267D4-AB12-BE48-A08F-19DC4156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Суть проектного менеджменту </a:t>
            </a:r>
            <a:endParaRPr lang="aa-ET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E50BDC9-DA36-D142-8647-DE2FDCDA5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76400"/>
            <a:ext cx="10303199" cy="42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268DAD1-FB6D-6E4D-B413-0D449BC4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Виконавець</a:t>
            </a:r>
            <a:endParaRPr lang="aa-ET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27162C-B5C3-1E46-A016-2CEA0735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90" y="1662791"/>
            <a:ext cx="6740236" cy="4106121"/>
          </a:xfrm>
          <a:prstGeom prst="rect">
            <a:avLst/>
          </a:prstGeom>
        </p:spPr>
      </p:pic>
      <p:pic>
        <p:nvPicPr>
          <p:cNvPr id="27649" name="Picture 1" descr="page12image1543216">
            <a:extLst>
              <a:ext uri="{FF2B5EF4-FFF2-40B4-BE49-F238E27FC236}">
                <a16:creationId xmlns:a16="http://schemas.microsoft.com/office/drawing/2014/main" xmlns="" id="{8D79823A-067B-8341-BD06-0D6E06EA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4" y="1662791"/>
            <a:ext cx="3848339" cy="448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816BB4-02C3-D044-A227-94732DAD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1" y="374072"/>
            <a:ext cx="8285018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7E900A-3D31-42EE-8CA5-271F06344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18" y="1383297"/>
            <a:ext cx="3224097" cy="4542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853737-3AFF-4270-BCE6-660AF8C386F1}"/>
              </a:ext>
            </a:extLst>
          </p:cNvPr>
          <p:cNvSpPr txBox="1"/>
          <p:nvPr/>
        </p:nvSpPr>
        <p:spPr>
          <a:xfrm>
            <a:off x="6727371" y="2361600"/>
            <a:ext cx="4133055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i="1" dirty="0"/>
              <a:t>Гаращук Сергій</a:t>
            </a:r>
            <a:endParaRPr lang="en-US" sz="3200" b="1" i="1" dirty="0"/>
          </a:p>
          <a:p>
            <a:pPr algn="ctr"/>
            <a:r>
              <a:rPr lang="ru-RU" sz="3200" i="1" dirty="0"/>
              <a:t>консультант з </a:t>
            </a:r>
            <a:r>
              <a:rPr lang="ru-RU" sz="3200" i="1" dirty="0" err="1"/>
              <a:t>публічних</a:t>
            </a:r>
            <a:r>
              <a:rPr lang="ru-RU" sz="3200" i="1" dirty="0"/>
              <a:t> </a:t>
            </a:r>
            <a:r>
              <a:rPr lang="ru-RU" sz="3200" i="1" dirty="0" err="1"/>
              <a:t>фінансів</a:t>
            </a:r>
            <a:endParaRPr lang="en-US" sz="3200" i="1" dirty="0"/>
          </a:p>
          <a:p>
            <a:pPr algn="ctr"/>
            <a:endParaRPr lang="ru-RU" sz="3200" i="1" dirty="0"/>
          </a:p>
          <a:p>
            <a:pPr algn="ctr"/>
            <a:r>
              <a:rPr lang="ru-RU" sz="3200" i="1" dirty="0"/>
              <a:t>067-443-85-27</a:t>
            </a:r>
          </a:p>
          <a:p>
            <a:pPr algn="ctr"/>
            <a:r>
              <a:rPr lang="ru-RU" sz="3200" i="1" dirty="0"/>
              <a:t>garaschuk_s@ukr.net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96E549C0-957C-4241-B6E2-0D9191D8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</p:spPr>
        <p:txBody>
          <a:bodyPr>
            <a:noAutofit/>
          </a:bodyPr>
          <a:lstStyle/>
          <a:p>
            <a:pPr algn="l"/>
            <a:r>
              <a:rPr lang="ru-RU" sz="4000" dirty="0" err="1">
                <a:solidFill>
                  <a:schemeClr val="tx1"/>
                </a:solidFill>
              </a:rPr>
              <a:t>Дякую</a:t>
            </a:r>
            <a:r>
              <a:rPr lang="ru-RU" sz="4000" dirty="0">
                <a:solidFill>
                  <a:schemeClr val="tx1"/>
                </a:solidFill>
              </a:rPr>
              <a:t>, </a:t>
            </a:r>
            <a:r>
              <a:rPr lang="ru-RU" sz="4000" dirty="0" err="1">
                <a:solidFill>
                  <a:schemeClr val="tx1"/>
                </a:solidFill>
              </a:rPr>
              <a:t>що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слухали</a:t>
            </a:r>
            <a:r>
              <a:rPr lang="ru-RU" sz="40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49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0376C88-8A44-9449-AA4D-4CAD9F24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err="1">
                <a:solidFill>
                  <a:srgbClr val="C00000"/>
                </a:solidFill>
              </a:rPr>
              <a:t>Ідея</a:t>
            </a:r>
            <a:r>
              <a:rPr lang="ru-RU" sz="3600" dirty="0">
                <a:solidFill>
                  <a:srgbClr val="C00000"/>
                </a:solidFill>
              </a:rPr>
              <a:t> проектного </a:t>
            </a:r>
            <a:r>
              <a:rPr lang="ru-RU" sz="3600" dirty="0" err="1">
                <a:solidFill>
                  <a:srgbClr val="C00000"/>
                </a:solidFill>
              </a:rPr>
              <a:t>підходу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600" dirty="0" err="1"/>
              <a:t>системнии</a:t>
            </a:r>
            <a:r>
              <a:rPr lang="ru-RU" sz="3600" dirty="0"/>
              <a:t>̆ </a:t>
            </a:r>
            <a:r>
              <a:rPr lang="ru-RU" sz="3600" dirty="0" err="1"/>
              <a:t>впорядковании</a:t>
            </a:r>
            <a:r>
              <a:rPr lang="ru-RU" sz="3600" dirty="0"/>
              <a:t>̆ та </a:t>
            </a:r>
            <a:r>
              <a:rPr lang="ru-RU" sz="3600" dirty="0" err="1"/>
              <a:t>програмовании</a:t>
            </a:r>
            <a:r>
              <a:rPr lang="ru-RU" sz="3600" dirty="0"/>
              <a:t>̆ </a:t>
            </a:r>
            <a:r>
              <a:rPr lang="ru-RU" sz="3600" dirty="0" err="1"/>
              <a:t>перехід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вихідного</a:t>
            </a:r>
            <a:r>
              <a:rPr lang="ru-RU" sz="3600" dirty="0"/>
              <a:t> стану </a:t>
            </a:r>
            <a:r>
              <a:rPr lang="ru-RU" sz="3600" dirty="0" err="1"/>
              <a:t>системи</a:t>
            </a:r>
            <a:r>
              <a:rPr lang="ru-RU" sz="3600" dirty="0"/>
              <a:t> до </a:t>
            </a:r>
            <a:r>
              <a:rPr lang="ru-RU" sz="3600" dirty="0" err="1"/>
              <a:t>заздалегідь</a:t>
            </a:r>
            <a:r>
              <a:rPr lang="ru-RU" sz="3600" dirty="0"/>
              <a:t> </a:t>
            </a:r>
            <a:r>
              <a:rPr lang="ru-RU" sz="3600" dirty="0" err="1"/>
              <a:t>визначеного</a:t>
            </a:r>
            <a:r>
              <a:rPr lang="ru-RU" sz="3600" dirty="0"/>
              <a:t> </a:t>
            </a:r>
            <a:r>
              <a:rPr lang="ru-RU" sz="3600" dirty="0" err="1"/>
              <a:t>бажаного</a:t>
            </a:r>
            <a:r>
              <a:rPr lang="ru-RU" sz="3600" dirty="0"/>
              <a:t> </a:t>
            </a:r>
            <a:r>
              <a:rPr lang="ru-RU" sz="3600" dirty="0" err="1"/>
              <a:t>її</a:t>
            </a:r>
            <a:r>
              <a:rPr lang="ru-RU" sz="3600" dirty="0"/>
              <a:t> стану                                                   з </a:t>
            </a:r>
            <a:r>
              <a:rPr lang="ru-RU" sz="3600" dirty="0" err="1"/>
              <a:t>урахуванням</a:t>
            </a:r>
            <a:r>
              <a:rPr lang="ru-RU" sz="3600" dirty="0"/>
              <a:t> </a:t>
            </a:r>
            <a:r>
              <a:rPr lang="ru-RU" sz="3600" dirty="0" err="1"/>
              <a:t>існуючих</a:t>
            </a:r>
            <a:r>
              <a:rPr lang="ru-RU" sz="3600" dirty="0"/>
              <a:t> </a:t>
            </a:r>
            <a:r>
              <a:rPr lang="ru-RU" sz="3600" dirty="0" err="1"/>
              <a:t>ресурсів</a:t>
            </a:r>
            <a:r>
              <a:rPr lang="ru-RU" sz="3600" dirty="0"/>
              <a:t> і </a:t>
            </a:r>
            <a:r>
              <a:rPr lang="ru-RU" sz="3600" dirty="0" err="1"/>
              <a:t>заданих</a:t>
            </a:r>
            <a:r>
              <a:rPr lang="ru-RU" sz="3600" dirty="0"/>
              <a:t> </a:t>
            </a:r>
            <a:r>
              <a:rPr lang="ru-RU" sz="3600" dirty="0" err="1"/>
              <a:t>обмежень</a:t>
            </a:r>
            <a:r>
              <a:rPr lang="ru-RU" sz="3600" dirty="0"/>
              <a:t> </a:t>
            </a:r>
          </a:p>
          <a:p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7B0AFDD-84AC-CC45-8FD3-1E605DE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Проектний </a:t>
            </a:r>
            <a:r>
              <a:rPr lang="ru-RU" dirty="0" err="1"/>
              <a:t>підхід</a:t>
            </a:r>
            <a:r>
              <a:rPr lang="ru-RU" dirty="0"/>
              <a:t> та проект </a:t>
            </a:r>
            <a:endParaRPr lang="aa-ET" dirty="0"/>
          </a:p>
        </p:txBody>
      </p:sp>
      <p:pic>
        <p:nvPicPr>
          <p:cNvPr id="1028" name="Picture 4" descr="page3image22874416">
            <a:extLst>
              <a:ext uri="{FF2B5EF4-FFF2-40B4-BE49-F238E27FC236}">
                <a16:creationId xmlns:a16="http://schemas.microsoft.com/office/drawing/2014/main" xmlns="" id="{E6FD0DFB-5DB0-684D-AD0A-D92A681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91" y="5111005"/>
            <a:ext cx="10190018" cy="9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350B5C-6D51-AB4D-A84D-CB283043CC30}"/>
              </a:ext>
            </a:extLst>
          </p:cNvPr>
          <p:cNvSpPr txBox="1"/>
          <p:nvPr/>
        </p:nvSpPr>
        <p:spPr>
          <a:xfrm>
            <a:off x="1000991" y="5277535"/>
            <a:ext cx="1019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C00000"/>
                </a:solidFill>
              </a:rPr>
              <a:t>Не існує однозначного визначення категорії «ПРОЕКТ»!</a:t>
            </a:r>
            <a:endParaRPr lang="aa-ET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0376C88-8A44-9449-AA4D-4CAD9F24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045"/>
            <a:ext cx="10704226" cy="39952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ПРОЕКТ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en-US" b="1" dirty="0"/>
              <a:t>project) </a:t>
            </a:r>
            <a:r>
              <a:rPr lang="en-US" dirty="0"/>
              <a:t>– </a:t>
            </a:r>
            <a:r>
              <a:rPr lang="ru-RU" dirty="0" err="1"/>
              <a:t>єдинии</a:t>
            </a:r>
            <a:r>
              <a:rPr lang="ru-RU" dirty="0"/>
              <a:t>̆ </a:t>
            </a:r>
            <a:r>
              <a:rPr lang="ru-RU" b="1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якии</a:t>
            </a:r>
            <a:r>
              <a:rPr lang="ru-RU" dirty="0"/>
              <a:t>̆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b="1" dirty="0" err="1"/>
              <a:t>скоординованих</a:t>
            </a:r>
            <a:r>
              <a:rPr lang="ru-RU" dirty="0"/>
              <a:t> та </a:t>
            </a:r>
            <a:r>
              <a:rPr lang="ru-RU" b="1" dirty="0" err="1"/>
              <a:t>контрольованих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b="1" dirty="0" err="1"/>
              <a:t>робіт</a:t>
            </a:r>
            <a:r>
              <a:rPr lang="ru-RU" b="1" dirty="0"/>
              <a:t> </a:t>
            </a:r>
            <a:r>
              <a:rPr lang="ru-RU" dirty="0"/>
              <a:t>з </a:t>
            </a:r>
            <a:r>
              <a:rPr lang="ru-RU" b="1" dirty="0"/>
              <a:t>датами початку та </a:t>
            </a:r>
            <a:r>
              <a:rPr lang="ru-RU" b="1" dirty="0" err="1"/>
              <a:t>закінчення</a:t>
            </a:r>
            <a:r>
              <a:rPr lang="ru-RU" dirty="0"/>
              <a:t>, </a:t>
            </a:r>
            <a:r>
              <a:rPr lang="ru-RU" dirty="0" err="1"/>
              <a:t>виконувании</a:t>
            </a:r>
            <a:r>
              <a:rPr lang="ru-RU" dirty="0"/>
              <a:t>̆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b="1" dirty="0" err="1"/>
              <a:t>цілі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конкретним</a:t>
            </a:r>
            <a:r>
              <a:rPr lang="ru-RU" dirty="0"/>
              <a:t> </a:t>
            </a:r>
            <a:r>
              <a:rPr lang="ru-RU" b="1" dirty="0" err="1"/>
              <a:t>вимогам</a:t>
            </a:r>
            <a:r>
              <a:rPr lang="ru-RU" dirty="0"/>
              <a:t>, і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b="1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b="1" dirty="0"/>
              <a:t>строку, </a:t>
            </a:r>
            <a:r>
              <a:rPr lang="ru-RU" b="1" dirty="0" err="1"/>
              <a:t>вартості</a:t>
            </a:r>
            <a:r>
              <a:rPr lang="ru-RU" b="1" dirty="0"/>
              <a:t> та </a:t>
            </a:r>
            <a:r>
              <a:rPr lang="ru-RU" b="1" dirty="0" err="1"/>
              <a:t>ресурсів</a:t>
            </a:r>
            <a:r>
              <a:rPr lang="ru-RU" b="1" dirty="0"/>
              <a:t> </a:t>
            </a:r>
          </a:p>
          <a:p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7B0AFDD-84AC-CC45-8FD3-1E605DE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Проектний </a:t>
            </a:r>
            <a:r>
              <a:rPr lang="ru-RU" dirty="0" err="1"/>
              <a:t>підхід</a:t>
            </a:r>
            <a:r>
              <a:rPr lang="ru-RU" dirty="0"/>
              <a:t> та проект </a:t>
            </a:r>
            <a:endParaRPr lang="aa-ET" dirty="0"/>
          </a:p>
        </p:txBody>
      </p:sp>
      <p:pic>
        <p:nvPicPr>
          <p:cNvPr id="1025" name="Picture 1" descr="page4image23433600">
            <a:extLst>
              <a:ext uri="{FF2B5EF4-FFF2-40B4-BE49-F238E27FC236}">
                <a16:creationId xmlns:a16="http://schemas.microsoft.com/office/drawing/2014/main" xmlns="" id="{F2C63DEA-868E-A048-88E6-8919C125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84880"/>
            <a:ext cx="66675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48CA7C-FFE3-6541-BC6A-8998F91F02A6}"/>
              </a:ext>
            </a:extLst>
          </p:cNvPr>
          <p:cNvSpPr txBox="1"/>
          <p:nvPr/>
        </p:nvSpPr>
        <p:spPr>
          <a:xfrm>
            <a:off x="1083425" y="4991165"/>
            <a:ext cx="609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Джерело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ДСТУ </a:t>
            </a:r>
            <a:r>
              <a:rPr lang="en-US" dirty="0"/>
              <a:t>ISO 10006:2005 (ISO 10006:2003, ID</a:t>
            </a:r>
            <a:r>
              <a:rPr lang="ru-RU" dirty="0"/>
              <a:t>Т)</a:t>
            </a:r>
            <a:br>
              <a:rPr lang="ru-RU" dirty="0"/>
            </a:br>
            <a:r>
              <a:rPr lang="ru-RU" dirty="0" err="1"/>
              <a:t>Національнии</a:t>
            </a:r>
            <a:r>
              <a:rPr lang="ru-RU" dirty="0"/>
              <a:t>̆ стандарт </a:t>
            </a:r>
            <a:r>
              <a:rPr lang="ru-RU" dirty="0" err="1"/>
              <a:t>України</a:t>
            </a:r>
            <a:r>
              <a:rPr lang="ru-RU" dirty="0"/>
              <a:t>.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. </a:t>
            </a:r>
            <a:r>
              <a:rPr lang="ru-RU" dirty="0" err="1"/>
              <a:t>Настанови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в проектах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20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0376C88-8A44-9449-AA4D-4CAD9F24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543"/>
            <a:ext cx="10704226" cy="40617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ПРОЕКТ</a:t>
            </a:r>
            <a:r>
              <a:rPr lang="ru-RU" b="1" dirty="0"/>
              <a:t> (</a:t>
            </a:r>
            <a:r>
              <a:rPr lang="en-US" b="1" dirty="0"/>
              <a:t>project) </a:t>
            </a:r>
            <a:r>
              <a:rPr lang="en-US" dirty="0"/>
              <a:t>–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*, </a:t>
            </a:r>
            <a:r>
              <a:rPr lang="ru-RU" dirty="0" err="1"/>
              <a:t>спрямоване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u="sng" dirty="0" err="1"/>
              <a:t>унікального</a:t>
            </a:r>
            <a:r>
              <a:rPr lang="ru-RU" dirty="0"/>
              <a:t> продукту,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результату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err="1"/>
              <a:t>Тимчасовии</a:t>
            </a:r>
            <a:r>
              <a:rPr lang="ru-RU" sz="2000" dirty="0"/>
              <a:t>̆ характер </a:t>
            </a:r>
            <a:r>
              <a:rPr lang="ru-RU" sz="2000" dirty="0" err="1"/>
              <a:t>проектів</a:t>
            </a:r>
            <a:r>
              <a:rPr lang="ru-RU" sz="2000" dirty="0"/>
              <a:t> </a:t>
            </a:r>
            <a:r>
              <a:rPr lang="ru-RU" sz="2000" dirty="0" err="1"/>
              <a:t>вказує</a:t>
            </a:r>
            <a:r>
              <a:rPr lang="ru-RU" sz="2000" dirty="0"/>
              <a:t> на </a:t>
            </a:r>
            <a:r>
              <a:rPr lang="ru-RU" sz="2000" dirty="0" err="1"/>
              <a:t>певнии</a:t>
            </a:r>
            <a:r>
              <a:rPr lang="ru-RU" sz="2000" dirty="0"/>
              <a:t>̆ початок і </a:t>
            </a: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  <a:r>
              <a:rPr lang="ru-RU" sz="2000" dirty="0" err="1"/>
              <a:t>настає</a:t>
            </a:r>
            <a:r>
              <a:rPr lang="ru-RU" sz="2000" dirty="0"/>
              <a:t> </a:t>
            </a:r>
            <a:r>
              <a:rPr lang="ru-RU" sz="2000" dirty="0" err="1"/>
              <a:t>тоді</a:t>
            </a:r>
            <a:r>
              <a:rPr lang="ru-RU" sz="2000" dirty="0"/>
              <a:t>, коли </a:t>
            </a:r>
            <a:r>
              <a:rPr lang="ru-RU" sz="2000" dirty="0" err="1"/>
              <a:t>цілі</a:t>
            </a:r>
            <a:r>
              <a:rPr lang="ru-RU" sz="2000" dirty="0"/>
              <a:t> проекту </a:t>
            </a:r>
            <a:r>
              <a:rPr lang="ru-RU" sz="2000" dirty="0" err="1"/>
              <a:t>досягнуті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коли проект </a:t>
            </a:r>
            <a:r>
              <a:rPr lang="ru-RU" sz="2000" dirty="0" err="1"/>
              <a:t>припиняється</a:t>
            </a:r>
            <a:r>
              <a:rPr lang="ru-RU" sz="2000" dirty="0"/>
              <a:t> у </a:t>
            </a:r>
            <a:r>
              <a:rPr lang="ru-RU" sz="2000" dirty="0" err="1"/>
              <a:t>зв'язку</a:t>
            </a:r>
            <a:r>
              <a:rPr lang="ru-RU" sz="2000" dirty="0"/>
              <a:t> з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його</a:t>
            </a:r>
            <a:r>
              <a:rPr lang="ru-RU" sz="2000" dirty="0"/>
              <a:t> </a:t>
            </a:r>
            <a:r>
              <a:rPr lang="ru-RU" sz="2000" dirty="0" err="1"/>
              <a:t>цілі</a:t>
            </a:r>
            <a:r>
              <a:rPr lang="ru-RU" sz="2000" dirty="0"/>
              <a:t> не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не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досягнуті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коли в </a:t>
            </a:r>
            <a:r>
              <a:rPr lang="ru-RU" sz="2000" dirty="0" err="1"/>
              <a:t>проекті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необхідності</a:t>
            </a:r>
            <a:r>
              <a:rPr lang="ru-RU" sz="2000" dirty="0"/>
              <a:t>. Проект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припинении</a:t>
            </a:r>
            <a:r>
              <a:rPr lang="ru-RU" sz="2000" dirty="0"/>
              <a:t>̆,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клієнт</a:t>
            </a:r>
            <a:r>
              <a:rPr lang="ru-RU" sz="2000" dirty="0"/>
              <a:t> (</a:t>
            </a:r>
            <a:r>
              <a:rPr lang="ru-RU" sz="2000" dirty="0" err="1"/>
              <a:t>замовник</a:t>
            </a:r>
            <a:r>
              <a:rPr lang="ru-RU" sz="2000" dirty="0"/>
              <a:t>, спонсор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відповідальна</a:t>
            </a:r>
            <a:r>
              <a:rPr lang="ru-RU" sz="2000" dirty="0"/>
              <a:t> особа) </a:t>
            </a:r>
            <a:r>
              <a:rPr lang="ru-RU" sz="2000" dirty="0" err="1"/>
              <a:t>бажає</a:t>
            </a:r>
            <a:r>
              <a:rPr lang="ru-RU" sz="2000" dirty="0"/>
              <a:t> </a:t>
            </a:r>
            <a:r>
              <a:rPr lang="ru-RU" sz="2000" dirty="0" err="1"/>
              <a:t>припинити</a:t>
            </a:r>
            <a:r>
              <a:rPr lang="ru-RU" sz="2000" dirty="0"/>
              <a:t> проект </a:t>
            </a:r>
            <a:endParaRPr lang="en-US" sz="2000" dirty="0"/>
          </a:p>
          <a:p>
            <a:endParaRPr lang="ru-RU" sz="100" dirty="0"/>
          </a:p>
          <a:p>
            <a:pPr marL="0" indent="0">
              <a:buNone/>
            </a:pPr>
            <a:r>
              <a:rPr lang="ru-RU" sz="2000" dirty="0"/>
              <a:t>	*«</a:t>
            </a:r>
            <a:r>
              <a:rPr lang="ru-RU" sz="2000" dirty="0" err="1"/>
              <a:t>Підприємство</a:t>
            </a:r>
            <a:r>
              <a:rPr lang="ru-RU" sz="2000" dirty="0"/>
              <a:t>» (</a:t>
            </a:r>
            <a:r>
              <a:rPr lang="en-US" sz="2000" dirty="0"/>
              <a:t>enterprise) </a:t>
            </a:r>
            <a:r>
              <a:rPr lang="ru-RU" sz="2000" dirty="0"/>
              <a:t>як «справа, </a:t>
            </a:r>
            <a:r>
              <a:rPr lang="ru-RU" sz="2000" dirty="0" err="1"/>
              <a:t>зазвичаи</a:t>
            </a:r>
            <a:r>
              <a:rPr lang="ru-RU" sz="2000" dirty="0"/>
              <a:t>̆ складна,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ризиків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така</a:t>
            </a:r>
            <a:r>
              <a:rPr lang="ru-RU" sz="2000" dirty="0"/>
              <a:t>, 	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зусиль</a:t>
            </a:r>
            <a:r>
              <a:rPr lang="ru-RU" sz="2000" dirty="0"/>
              <a:t>» </a:t>
            </a:r>
          </a:p>
          <a:p>
            <a:endParaRPr lang="aa-ET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7B0AFDD-84AC-CC45-8FD3-1E605DE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Проектний </a:t>
            </a:r>
            <a:r>
              <a:rPr lang="ru-RU" dirty="0" err="1"/>
              <a:t>підхід</a:t>
            </a:r>
            <a:r>
              <a:rPr lang="ru-RU" dirty="0"/>
              <a:t> та проект </a:t>
            </a:r>
            <a:endParaRPr lang="aa-ET" dirty="0"/>
          </a:p>
        </p:txBody>
      </p:sp>
      <p:pic>
        <p:nvPicPr>
          <p:cNvPr id="1025" name="Picture 1" descr="page4image23433600">
            <a:extLst>
              <a:ext uri="{FF2B5EF4-FFF2-40B4-BE49-F238E27FC236}">
                <a16:creationId xmlns:a16="http://schemas.microsoft.com/office/drawing/2014/main" xmlns="" id="{F2C63DEA-868E-A048-88E6-8919C125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84880"/>
            <a:ext cx="66675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48CA7C-FFE3-6541-BC6A-8998F91F02A6}"/>
              </a:ext>
            </a:extLst>
          </p:cNvPr>
          <p:cNvSpPr txBox="1"/>
          <p:nvPr/>
        </p:nvSpPr>
        <p:spPr>
          <a:xfrm>
            <a:off x="1083425" y="4991165"/>
            <a:ext cx="609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Джерело</a:t>
            </a:r>
            <a:r>
              <a:rPr lang="ru-RU" dirty="0"/>
              <a:t>:</a:t>
            </a:r>
            <a:br>
              <a:rPr lang="ru-RU" dirty="0"/>
            </a:br>
            <a:r>
              <a:rPr lang="en-US" dirty="0"/>
              <a:t>A Guide to the Project Management Body of Knowledge (PMBOK® Guide) – Fifth Edition, 2013, Project Management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88790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78DBB-1B54-443C-A81A-DB4AB4B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Стратегічне </a:t>
            </a:r>
            <a:r>
              <a:rPr lang="ru-RU" sz="4000" dirty="0" err="1"/>
              <a:t>планування</a:t>
            </a:r>
            <a:endParaRPr lang="ru-RU" sz="4000" dirty="0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xmlns="" id="{E4D00E36-B1E9-4A59-81B9-31BD740CE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962" y="1449767"/>
            <a:ext cx="7392074" cy="45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club + NE Grant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C034D70E-36E1-4F66-BAAB-78E946E058AC}" vid="{29E0F603-3CBD-46C4-B42D-1D1B887DF2A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1062</Words>
  <Application>Microsoft Office PowerPoint</Application>
  <PresentationFormat>Широкий екран</PresentationFormat>
  <Paragraphs>143</Paragraphs>
  <Slides>52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Calibri,Bold</vt:lpstr>
      <vt:lpstr>Century Gothic</vt:lpstr>
      <vt:lpstr>Wingdings</vt:lpstr>
      <vt:lpstr>Ecoclub + NE Grant Theme</vt:lpstr>
      <vt:lpstr>Проектний менеджмент.</vt:lpstr>
      <vt:lpstr>Які ресурси потрібні?</vt:lpstr>
      <vt:lpstr>«Трикутник управління проектом» </vt:lpstr>
      <vt:lpstr>«Трикутник обмежень» </vt:lpstr>
      <vt:lpstr>Суть проектного менеджменту </vt:lpstr>
      <vt:lpstr>Проектний підхід та проект </vt:lpstr>
      <vt:lpstr>Проектний підхід та проект </vt:lpstr>
      <vt:lpstr>Проектний підхід та проект </vt:lpstr>
      <vt:lpstr>Стратегічне планування</vt:lpstr>
      <vt:lpstr>Стратегічне планування</vt:lpstr>
      <vt:lpstr>Презентація PowerPoint</vt:lpstr>
      <vt:lpstr>Проектний підхід як передумова програмно-цільового бюджетування </vt:lpstr>
      <vt:lpstr>Проектний підхід як передумова програмно-цільового бюджетування </vt:lpstr>
      <vt:lpstr>Відмінність проектів публічного сектору від бізнес-проектів </vt:lpstr>
      <vt:lpstr>Відмінність проектів публічного сектору від бізнес-проектів </vt:lpstr>
      <vt:lpstr>Відмінність проектів публічного сектору від бізнес-проектів </vt:lpstr>
      <vt:lpstr>Цикл реалізації проектів</vt:lpstr>
      <vt:lpstr>Модель життєвого циклу проекту </vt:lpstr>
      <vt:lpstr>Модель досягнення цілі</vt:lpstr>
      <vt:lpstr>Управління проектом</vt:lpstr>
      <vt:lpstr>Формулювання і опис проблеми </vt:lpstr>
      <vt:lpstr>Проблема – це </vt:lpstr>
      <vt:lpstr>SWOT-аналіз </vt:lpstr>
      <vt:lpstr>SWOT-аналіз </vt:lpstr>
      <vt:lpstr>Матриця стейкхолдерів </vt:lpstr>
      <vt:lpstr>Ціль: конкретність та вимірюваність</vt:lpstr>
      <vt:lpstr>Оцінка якості постановкицілей та завдань проекту</vt:lpstr>
      <vt:lpstr>Дерево цілей проекту </vt:lpstr>
      <vt:lpstr>Дерево продукту проекту </vt:lpstr>
      <vt:lpstr>Інструменти планування проекту у часі </vt:lpstr>
      <vt:lpstr>«Трикутник управління проектом» </vt:lpstr>
      <vt:lpstr>Приклад плану-графіку виконання робіт </vt:lpstr>
      <vt:lpstr>Мережевий графік</vt:lpstr>
      <vt:lpstr>Календарний план-графік проекту (лінійний графік у вигляді діаграми Гантта)</vt:lpstr>
      <vt:lpstr>Діаграма Гантта </vt:lpstr>
      <vt:lpstr>Приклад діаграми Гантта </vt:lpstr>
      <vt:lpstr>Приклад табличної форми  календарного плану-графіку</vt:lpstr>
      <vt:lpstr>Дослідження та оцінка ризиків</vt:lpstr>
      <vt:lpstr>Команда</vt:lpstr>
      <vt:lpstr>Команда</vt:lpstr>
      <vt:lpstr>Етапи розвитку команди</vt:lpstr>
      <vt:lpstr>Ролі в команді</vt:lpstr>
      <vt:lpstr>Голова</vt:lpstr>
      <vt:lpstr>Підприємець</vt:lpstr>
      <vt:lpstr>Генератор ідей</vt:lpstr>
      <vt:lpstr>Посередник</vt:lpstr>
      <vt:lpstr>Оцінювач</vt:lpstr>
      <vt:lpstr>Колективіст</vt:lpstr>
      <vt:lpstr>«Доводчик» той, хто розставляє крапки над і </vt:lpstr>
      <vt:lpstr>Виконавець</vt:lpstr>
      <vt:lpstr>Презентація PowerPoint</vt:lpstr>
      <vt:lpstr>Дякую, що слухали!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Illia Yeremenko</cp:lastModifiedBy>
  <cp:revision>59</cp:revision>
  <dcterms:created xsi:type="dcterms:W3CDTF">2020-01-06T13:30:45Z</dcterms:created>
  <dcterms:modified xsi:type="dcterms:W3CDTF">2020-01-30T11:12:19Z</dcterms:modified>
</cp:coreProperties>
</file>