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8" r:id="rId4"/>
    <p:sldId id="269" r:id="rId5"/>
    <p:sldId id="270" r:id="rId6"/>
    <p:sldId id="271" r:id="rId7"/>
    <p:sldId id="276" r:id="rId8"/>
    <p:sldId id="275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13854-6164-4C62-B41D-B9FD34D4970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25B6537-FD44-4074-AFDB-5604231BB47D}">
      <dgm:prSet phldrT="[Текст]" custT="1"/>
      <dgm:spPr/>
      <dgm:t>
        <a:bodyPr/>
        <a:lstStyle/>
        <a:p>
          <a:r>
            <a:rPr lang="uk-UA" sz="1800" dirty="0" smtClean="0"/>
            <a:t>Енергоефективність</a:t>
          </a:r>
          <a:endParaRPr lang="uk-UA" sz="1800" dirty="0"/>
        </a:p>
      </dgm:t>
    </dgm:pt>
    <dgm:pt modelId="{CA46DC44-C3D7-4D23-A694-4A66AF5301A8}" type="parTrans" cxnId="{9FB764B7-050B-40FC-813F-AC7898CED49D}">
      <dgm:prSet/>
      <dgm:spPr/>
      <dgm:t>
        <a:bodyPr/>
        <a:lstStyle/>
        <a:p>
          <a:endParaRPr lang="uk-UA"/>
        </a:p>
      </dgm:t>
    </dgm:pt>
    <dgm:pt modelId="{41507309-464C-43FF-B8E9-AA1D2E85EE36}" type="sibTrans" cxnId="{9FB764B7-050B-40FC-813F-AC7898CED49D}">
      <dgm:prSet/>
      <dgm:spPr/>
      <dgm:t>
        <a:bodyPr/>
        <a:lstStyle/>
        <a:p>
          <a:endParaRPr lang="uk-UA"/>
        </a:p>
      </dgm:t>
    </dgm:pt>
    <dgm:pt modelId="{4D134263-1804-42BA-8D4B-55707EE1EFD9}">
      <dgm:prSet phldrT="[Текст]" custT="1"/>
      <dgm:spPr/>
      <dgm:t>
        <a:bodyPr/>
        <a:lstStyle/>
        <a:p>
          <a:r>
            <a:rPr lang="uk-UA" sz="3200" dirty="0" smtClean="0"/>
            <a:t>ВДЕ</a:t>
          </a:r>
          <a:endParaRPr lang="uk-UA" sz="3200" dirty="0"/>
        </a:p>
      </dgm:t>
    </dgm:pt>
    <dgm:pt modelId="{BCEE1746-BCF5-4FC9-9F5C-C2AFAAB98848}" type="parTrans" cxnId="{A0DD7F73-5DD2-4C47-87F5-A50AEE1BF610}">
      <dgm:prSet/>
      <dgm:spPr/>
      <dgm:t>
        <a:bodyPr/>
        <a:lstStyle/>
        <a:p>
          <a:endParaRPr lang="uk-UA"/>
        </a:p>
      </dgm:t>
    </dgm:pt>
    <dgm:pt modelId="{329246DD-0003-4C26-9B59-71D012512621}" type="sibTrans" cxnId="{A0DD7F73-5DD2-4C47-87F5-A50AEE1BF610}">
      <dgm:prSet/>
      <dgm:spPr/>
      <dgm:t>
        <a:bodyPr/>
        <a:lstStyle/>
        <a:p>
          <a:endParaRPr lang="uk-UA"/>
        </a:p>
      </dgm:t>
    </dgm:pt>
    <dgm:pt modelId="{EDBB82F6-393B-4A4F-8E7D-4112B7953A85}">
      <dgm:prSet phldrT="[Текст]"/>
      <dgm:spPr/>
      <dgm:t>
        <a:bodyPr/>
        <a:lstStyle/>
        <a:p>
          <a:r>
            <a:rPr lang="uk-UA" dirty="0" smtClean="0"/>
            <a:t>Сталий розвиток</a:t>
          </a:r>
          <a:endParaRPr lang="uk-UA" dirty="0"/>
        </a:p>
      </dgm:t>
    </dgm:pt>
    <dgm:pt modelId="{466BFAE6-5D40-4FEC-B626-4A936A251447}" type="parTrans" cxnId="{F7F9DE08-976C-40FD-9155-AFA15867B72A}">
      <dgm:prSet/>
      <dgm:spPr/>
      <dgm:t>
        <a:bodyPr/>
        <a:lstStyle/>
        <a:p>
          <a:endParaRPr lang="uk-UA"/>
        </a:p>
      </dgm:t>
    </dgm:pt>
    <dgm:pt modelId="{EADE180B-5E84-45A5-B7E3-116CC375E14A}" type="sibTrans" cxnId="{F7F9DE08-976C-40FD-9155-AFA15867B72A}">
      <dgm:prSet/>
      <dgm:spPr/>
      <dgm:t>
        <a:bodyPr/>
        <a:lstStyle/>
        <a:p>
          <a:endParaRPr lang="uk-UA"/>
        </a:p>
      </dgm:t>
    </dgm:pt>
    <dgm:pt modelId="{BAB08308-386F-435A-BBE6-0A45BB4F1F00}" type="pres">
      <dgm:prSet presAssocID="{7C713854-6164-4C62-B41D-B9FD34D497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C57EAC5-1F2C-440D-97E3-F25675C5F9C5}" type="pres">
      <dgm:prSet presAssocID="{7C713854-6164-4C62-B41D-B9FD34D49704}" presName="vNodes" presStyleCnt="0"/>
      <dgm:spPr/>
    </dgm:pt>
    <dgm:pt modelId="{5F5E8D19-730B-4A72-ABC0-82EED44C95AD}" type="pres">
      <dgm:prSet presAssocID="{925B6537-FD44-4074-AFDB-5604231BB4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A65FB4-7B0D-40E3-A6DF-616B11BB4C33}" type="pres">
      <dgm:prSet presAssocID="{41507309-464C-43FF-B8E9-AA1D2E85EE36}" presName="spacerT" presStyleCnt="0"/>
      <dgm:spPr/>
    </dgm:pt>
    <dgm:pt modelId="{2B4C3EB8-1AFE-40A0-87B7-2E86F663979C}" type="pres">
      <dgm:prSet presAssocID="{41507309-464C-43FF-B8E9-AA1D2E85EE36}" presName="sibTrans" presStyleLbl="sibTrans2D1" presStyleIdx="0" presStyleCnt="2"/>
      <dgm:spPr/>
      <dgm:t>
        <a:bodyPr/>
        <a:lstStyle/>
        <a:p>
          <a:endParaRPr lang="uk-UA"/>
        </a:p>
      </dgm:t>
    </dgm:pt>
    <dgm:pt modelId="{72BE0EA9-60EF-4548-8EF3-9C0103568E5E}" type="pres">
      <dgm:prSet presAssocID="{41507309-464C-43FF-B8E9-AA1D2E85EE36}" presName="spacerB" presStyleCnt="0"/>
      <dgm:spPr/>
    </dgm:pt>
    <dgm:pt modelId="{79DC82DC-2988-4C57-81CD-6AC0D07492F4}" type="pres">
      <dgm:prSet presAssocID="{4D134263-1804-42BA-8D4B-55707EE1EF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9789CE-6FCC-487C-8A2F-FFD52B1B73AD}" type="pres">
      <dgm:prSet presAssocID="{7C713854-6164-4C62-B41D-B9FD34D49704}" presName="sibTransLast" presStyleLbl="sibTrans2D1" presStyleIdx="1" presStyleCnt="2"/>
      <dgm:spPr/>
      <dgm:t>
        <a:bodyPr/>
        <a:lstStyle/>
        <a:p>
          <a:endParaRPr lang="uk-UA"/>
        </a:p>
      </dgm:t>
    </dgm:pt>
    <dgm:pt modelId="{FDD2E619-A2F1-4B15-8CD9-93B1902399EA}" type="pres">
      <dgm:prSet presAssocID="{7C713854-6164-4C62-B41D-B9FD34D49704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0D1798A1-F91F-47CB-9F70-C51505401A2E}" type="pres">
      <dgm:prSet presAssocID="{7C713854-6164-4C62-B41D-B9FD34D4970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FB764B7-050B-40FC-813F-AC7898CED49D}" srcId="{7C713854-6164-4C62-B41D-B9FD34D49704}" destId="{925B6537-FD44-4074-AFDB-5604231BB47D}" srcOrd="0" destOrd="0" parTransId="{CA46DC44-C3D7-4D23-A694-4A66AF5301A8}" sibTransId="{41507309-464C-43FF-B8E9-AA1D2E85EE36}"/>
    <dgm:cxn modelId="{F7F9DE08-976C-40FD-9155-AFA15867B72A}" srcId="{7C713854-6164-4C62-B41D-B9FD34D49704}" destId="{EDBB82F6-393B-4A4F-8E7D-4112B7953A85}" srcOrd="2" destOrd="0" parTransId="{466BFAE6-5D40-4FEC-B626-4A936A251447}" sibTransId="{EADE180B-5E84-45A5-B7E3-116CC375E14A}"/>
    <dgm:cxn modelId="{E787AAF1-AE48-4A27-AC9A-4F6AD3BC709F}" type="presOf" srcId="{41507309-464C-43FF-B8E9-AA1D2E85EE36}" destId="{2B4C3EB8-1AFE-40A0-87B7-2E86F663979C}" srcOrd="0" destOrd="0" presId="urn:microsoft.com/office/officeart/2005/8/layout/equation2"/>
    <dgm:cxn modelId="{4BB6EB0B-6F87-45F8-9B45-BC17E834A3A4}" type="presOf" srcId="{925B6537-FD44-4074-AFDB-5604231BB47D}" destId="{5F5E8D19-730B-4A72-ABC0-82EED44C95AD}" srcOrd="0" destOrd="0" presId="urn:microsoft.com/office/officeart/2005/8/layout/equation2"/>
    <dgm:cxn modelId="{D393A720-CD66-42D4-A3E3-A41F8F61BB27}" type="presOf" srcId="{EDBB82F6-393B-4A4F-8E7D-4112B7953A85}" destId="{0D1798A1-F91F-47CB-9F70-C51505401A2E}" srcOrd="0" destOrd="0" presId="urn:microsoft.com/office/officeart/2005/8/layout/equation2"/>
    <dgm:cxn modelId="{037EFCD6-2FF8-40D3-A71C-61D0D02274D2}" type="presOf" srcId="{329246DD-0003-4C26-9B59-71D012512621}" destId="{FDD2E619-A2F1-4B15-8CD9-93B1902399EA}" srcOrd="1" destOrd="0" presId="urn:microsoft.com/office/officeart/2005/8/layout/equation2"/>
    <dgm:cxn modelId="{0F2962D7-747D-49D5-B514-5A0ED6750AFC}" type="presOf" srcId="{4D134263-1804-42BA-8D4B-55707EE1EFD9}" destId="{79DC82DC-2988-4C57-81CD-6AC0D07492F4}" srcOrd="0" destOrd="0" presId="urn:microsoft.com/office/officeart/2005/8/layout/equation2"/>
    <dgm:cxn modelId="{A0DD7F73-5DD2-4C47-87F5-A50AEE1BF610}" srcId="{7C713854-6164-4C62-B41D-B9FD34D49704}" destId="{4D134263-1804-42BA-8D4B-55707EE1EFD9}" srcOrd="1" destOrd="0" parTransId="{BCEE1746-BCF5-4FC9-9F5C-C2AFAAB98848}" sibTransId="{329246DD-0003-4C26-9B59-71D012512621}"/>
    <dgm:cxn modelId="{5411DF32-7BAC-4914-AEA3-53FDCDCE8B6F}" type="presOf" srcId="{7C713854-6164-4C62-B41D-B9FD34D49704}" destId="{BAB08308-386F-435A-BBE6-0A45BB4F1F00}" srcOrd="0" destOrd="0" presId="urn:microsoft.com/office/officeart/2005/8/layout/equation2"/>
    <dgm:cxn modelId="{00C0FF80-6BDC-48FC-B683-3494782E1846}" type="presOf" srcId="{329246DD-0003-4C26-9B59-71D012512621}" destId="{379789CE-6FCC-487C-8A2F-FFD52B1B73AD}" srcOrd="0" destOrd="0" presId="urn:microsoft.com/office/officeart/2005/8/layout/equation2"/>
    <dgm:cxn modelId="{9420402F-9F30-4B3C-90B7-79AF75DD21BC}" type="presParOf" srcId="{BAB08308-386F-435A-BBE6-0A45BB4F1F00}" destId="{0C57EAC5-1F2C-440D-97E3-F25675C5F9C5}" srcOrd="0" destOrd="0" presId="urn:microsoft.com/office/officeart/2005/8/layout/equation2"/>
    <dgm:cxn modelId="{945EB3BF-BFE9-481D-AAA5-7C52109220D6}" type="presParOf" srcId="{0C57EAC5-1F2C-440D-97E3-F25675C5F9C5}" destId="{5F5E8D19-730B-4A72-ABC0-82EED44C95AD}" srcOrd="0" destOrd="0" presId="urn:microsoft.com/office/officeart/2005/8/layout/equation2"/>
    <dgm:cxn modelId="{04673446-75A4-471C-BDD1-315838865FF1}" type="presParOf" srcId="{0C57EAC5-1F2C-440D-97E3-F25675C5F9C5}" destId="{0BA65FB4-7B0D-40E3-A6DF-616B11BB4C33}" srcOrd="1" destOrd="0" presId="urn:microsoft.com/office/officeart/2005/8/layout/equation2"/>
    <dgm:cxn modelId="{EF049EBD-B977-4486-97BC-4F4A7C12D319}" type="presParOf" srcId="{0C57EAC5-1F2C-440D-97E3-F25675C5F9C5}" destId="{2B4C3EB8-1AFE-40A0-87B7-2E86F663979C}" srcOrd="2" destOrd="0" presId="urn:microsoft.com/office/officeart/2005/8/layout/equation2"/>
    <dgm:cxn modelId="{0C5D1500-B5E5-4994-9B94-48E0329C21D9}" type="presParOf" srcId="{0C57EAC5-1F2C-440D-97E3-F25675C5F9C5}" destId="{72BE0EA9-60EF-4548-8EF3-9C0103568E5E}" srcOrd="3" destOrd="0" presId="urn:microsoft.com/office/officeart/2005/8/layout/equation2"/>
    <dgm:cxn modelId="{6C3B22CF-F472-410B-B952-7B858D34F67A}" type="presParOf" srcId="{0C57EAC5-1F2C-440D-97E3-F25675C5F9C5}" destId="{79DC82DC-2988-4C57-81CD-6AC0D07492F4}" srcOrd="4" destOrd="0" presId="urn:microsoft.com/office/officeart/2005/8/layout/equation2"/>
    <dgm:cxn modelId="{F4ED7059-8CF6-437C-9C04-9ED2D682CE29}" type="presParOf" srcId="{BAB08308-386F-435A-BBE6-0A45BB4F1F00}" destId="{379789CE-6FCC-487C-8A2F-FFD52B1B73AD}" srcOrd="1" destOrd="0" presId="urn:microsoft.com/office/officeart/2005/8/layout/equation2"/>
    <dgm:cxn modelId="{445B9F26-CC84-4E5A-8A86-883009B11FEE}" type="presParOf" srcId="{379789CE-6FCC-487C-8A2F-FFD52B1B73AD}" destId="{FDD2E619-A2F1-4B15-8CD9-93B1902399EA}" srcOrd="0" destOrd="0" presId="urn:microsoft.com/office/officeart/2005/8/layout/equation2"/>
    <dgm:cxn modelId="{E9DAA827-25A2-4BBB-8DE4-8ECA57D248BF}" type="presParOf" srcId="{BAB08308-386F-435A-BBE6-0A45BB4F1F00}" destId="{0D1798A1-F91F-47CB-9F70-C51505401A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E8D19-730B-4A72-ABC0-82EED44C95AD}">
      <dsp:nvSpPr>
        <dsp:cNvPr id="0" name=""/>
        <dsp:cNvSpPr/>
      </dsp:nvSpPr>
      <dsp:spPr>
        <a:xfrm>
          <a:off x="3002542" y="1533"/>
          <a:ext cx="1305396" cy="1305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Енергоефективність</a:t>
          </a:r>
          <a:endParaRPr lang="uk-UA" sz="1800" kern="1200" dirty="0"/>
        </a:p>
      </dsp:txBody>
      <dsp:txXfrm>
        <a:off x="3193713" y="192704"/>
        <a:ext cx="923054" cy="923054"/>
      </dsp:txXfrm>
    </dsp:sp>
    <dsp:sp modelId="{2B4C3EB8-1AFE-40A0-87B7-2E86F663979C}">
      <dsp:nvSpPr>
        <dsp:cNvPr id="0" name=""/>
        <dsp:cNvSpPr/>
      </dsp:nvSpPr>
      <dsp:spPr>
        <a:xfrm>
          <a:off x="3276675" y="1412928"/>
          <a:ext cx="757129" cy="75712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/>
        </a:p>
      </dsp:txBody>
      <dsp:txXfrm>
        <a:off x="3377032" y="1702454"/>
        <a:ext cx="556415" cy="178077"/>
      </dsp:txXfrm>
    </dsp:sp>
    <dsp:sp modelId="{79DC82DC-2988-4C57-81CD-6AC0D07492F4}">
      <dsp:nvSpPr>
        <dsp:cNvPr id="0" name=""/>
        <dsp:cNvSpPr/>
      </dsp:nvSpPr>
      <dsp:spPr>
        <a:xfrm>
          <a:off x="3002542" y="2276056"/>
          <a:ext cx="1305396" cy="1305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ВДЕ</a:t>
          </a:r>
          <a:endParaRPr lang="uk-UA" sz="3200" kern="1200" dirty="0"/>
        </a:p>
      </dsp:txBody>
      <dsp:txXfrm>
        <a:off x="3193713" y="2467227"/>
        <a:ext cx="923054" cy="923054"/>
      </dsp:txXfrm>
    </dsp:sp>
    <dsp:sp modelId="{379789CE-6FCC-487C-8A2F-FFD52B1B73AD}">
      <dsp:nvSpPr>
        <dsp:cNvPr id="0" name=""/>
        <dsp:cNvSpPr/>
      </dsp:nvSpPr>
      <dsp:spPr>
        <a:xfrm>
          <a:off x="4503748" y="1548689"/>
          <a:ext cx="415116" cy="485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4503748" y="1645810"/>
        <a:ext cx="290581" cy="291365"/>
      </dsp:txXfrm>
    </dsp:sp>
    <dsp:sp modelId="{0D1798A1-F91F-47CB-9F70-C51505401A2E}">
      <dsp:nvSpPr>
        <dsp:cNvPr id="0" name=""/>
        <dsp:cNvSpPr/>
      </dsp:nvSpPr>
      <dsp:spPr>
        <a:xfrm>
          <a:off x="5091177" y="486096"/>
          <a:ext cx="2610793" cy="2610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Сталий розвиток</a:t>
          </a:r>
          <a:endParaRPr lang="uk-UA" sz="3500" kern="1200" dirty="0"/>
        </a:p>
      </dsp:txBody>
      <dsp:txXfrm>
        <a:off x="5473519" y="868438"/>
        <a:ext cx="1846109" cy="1846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5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35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1011" y="1963711"/>
            <a:ext cx="5061415" cy="361263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10"/>
          </p:nvPr>
        </p:nvSpPr>
        <p:spPr>
          <a:xfrm>
            <a:off x="801975" y="1963711"/>
            <a:ext cx="5085478" cy="36126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6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2042409"/>
            <a:ext cx="6359238" cy="35189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0"/>
          </p:nvPr>
        </p:nvSpPr>
        <p:spPr>
          <a:xfrm>
            <a:off x="7808626" y="2027419"/>
            <a:ext cx="3733800" cy="3533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22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umbers /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>
            <a:spLocks noGrp="1"/>
          </p:cNvSpPr>
          <p:nvPr>
            <p:ph sz="half" idx="2"/>
          </p:nvPr>
        </p:nvSpPr>
        <p:spPr>
          <a:xfrm>
            <a:off x="4232486" y="689548"/>
            <a:ext cx="7249980" cy="202367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" name="Объект 3"/>
          <p:cNvSpPr>
            <a:spLocks noGrp="1"/>
          </p:cNvSpPr>
          <p:nvPr>
            <p:ph sz="half" idx="10" hasCustomPrompt="1"/>
          </p:nvPr>
        </p:nvSpPr>
        <p:spPr>
          <a:xfrm>
            <a:off x="831955" y="689548"/>
            <a:ext cx="2660753" cy="202367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ХХ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1" hasCustomPrompt="1"/>
          </p:nvPr>
        </p:nvSpPr>
        <p:spPr>
          <a:xfrm>
            <a:off x="846945" y="3425253"/>
            <a:ext cx="2660753" cy="202367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ХХ</a:t>
            </a: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half" idx="12"/>
          </p:nvPr>
        </p:nvSpPr>
        <p:spPr>
          <a:xfrm>
            <a:off x="4247476" y="3425253"/>
            <a:ext cx="7249980" cy="202367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11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883171" y="704537"/>
            <a:ext cx="10704226" cy="4781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26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28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008681"/>
            <a:ext cx="10704226" cy="3582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99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9" r:id="rId5"/>
    <p:sldLayoutId id="2147483658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ompetition@ecoclubrivne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nsulting.a95.ua/" TargetMode="External"/><Relationship Id="rId3" Type="http://schemas.openxmlformats.org/officeDocument/2006/relationships/hyperlink" Target="http://www.chamber.ua/uk" TargetMode="External"/><Relationship Id="rId7" Type="http://schemas.openxmlformats.org/officeDocument/2006/relationships/hyperlink" Target="http://businessviews.com.ua/" TargetMode="External"/><Relationship Id="rId2" Type="http://schemas.openxmlformats.org/officeDocument/2006/relationships/hyperlink" Target="https://toplead.com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tek.com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bakertilly.ua/" TargetMode="External"/><Relationship Id="rId10" Type="http://schemas.openxmlformats.org/officeDocument/2006/relationships/hyperlink" Target="http://reform.energy/" TargetMode="External"/><Relationship Id="rId4" Type="http://schemas.openxmlformats.org/officeDocument/2006/relationships/hyperlink" Target="https://aequo.ua/" TargetMode="External"/><Relationship Id="rId9" Type="http://schemas.openxmlformats.org/officeDocument/2006/relationships/hyperlink" Target="https://interfax.com.u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Енергетика</a:t>
            </a:r>
            <a:r>
              <a:rPr lang="ru-RU" dirty="0" smtClean="0"/>
              <a:t>, </a:t>
            </a:r>
            <a:r>
              <a:rPr lang="ru-RU" dirty="0" err="1" smtClean="0"/>
              <a:t>енергоефективність</a:t>
            </a:r>
            <a:r>
              <a:rPr lang="ru-RU" dirty="0" smtClean="0"/>
              <a:t>, ВДЕ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Просто про складне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61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21" y="288757"/>
            <a:ext cx="10494627" cy="55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1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77" y="503989"/>
            <a:ext cx="9286614" cy="51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1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18" y="170952"/>
            <a:ext cx="8025134" cy="58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2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63" y="562063"/>
            <a:ext cx="11348537" cy="4851283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843463" y="59245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http://abc.in.ua/wp-content/uploads/2017/03/Rozvitok-VDE-v-Ukrai-ni.pdf</a:t>
            </a:r>
          </a:p>
        </p:txBody>
      </p:sp>
    </p:spTree>
    <p:extLst>
      <p:ext uri="{BB962C8B-B14F-4D97-AF65-F5344CB8AC3E}">
        <p14:creationId xmlns:p14="http://schemas.microsoft.com/office/powerpoint/2010/main" val="217828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Сакалюк Дмитро</a:t>
            </a:r>
          </a:p>
          <a:p>
            <a:r>
              <a:rPr lang="uk-UA" dirty="0" smtClean="0"/>
              <a:t>Представник ГО «Екоклуб»</a:t>
            </a:r>
          </a:p>
          <a:p>
            <a:r>
              <a:rPr lang="uk-UA" dirty="0" smtClean="0"/>
              <a:t>Координатор проекту</a:t>
            </a:r>
          </a:p>
          <a:p>
            <a:r>
              <a:rPr lang="en-US" dirty="0" smtClean="0">
                <a:hlinkClick r:id="rId2"/>
              </a:rPr>
              <a:t>competition@ecoclubrivne.org</a:t>
            </a:r>
            <a:endParaRPr lang="en-US" dirty="0" smtClean="0"/>
          </a:p>
          <a:p>
            <a:r>
              <a:rPr lang="en-US" dirty="0" smtClean="0"/>
              <a:t>+380673634110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847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5105"/>
            <a:ext cx="10515600" cy="59424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Енергобаланс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574" y="6006517"/>
            <a:ext cx="8167255" cy="650214"/>
          </a:xfrm>
        </p:spPr>
        <p:txBody>
          <a:bodyPr>
            <a:normAutofit fontScale="32500" lnSpcReduction="20000"/>
          </a:bodyPr>
          <a:lstStyle/>
          <a:p>
            <a:r>
              <a:rPr lang="uk-UA" dirty="0"/>
              <a:t>Довідник підготувало контент-маркетингове агентство </a:t>
            </a:r>
            <a:r>
              <a:rPr lang="en-GB" dirty="0">
                <a:hlinkClick r:id="rId2"/>
              </a:rPr>
              <a:t>Top Lead </a:t>
            </a:r>
            <a:r>
              <a:rPr lang="uk-UA" dirty="0"/>
              <a:t>за підтримки </a:t>
            </a:r>
            <a:r>
              <a:rPr lang="uk-UA" dirty="0">
                <a:hlinkClick r:id="rId3"/>
              </a:rPr>
              <a:t>Американської торговельної палати в Україні</a:t>
            </a:r>
            <a:r>
              <a:rPr lang="uk-UA" dirty="0"/>
              <a:t> та партнерів: юридичної фірми </a:t>
            </a:r>
            <a:r>
              <a:rPr lang="en-GB" dirty="0">
                <a:hlinkClick r:id="rId4"/>
              </a:rPr>
              <a:t>AEQUO Law Firm</a:t>
            </a:r>
            <a:r>
              <a:rPr lang="en-GB" dirty="0"/>
              <a:t>, </a:t>
            </a:r>
            <a:r>
              <a:rPr lang="uk-UA" dirty="0"/>
              <a:t>аудиторської компанії </a:t>
            </a:r>
            <a:r>
              <a:rPr lang="en-GB" dirty="0">
                <a:hlinkClick r:id="rId5"/>
              </a:rPr>
              <a:t>Baker Tilly</a:t>
            </a:r>
            <a:r>
              <a:rPr lang="en-GB" dirty="0"/>
              <a:t>, </a:t>
            </a:r>
            <a:r>
              <a:rPr lang="uk-UA" dirty="0"/>
              <a:t>енергетичної компанії </a:t>
            </a:r>
            <a:r>
              <a:rPr lang="uk-UA" dirty="0" smtClean="0">
                <a:hlinkClick r:id="rId6"/>
              </a:rPr>
              <a:t>ДТЕК</a:t>
            </a:r>
            <a:r>
              <a:rPr lang="uk-UA" dirty="0" smtClean="0"/>
              <a:t>. Генеральний </a:t>
            </a:r>
            <a:r>
              <a:rPr lang="uk-UA" dirty="0"/>
              <a:t>інформаційний партнер —  </a:t>
            </a:r>
            <a:r>
              <a:rPr lang="en-GB" dirty="0" err="1">
                <a:hlinkClick r:id="rId7"/>
              </a:rPr>
              <a:t>BusinessViews</a:t>
            </a:r>
            <a:r>
              <a:rPr lang="en-GB" dirty="0"/>
              <a:t>. </a:t>
            </a:r>
            <a:r>
              <a:rPr lang="uk-UA" dirty="0"/>
              <a:t>Інформаційні партнери — “</a:t>
            </a:r>
            <a:r>
              <a:rPr lang="uk-UA" dirty="0">
                <a:hlinkClick r:id="rId8"/>
              </a:rPr>
              <a:t>Консалтингова група А-95</a:t>
            </a:r>
            <a:r>
              <a:rPr lang="uk-UA" dirty="0"/>
              <a:t>”, інформаційне агентство </a:t>
            </a:r>
            <a:r>
              <a:rPr lang="uk-UA" dirty="0">
                <a:hlinkClick r:id="rId9"/>
              </a:rPr>
              <a:t>“Інтерфакс-Україна”</a:t>
            </a:r>
            <a:r>
              <a:rPr lang="uk-UA" dirty="0"/>
              <a:t>, інформаційно-аналітичне видання </a:t>
            </a:r>
            <a:r>
              <a:rPr lang="uk-UA" dirty="0">
                <a:hlinkClick r:id="rId10"/>
              </a:rPr>
              <a:t>“</a:t>
            </a:r>
            <a:r>
              <a:rPr lang="uk-UA" dirty="0" err="1">
                <a:hlinkClick r:id="rId10"/>
              </a:rPr>
              <a:t>Енергореформа</a:t>
            </a:r>
            <a:r>
              <a:rPr lang="uk-UA" dirty="0" smtClean="0">
                <a:hlinkClick r:id="rId10"/>
              </a:rPr>
              <a:t>”</a:t>
            </a:r>
            <a:r>
              <a:rPr lang="uk-UA" dirty="0" smtClean="0"/>
              <a:t>.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1026" name="Picture 2" descr="http://bakertilly.ua/wp-content/uploads/old_images/33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39" y="1333851"/>
            <a:ext cx="90349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4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2"/>
          </p:nvPr>
        </p:nvSpPr>
        <p:spPr>
          <a:xfrm>
            <a:off x="774434" y="6073629"/>
            <a:ext cx="7249980" cy="583310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Дослідження</a:t>
            </a:r>
            <a:r>
              <a:rPr lang="ru-RU" dirty="0"/>
              <a:t> «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відновлювану</a:t>
            </a:r>
            <a:r>
              <a:rPr lang="ru-RU" dirty="0"/>
              <a:t> </a:t>
            </a:r>
            <a:r>
              <a:rPr lang="ru-RU" dirty="0" err="1"/>
              <a:t>енергетику</a:t>
            </a:r>
            <a:r>
              <a:rPr lang="ru-RU" dirty="0"/>
              <a:t> до 2050 року</a:t>
            </a:r>
            <a:r>
              <a:rPr lang="ru-RU" dirty="0" smtClean="0"/>
              <a:t>»</a:t>
            </a:r>
          </a:p>
          <a:p>
            <a:r>
              <a:rPr lang="en-GB" dirty="0"/>
              <a:t>https://ua.boell.org/uk/2017/10/24/perehid-ukrayini-na-vidnovlyuvanu-energetiku-do-2050-r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58" y="-102192"/>
            <a:ext cx="8196044" cy="60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7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29" y="-2350"/>
            <a:ext cx="7252628" cy="5740420"/>
          </a:xfrm>
          <a:prstGeom prst="rect">
            <a:avLst/>
          </a:prstGeom>
        </p:spPr>
      </p:pic>
      <p:sp>
        <p:nvSpPr>
          <p:cNvPr id="4" name="Объект 4"/>
          <p:cNvSpPr>
            <a:spLocks noGrp="1"/>
          </p:cNvSpPr>
          <p:nvPr>
            <p:ph sz="half" idx="12"/>
          </p:nvPr>
        </p:nvSpPr>
        <p:spPr>
          <a:xfrm>
            <a:off x="774434" y="6073629"/>
            <a:ext cx="7249980" cy="583310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Дослідження</a:t>
            </a:r>
            <a:r>
              <a:rPr lang="ru-RU" dirty="0"/>
              <a:t> «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відновлювану</a:t>
            </a:r>
            <a:r>
              <a:rPr lang="ru-RU" dirty="0"/>
              <a:t> </a:t>
            </a:r>
            <a:r>
              <a:rPr lang="ru-RU" dirty="0" err="1"/>
              <a:t>енергетику</a:t>
            </a:r>
            <a:r>
              <a:rPr lang="ru-RU" dirty="0"/>
              <a:t> до 2050 року</a:t>
            </a:r>
            <a:r>
              <a:rPr lang="ru-RU" dirty="0" smtClean="0"/>
              <a:t>»</a:t>
            </a:r>
          </a:p>
          <a:p>
            <a:r>
              <a:rPr lang="en-GB" dirty="0"/>
              <a:t>https://ua.boell.org/uk/2017/10/24/perehid-ukrayini-na-vidnovlyuvanu-energetiku-do-2050-r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59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/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1904301" y="0"/>
            <a:ext cx="8338656" cy="5909526"/>
          </a:xfrm>
          <a:prstGeom prst="rect">
            <a:avLst/>
          </a:prstGeom>
        </p:spPr>
      </p:pic>
      <p:sp>
        <p:nvSpPr>
          <p:cNvPr id="3" name="Объект 4"/>
          <p:cNvSpPr>
            <a:spLocks noGrp="1"/>
          </p:cNvSpPr>
          <p:nvPr>
            <p:ph sz="half" idx="12"/>
          </p:nvPr>
        </p:nvSpPr>
        <p:spPr>
          <a:xfrm>
            <a:off x="774434" y="6073629"/>
            <a:ext cx="7249980" cy="583310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Дослідження</a:t>
            </a:r>
            <a:r>
              <a:rPr lang="ru-RU" dirty="0"/>
              <a:t> «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відновлювану</a:t>
            </a:r>
            <a:r>
              <a:rPr lang="ru-RU" dirty="0"/>
              <a:t> </a:t>
            </a:r>
            <a:r>
              <a:rPr lang="ru-RU" dirty="0" err="1"/>
              <a:t>енергетику</a:t>
            </a:r>
            <a:r>
              <a:rPr lang="ru-RU" dirty="0"/>
              <a:t> до 2050 року</a:t>
            </a:r>
            <a:r>
              <a:rPr lang="ru-RU" dirty="0" smtClean="0"/>
              <a:t>»</a:t>
            </a:r>
          </a:p>
          <a:p>
            <a:r>
              <a:rPr lang="en-GB" dirty="0"/>
              <a:t>https://ua.boell.org/uk/2017/10/24/perehid-ukrayini-na-vidnovlyuvanu-energetiku-do-2050-r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83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5105"/>
            <a:ext cx="10515600" cy="594245"/>
          </a:xfrm>
        </p:spPr>
        <p:txBody>
          <a:bodyPr>
            <a:noAutofit/>
          </a:bodyPr>
          <a:lstStyle/>
          <a:p>
            <a:r>
              <a:rPr lang="ru-RU" sz="3200" b="0" dirty="0" err="1"/>
              <a:t>Концепціїя</a:t>
            </a:r>
            <a:r>
              <a:rPr lang="ru-RU" sz="3200" b="0" dirty="0"/>
              <a:t> "зеленого" </a:t>
            </a:r>
            <a:r>
              <a:rPr lang="ru-RU" sz="3200" b="0" dirty="0" err="1"/>
              <a:t>енергетичного</a:t>
            </a:r>
            <a:r>
              <a:rPr lang="ru-RU" sz="3200" b="0" dirty="0"/>
              <a:t> переходу </a:t>
            </a:r>
            <a:r>
              <a:rPr lang="ru-RU" sz="3200" b="0" dirty="0" err="1"/>
              <a:t>України</a:t>
            </a:r>
            <a:r>
              <a:rPr lang="ru-RU" sz="3200" b="0" dirty="0"/>
              <a:t> до 2050 </a:t>
            </a:r>
            <a:r>
              <a:rPr lang="ru-RU" sz="3200" b="0" dirty="0" smtClean="0"/>
              <a:t>року </a:t>
            </a:r>
            <a:r>
              <a:rPr lang="ru-RU" sz="3200" dirty="0" smtClean="0"/>
              <a:t>(</a:t>
            </a:r>
            <a:r>
              <a:rPr lang="ru-RU" sz="3200" dirty="0" err="1" smtClean="0"/>
              <a:t>січень</a:t>
            </a:r>
            <a:r>
              <a:rPr lang="ru-RU" sz="3200" dirty="0" smtClean="0"/>
              <a:t> </a:t>
            </a:r>
            <a:r>
              <a:rPr lang="ru-RU" sz="3200" dirty="0" smtClean="0"/>
              <a:t>2020 року)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/>
              <a:t>70% ВДЕ у виробництві електроенергії та п</a:t>
            </a:r>
            <a:r>
              <a:rPr lang="uk-UA" sz="4400" dirty="0" smtClean="0"/>
              <a:t>овне заміщення вугільних теплових електростанцій (ТЕС) до 2050 року</a:t>
            </a:r>
            <a:endParaRPr lang="uk-UA" sz="4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838200" y="59643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http://mpe.kmu.gov.ua/minugol/control/uk/publish/article?art_id=245434883&amp;cat_id=35109</a:t>
            </a:r>
          </a:p>
        </p:txBody>
      </p:sp>
    </p:spTree>
    <p:extLst>
      <p:ext uri="{BB962C8B-B14F-4D97-AF65-F5344CB8AC3E}">
        <p14:creationId xmlns:p14="http://schemas.microsoft.com/office/powerpoint/2010/main" val="143373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964927"/>
              </p:ext>
            </p:extLst>
          </p:nvPr>
        </p:nvGraphicFramePr>
        <p:xfrm>
          <a:off x="838200" y="2008188"/>
          <a:ext cx="10704513" cy="358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76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68" y="0"/>
            <a:ext cx="6535025" cy="6003131"/>
          </a:xfrm>
          <a:prstGeom prst="rect">
            <a:avLst/>
          </a:prstGeom>
        </p:spPr>
      </p:pic>
      <p:sp>
        <p:nvSpPr>
          <p:cNvPr id="3" name="Объект 4"/>
          <p:cNvSpPr>
            <a:spLocks noGrp="1"/>
          </p:cNvSpPr>
          <p:nvPr>
            <p:ph sz="half" idx="4294967295"/>
          </p:nvPr>
        </p:nvSpPr>
        <p:spPr>
          <a:xfrm>
            <a:off x="774434" y="6073629"/>
            <a:ext cx="7249980" cy="58331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ru-RU" dirty="0" err="1"/>
              <a:t>Дослідження</a:t>
            </a:r>
            <a:r>
              <a:rPr lang="ru-RU" dirty="0"/>
              <a:t> «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відновлювану</a:t>
            </a:r>
            <a:r>
              <a:rPr lang="ru-RU" dirty="0"/>
              <a:t> </a:t>
            </a:r>
            <a:r>
              <a:rPr lang="ru-RU" dirty="0" err="1"/>
              <a:t>енергетику</a:t>
            </a:r>
            <a:r>
              <a:rPr lang="ru-RU" dirty="0"/>
              <a:t> до 2050 року</a:t>
            </a:r>
            <a:r>
              <a:rPr lang="ru-RU" dirty="0" smtClean="0"/>
              <a:t>»</a:t>
            </a:r>
          </a:p>
          <a:p>
            <a:r>
              <a:rPr lang="en-GB" dirty="0"/>
              <a:t>https://ua.boell.org/uk/2017/10/24/perehid-ukrayini-na-vidnovlyuvanu-energetiku-do-2050-r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95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14" y="167780"/>
            <a:ext cx="8277071" cy="56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1130"/>
      </p:ext>
    </p:extLst>
  </p:cSld>
  <p:clrMapOvr>
    <a:masterClrMapping/>
  </p:clrMapOvr>
</p:sld>
</file>

<file path=ppt/theme/theme1.xml><?xml version="1.0" encoding="utf-8"?>
<a:theme xmlns:a="http://schemas.openxmlformats.org/drawingml/2006/main" name="Ecoclub + NE Grant Them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C034D70E-36E1-4F66-BAAB-78E946E058AC}" vid="{29E0F603-3CBD-46C4-B42D-1D1B887DF2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125</Words>
  <Application>Microsoft Office PowerPoint</Application>
  <PresentationFormat>Широкий екран</PresentationFormat>
  <Paragraphs>24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Ecoclub + NE Grant Theme</vt:lpstr>
      <vt:lpstr>Енергетика, енергоефективність, ВДЕ</vt:lpstr>
      <vt:lpstr>Енергобаланс України</vt:lpstr>
      <vt:lpstr>Презентація PowerPoint</vt:lpstr>
      <vt:lpstr>Презентація PowerPoint</vt:lpstr>
      <vt:lpstr>Презентація PowerPoint</vt:lpstr>
      <vt:lpstr>Концепціїя "зеленого" енергетичного переходу України до 2050 року (січень 2020 року)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Дмитро Сакалюк</cp:lastModifiedBy>
  <cp:revision>35</cp:revision>
  <dcterms:created xsi:type="dcterms:W3CDTF">2020-01-06T13:30:45Z</dcterms:created>
  <dcterms:modified xsi:type="dcterms:W3CDTF">2020-01-27T19:42:42Z</dcterms:modified>
</cp:coreProperties>
</file>