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55"/>
  </p:notesMasterIdLst>
  <p:handoutMasterIdLst>
    <p:handoutMasterId r:id="rId56"/>
  </p:handoutMasterIdLst>
  <p:sldIdLst>
    <p:sldId id="256" r:id="rId3"/>
    <p:sldId id="489" r:id="rId4"/>
    <p:sldId id="307" r:id="rId5"/>
    <p:sldId id="468" r:id="rId6"/>
    <p:sldId id="469" r:id="rId7"/>
    <p:sldId id="490" r:id="rId8"/>
    <p:sldId id="498" r:id="rId9"/>
    <p:sldId id="495" r:id="rId10"/>
    <p:sldId id="496" r:id="rId11"/>
    <p:sldId id="497" r:id="rId12"/>
    <p:sldId id="503" r:id="rId13"/>
    <p:sldId id="504" r:id="rId14"/>
    <p:sldId id="505" r:id="rId15"/>
    <p:sldId id="507" r:id="rId16"/>
    <p:sldId id="506" r:id="rId17"/>
    <p:sldId id="499" r:id="rId18"/>
    <p:sldId id="471" r:id="rId19"/>
    <p:sldId id="491" r:id="rId20"/>
    <p:sldId id="492" r:id="rId21"/>
    <p:sldId id="493" r:id="rId22"/>
    <p:sldId id="494" r:id="rId23"/>
    <p:sldId id="472" r:id="rId24"/>
    <p:sldId id="500" r:id="rId25"/>
    <p:sldId id="501" r:id="rId26"/>
    <p:sldId id="486" r:id="rId27"/>
    <p:sldId id="487" r:id="rId28"/>
    <p:sldId id="488" r:id="rId29"/>
    <p:sldId id="454" r:id="rId30"/>
    <p:sldId id="514" r:id="rId31"/>
    <p:sldId id="461" r:id="rId32"/>
    <p:sldId id="513" r:id="rId33"/>
    <p:sldId id="512" r:id="rId34"/>
    <p:sldId id="519" r:id="rId35"/>
    <p:sldId id="509" r:id="rId36"/>
    <p:sldId id="516" r:id="rId37"/>
    <p:sldId id="515" r:id="rId38"/>
    <p:sldId id="510" r:id="rId39"/>
    <p:sldId id="511" r:id="rId40"/>
    <p:sldId id="517" r:id="rId41"/>
    <p:sldId id="518" r:id="rId42"/>
    <p:sldId id="274" r:id="rId43"/>
    <p:sldId id="285" r:id="rId44"/>
    <p:sldId id="277" r:id="rId45"/>
    <p:sldId id="288" r:id="rId46"/>
    <p:sldId id="292" r:id="rId47"/>
    <p:sldId id="281" r:id="rId48"/>
    <p:sldId id="283" r:id="rId49"/>
    <p:sldId id="294" r:id="rId50"/>
    <p:sldId id="478" r:id="rId51"/>
    <p:sldId id="508" r:id="rId52"/>
    <p:sldId id="484" r:id="rId53"/>
    <p:sldId id="284" r:id="rId5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9" autoAdjust="0"/>
    <p:restoredTop sz="89243" autoAdjust="0"/>
  </p:normalViewPr>
  <p:slideViewPr>
    <p:cSldViewPr>
      <p:cViewPr>
        <p:scale>
          <a:sx n="107" d="100"/>
          <a:sy n="107" d="100"/>
        </p:scale>
        <p:origin x="-171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5674EB-2885-429B-90A5-4ABC495E0BAD}" type="doc">
      <dgm:prSet loTypeId="urn:microsoft.com/office/officeart/2005/8/layout/equation1" loCatId="process" qsTypeId="urn:microsoft.com/office/officeart/2005/8/quickstyle/simple1" qsCatId="simple" csTypeId="urn:microsoft.com/office/officeart/2005/8/colors/accent3_5" csCatId="accent3" phldr="1"/>
      <dgm:spPr/>
    </dgm:pt>
    <dgm:pt modelId="{F74FE961-34AB-4FD7-A4FA-D1BD00129FE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noProof="0" dirty="0" err="1">
              <a:solidFill>
                <a:schemeClr val="tx1">
                  <a:lumMod val="50000"/>
                </a:schemeClr>
              </a:solidFill>
            </a:rPr>
            <a:t>Энерго</a:t>
          </a:r>
          <a:r>
            <a:rPr lang="ru-RU" sz="1600" b="1" noProof="0" dirty="0">
              <a:solidFill>
                <a:schemeClr val="tx1">
                  <a:lumMod val="50000"/>
                </a:schemeClr>
              </a:solidFill>
            </a:rPr>
            <a:t>-эффективные мероприятия и замещение ископаемых импортных топлив на местные виды </a:t>
          </a:r>
        </a:p>
      </dgm:t>
    </dgm:pt>
    <dgm:pt modelId="{C44F07DD-BC42-4E23-81A9-DCC11018FF65}" type="parTrans" cxnId="{11553140-6F35-4AA2-8C37-06B9652724A1}">
      <dgm:prSet/>
      <dgm:spPr/>
      <dgm:t>
        <a:bodyPr/>
        <a:lstStyle/>
        <a:p>
          <a:endParaRPr lang="ru-RU" sz="1600" b="1"/>
        </a:p>
      </dgm:t>
    </dgm:pt>
    <dgm:pt modelId="{E72EF772-5681-4204-ACC3-11CE978EF0AC}" type="sibTrans" cxnId="{11553140-6F35-4AA2-8C37-06B9652724A1}">
      <dgm:prSet custT="1"/>
      <dgm:spPr/>
      <dgm:t>
        <a:bodyPr/>
        <a:lstStyle/>
        <a:p>
          <a:endParaRPr lang="ru-RU" sz="1600" b="1"/>
        </a:p>
      </dgm:t>
    </dgm:pt>
    <dgm:pt modelId="{326C4681-B6FE-49F4-B824-FC867BD7379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noProof="0" dirty="0">
              <a:solidFill>
                <a:schemeClr val="tx1">
                  <a:lumMod val="50000"/>
                </a:schemeClr>
              </a:solidFill>
            </a:rPr>
            <a:t>Мероприятия по замене изношенного оборудования и материалов</a:t>
          </a:r>
        </a:p>
      </dgm:t>
    </dgm:pt>
    <dgm:pt modelId="{8A4C0171-C539-486D-84C0-AB0A131C140D}" type="parTrans" cxnId="{2A3B5035-4B18-4D08-870F-24DFDCAA282C}">
      <dgm:prSet/>
      <dgm:spPr/>
      <dgm:t>
        <a:bodyPr/>
        <a:lstStyle/>
        <a:p>
          <a:endParaRPr lang="ru-RU" sz="1600" b="1"/>
        </a:p>
      </dgm:t>
    </dgm:pt>
    <dgm:pt modelId="{1A7ECF58-1C35-41A3-9CB7-FA21E07F0110}" type="sibTrans" cxnId="{2A3B5035-4B18-4D08-870F-24DFDCAA282C}">
      <dgm:prSet custT="1"/>
      <dgm:spPr/>
      <dgm:t>
        <a:bodyPr/>
        <a:lstStyle/>
        <a:p>
          <a:endParaRPr lang="ru-RU" sz="1600" b="1"/>
        </a:p>
      </dgm:t>
    </dgm:pt>
    <dgm:pt modelId="{C106D993-3799-4EB9-8DAF-786E91E2339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600" b="1" dirty="0">
              <a:solidFill>
                <a:srgbClr val="C00000"/>
              </a:solidFill>
            </a:rPr>
            <a:t>Результат</a:t>
          </a:r>
          <a:endParaRPr lang="ru-RU" sz="1600" b="1" dirty="0">
            <a:solidFill>
              <a:srgbClr val="C00000"/>
            </a:solidFill>
          </a:endParaRPr>
        </a:p>
      </dgm:t>
    </dgm:pt>
    <dgm:pt modelId="{CE7BE872-0032-4893-B47D-80305D5683E8}" type="parTrans" cxnId="{BF7FDD07-AB63-441F-AF13-4CB3B59CCCB3}">
      <dgm:prSet/>
      <dgm:spPr/>
      <dgm:t>
        <a:bodyPr/>
        <a:lstStyle/>
        <a:p>
          <a:endParaRPr lang="ru-RU" sz="1600" b="1"/>
        </a:p>
      </dgm:t>
    </dgm:pt>
    <dgm:pt modelId="{12FF5E2B-61D8-47CC-A970-D298FBCB3833}" type="sibTrans" cxnId="{BF7FDD07-AB63-441F-AF13-4CB3B59CCCB3}">
      <dgm:prSet/>
      <dgm:spPr/>
      <dgm:t>
        <a:bodyPr/>
        <a:lstStyle/>
        <a:p>
          <a:endParaRPr lang="ru-RU" sz="1600" b="1"/>
        </a:p>
      </dgm:t>
    </dgm:pt>
    <dgm:pt modelId="{68C60A53-42DA-4162-83F7-B3AF7D5636F6}" type="pres">
      <dgm:prSet presAssocID="{8D5674EB-2885-429B-90A5-4ABC495E0BAD}" presName="linearFlow" presStyleCnt="0">
        <dgm:presLayoutVars>
          <dgm:dir/>
          <dgm:resizeHandles val="exact"/>
        </dgm:presLayoutVars>
      </dgm:prSet>
      <dgm:spPr/>
    </dgm:pt>
    <dgm:pt modelId="{4A578856-2107-4BC7-8549-449B0B6F9DC2}" type="pres">
      <dgm:prSet presAssocID="{F74FE961-34AB-4FD7-A4FA-D1BD00129FEA}" presName="node" presStyleLbl="node1" presStyleIdx="0" presStyleCnt="3" custScaleX="199992" custScaleY="174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6A0117-D87A-4B4C-952B-361BDC4EAE81}" type="pres">
      <dgm:prSet presAssocID="{E72EF772-5681-4204-ACC3-11CE978EF0AC}" presName="spacerL" presStyleCnt="0"/>
      <dgm:spPr/>
    </dgm:pt>
    <dgm:pt modelId="{8EECE5D3-6A5B-4345-A765-97119FF01E24}" type="pres">
      <dgm:prSet presAssocID="{E72EF772-5681-4204-ACC3-11CE978EF0AC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8740518-BA30-4609-91D1-013908AE2AC9}" type="pres">
      <dgm:prSet presAssocID="{E72EF772-5681-4204-ACC3-11CE978EF0AC}" presName="spacerR" presStyleCnt="0"/>
      <dgm:spPr/>
    </dgm:pt>
    <dgm:pt modelId="{99D5DC2F-6B97-42E4-86BA-B8A84A3A493B}" type="pres">
      <dgm:prSet presAssocID="{326C4681-B6FE-49F4-B824-FC867BD73792}" presName="node" presStyleLbl="node1" presStyleIdx="1" presStyleCnt="3" custScaleX="176847" custScaleY="163605" custLinFactNeighborY="6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0D3AF-C4EB-4A61-9B39-103A61A5CF3C}" type="pres">
      <dgm:prSet presAssocID="{1A7ECF58-1C35-41A3-9CB7-FA21E07F0110}" presName="spacerL" presStyleCnt="0"/>
      <dgm:spPr/>
    </dgm:pt>
    <dgm:pt modelId="{B9F8DE6F-9E34-4AE7-870F-7A105729F833}" type="pres">
      <dgm:prSet presAssocID="{1A7ECF58-1C35-41A3-9CB7-FA21E07F0110}" presName="sibTrans" presStyleLbl="sibTrans2D1" presStyleIdx="1" presStyleCnt="2"/>
      <dgm:spPr/>
      <dgm:t>
        <a:bodyPr/>
        <a:lstStyle/>
        <a:p>
          <a:endParaRPr lang="ru-RU"/>
        </a:p>
      </dgm:t>
    </dgm:pt>
    <dgm:pt modelId="{3E572AEC-93CB-4459-966F-7455A8212F16}" type="pres">
      <dgm:prSet presAssocID="{1A7ECF58-1C35-41A3-9CB7-FA21E07F0110}" presName="spacerR" presStyleCnt="0"/>
      <dgm:spPr/>
    </dgm:pt>
    <dgm:pt modelId="{C6D1D885-F6C5-451E-A29A-7FA3027FF8B4}" type="pres">
      <dgm:prSet presAssocID="{C106D993-3799-4EB9-8DAF-786E91E2339D}" presName="node" presStyleLbl="node1" presStyleIdx="2" presStyleCnt="3" custScaleX="154296" custScaleY="139587" custLinFactNeighborX="26701" custLinFactNeighborY="1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88E56C-D04C-4E2E-B2A9-D7834D2E6320}" type="presOf" srcId="{C106D993-3799-4EB9-8DAF-786E91E2339D}" destId="{C6D1D885-F6C5-451E-A29A-7FA3027FF8B4}" srcOrd="0" destOrd="0" presId="urn:microsoft.com/office/officeart/2005/8/layout/equation1"/>
    <dgm:cxn modelId="{86AE3EA3-A128-4F6F-9834-FB765B84D6D4}" type="presOf" srcId="{1A7ECF58-1C35-41A3-9CB7-FA21E07F0110}" destId="{B9F8DE6F-9E34-4AE7-870F-7A105729F833}" srcOrd="0" destOrd="0" presId="urn:microsoft.com/office/officeart/2005/8/layout/equation1"/>
    <dgm:cxn modelId="{BF7FDD07-AB63-441F-AF13-4CB3B59CCCB3}" srcId="{8D5674EB-2885-429B-90A5-4ABC495E0BAD}" destId="{C106D993-3799-4EB9-8DAF-786E91E2339D}" srcOrd="2" destOrd="0" parTransId="{CE7BE872-0032-4893-B47D-80305D5683E8}" sibTransId="{12FF5E2B-61D8-47CC-A970-D298FBCB3833}"/>
    <dgm:cxn modelId="{DCC416FF-E964-4FE1-9944-BECB4A12CB47}" type="presOf" srcId="{326C4681-B6FE-49F4-B824-FC867BD73792}" destId="{99D5DC2F-6B97-42E4-86BA-B8A84A3A493B}" srcOrd="0" destOrd="0" presId="urn:microsoft.com/office/officeart/2005/8/layout/equation1"/>
    <dgm:cxn modelId="{180DA406-BA96-490F-A744-3BA6EF231E6D}" type="presOf" srcId="{8D5674EB-2885-429B-90A5-4ABC495E0BAD}" destId="{68C60A53-42DA-4162-83F7-B3AF7D5636F6}" srcOrd="0" destOrd="0" presId="urn:microsoft.com/office/officeart/2005/8/layout/equation1"/>
    <dgm:cxn modelId="{776B07DD-1B92-4BC3-ADBD-35EC2E9207D7}" type="presOf" srcId="{F74FE961-34AB-4FD7-A4FA-D1BD00129FEA}" destId="{4A578856-2107-4BC7-8549-449B0B6F9DC2}" srcOrd="0" destOrd="0" presId="urn:microsoft.com/office/officeart/2005/8/layout/equation1"/>
    <dgm:cxn modelId="{11553140-6F35-4AA2-8C37-06B9652724A1}" srcId="{8D5674EB-2885-429B-90A5-4ABC495E0BAD}" destId="{F74FE961-34AB-4FD7-A4FA-D1BD00129FEA}" srcOrd="0" destOrd="0" parTransId="{C44F07DD-BC42-4E23-81A9-DCC11018FF65}" sibTransId="{E72EF772-5681-4204-ACC3-11CE978EF0AC}"/>
    <dgm:cxn modelId="{2A3B5035-4B18-4D08-870F-24DFDCAA282C}" srcId="{8D5674EB-2885-429B-90A5-4ABC495E0BAD}" destId="{326C4681-B6FE-49F4-B824-FC867BD73792}" srcOrd="1" destOrd="0" parTransId="{8A4C0171-C539-486D-84C0-AB0A131C140D}" sibTransId="{1A7ECF58-1C35-41A3-9CB7-FA21E07F0110}"/>
    <dgm:cxn modelId="{AEEDD046-6D59-4AEF-9EA2-73FC0E99FB44}" type="presOf" srcId="{E72EF772-5681-4204-ACC3-11CE978EF0AC}" destId="{8EECE5D3-6A5B-4345-A765-97119FF01E24}" srcOrd="0" destOrd="0" presId="urn:microsoft.com/office/officeart/2005/8/layout/equation1"/>
    <dgm:cxn modelId="{44BDD8A6-7453-43F0-A1B2-140B65CAB2DD}" type="presParOf" srcId="{68C60A53-42DA-4162-83F7-B3AF7D5636F6}" destId="{4A578856-2107-4BC7-8549-449B0B6F9DC2}" srcOrd="0" destOrd="0" presId="urn:microsoft.com/office/officeart/2005/8/layout/equation1"/>
    <dgm:cxn modelId="{D3F512B3-9509-465B-9050-8CF7BD610D3F}" type="presParOf" srcId="{68C60A53-42DA-4162-83F7-B3AF7D5636F6}" destId="{216A0117-D87A-4B4C-952B-361BDC4EAE81}" srcOrd="1" destOrd="0" presId="urn:microsoft.com/office/officeart/2005/8/layout/equation1"/>
    <dgm:cxn modelId="{808E3B71-ECAA-4259-9DAD-1706B9EE42E7}" type="presParOf" srcId="{68C60A53-42DA-4162-83F7-B3AF7D5636F6}" destId="{8EECE5D3-6A5B-4345-A765-97119FF01E24}" srcOrd="2" destOrd="0" presId="urn:microsoft.com/office/officeart/2005/8/layout/equation1"/>
    <dgm:cxn modelId="{82A6DDD3-CD88-4A9E-901F-C08ACA5E623A}" type="presParOf" srcId="{68C60A53-42DA-4162-83F7-B3AF7D5636F6}" destId="{48740518-BA30-4609-91D1-013908AE2AC9}" srcOrd="3" destOrd="0" presId="urn:microsoft.com/office/officeart/2005/8/layout/equation1"/>
    <dgm:cxn modelId="{09F6781D-5B34-497F-9EDA-411081126653}" type="presParOf" srcId="{68C60A53-42DA-4162-83F7-B3AF7D5636F6}" destId="{99D5DC2F-6B97-42E4-86BA-B8A84A3A493B}" srcOrd="4" destOrd="0" presId="urn:microsoft.com/office/officeart/2005/8/layout/equation1"/>
    <dgm:cxn modelId="{84763D2A-0B73-4844-8ED5-214D0B5B50D5}" type="presParOf" srcId="{68C60A53-42DA-4162-83F7-B3AF7D5636F6}" destId="{D050D3AF-C4EB-4A61-9B39-103A61A5CF3C}" srcOrd="5" destOrd="0" presId="urn:microsoft.com/office/officeart/2005/8/layout/equation1"/>
    <dgm:cxn modelId="{FAB53E56-DEAD-4573-885E-C51427A606D7}" type="presParOf" srcId="{68C60A53-42DA-4162-83F7-B3AF7D5636F6}" destId="{B9F8DE6F-9E34-4AE7-870F-7A105729F833}" srcOrd="6" destOrd="0" presId="urn:microsoft.com/office/officeart/2005/8/layout/equation1"/>
    <dgm:cxn modelId="{FB071B12-59E8-4B3A-8376-CF07CC67E23E}" type="presParOf" srcId="{68C60A53-42DA-4162-83F7-B3AF7D5636F6}" destId="{3E572AEC-93CB-4459-966F-7455A8212F16}" srcOrd="7" destOrd="0" presId="urn:microsoft.com/office/officeart/2005/8/layout/equation1"/>
    <dgm:cxn modelId="{415D5432-4AEA-46EE-8E1F-922668EF819F}" type="presParOf" srcId="{68C60A53-42DA-4162-83F7-B3AF7D5636F6}" destId="{C6D1D885-F6C5-451E-A29A-7FA3027FF8B4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78856-2107-4BC7-8549-449B0B6F9DC2}">
      <dsp:nvSpPr>
        <dsp:cNvPr id="0" name=""/>
        <dsp:cNvSpPr/>
      </dsp:nvSpPr>
      <dsp:spPr>
        <a:xfrm>
          <a:off x="4880" y="1287927"/>
          <a:ext cx="2490923" cy="2176232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noProof="0" dirty="0" err="1">
              <a:solidFill>
                <a:schemeClr val="tx1">
                  <a:lumMod val="50000"/>
                </a:schemeClr>
              </a:solidFill>
            </a:rPr>
            <a:t>Энерго</a:t>
          </a:r>
          <a:r>
            <a:rPr lang="ru-RU" sz="1600" b="1" kern="1200" noProof="0" dirty="0">
              <a:solidFill>
                <a:schemeClr val="tx1">
                  <a:lumMod val="50000"/>
                </a:schemeClr>
              </a:solidFill>
            </a:rPr>
            <a:t>-эффективные мероприятия и замещение ископаемых импортных топлив на местные виды </a:t>
          </a:r>
        </a:p>
      </dsp:txBody>
      <dsp:txXfrm>
        <a:off x="369667" y="1606629"/>
        <a:ext cx="1761349" cy="1538828"/>
      </dsp:txXfrm>
    </dsp:sp>
    <dsp:sp modelId="{8EECE5D3-6A5B-4345-A765-97119FF01E24}">
      <dsp:nvSpPr>
        <dsp:cNvPr id="0" name=""/>
        <dsp:cNvSpPr/>
      </dsp:nvSpPr>
      <dsp:spPr>
        <a:xfrm>
          <a:off x="2596939" y="2014845"/>
          <a:ext cx="722396" cy="722396"/>
        </a:xfrm>
        <a:prstGeom prst="mathPlus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>
        <a:off x="2692693" y="2291089"/>
        <a:ext cx="530888" cy="169908"/>
      </dsp:txXfrm>
    </dsp:sp>
    <dsp:sp modelId="{99D5DC2F-6B97-42E4-86BA-B8A84A3A493B}">
      <dsp:nvSpPr>
        <dsp:cNvPr id="0" name=""/>
        <dsp:cNvSpPr/>
      </dsp:nvSpPr>
      <dsp:spPr>
        <a:xfrm>
          <a:off x="3420471" y="1432487"/>
          <a:ext cx="2202650" cy="2037719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noProof="0" dirty="0">
              <a:solidFill>
                <a:schemeClr val="tx1">
                  <a:lumMod val="50000"/>
                </a:schemeClr>
              </a:solidFill>
            </a:rPr>
            <a:t>Мероприятия по замене изношенного оборудования и материалов</a:t>
          </a:r>
        </a:p>
      </dsp:txBody>
      <dsp:txXfrm>
        <a:off x="3743042" y="1730904"/>
        <a:ext cx="1557508" cy="1440885"/>
      </dsp:txXfrm>
    </dsp:sp>
    <dsp:sp modelId="{B9F8DE6F-9E34-4AE7-870F-7A105729F833}">
      <dsp:nvSpPr>
        <dsp:cNvPr id="0" name=""/>
        <dsp:cNvSpPr/>
      </dsp:nvSpPr>
      <dsp:spPr>
        <a:xfrm>
          <a:off x="5724257" y="2014845"/>
          <a:ext cx="722396" cy="722396"/>
        </a:xfrm>
        <a:prstGeom prst="mathEqual">
          <a:avLst/>
        </a:prstGeom>
        <a:solidFill>
          <a:schemeClr val="accent3">
            <a:shade val="90000"/>
            <a:hueOff val="280340"/>
            <a:satOff val="-6007"/>
            <a:lumOff val="308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>
        <a:off x="5820011" y="2163659"/>
        <a:ext cx="530888" cy="424768"/>
      </dsp:txXfrm>
    </dsp:sp>
    <dsp:sp modelId="{C6D1D885-F6C5-451E-A29A-7FA3027FF8B4}">
      <dsp:nvSpPr>
        <dsp:cNvPr id="0" name=""/>
        <dsp:cNvSpPr/>
      </dsp:nvSpPr>
      <dsp:spPr>
        <a:xfrm>
          <a:off x="6552670" y="1524755"/>
          <a:ext cx="1921774" cy="1738572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C00000"/>
              </a:solidFill>
            </a:rPr>
            <a:t>Результат</a:t>
          </a:r>
          <a:endParaRPr lang="ru-RU" sz="1600" b="1" kern="1200" dirty="0">
            <a:solidFill>
              <a:srgbClr val="C00000"/>
            </a:solidFill>
          </a:endParaRPr>
        </a:p>
      </dsp:txBody>
      <dsp:txXfrm>
        <a:off x="6834107" y="1779363"/>
        <a:ext cx="1358900" cy="1229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2729D-34C8-4F05-AA2C-64E5116D0E3E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C49F5-ED7A-4816-8547-F38A31336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084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31A63-98D4-4909-96AA-ED1C19FA8478}" type="datetimeFigureOut">
              <a:rPr lang="uk-UA" smtClean="0"/>
              <a:t>24.09.2019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FA329-882B-48C7-BD09-21303077C13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657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ий слайд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310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8893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472608" cy="50405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9944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_DeP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70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/>
          <a:lstStyle/>
          <a:p>
            <a:fld id="{2B6BF3C7-AF69-4630-9881-8158BDE166AD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DBE7FA-01A9-4CA6-AD41-134D842A68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26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XXX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23.01.2014</a:t>
            </a:r>
          </a:p>
        </p:txBody>
      </p:sp>
    </p:spTree>
    <p:extLst>
      <p:ext uri="{BB962C8B-B14F-4D97-AF65-F5344CB8AC3E}">
        <p14:creationId xmlns:p14="http://schemas.microsoft.com/office/powerpoint/2010/main" val="399307528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15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1" r:id="rId3"/>
    <p:sldLayoutId id="2147483650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baurum.ru/_library/?cat=supply_warm_general&amp;id=5276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urum.ru/_library/?cat=supply_warm_general&amp;id=5276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hyperlink" Target="https://drive.google.com/drive/folders/0B0aoMefCwl7GOG01a3ZDQWFwYUk?tid=0B0aoMefCwl7GYlJQVzh2VU9BQjA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mailto:dmytro.ivanenko@eumayors.eu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5D0FE7-5BB6-48E6-8E1E-B2959B0358FC}"/>
              </a:ext>
            </a:extLst>
          </p:cNvPr>
          <p:cNvSpPr txBox="1"/>
          <p:nvPr/>
        </p:nvSpPr>
        <p:spPr>
          <a:xfrm>
            <a:off x="149653" y="314653"/>
            <a:ext cx="8598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Соглашение Мэров – Демонстрационные проекты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117251-070D-4B47-9AC1-3F15864B5CC2}"/>
              </a:ext>
            </a:extLst>
          </p:cNvPr>
          <p:cNvSpPr txBox="1"/>
          <p:nvPr/>
        </p:nvSpPr>
        <p:spPr>
          <a:xfrm>
            <a:off x="149653" y="1628800"/>
            <a:ext cx="50850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внедрения энергоэффективных проектов в системах теплоснабжения: практические советы и рекомендации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E77132A-0053-4C0D-8393-E14FDDEEBD03}"/>
              </a:ext>
            </a:extLst>
          </p:cNvPr>
          <p:cNvSpPr/>
          <p:nvPr/>
        </p:nvSpPr>
        <p:spPr>
          <a:xfrm>
            <a:off x="364033" y="44371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Дмитрий Иваненко</a:t>
            </a:r>
          </a:p>
          <a:p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Ключевой эксперт</a:t>
            </a:r>
          </a:p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4.0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.2019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Киев, Вебинар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325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3200" dirty="0"/>
              <a:t>Исходные данные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AAAB38A-AE36-4260-9A65-E92DEB4A402A}"/>
              </a:ext>
            </a:extLst>
          </p:cNvPr>
          <p:cNvSpPr/>
          <p:nvPr/>
        </p:nvSpPr>
        <p:spPr>
          <a:xfrm>
            <a:off x="202567" y="1039044"/>
            <a:ext cx="8719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Что нужно знать для  составления  и оценки  энергетического  баланса (по ТЭ):</a:t>
            </a: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BA7682B8-7D96-418E-91A4-8944C40F8D3E}"/>
              </a:ext>
            </a:extLst>
          </p:cNvPr>
          <p:cNvGrpSpPr/>
          <p:nvPr/>
        </p:nvGrpSpPr>
        <p:grpSpPr>
          <a:xfrm>
            <a:off x="440364" y="1665799"/>
            <a:ext cx="8042155" cy="3011428"/>
            <a:chOff x="650051" y="2772399"/>
            <a:chExt cx="6918080" cy="1634287"/>
          </a:xfrm>
        </p:grpSpPr>
        <p:sp>
          <p:nvSpPr>
            <p:cNvPr id="6" name="Выноска со стрелкой вправо 1">
              <a:extLst>
                <a:ext uri="{FF2B5EF4-FFF2-40B4-BE49-F238E27FC236}">
                  <a16:creationId xmlns:a16="http://schemas.microsoft.com/office/drawing/2014/main" xmlns="" id="{FA5F7A15-E9F2-4E93-95DB-FB4597315F53}"/>
                </a:ext>
              </a:extLst>
            </p:cNvPr>
            <p:cNvSpPr/>
            <p:nvPr/>
          </p:nvSpPr>
          <p:spPr>
            <a:xfrm>
              <a:off x="650051" y="2947500"/>
              <a:ext cx="1198217" cy="1459186"/>
            </a:xfrm>
            <a:prstGeom prst="rightArrowCallout">
              <a:avLst>
                <a:gd name="adj1" fmla="val 26709"/>
                <a:gd name="adj2" fmla="val 24145"/>
                <a:gd name="adj3" fmla="val 15599"/>
                <a:gd name="adj4" fmla="val 8131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b="1" dirty="0"/>
                <a:t>Энергия в топливе:</a:t>
              </a:r>
            </a:p>
            <a:p>
              <a:pPr algn="ctr">
                <a:lnSpc>
                  <a:spcPct val="80000"/>
                </a:lnSpc>
              </a:pPr>
              <a:endParaRPr lang="ru-RU" sz="1400" b="1" dirty="0"/>
            </a:p>
            <a:p>
              <a:pPr algn="ctr">
                <a:lnSpc>
                  <a:spcPct val="80000"/>
                </a:lnSpc>
              </a:pPr>
              <a:r>
                <a:rPr lang="ru-RU" sz="1600" b="1" dirty="0"/>
                <a:t>? Гкал</a:t>
              </a:r>
            </a:p>
          </p:txBody>
        </p:sp>
        <p:sp>
          <p:nvSpPr>
            <p:cNvPr id="7" name="Выноска со стрелкой вправо 8">
              <a:extLst>
                <a:ext uri="{FF2B5EF4-FFF2-40B4-BE49-F238E27FC236}">
                  <a16:creationId xmlns:a16="http://schemas.microsoft.com/office/drawing/2014/main" xmlns="" id="{541CD4A0-2A42-4B6C-9406-31C2F7DCD14A}"/>
                </a:ext>
              </a:extLst>
            </p:cNvPr>
            <p:cNvSpPr/>
            <p:nvPr/>
          </p:nvSpPr>
          <p:spPr>
            <a:xfrm>
              <a:off x="1848267" y="3245273"/>
              <a:ext cx="1198215" cy="1161413"/>
            </a:xfrm>
            <a:prstGeom prst="rightArrowCallout">
              <a:avLst>
                <a:gd name="adj1" fmla="val 23916"/>
                <a:gd name="adj2" fmla="val 24145"/>
                <a:gd name="adj3" fmla="val 15599"/>
                <a:gd name="adj4" fmla="val 8440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b="1" dirty="0" err="1"/>
                <a:t>Вырабо-танная</a:t>
              </a:r>
              <a:r>
                <a:rPr lang="ru-RU" sz="1400" b="1" dirty="0"/>
                <a:t> ТЭ:</a:t>
              </a:r>
            </a:p>
            <a:p>
              <a:pPr algn="ctr">
                <a:lnSpc>
                  <a:spcPct val="80000"/>
                </a:lnSpc>
              </a:pPr>
              <a:endParaRPr lang="ru-RU" sz="1400" b="1" dirty="0"/>
            </a:p>
            <a:p>
              <a:pPr algn="ctr">
                <a:lnSpc>
                  <a:spcPct val="80000"/>
                </a:lnSpc>
              </a:pPr>
              <a:r>
                <a:rPr lang="ru-RU" sz="1600" b="1" dirty="0"/>
                <a:t>? Гкал</a:t>
              </a:r>
            </a:p>
          </p:txBody>
        </p:sp>
        <p:sp>
          <p:nvSpPr>
            <p:cNvPr id="8" name="Выноска со стрелкой вправо 9">
              <a:extLst>
                <a:ext uri="{FF2B5EF4-FFF2-40B4-BE49-F238E27FC236}">
                  <a16:creationId xmlns:a16="http://schemas.microsoft.com/office/drawing/2014/main" xmlns="" id="{58F28941-C84C-4FC6-8C0C-818C22F1D43B}"/>
                </a:ext>
              </a:extLst>
            </p:cNvPr>
            <p:cNvSpPr/>
            <p:nvPr/>
          </p:nvSpPr>
          <p:spPr>
            <a:xfrm rot="16200000">
              <a:off x="2129154" y="2491513"/>
              <a:ext cx="430449" cy="992222"/>
            </a:xfrm>
            <a:prstGeom prst="rightArrowCallout">
              <a:avLst>
                <a:gd name="adj1" fmla="val 8436"/>
                <a:gd name="adj2" fmla="val 24521"/>
                <a:gd name="adj3" fmla="val 30599"/>
                <a:gd name="adj4" fmla="val 55744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100" b="1" dirty="0"/>
                <a:t>Потери при </a:t>
              </a:r>
              <a:r>
                <a:rPr lang="ru-RU" sz="1100" b="1" dirty="0" err="1"/>
                <a:t>выраб</a:t>
              </a:r>
              <a:r>
                <a:rPr lang="ru-RU" sz="1100" b="1" dirty="0"/>
                <a:t>.: ?</a:t>
              </a:r>
              <a:r>
                <a:rPr lang="ru-RU" sz="1200" b="1" dirty="0"/>
                <a:t> Гкал</a:t>
              </a:r>
            </a:p>
          </p:txBody>
        </p:sp>
        <p:sp>
          <p:nvSpPr>
            <p:cNvPr id="9" name="Выноска со стрелкой вправо 10">
              <a:extLst>
                <a:ext uri="{FF2B5EF4-FFF2-40B4-BE49-F238E27FC236}">
                  <a16:creationId xmlns:a16="http://schemas.microsoft.com/office/drawing/2014/main" xmlns="" id="{9FC41BE3-4D9B-411F-B752-72D356F2C9F7}"/>
                </a:ext>
              </a:extLst>
            </p:cNvPr>
            <p:cNvSpPr/>
            <p:nvPr/>
          </p:nvSpPr>
          <p:spPr>
            <a:xfrm>
              <a:off x="3046485" y="3451160"/>
              <a:ext cx="1467162" cy="955526"/>
            </a:xfrm>
            <a:prstGeom prst="rightArrowCallout">
              <a:avLst>
                <a:gd name="adj1" fmla="val 26709"/>
                <a:gd name="adj2" fmla="val 24145"/>
                <a:gd name="adj3" fmla="val 15599"/>
                <a:gd name="adj4" fmla="val 8131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b="1" dirty="0"/>
                <a:t>ТЭ переданная в теплосеть:</a:t>
              </a:r>
            </a:p>
            <a:p>
              <a:pPr algn="ctr">
                <a:lnSpc>
                  <a:spcPct val="80000"/>
                </a:lnSpc>
              </a:pPr>
              <a:endParaRPr lang="ru-RU" sz="1400" b="1" dirty="0"/>
            </a:p>
            <a:p>
              <a:pPr algn="ctr">
                <a:lnSpc>
                  <a:spcPct val="80000"/>
                </a:lnSpc>
              </a:pPr>
              <a:r>
                <a:rPr lang="ru-RU" sz="1600" b="1" dirty="0"/>
                <a:t>? Гкал</a:t>
              </a:r>
            </a:p>
          </p:txBody>
        </p:sp>
        <p:sp>
          <p:nvSpPr>
            <p:cNvPr id="10" name="Выноска со стрелкой вправо 11">
              <a:extLst>
                <a:ext uri="{FF2B5EF4-FFF2-40B4-BE49-F238E27FC236}">
                  <a16:creationId xmlns:a16="http://schemas.microsoft.com/office/drawing/2014/main" xmlns="" id="{9DA5C4C8-E0CF-4542-9F52-FBD67F8EF59C}"/>
                </a:ext>
              </a:extLst>
            </p:cNvPr>
            <p:cNvSpPr/>
            <p:nvPr/>
          </p:nvSpPr>
          <p:spPr>
            <a:xfrm rot="16200000">
              <a:off x="3325199" y="2493684"/>
              <a:ext cx="647084" cy="1204516"/>
            </a:xfrm>
            <a:prstGeom prst="rightArrowCallout">
              <a:avLst>
                <a:gd name="adj1" fmla="val 12115"/>
                <a:gd name="adj2" fmla="val 24521"/>
                <a:gd name="adj3" fmla="val 30599"/>
                <a:gd name="adj4" fmla="val 26055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100" b="1" dirty="0"/>
                <a:t>с/н </a:t>
              </a:r>
              <a:r>
                <a:rPr lang="ru-RU" sz="1100" b="1" dirty="0" err="1"/>
                <a:t>котельни</a:t>
              </a:r>
              <a:r>
                <a:rPr lang="ru-RU" sz="1100" b="1" dirty="0"/>
                <a:t>: 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b="1" dirty="0"/>
                <a:t>? Гкал</a:t>
              </a:r>
            </a:p>
          </p:txBody>
        </p:sp>
        <p:sp>
          <p:nvSpPr>
            <p:cNvPr id="11" name="Выноска со стрелкой вправо 12">
              <a:extLst>
                <a:ext uri="{FF2B5EF4-FFF2-40B4-BE49-F238E27FC236}">
                  <a16:creationId xmlns:a16="http://schemas.microsoft.com/office/drawing/2014/main" xmlns="" id="{D614DE02-1CA1-4D40-BB29-3ECC04AC0FCF}"/>
                </a:ext>
              </a:extLst>
            </p:cNvPr>
            <p:cNvSpPr/>
            <p:nvPr/>
          </p:nvSpPr>
          <p:spPr>
            <a:xfrm>
              <a:off x="4513647" y="3677092"/>
              <a:ext cx="1887166" cy="729593"/>
            </a:xfrm>
            <a:prstGeom prst="rightArrowCallout">
              <a:avLst>
                <a:gd name="adj1" fmla="val 26709"/>
                <a:gd name="adj2" fmla="val 24145"/>
                <a:gd name="adj3" fmla="val 15599"/>
                <a:gd name="adj4" fmla="val 8131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b="1" dirty="0"/>
                <a:t>ТЭ доставленная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b="1" dirty="0"/>
                <a:t>потребителю:</a:t>
              </a:r>
            </a:p>
            <a:p>
              <a:pPr algn="ctr">
                <a:lnSpc>
                  <a:spcPct val="80000"/>
                </a:lnSpc>
              </a:pPr>
              <a:endParaRPr lang="ru-RU" sz="1400" b="1" dirty="0"/>
            </a:p>
            <a:p>
              <a:pPr algn="ctr">
                <a:lnSpc>
                  <a:spcPct val="80000"/>
                </a:lnSpc>
              </a:pPr>
              <a:r>
                <a:rPr lang="ru-RU" sz="1600" b="1" dirty="0"/>
                <a:t>? Гкал</a:t>
              </a:r>
            </a:p>
          </p:txBody>
        </p:sp>
        <p:sp>
          <p:nvSpPr>
            <p:cNvPr id="12" name="Выноска со стрелкой вправо 13">
              <a:extLst>
                <a:ext uri="{FF2B5EF4-FFF2-40B4-BE49-F238E27FC236}">
                  <a16:creationId xmlns:a16="http://schemas.microsoft.com/office/drawing/2014/main" xmlns="" id="{2739B83B-28B9-4BEC-AD33-333AC5A8ECE5}"/>
                </a:ext>
              </a:extLst>
            </p:cNvPr>
            <p:cNvSpPr/>
            <p:nvPr/>
          </p:nvSpPr>
          <p:spPr>
            <a:xfrm rot="16200000">
              <a:off x="4815197" y="2470852"/>
              <a:ext cx="904692" cy="1507788"/>
            </a:xfrm>
            <a:prstGeom prst="rightArrowCallout">
              <a:avLst>
                <a:gd name="adj1" fmla="val 7209"/>
                <a:gd name="adj2" fmla="val 15936"/>
                <a:gd name="adj3" fmla="val 18641"/>
                <a:gd name="adj4" fmla="val 23614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100" b="1" dirty="0"/>
                <a:t>Потери ТЭ в теплосети: ?</a:t>
              </a:r>
              <a:r>
                <a:rPr lang="ru-RU" sz="1200" b="1" dirty="0"/>
                <a:t> Гкал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BEE5053E-D736-447A-A02A-020B79C489DE}"/>
                </a:ext>
              </a:extLst>
            </p:cNvPr>
            <p:cNvSpPr/>
            <p:nvPr/>
          </p:nvSpPr>
          <p:spPr>
            <a:xfrm>
              <a:off x="6400812" y="3746792"/>
              <a:ext cx="1167319" cy="65989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/>
                <a:t>Конечный потребитель</a:t>
              </a:r>
            </a:p>
            <a:p>
              <a:pPr algn="ctr"/>
              <a:r>
                <a:rPr lang="ru-RU" sz="1600" b="1" dirty="0"/>
                <a:t>(? Гкал)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36164B-7740-47ED-9389-313CE413E567}"/>
              </a:ext>
            </a:extLst>
          </p:cNvPr>
          <p:cNvSpPr txBox="1"/>
          <p:nvPr/>
        </p:nvSpPr>
        <p:spPr>
          <a:xfrm>
            <a:off x="7019386" y="4764776"/>
            <a:ext cx="2124614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solidFill>
                  <a:srgbClr val="0000FF"/>
                </a:solidFill>
              </a:rPr>
              <a:t>Оценка тепловой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solidFill>
                  <a:srgbClr val="0000FF"/>
                </a:solidFill>
              </a:rPr>
              <a:t>нагрузки: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400" b="1" dirty="0">
                <a:solidFill>
                  <a:srgbClr val="0000FF"/>
                </a:solidFill>
              </a:rPr>
              <a:t>проектные нагрузки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400" b="1" dirty="0">
                <a:solidFill>
                  <a:srgbClr val="0000FF"/>
                </a:solidFill>
              </a:rPr>
              <a:t>оценка  по удельным показателям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endParaRPr lang="ru-RU" sz="1400" b="1" dirty="0">
              <a:solidFill>
                <a:srgbClr val="0000FF"/>
              </a:solidFill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677E910E-8BE0-4331-B548-32FBFE4CDA5D}"/>
              </a:ext>
            </a:extLst>
          </p:cNvPr>
          <p:cNvCxnSpPr>
            <a:endCxn id="16" idx="0"/>
          </p:cNvCxnSpPr>
          <p:nvPr/>
        </p:nvCxnSpPr>
        <p:spPr>
          <a:xfrm flipH="1">
            <a:off x="7169285" y="2188723"/>
            <a:ext cx="116733" cy="172001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512DAF05-84C7-4E8C-BD19-459274710EBE}"/>
              </a:ext>
            </a:extLst>
          </p:cNvPr>
          <p:cNvSpPr/>
          <p:nvPr/>
        </p:nvSpPr>
        <p:spPr>
          <a:xfrm>
            <a:off x="7052553" y="3908742"/>
            <a:ext cx="233464" cy="23346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A9A1B24-3309-4143-B585-DD68D8968B76}"/>
              </a:ext>
            </a:extLst>
          </p:cNvPr>
          <p:cNvSpPr txBox="1"/>
          <p:nvPr/>
        </p:nvSpPr>
        <p:spPr>
          <a:xfrm>
            <a:off x="7019386" y="1867712"/>
            <a:ext cx="1020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00FF"/>
                </a:solidFill>
              </a:rPr>
              <a:t>УЧЕТ ТЭ (?)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F17A8AC5-312D-4399-B995-323D8B4E7353}"/>
              </a:ext>
            </a:extLst>
          </p:cNvPr>
          <p:cNvSpPr/>
          <p:nvPr/>
        </p:nvSpPr>
        <p:spPr>
          <a:xfrm>
            <a:off x="1716538" y="3227806"/>
            <a:ext cx="233464" cy="23346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B1151046-C028-44ED-BF2B-FEA473168266}"/>
              </a:ext>
            </a:extLst>
          </p:cNvPr>
          <p:cNvCxnSpPr/>
          <p:nvPr/>
        </p:nvCxnSpPr>
        <p:spPr>
          <a:xfrm>
            <a:off x="1352145" y="1750979"/>
            <a:ext cx="481127" cy="14768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A21EAB5-EA30-42F2-942D-2104B00ADE18}"/>
              </a:ext>
            </a:extLst>
          </p:cNvPr>
          <p:cNvSpPr txBox="1"/>
          <p:nvPr/>
        </p:nvSpPr>
        <p:spPr>
          <a:xfrm>
            <a:off x="356486" y="1408376"/>
            <a:ext cx="1360052" cy="441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solidFill>
                  <a:srgbClr val="0000FF"/>
                </a:solidFill>
              </a:rPr>
              <a:t>УЧЕТ 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solidFill>
                  <a:srgbClr val="0000FF"/>
                </a:solidFill>
              </a:rPr>
              <a:t>кол-ва топлива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B7EAA395-E302-441B-8035-195728D31230}"/>
              </a:ext>
            </a:extLst>
          </p:cNvPr>
          <p:cNvSpPr/>
          <p:nvPr/>
        </p:nvSpPr>
        <p:spPr>
          <a:xfrm>
            <a:off x="4774568" y="3685007"/>
            <a:ext cx="233464" cy="23346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F10E5584-1CF5-48F1-BF2B-A08779118B0B}"/>
              </a:ext>
            </a:extLst>
          </p:cNvPr>
          <p:cNvCxnSpPr>
            <a:endCxn id="21" idx="0"/>
          </p:cNvCxnSpPr>
          <p:nvPr/>
        </p:nvCxnSpPr>
        <p:spPr>
          <a:xfrm>
            <a:off x="4891300" y="2062385"/>
            <a:ext cx="0" cy="162262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AF1050D-D1F4-43E1-ABCD-5E6F436622E8}"/>
              </a:ext>
            </a:extLst>
          </p:cNvPr>
          <p:cNvSpPr txBox="1"/>
          <p:nvPr/>
        </p:nvSpPr>
        <p:spPr>
          <a:xfrm>
            <a:off x="4498981" y="1759031"/>
            <a:ext cx="1020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00FF"/>
                </a:solidFill>
              </a:rPr>
              <a:t>УЧЕТ ТЭ (?)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ED8DAB-BA4A-4620-8DE5-EA4A33ED54FF}"/>
              </a:ext>
            </a:extLst>
          </p:cNvPr>
          <p:cNvSpPr txBox="1"/>
          <p:nvPr/>
        </p:nvSpPr>
        <p:spPr>
          <a:xfrm>
            <a:off x="356486" y="4848117"/>
            <a:ext cx="1441420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solidFill>
                  <a:srgbClr val="0000FF"/>
                </a:solidFill>
              </a:rPr>
              <a:t>Низшая тепло-</a:t>
            </a:r>
          </a:p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0000FF"/>
                </a:solidFill>
              </a:rPr>
              <a:t>творная</a:t>
            </a:r>
            <a:r>
              <a:rPr lang="ru-RU" sz="1400" b="1" dirty="0">
                <a:solidFill>
                  <a:srgbClr val="0000FF"/>
                </a:solidFill>
              </a:rPr>
              <a:t> способ-</a:t>
            </a:r>
          </a:p>
          <a:p>
            <a:pPr>
              <a:lnSpc>
                <a:spcPct val="80000"/>
              </a:lnSpc>
            </a:pPr>
            <a:r>
              <a:rPr lang="ru-RU" sz="1400" b="1" dirty="0" err="1">
                <a:solidFill>
                  <a:srgbClr val="0000FF"/>
                </a:solidFill>
              </a:rPr>
              <a:t>ность</a:t>
            </a:r>
            <a:r>
              <a:rPr lang="ru-RU" sz="1400" b="1" dirty="0">
                <a:solidFill>
                  <a:srgbClr val="0000FF"/>
                </a:solidFill>
              </a:rPr>
              <a:t> (МДж/кг,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solidFill>
                  <a:srgbClr val="0000FF"/>
                </a:solidFill>
              </a:rPr>
              <a:t>МДж/</a:t>
            </a:r>
            <a:r>
              <a:rPr lang="ru-RU" sz="1400" b="1" dirty="0" err="1">
                <a:solidFill>
                  <a:srgbClr val="0000FF"/>
                </a:solidFill>
              </a:rPr>
              <a:t>м</a:t>
            </a:r>
            <a:r>
              <a:rPr lang="ru-RU" sz="1400" b="1" baseline="30000" dirty="0" err="1">
                <a:solidFill>
                  <a:srgbClr val="0000FF"/>
                </a:solidFill>
              </a:rPr>
              <a:t>3</a:t>
            </a:r>
            <a:r>
              <a:rPr lang="ru-RU" sz="14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EE5F0E3-5021-47F5-A53D-739D9D25E2DD}"/>
              </a:ext>
            </a:extLst>
          </p:cNvPr>
          <p:cNvSpPr txBox="1"/>
          <p:nvPr/>
        </p:nvSpPr>
        <p:spPr>
          <a:xfrm>
            <a:off x="1881909" y="4848117"/>
            <a:ext cx="1083245" cy="268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solidFill>
                  <a:srgbClr val="0000FF"/>
                </a:solidFill>
              </a:rPr>
              <a:t>КПД котлов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62AFA07-70CF-4C55-9271-1AE67526349B}"/>
              </a:ext>
            </a:extLst>
          </p:cNvPr>
          <p:cNvSpPr txBox="1"/>
          <p:nvPr/>
        </p:nvSpPr>
        <p:spPr>
          <a:xfrm>
            <a:off x="3081878" y="4801950"/>
            <a:ext cx="1607363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solidFill>
                  <a:srgbClr val="0000FF"/>
                </a:solidFill>
              </a:rPr>
              <a:t>Норматив </a:t>
            </a:r>
            <a:r>
              <a:rPr lang="ru-RU" sz="1400" b="1" dirty="0" err="1">
                <a:solidFill>
                  <a:srgbClr val="0000FF"/>
                </a:solidFill>
              </a:rPr>
              <a:t>собст</a:t>
            </a:r>
            <a:r>
              <a:rPr lang="ru-RU" sz="1400" b="1" dirty="0">
                <a:solidFill>
                  <a:srgbClr val="0000FF"/>
                </a:solidFill>
              </a:rPr>
              <a:t>-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solidFill>
                  <a:srgbClr val="0000FF"/>
                </a:solidFill>
              </a:rPr>
              <a:t>венных нужд ко-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solidFill>
                  <a:srgbClr val="0000FF"/>
                </a:solidFill>
              </a:rPr>
              <a:t>тельной  (2-4% от 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solidFill>
                  <a:srgbClr val="0000FF"/>
                </a:solidFill>
              </a:rPr>
              <a:t>выработанной ТЭ)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74114BC-8AF4-4E24-AE82-4096E136022A}"/>
              </a:ext>
            </a:extLst>
          </p:cNvPr>
          <p:cNvSpPr txBox="1"/>
          <p:nvPr/>
        </p:nvSpPr>
        <p:spPr>
          <a:xfrm>
            <a:off x="4574275" y="4825148"/>
            <a:ext cx="2526910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solidFill>
                  <a:srgbClr val="0000FF"/>
                </a:solidFill>
              </a:rPr>
              <a:t>При расчетном методе 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solidFill>
                  <a:srgbClr val="0000FF"/>
                </a:solidFill>
              </a:rPr>
              <a:t>оценки: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400" b="1" dirty="0">
                <a:solidFill>
                  <a:srgbClr val="0000FF"/>
                </a:solidFill>
              </a:rPr>
              <a:t>длины, диаметры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400" b="1" dirty="0">
                <a:solidFill>
                  <a:srgbClr val="0000FF"/>
                </a:solidFill>
              </a:rPr>
              <a:t>температурный режим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400" b="1" dirty="0">
                <a:solidFill>
                  <a:srgbClr val="0000FF"/>
                </a:solidFill>
              </a:rPr>
              <a:t>способ прокладки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ru-RU" sz="1400" b="1" dirty="0">
                <a:solidFill>
                  <a:srgbClr val="0000FF"/>
                </a:solidFill>
              </a:rPr>
              <a:t>вид и состояние изоляции</a:t>
            </a:r>
          </a:p>
        </p:txBody>
      </p:sp>
    </p:spTree>
    <p:extLst>
      <p:ext uri="{BB962C8B-B14F-4D97-AF65-F5344CB8AC3E}">
        <p14:creationId xmlns:p14="http://schemas.microsoft.com/office/powerpoint/2010/main" val="2217398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3200" dirty="0"/>
              <a:t>Исходные данные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80AAD89-F4A0-4C71-BC02-AAC2C213D572}"/>
              </a:ext>
            </a:extLst>
          </p:cNvPr>
          <p:cNvSpPr/>
          <p:nvPr/>
        </p:nvSpPr>
        <p:spPr>
          <a:xfrm>
            <a:off x="202567" y="1043623"/>
            <a:ext cx="873460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500" b="1" dirty="0"/>
              <a:t>Температурный график работы тепловой сети</a:t>
            </a:r>
            <a:endParaRPr lang="ru-RU" sz="150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2E38C693-1FB2-4F17-9982-6843FE09F1FE}"/>
              </a:ext>
            </a:extLst>
          </p:cNvPr>
          <p:cNvSpPr/>
          <p:nvPr/>
        </p:nvSpPr>
        <p:spPr>
          <a:xfrm>
            <a:off x="202566" y="1366788"/>
            <a:ext cx="87346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/>
              <a:t>Расчеты системы </a:t>
            </a:r>
            <a:r>
              <a:rPr lang="ru-RU" sz="1400" dirty="0"/>
              <a:t>отопления можно провести для любого температурного графика, например: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/>
              <a:t>Для общепринятых графиков крупных теплоснабжающих организаций </a:t>
            </a:r>
            <a:r>
              <a:rPr lang="ru-RU" sz="1400" b="1" dirty="0"/>
              <a:t>150/70, 130/70, 115/70 °С</a:t>
            </a:r>
            <a:r>
              <a:rPr lang="ru-RU" sz="1400" dirty="0"/>
              <a:t>;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400" dirty="0"/>
              <a:t>Для местных (домовых) тепловых пунктов </a:t>
            </a:r>
            <a:r>
              <a:rPr lang="ru-RU" sz="1400" b="1" dirty="0"/>
              <a:t>105/70, 95/70 °С</a:t>
            </a:r>
            <a:r>
              <a:rPr lang="ru-RU" sz="1400" dirty="0"/>
              <a:t>; </a:t>
            </a:r>
          </a:p>
          <a:p>
            <a:r>
              <a:rPr lang="ru-RU" sz="1400" dirty="0"/>
              <a:t>Числитель графика показывает максимальную температуру воды на входе в систему, знаменатель – на выходе.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F1ACE83-0B83-431C-91F5-341489D81765}"/>
              </a:ext>
            </a:extLst>
          </p:cNvPr>
          <p:cNvSpPr/>
          <p:nvPr/>
        </p:nvSpPr>
        <p:spPr>
          <a:xfrm>
            <a:off x="169680" y="5647062"/>
            <a:ext cx="52393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Источник: </a:t>
            </a:r>
            <a:r>
              <a:rPr lang="en-US" sz="1200" dirty="0">
                <a:hlinkClick r:id="rId2"/>
              </a:rPr>
              <a:t>http://www.baurum.ru/_library/?cat=supply_warm_general&amp;id=5276</a:t>
            </a:r>
            <a:r>
              <a:rPr lang="ru-RU" sz="1200" dirty="0"/>
              <a:t> 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DA1B86A-B9CF-4206-9EAA-FCD871AFC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93" y="2419557"/>
            <a:ext cx="5689512" cy="322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20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3200" dirty="0"/>
              <a:t>Исходные данные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BE6D2AA-C15E-4028-9DA0-B8A9D84254E6}"/>
              </a:ext>
            </a:extLst>
          </p:cNvPr>
          <p:cNvSpPr/>
          <p:nvPr/>
        </p:nvSpPr>
        <p:spPr>
          <a:xfrm>
            <a:off x="202567" y="1043623"/>
            <a:ext cx="87346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dirty="0"/>
              <a:t>Температурный график работы тепловой сети</a:t>
            </a:r>
            <a:endParaRPr lang="ru-RU" sz="1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C17E829-DD40-4DCE-A08B-E470F58DE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38" y="1515004"/>
            <a:ext cx="6966854" cy="401544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CC83BD1-CFC0-46E3-AB94-8A58638C68B7}"/>
              </a:ext>
            </a:extLst>
          </p:cNvPr>
          <p:cNvSpPr/>
          <p:nvPr/>
        </p:nvSpPr>
        <p:spPr>
          <a:xfrm>
            <a:off x="169680" y="5647062"/>
            <a:ext cx="52393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Источник: </a:t>
            </a:r>
            <a:r>
              <a:rPr lang="en-US" sz="1200" dirty="0">
                <a:hlinkClick r:id="rId3"/>
              </a:rPr>
              <a:t>http://www.baurum.ru/_library/?cat=supply_warm_general&amp;id=5276</a:t>
            </a:r>
            <a:r>
              <a:rPr lang="ru-RU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0267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3200" dirty="0"/>
              <a:t>Исходные данные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0A313C55-F763-46E3-8B54-C8CEDFF40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141867"/>
              </p:ext>
            </p:extLst>
          </p:nvPr>
        </p:nvGraphicFramePr>
        <p:xfrm>
          <a:off x="313386" y="1468334"/>
          <a:ext cx="4792392" cy="437415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276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79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95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57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272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977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Топливо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Характеристики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noProof="0" dirty="0">
                          <a:effectLst/>
                        </a:rPr>
                        <a:t>Низшая теплотворная способность, МДж/кг </a:t>
                      </a:r>
                      <a:endParaRPr lang="ru-RU" sz="900" noProof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Насыпной</a:t>
                      </a:r>
                      <a:r>
                        <a:rPr lang="ru-RU" sz="900" baseline="0" noProof="0" dirty="0">
                          <a:effectLst/>
                        </a:rPr>
                        <a:t> вес</a:t>
                      </a:r>
                      <a:r>
                        <a:rPr lang="ru-RU" sz="900" noProof="0" dirty="0">
                          <a:effectLst/>
                        </a:rPr>
                        <a:t>, кг/м</a:t>
                      </a:r>
                      <a:r>
                        <a:rPr lang="ru-RU" sz="900" baseline="30000" noProof="0" dirty="0">
                          <a:effectLst/>
                        </a:rPr>
                        <a:t>3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Объемное </a:t>
                      </a:r>
                      <a:r>
                        <a:rPr lang="ru-RU" sz="900" noProof="0" dirty="0" err="1">
                          <a:effectLst/>
                        </a:rPr>
                        <a:t>энергосодержание</a:t>
                      </a:r>
                      <a:r>
                        <a:rPr lang="ru-RU" sz="900" noProof="0" dirty="0">
                          <a:effectLst/>
                        </a:rPr>
                        <a:t> , Гкал/м</a:t>
                      </a:r>
                      <a:r>
                        <a:rPr lang="ru-RU" sz="900" baseline="30000" noProof="0" dirty="0">
                          <a:effectLst/>
                        </a:rPr>
                        <a:t>3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27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Уголь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Антрацит рядовой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24,4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800-1000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5.25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27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Природный газ</a:t>
                      </a:r>
                    </a:p>
                  </a:txBody>
                  <a:tcPr marL="30825" marR="308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Норм. Условия</a:t>
                      </a:r>
                    </a:p>
                  </a:txBody>
                  <a:tcPr marL="30825" marR="30825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34,1 (</a:t>
                      </a:r>
                      <a:r>
                        <a:rPr lang="ru-RU" sz="900" noProof="0" dirty="0">
                          <a:effectLst/>
                        </a:rPr>
                        <a:t>МДж/м</a:t>
                      </a:r>
                      <a:r>
                        <a:rPr lang="ru-RU" sz="900" baseline="0" noProof="0" dirty="0">
                          <a:effectLst/>
                        </a:rPr>
                        <a:t>3)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30825" marR="30825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8.1</a:t>
                      </a:r>
                      <a:r>
                        <a:rPr lang="ru-RU" sz="900" baseline="0" noProof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(Гкал/</a:t>
                      </a:r>
                      <a:r>
                        <a:rPr lang="ru-RU" sz="900" baseline="0" noProof="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ткм</a:t>
                      </a:r>
                      <a:r>
                        <a:rPr lang="ru-RU" sz="900" baseline="0" noProof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88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Мазут</a:t>
                      </a:r>
                    </a:p>
                  </a:txBody>
                  <a:tcPr marL="30825" marR="308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М-100</a:t>
                      </a:r>
                    </a:p>
                  </a:txBody>
                  <a:tcPr marL="30825" marR="30825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40,1</a:t>
                      </a:r>
                    </a:p>
                  </a:txBody>
                  <a:tcPr marL="30825" marR="30825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940-960</a:t>
                      </a:r>
                      <a:r>
                        <a:rPr lang="ru-RU" sz="900" baseline="0" noProof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noProof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(при</a:t>
                      </a:r>
                      <a:r>
                        <a:rPr lang="ru-RU" sz="900" baseline="0" noProof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20 С)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9,5</a:t>
                      </a: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3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Дрова 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В воздушно-сухом состоянии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13,5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400-500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1,3-1,6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9197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Древесная щепа, произвольная насыпь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влажность* 20%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14,5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205-250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0,71-0,86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9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влажность 40%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10,2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240-300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0,58-0,73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9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влажность 50%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8,1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260-350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0,5-0,68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88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Древесная щепа, утрамбованая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влажность 40%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10,2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360-390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0,88-0,95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3919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Древесная стружка без утрамбовывания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влажность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14-17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105-140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0,35-0,57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39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7-15%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3919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Древесная стружка с утрамбовыванием</a:t>
                      </a:r>
                      <a:endParaRPr lang="ru-RU" sz="900" noProof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влажность 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14-17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140-215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0,47-0,87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39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7-15%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3919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Древесная тырса, утрамбованая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влажность 7%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17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150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0,6-0,65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2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влажность 33-38%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10,5-12,5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260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0,65-0,70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39197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Пеллеты, брикеты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из дерева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17-17,5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550-650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2,2-2,6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39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из соломы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15,5-16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500-600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1,85-2,2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783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из лузги подсолнечника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18-18,5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550-650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2,4-2,8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7839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Солома зерновых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noProof="0">
                          <a:effectLst/>
                        </a:rPr>
                        <a:t>влажность </a:t>
                      </a:r>
                      <a:endParaRPr lang="ru-RU" sz="900" noProof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 15%, малые тюки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14,4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90-135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0,31-0,46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3371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noProof="0">
                          <a:effectLst/>
                        </a:rPr>
                        <a:t>влажность </a:t>
                      </a:r>
                      <a:endParaRPr lang="ru-RU" sz="900" noProof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15%, большие тюки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14,4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>
                          <a:effectLst/>
                        </a:rPr>
                        <a:t>140-180</a:t>
                      </a:r>
                      <a:endParaRPr lang="ru-RU" sz="9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noProof="0" dirty="0">
                          <a:effectLst/>
                        </a:rPr>
                        <a:t>0,48-0,62</a:t>
                      </a:r>
                      <a:endParaRPr lang="ru-RU" sz="9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25" marR="3082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B7D19BAB-E6EC-4122-B677-D4E45D00E5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220072" y="1436487"/>
            <a:ext cx="3717098" cy="238161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A45C081-D80B-419E-B99F-5EFAA4D6EAF9}"/>
              </a:ext>
            </a:extLst>
          </p:cNvPr>
          <p:cNvSpPr/>
          <p:nvPr/>
        </p:nvSpPr>
        <p:spPr>
          <a:xfrm>
            <a:off x="202567" y="1043623"/>
            <a:ext cx="87346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dirty="0"/>
              <a:t>Топливо: технические характеристики</a:t>
            </a:r>
            <a:endParaRPr lang="ru-RU" sz="16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E3AA7AD9-DABA-4097-8F1D-1D32F1466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830290"/>
              </p:ext>
            </p:extLst>
          </p:nvPr>
        </p:nvGraphicFramePr>
        <p:xfrm>
          <a:off x="5220072" y="4317710"/>
          <a:ext cx="3847078" cy="1463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06735">
                  <a:extLst>
                    <a:ext uri="{9D8B030D-6E8A-4147-A177-3AD203B41FA5}">
                      <a16:colId xmlns:a16="http://schemas.microsoft.com/office/drawing/2014/main" xmlns="" val="605047249"/>
                    </a:ext>
                  </a:extLst>
                </a:gridCol>
                <a:gridCol w="867110">
                  <a:extLst>
                    <a:ext uri="{9D8B030D-6E8A-4147-A177-3AD203B41FA5}">
                      <a16:colId xmlns:a16="http://schemas.microsoft.com/office/drawing/2014/main" xmlns="" val="665058287"/>
                    </a:ext>
                  </a:extLst>
                </a:gridCol>
                <a:gridCol w="867110">
                  <a:extLst>
                    <a:ext uri="{9D8B030D-6E8A-4147-A177-3AD203B41FA5}">
                      <a16:colId xmlns:a16="http://schemas.microsoft.com/office/drawing/2014/main" xmlns="" val="4185671444"/>
                    </a:ext>
                  </a:extLst>
                </a:gridCol>
                <a:gridCol w="1006123">
                  <a:extLst>
                    <a:ext uri="{9D8B030D-6E8A-4147-A177-3AD203B41FA5}">
                      <a16:colId xmlns:a16="http://schemas.microsoft.com/office/drawing/2014/main" xmlns="" val="302446972"/>
                    </a:ext>
                  </a:extLst>
                </a:gridCol>
              </a:tblGrid>
              <a:tr h="14706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x-none" sz="12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Вид вр.веществ</a:t>
                      </a:r>
                      <a:endParaRPr lang="x-non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Выбросы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x-none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Предель</a:t>
                      </a:r>
                      <a:r>
                        <a:rPr lang="ru-RU" sz="1200" dirty="0">
                          <a:effectLst/>
                        </a:rPr>
                        <a:t>-</a:t>
                      </a:r>
                      <a:endParaRPr lang="x-none" sz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но </a:t>
                      </a:r>
                      <a:r>
                        <a:rPr lang="ru-RU" sz="1200" dirty="0" err="1">
                          <a:effectLst/>
                        </a:rPr>
                        <a:t>допу</a:t>
                      </a:r>
                      <a:r>
                        <a:rPr lang="ru-RU" sz="1200" dirty="0">
                          <a:effectLst/>
                        </a:rPr>
                        <a:t>-</a:t>
                      </a:r>
                      <a:endParaRPr lang="x-none" sz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стимые</a:t>
                      </a:r>
                      <a:endParaRPr lang="x-none" sz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г/с</a:t>
                      </a:r>
                      <a:endParaRPr lang="x-non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8649089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г/с</a:t>
                      </a:r>
                      <a:endParaRPr lang="x-non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т/год</a:t>
                      </a:r>
                      <a:endParaRPr lang="x-non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6787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Зола(пыль)</a:t>
                      </a:r>
                      <a:endParaRPr lang="x-non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0,019</a:t>
                      </a:r>
                      <a:endParaRPr lang="x-non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0.318</a:t>
                      </a:r>
                      <a:endParaRPr lang="x-non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0,15</a:t>
                      </a:r>
                      <a:endParaRPr lang="x-non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23092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NO</a:t>
                      </a:r>
                      <a:r>
                        <a:rPr lang="ru-RU" sz="1200" baseline="-25000">
                          <a:effectLst/>
                        </a:rPr>
                        <a:t>х</a:t>
                      </a:r>
                      <a:endParaRPr lang="x-non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0,155</a:t>
                      </a:r>
                      <a:endParaRPr lang="x-non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2,589</a:t>
                      </a:r>
                      <a:endParaRPr lang="x-non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0,155</a:t>
                      </a:r>
                      <a:endParaRPr lang="x-non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05518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CO</a:t>
                      </a:r>
                      <a:endParaRPr lang="x-non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0.034</a:t>
                      </a:r>
                      <a:endParaRPr lang="x-non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0,568</a:t>
                      </a:r>
                      <a:endParaRPr lang="x-non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1.5</a:t>
                      </a:r>
                      <a:endParaRPr lang="x-non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17822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SO</a:t>
                      </a:r>
                      <a:r>
                        <a:rPr lang="ru-RU" sz="1200" baseline="-25000">
                          <a:effectLst/>
                        </a:rPr>
                        <a:t>2</a:t>
                      </a:r>
                      <a:endParaRPr lang="x-non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0,022</a:t>
                      </a:r>
                      <a:endParaRPr lang="x-non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0,372</a:t>
                      </a:r>
                      <a:endParaRPr lang="x-non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0.15</a:t>
                      </a:r>
                      <a:endParaRPr lang="x-non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75848775"/>
                  </a:ext>
                </a:extLst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14A0749-EA04-46FF-AB01-7885BC7B03C1}"/>
              </a:ext>
            </a:extLst>
          </p:cNvPr>
          <p:cNvSpPr/>
          <p:nvPr/>
        </p:nvSpPr>
        <p:spPr>
          <a:xfrm>
            <a:off x="5220072" y="1065954"/>
            <a:ext cx="3717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/>
              <a:t>Зависимость калорийности древесного топлива от его влажности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DBDEFC9-F487-4117-998C-F5BC0913499B}"/>
              </a:ext>
            </a:extLst>
          </p:cNvPr>
          <p:cNvSpPr/>
          <p:nvPr/>
        </p:nvSpPr>
        <p:spPr>
          <a:xfrm>
            <a:off x="5595439" y="3817687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/>
              <a:t>Нормы выбросов от сжигания древесного топлива (Украина)</a:t>
            </a:r>
          </a:p>
        </p:txBody>
      </p:sp>
    </p:spTree>
    <p:extLst>
      <p:ext uri="{BB962C8B-B14F-4D97-AF65-F5344CB8AC3E}">
        <p14:creationId xmlns:p14="http://schemas.microsoft.com/office/powerpoint/2010/main" val="3055791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3200" dirty="0"/>
              <a:t>Исходные данные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A45C081-D80B-419E-B99F-5EFAA4D6EAF9}"/>
              </a:ext>
            </a:extLst>
          </p:cNvPr>
          <p:cNvSpPr/>
          <p:nvPr/>
        </p:nvSpPr>
        <p:spPr>
          <a:xfrm>
            <a:off x="35496" y="1043623"/>
            <a:ext cx="91085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dirty="0"/>
              <a:t>Топливо: расстояния логистики и виды транспорта</a:t>
            </a:r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A6D56A-EBF8-49E2-A980-C029F26A8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6" y="2413875"/>
            <a:ext cx="5160318" cy="32922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DA3E1B9-A2ED-48FE-AE07-03390F13ACF8}"/>
              </a:ext>
            </a:extLst>
          </p:cNvPr>
          <p:cNvSpPr txBox="1"/>
          <p:nvPr/>
        </p:nvSpPr>
        <p:spPr>
          <a:xfrm>
            <a:off x="179512" y="1377342"/>
            <a:ext cx="8784976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/>
              <a:t>В некоторых случаях виды транспорта и доступность нескольких вариантов логистики имеют определяющее значение!!! Как показывает опыт расстояние доставки сырья </a:t>
            </a:r>
            <a:r>
              <a:rPr lang="ru-RU" sz="1400" b="1" dirty="0"/>
              <a:t>свыше 100 км </a:t>
            </a:r>
            <a:r>
              <a:rPr lang="ru-RU" sz="1400" dirty="0"/>
              <a:t>становится не рентабельным для производства тепла!</a:t>
            </a:r>
            <a:endParaRPr lang="uk-UA" sz="1400" dirty="0"/>
          </a:p>
        </p:txBody>
      </p:sp>
      <p:pic>
        <p:nvPicPr>
          <p:cNvPr id="2050" name="Picture 2" descr="Ð ÐµÐ·ÑÐ»ÑÑÐ°Ñ Ð¿Ð¾ÑÑÐºÑ Ð·Ð¾Ð±ÑÐ°Ð¶ÐµÐ½Ñ Ð·Ð° Ð·Ð°Ð¿Ð¸ÑÐ¾Ð¼ &quot;Ð¤ÑÑÑ Ð² Ð·Ð°Ð½Ð¾ÑÐµ&quot;">
            <a:extLst>
              <a:ext uri="{FF2B5EF4-FFF2-40B4-BE49-F238E27FC236}">
                <a16:creationId xmlns:a16="http://schemas.microsoft.com/office/drawing/2014/main" xmlns="" id="{7C39ADE4-DFF9-4D1D-A653-B62296F76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626" y="2200586"/>
            <a:ext cx="2223331" cy="124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0E3ACC1-F66B-47B9-A882-F42C8702C210}"/>
              </a:ext>
            </a:extLst>
          </p:cNvPr>
          <p:cNvSpPr/>
          <p:nvPr/>
        </p:nvSpPr>
        <p:spPr>
          <a:xfrm>
            <a:off x="5316914" y="3458431"/>
            <a:ext cx="3766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Автомобиль не всегда является надежным средством доставки топлива в зимний период!</a:t>
            </a:r>
          </a:p>
        </p:txBody>
      </p:sp>
      <p:pic>
        <p:nvPicPr>
          <p:cNvPr id="2052" name="Picture 4" descr="Ð ÐµÐ·ÑÐ»ÑÑÐ°Ñ Ð¿Ð¾ÑÑÐºÑ Ð·Ð¾Ð±ÑÐ°Ð¶ÐµÐ½Ñ Ð·Ð° Ð·Ð°Ð¿Ð¸ÑÐ¾Ð¼ &quot;ÐÐµÑÐµÐ²Ð¾Ð·ÐºÐ° Ð´ÑÐ¾Ð² Ð¿Ð¾ Ð¶ÐµÐ»ÐµÐ·Ð½Ð¾Ð¹ Ð´Ð¾ÑÐ¾Ð³Ðµ&quot;">
            <a:extLst>
              <a:ext uri="{FF2B5EF4-FFF2-40B4-BE49-F238E27FC236}">
                <a16:creationId xmlns:a16="http://schemas.microsoft.com/office/drawing/2014/main" xmlns="" id="{5AA3899F-E61F-40CF-BC55-8EE5A2346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675" y="3981651"/>
            <a:ext cx="2223331" cy="147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AEA6316-2F75-4C28-844F-A8E4BBF14ADA}"/>
              </a:ext>
            </a:extLst>
          </p:cNvPr>
          <p:cNvSpPr/>
          <p:nvPr/>
        </p:nvSpPr>
        <p:spPr>
          <a:xfrm>
            <a:off x="5316914" y="5445331"/>
            <a:ext cx="3854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Наличие Ж/Д ветки возле котельной является надежной альтернативой во время снегопадов!</a:t>
            </a:r>
          </a:p>
        </p:txBody>
      </p:sp>
    </p:spTree>
    <p:extLst>
      <p:ext uri="{BB962C8B-B14F-4D97-AF65-F5344CB8AC3E}">
        <p14:creationId xmlns:p14="http://schemas.microsoft.com/office/powerpoint/2010/main" val="1529124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3200" dirty="0"/>
              <a:t>Исходные данные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A45C081-D80B-419E-B99F-5EFAA4D6EAF9}"/>
              </a:ext>
            </a:extLst>
          </p:cNvPr>
          <p:cNvSpPr/>
          <p:nvPr/>
        </p:nvSpPr>
        <p:spPr>
          <a:xfrm>
            <a:off x="35497" y="1124744"/>
            <a:ext cx="910850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500" b="1" dirty="0"/>
              <a:t>Топливо: схемы логистики, переработки и энергетическое использование биомассы (пример </a:t>
            </a:r>
            <a:r>
              <a:rPr lang="ru-RU" sz="1500" b="1" dirty="0">
                <a:solidFill>
                  <a:srgbClr val="FF0000"/>
                </a:solidFill>
              </a:rPr>
              <a:t>древесина</a:t>
            </a:r>
            <a:r>
              <a:rPr lang="ru-RU" sz="1500" b="1" dirty="0"/>
              <a:t>)</a:t>
            </a:r>
            <a:endParaRPr lang="ru-RU" sz="15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92726B1-5D21-4DBF-BAE6-D887223AD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57" y="1508035"/>
            <a:ext cx="9144000" cy="291996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03FA8AA-5A02-432F-BCBB-3983BA131EFF}"/>
              </a:ext>
            </a:extLst>
          </p:cNvPr>
          <p:cNvSpPr/>
          <p:nvPr/>
        </p:nvSpPr>
        <p:spPr>
          <a:xfrm>
            <a:off x="35497" y="4427995"/>
            <a:ext cx="9108503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500" dirty="0"/>
              <a:t>Выбор схемы логистики необходимо выполнять на основании технико-экономических расчетов исходя из: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500" b="1" dirty="0"/>
              <a:t>Расстояния от котельной до сырьевой базы;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500" b="1" dirty="0"/>
              <a:t>Транспортной инфраструктуры;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500" b="1" dirty="0"/>
              <a:t>Вида котельного оборудования;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500" b="1" dirty="0"/>
              <a:t>Вида хозяйственной деятельности и формы собственности предприятия; </a:t>
            </a:r>
          </a:p>
        </p:txBody>
      </p:sp>
    </p:spTree>
    <p:extLst>
      <p:ext uri="{BB962C8B-B14F-4D97-AF65-F5344CB8AC3E}">
        <p14:creationId xmlns:p14="http://schemas.microsoft.com/office/powerpoint/2010/main" val="2314386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3200" dirty="0"/>
              <a:t>Исходные данные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0CDEA11-8EF1-4827-B780-E03404E437D5}"/>
              </a:ext>
            </a:extLst>
          </p:cNvPr>
          <p:cNvSpPr/>
          <p:nvPr/>
        </p:nvSpPr>
        <p:spPr>
          <a:xfrm>
            <a:off x="193697" y="1043731"/>
            <a:ext cx="875660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Что нужно знать для  общего планирования реализации проекта по теплоснабжению:</a:t>
            </a:r>
          </a:p>
          <a:p>
            <a:pPr algn="just"/>
            <a:endParaRPr lang="ru-RU" sz="1000" b="1" dirty="0"/>
          </a:p>
          <a:p>
            <a:pPr algn="just"/>
            <a:r>
              <a:rPr lang="ru-RU" sz="1400" b="1" dirty="0"/>
              <a:t>1. Исторические данные  (за последние несколько лет) по 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400" dirty="0"/>
              <a:t>потреблению топлива;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400" dirty="0"/>
              <a:t>выработке  тепла;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400" dirty="0"/>
              <a:t>потреблению других энергоресурсов (электроэнергия).</a:t>
            </a:r>
          </a:p>
          <a:p>
            <a:pPr algn="just"/>
            <a:endParaRPr lang="ru-RU" sz="1000" b="1" dirty="0"/>
          </a:p>
          <a:p>
            <a:pPr algn="just"/>
            <a:r>
              <a:rPr lang="ru-RU" sz="1400" b="1" dirty="0"/>
              <a:t>2. Характеристики котлов: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400" dirty="0"/>
              <a:t>режимные карты;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400" dirty="0"/>
              <a:t>тип котла (конденсационный?).</a:t>
            </a:r>
          </a:p>
          <a:p>
            <a:pPr algn="just"/>
            <a:endParaRPr lang="ru-RU" sz="1000" b="1" dirty="0"/>
          </a:p>
          <a:p>
            <a:pPr algn="just"/>
            <a:r>
              <a:rPr lang="ru-RU" sz="1400" b="1" dirty="0"/>
              <a:t>3. Характеристики топлива: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400" dirty="0"/>
              <a:t>виды потребляемого топлива;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400" dirty="0"/>
              <a:t>техническая характеристика по видам топлива;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400" dirty="0"/>
              <a:t>схема логистики и технология подготовки топлива (для биомассы!!!).</a:t>
            </a:r>
          </a:p>
          <a:p>
            <a:pPr algn="just"/>
            <a:endParaRPr lang="ru-RU" sz="1000" b="1" dirty="0"/>
          </a:p>
          <a:p>
            <a:pPr algn="just"/>
            <a:r>
              <a:rPr lang="ru-RU" sz="1400" b="1" dirty="0"/>
              <a:t>4. Характеристика теплосети: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/>
              <a:t>температурный график;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/>
              <a:t>схема подключения теплосети;</a:t>
            </a:r>
          </a:p>
          <a:p>
            <a:pPr algn="just"/>
            <a:endParaRPr lang="ru-RU" sz="1000" b="1" dirty="0"/>
          </a:p>
          <a:p>
            <a:pPr algn="just"/>
            <a:r>
              <a:rPr lang="ru-RU" sz="1400" b="1" dirty="0"/>
              <a:t>5. Характеристика потребителей: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/>
              <a:t>отапливаемая площадь;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/>
              <a:t>количество  пользователей ГВС;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/>
              <a:t>наличие тепловой нагрузки по вентиляции.</a:t>
            </a:r>
          </a:p>
        </p:txBody>
      </p:sp>
    </p:spTree>
    <p:extLst>
      <p:ext uri="{BB962C8B-B14F-4D97-AF65-F5344CB8AC3E}">
        <p14:creationId xmlns:p14="http://schemas.microsoft.com/office/powerpoint/2010/main" val="1271583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2400" dirty="0"/>
              <a:t>Техническая и нормативная документация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A47C513-F4C0-4736-AC57-E1E5873B025C}"/>
              </a:ext>
            </a:extLst>
          </p:cNvPr>
          <p:cNvSpPr/>
          <p:nvPr/>
        </p:nvSpPr>
        <p:spPr>
          <a:xfrm>
            <a:off x="290944" y="1151334"/>
            <a:ext cx="8686799" cy="4756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uk-UA" sz="2400" b="1" dirty="0"/>
              <a:t>СОДЕРЖАНИЕ ПРОЕКТА </a:t>
            </a:r>
            <a:endParaRPr lang="ru-RU" sz="1400" dirty="0"/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ru-RU" b="1" dirty="0"/>
              <a:t>Общая пояснительная записка;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ru-RU" b="1" dirty="0"/>
              <a:t>Архитектурно-строительные решения;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ru-RU" b="1" dirty="0"/>
              <a:t>Тепломеханические решения;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ru-RU" b="1" dirty="0"/>
              <a:t>Отопление и вентиляция;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ru-RU" b="1" dirty="0"/>
              <a:t>Водопровод и канализация;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ru-RU" b="1" dirty="0"/>
              <a:t>Автоматизация;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ru-RU" b="1" dirty="0"/>
              <a:t>Электротехнические решения;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ru-RU" b="1" dirty="0"/>
              <a:t>Оценка влияния на окружающую среду;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ru-RU" b="1" dirty="0"/>
              <a:t>Пожаробезопасность;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ru-RU" b="1" dirty="0"/>
              <a:t>Система </a:t>
            </a:r>
            <a:r>
              <a:rPr lang="ru-RU" b="1" dirty="0" err="1"/>
              <a:t>молниезащиты</a:t>
            </a:r>
            <a:r>
              <a:rPr lang="ru-RU" b="1" dirty="0"/>
              <a:t> котельной;</a:t>
            </a:r>
            <a:r>
              <a:rPr lang="uk-UA" dirty="0"/>
              <a:t>          </a:t>
            </a:r>
            <a:endParaRPr lang="uk-UA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3902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2400" dirty="0"/>
              <a:t>Техническая и нормативная документация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A47C513-F4C0-4736-AC57-E1E5873B025C}"/>
              </a:ext>
            </a:extLst>
          </p:cNvPr>
          <p:cNvSpPr/>
          <p:nvPr/>
        </p:nvSpPr>
        <p:spPr>
          <a:xfrm>
            <a:off x="228600" y="1052736"/>
            <a:ext cx="8686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/>
              <a:t>Перечень основных нормативных документов (Украина)</a:t>
            </a:r>
            <a:endParaRPr lang="ru-RU" sz="14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DEEFF646-4F4C-4F0B-83E4-47F35F3CD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510001"/>
              </p:ext>
            </p:extLst>
          </p:nvPr>
        </p:nvGraphicFramePr>
        <p:xfrm>
          <a:off x="645103" y="1519237"/>
          <a:ext cx="7853794" cy="4128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78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526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>
                          <a:effectLst/>
                        </a:rPr>
                        <a:t>Обозначение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1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ДБН А.2.2-3:2014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Состав и содержание проектной документации на строительство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ДСТУ Б А.2.4-4:2009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Основные требования к проектной и рабочей документации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2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ДСТУ-Н Б А.2.2-10-2012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Настановление по организации проведения экспертизы проектной документации на строительство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ДСТУ Б А.2.4-10:2009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Правила выполнения спецификаций оборудования, изделий и материалов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ДБН В.2.5-77:2014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Котельные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ДБН В.2.5-67:2013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Отопление, вентиляция и кондиционирование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ДБН В.2.5-20-2001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Газоснабжение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ДБН В.2.5-41:2009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Газопроводы из полиэтиленовых труб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2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ДБН В.2.5-39:2008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Инженерное оборудование зданий и сооружений. Внешние сети и сооружения. Тепловые сети.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2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НПАОП 0.00-1.60-66                      НПАОП 0.00-1.08-94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Правила устройства и безопасной эксплуатации паровых и водогрейных котлов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2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НПАОП 0.00-1.11-98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Правила устройства и безопасной эксплуатации трубопроводов пара и горячей воды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92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ДБН В.2.5-56:2010                                 ДБН В.2.5-56:2014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Системы противопожарной защиты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92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ДБН В.2.5-64:2012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Внутренний водопровод и канализация. Часть I: Проектирование. Часть II: Строительство.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СНиП 2.04.14-88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Тепловая изоляция оборудования и трубопроводов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989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2400" dirty="0"/>
              <a:t>Техническая и нормативная документация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A47C513-F4C0-4736-AC57-E1E5873B025C}"/>
              </a:ext>
            </a:extLst>
          </p:cNvPr>
          <p:cNvSpPr/>
          <p:nvPr/>
        </p:nvSpPr>
        <p:spPr>
          <a:xfrm>
            <a:off x="228600" y="1052736"/>
            <a:ext cx="8686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/>
              <a:t>Перечень основных нормативных документов (Украина)</a:t>
            </a:r>
            <a:endParaRPr lang="ru-RU" sz="14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0EF72246-63CB-4E94-ADC0-DEDDC4B11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239862"/>
              </p:ext>
            </p:extLst>
          </p:nvPr>
        </p:nvGraphicFramePr>
        <p:xfrm>
          <a:off x="645103" y="1519237"/>
          <a:ext cx="7853794" cy="43195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78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526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>
                          <a:effectLst/>
                        </a:rPr>
                        <a:t>Обозначение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СНиП 2.04.14-88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Тепловая изоляция оборудования и трубопроводов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9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ДСТУ Б В.2.5-31:2007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Трубопроводы предварительно теплоизолированные спененным полиуретаном для сетей горячего водоснабжения и тепловых сетей. Трубы, фасонные изделия и арматура. Технические условия.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9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ДСТУ-Н Б В.2.5-35:2007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Тепловые сети и сети горячего водоснабжения с использованием предварительно теплоизолированных трубопроводов. Настановления по проектированию, монтажу, приемки и эксплуатации.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ГОСТ 10705-80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Трубы стальные электросварные. Технические условия.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ДСТУ 2651:2005/ГОСТ 380-2005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Сталь углеродная обычного качества. Марки.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СНиП 53-4-80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Техника безопасности в строительстве.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Серия 4,904-69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Детали крепления сантехнических приборов и трубопроводов.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2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Серия 4,904-10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Альбом оборудования, фасонных частей и арматуры для сетей и сооружений трубопровода и канализации.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Серия 5.901-1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Водомерные узлы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2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ВСН 205-84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Инструкция по проектированию элеткроустановок систем автоматизации технологических установок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8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ПУЭ-86                                                  Раздел 6 ПУЭ (изд.2006)               ПУЭ (изд.2011)                                         ПУЭ (изд.2014)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Правила устройства электроустановок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СНиП 3.05.07-85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34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Системы автоматизации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03" marR="6334" marT="63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829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dirty="0"/>
              <a:t>Общие вопросы вебинара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ECB523C-4382-48E4-B3FF-7B70AA143DE3}"/>
              </a:ext>
            </a:extLst>
          </p:cNvPr>
          <p:cNvSpPr/>
          <p:nvPr/>
        </p:nvSpPr>
        <p:spPr>
          <a:xfrm>
            <a:off x="467544" y="1536174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Особенности внедрения проектов в системах теплоснабжения. Постановка задачи;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Исходные данные;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b="1" dirty="0"/>
              <a:t>Нормативно-правовая база;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Основные проблемы/барьеры/ошибки реализации проектов в сфере теплоснабжения;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Практические советы, как сделать проект успешным;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Индикаторы стоимости проектов;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Реализованные проекты </a:t>
            </a:r>
            <a:r>
              <a:rPr lang="en-US" sz="2400" b="1" dirty="0" err="1"/>
              <a:t>CoM-DeP</a:t>
            </a:r>
            <a:r>
              <a:rPr lang="en-US" sz="2400" b="1" dirty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Вопросы и ответы;</a:t>
            </a:r>
          </a:p>
        </p:txBody>
      </p:sp>
    </p:spTree>
    <p:extLst>
      <p:ext uri="{BB962C8B-B14F-4D97-AF65-F5344CB8AC3E}">
        <p14:creationId xmlns:p14="http://schemas.microsoft.com/office/powerpoint/2010/main" val="2139812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2400" dirty="0"/>
              <a:t>Техническая и нормативная документация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A47C513-F4C0-4736-AC57-E1E5873B025C}"/>
              </a:ext>
            </a:extLst>
          </p:cNvPr>
          <p:cNvSpPr/>
          <p:nvPr/>
        </p:nvSpPr>
        <p:spPr>
          <a:xfrm>
            <a:off x="228600" y="1052736"/>
            <a:ext cx="8686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/>
              <a:t>Перечень основных нормативных документов (Украина)</a:t>
            </a:r>
            <a:endParaRPr lang="ru-RU" sz="14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489C1984-CEE4-4B50-9F6C-D93211B7E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680080"/>
              </p:ext>
            </p:extLst>
          </p:nvPr>
        </p:nvGraphicFramePr>
        <p:xfrm>
          <a:off x="458108" y="1519237"/>
          <a:ext cx="8227784" cy="43195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3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549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075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5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u="none" strike="noStrike">
                          <a:effectLst/>
                        </a:rPr>
                        <a:t>Обозначение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Наименование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13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24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ГОСТ 21.404-85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Автоматизация технологических процессов. Обозначение условных приборов и средств автоматизации в схемах.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18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13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25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ДБН 360-92**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Градостроительство. Планирование и застройка городских и сельских поселений.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18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5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26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ДБН В.2.5-23:2010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Проектирование объектов гражданского назначения.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18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5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27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СНиП 3.05.06-85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Электрическое устройства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18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5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28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ДБН В.2.5-28-2006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Природное и штучное освещение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18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5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29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серия 4.407-177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Электрические устройства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18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13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30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НПАОП 40.1-1.32-01                    ДНАОП 0.00-1.32-01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Установка щитов и пультов. Правила обустройства электроустановок. Электрооборудование специальных установок.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18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13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31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ТП.4.407-251 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Прокладка кабелей в траншеях напряжением до 35 </a:t>
                      </a:r>
                      <a:r>
                        <a:rPr lang="ru-RU" sz="1300" u="none" strike="noStrike" dirty="0" err="1">
                          <a:effectLst/>
                        </a:rPr>
                        <a:t>кВ.</a:t>
                      </a:r>
                      <a:r>
                        <a:rPr lang="ru-RU" sz="1300" u="none" strike="noStrike" dirty="0">
                          <a:effectLst/>
                        </a:rPr>
                        <a:t> Проектирование электрических сетей напряжением 0,4-110 </a:t>
                      </a:r>
                      <a:r>
                        <a:rPr lang="ru-RU" sz="1300" u="none" strike="noStrike" dirty="0" err="1">
                          <a:effectLst/>
                        </a:rPr>
                        <a:t>кВ.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18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13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32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ДБН В.2.5-27-2006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Защитные меры электробезопасности в электроустановках зданий и сооружений.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18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13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33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НАБВ.01.056-2005/111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Правила устройства электроустановок. Противопожарная защита электроустановок.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18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5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34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ДБН В.2.2-9-2009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Общественные здания и сооружения.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18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5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35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ДБН А.3.2-2-2009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Охрана труда и промышленная безопасность в строительстве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18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5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36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НАПБ А.01.001-2014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Правила пожарной безопасности в Украине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18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5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37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ДНАОП 1.1.10-1.01-97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5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Правила безопасной эксплуатации электроустановок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18" marR="6635" marT="6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1920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2400" dirty="0"/>
              <a:t>Техническая и нормативная документация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A47C513-F4C0-4736-AC57-E1E5873B025C}"/>
              </a:ext>
            </a:extLst>
          </p:cNvPr>
          <p:cNvSpPr/>
          <p:nvPr/>
        </p:nvSpPr>
        <p:spPr>
          <a:xfrm>
            <a:off x="228600" y="1052736"/>
            <a:ext cx="8686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/>
              <a:t>Перечень основных нормативных документов (Украина)</a:t>
            </a:r>
            <a:endParaRPr lang="ru-RU" sz="14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A1E5EF98-394A-4688-B2E9-9AB4E30C7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119930"/>
              </p:ext>
            </p:extLst>
          </p:nvPr>
        </p:nvGraphicFramePr>
        <p:xfrm>
          <a:off x="457200" y="1602384"/>
          <a:ext cx="8229600" cy="41532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554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087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u="none" strike="noStrike">
                          <a:effectLst/>
                        </a:rPr>
                        <a:t>Обозначение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Наименование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38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НАПБ Б.03.002-2007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Нормы определения категорий помещений, зданий и внешних установок по взрывопожарной и пожарной опасностью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31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39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ДБН В.1.1-7-2002 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Пожарная безопасность объектов строительства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31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40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ГОСТ 12.4.009-83*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Пожарная техника для защиты объектов. Основные виды. Размещение и обслуживание.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31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31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5740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Дополнительные документы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41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Маркировка согласно ПСД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Руководства эксплуатации котлов и другого оборудования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31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42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Маркировка согласно ПСД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Спецификация изделий оборудования и материалов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31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31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57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Отдельные приказы профильных министерств и гостструктур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43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НАПБ Б.01.017-2015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Правила по пожарному наблюдению (Приказ МВД Украины №349 от 30.03.2015)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31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43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44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Приказ №197/13464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Об утверждении Правил технической эксплуатации тепловых установок и сетей (Приказ Министерства Топлива и Энергетики Украины)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31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45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Приказ №1143/13017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>
                          <a:effectLst/>
                        </a:rPr>
                        <a:t>Об утверждении Правил технической эксплуатации электроустановок потребителей (Приказ Министерства Топлива и Энергетики Украины)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31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18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46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Приказ №674/27119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37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Об утверждении Правил безопасности систем газоснабжения (Приказ Министерства Энергетики и угольной промышленности Украины)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731" marR="6637" marT="663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1052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dirty="0"/>
              <a:t>Проблемы, барьеры и ошибки</a:t>
            </a:r>
            <a:endParaRPr lang="ru-RU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B870E9-6886-42C0-B249-9E96FCBF546D}"/>
              </a:ext>
            </a:extLst>
          </p:cNvPr>
          <p:cNvSpPr txBox="1"/>
          <p:nvPr/>
        </p:nvSpPr>
        <p:spPr>
          <a:xfrm>
            <a:off x="0" y="995569"/>
            <a:ext cx="914399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b="1" dirty="0"/>
              <a:t>Изначальные промахи при формировании заявок на грант </a:t>
            </a:r>
            <a:r>
              <a:rPr lang="ru-RU" sz="1400" dirty="0"/>
              <a:t>→ </a:t>
            </a:r>
            <a:r>
              <a:rPr lang="ru-RU" sz="1400" dirty="0">
                <a:solidFill>
                  <a:srgbClr val="FF0000"/>
                </a:solidFill>
              </a:rPr>
              <a:t>неправильная оценка инвестиций, симбиоз мероприятий из разных проектов и программ, слишком сложные и дорогие технологии (</a:t>
            </a:r>
            <a:r>
              <a:rPr lang="ru-RU" sz="1400" dirty="0" err="1">
                <a:solidFill>
                  <a:srgbClr val="FF0000"/>
                </a:solidFill>
              </a:rPr>
              <a:t>когенерация</a:t>
            </a:r>
            <a:r>
              <a:rPr lang="ru-RU" sz="1400" dirty="0">
                <a:solidFill>
                  <a:srgbClr val="FF0000"/>
                </a:solidFill>
              </a:rPr>
              <a:t>)</a:t>
            </a:r>
            <a:r>
              <a:rPr lang="ru-RU" sz="1400" dirty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b="1" dirty="0"/>
              <a:t>Отсутствие достоверных данных об энергопотреблении и финансировании </a:t>
            </a:r>
            <a:r>
              <a:rPr lang="ru-RU" sz="1400" dirty="0"/>
              <a:t>→ </a:t>
            </a:r>
            <a:r>
              <a:rPr lang="ru-RU" sz="1400" dirty="0">
                <a:solidFill>
                  <a:srgbClr val="FF0000"/>
                </a:solidFill>
              </a:rPr>
              <a:t>планирование завышенных мощностей, неэффективное использование оборудования, отсутствие схем логистики</a:t>
            </a:r>
            <a:r>
              <a:rPr lang="ru-RU" sz="1400" dirty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b="1" dirty="0"/>
              <a:t>Техническое несоответствие некоторых объектов модернизации планируемым мероприятиям</a:t>
            </a:r>
            <a:r>
              <a:rPr lang="ru-RU" sz="1400" dirty="0"/>
              <a:t> → </a:t>
            </a:r>
            <a:r>
              <a:rPr lang="ru-RU" sz="1400" dirty="0">
                <a:solidFill>
                  <a:srgbClr val="FF0000"/>
                </a:solidFill>
              </a:rPr>
              <a:t>неподходящие габариты сооружений, отсутствие площадок для внедрения проекта, отсутствие соответствующей инфраструктуры – дорог, коммуникаций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  <a:r>
              <a:rPr lang="ru-RU" sz="1400" dirty="0">
                <a:solidFill>
                  <a:srgbClr val="FF0000"/>
                </a:solidFill>
              </a:rPr>
              <a:t>средств логистики</a:t>
            </a:r>
            <a:r>
              <a:rPr lang="ru-RU" sz="1400" dirty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b="1" dirty="0"/>
              <a:t>«</a:t>
            </a:r>
            <a:r>
              <a:rPr lang="ru-RU" sz="1400" b="1" u="sng" dirty="0"/>
              <a:t>Конфликт интересов</a:t>
            </a:r>
            <a:r>
              <a:rPr lang="ru-RU" sz="1400" b="1" dirty="0"/>
              <a:t>»: выполнение </a:t>
            </a:r>
            <a:r>
              <a:rPr lang="ru-RU" sz="1400" b="1" dirty="0" err="1"/>
              <a:t>энергоаудитов</a:t>
            </a:r>
            <a:r>
              <a:rPr lang="ru-RU" sz="1400" b="1" dirty="0"/>
              <a:t> и проектно-сметной документации заинтересованными сторонами либо выполнение разных разделов ПСД независимыми друг от друга проектантами</a:t>
            </a:r>
            <a:r>
              <a:rPr lang="ru-RU" sz="1400" dirty="0"/>
              <a:t>→ </a:t>
            </a:r>
            <a:r>
              <a:rPr lang="ru-RU" sz="1400" dirty="0">
                <a:solidFill>
                  <a:srgbClr val="FF0000"/>
                </a:solidFill>
              </a:rPr>
              <a:t>неудобные, дорогие, неэффективные технические решения, «подгонка» проекта под обстоятельства, несоответствие параметров системы друг другу</a:t>
            </a:r>
            <a:r>
              <a:rPr lang="ru-RU" sz="1400" dirty="0"/>
              <a:t>; 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b="1" dirty="0"/>
              <a:t>Отсутствие в проектируемых технических решениях фактора развития/изменений на перспективу </a:t>
            </a:r>
            <a:r>
              <a:rPr lang="ru-RU" sz="1400" dirty="0"/>
              <a:t>→</a:t>
            </a:r>
            <a:r>
              <a:rPr lang="ru-RU" sz="1400" b="1" dirty="0"/>
              <a:t> </a:t>
            </a:r>
            <a:r>
              <a:rPr lang="ru-RU" sz="1400" dirty="0">
                <a:solidFill>
                  <a:srgbClr val="FF0000"/>
                </a:solidFill>
              </a:rPr>
              <a:t>высокая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rgbClr val="FF0000"/>
                </a:solidFill>
              </a:rPr>
              <a:t>вероятность скорого вмешательства в уже запущенный проект с изменением технических решений: риск зависимости от одного вида топлива, внедрение дополнительного оборудования под новые нужды потребителя, планирование замены только котлов без модернизации инфраструктуры котельной</a:t>
            </a:r>
            <a:r>
              <a:rPr lang="ru-RU" sz="1400" dirty="0"/>
              <a:t>;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b="1" dirty="0"/>
              <a:t>Несоответствие местного законодательства стандартам ЕС</a:t>
            </a:r>
            <a:r>
              <a:rPr lang="ru-RU" sz="1400" dirty="0"/>
              <a:t> → </a:t>
            </a:r>
            <a:r>
              <a:rPr lang="ru-RU" sz="1400" dirty="0">
                <a:solidFill>
                  <a:srgbClr val="FF0000"/>
                </a:solidFill>
              </a:rPr>
              <a:t>отсутствие стандартов биотоплива и его рынка, консервативные решения по проектированию теплотрасс</a:t>
            </a:r>
            <a:r>
              <a:rPr lang="ru-RU" sz="1400" dirty="0"/>
              <a:t>;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b="1" dirty="0"/>
              <a:t>Недобросовестная работа государственных структур </a:t>
            </a:r>
            <a:r>
              <a:rPr lang="ru-RU" sz="1400" dirty="0"/>
              <a:t>→ </a:t>
            </a:r>
            <a:r>
              <a:rPr lang="ru-RU" sz="1400" dirty="0">
                <a:solidFill>
                  <a:srgbClr val="FF0000"/>
                </a:solidFill>
              </a:rPr>
              <a:t>затягивание и блокирование решений касательно предоставления разрешений/выводов на работы/ПСД</a:t>
            </a:r>
            <a:r>
              <a:rPr lang="ru-RU" sz="1400" dirty="0"/>
              <a:t>;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b="1" dirty="0"/>
              <a:t>Отсутствие большого опыта работы с биотопливом </a:t>
            </a:r>
            <a:r>
              <a:rPr lang="ru-RU" sz="1400" dirty="0"/>
              <a:t>→ </a:t>
            </a:r>
            <a:r>
              <a:rPr lang="ru-RU" sz="1400" dirty="0">
                <a:solidFill>
                  <a:srgbClr val="FF0000"/>
                </a:solidFill>
              </a:rPr>
              <a:t>проблемы во время эксплуатации</a:t>
            </a:r>
            <a:r>
              <a:rPr lang="ru-RU" sz="1400" dirty="0"/>
              <a:t>;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17483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uk-UA"/>
              <a:t>Проблемы, барьеры и ошибки</a:t>
            </a:r>
            <a:endParaRPr lang="uk-UA" sz="3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7AE6915-1009-4759-A152-F35686EF9E7D}"/>
              </a:ext>
            </a:extLst>
          </p:cNvPr>
          <p:cNvSpPr/>
          <p:nvPr/>
        </p:nvSpPr>
        <p:spPr>
          <a:xfrm>
            <a:off x="404644" y="1006881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Несоответствие тепловых нагрузок разных элементов одной и той же теплосети. Отсутствие фактора развития.</a:t>
            </a:r>
            <a:endParaRPr lang="ru-RU" sz="24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4689FF6-E4C6-4C1B-84C4-1A06829E6D54}"/>
              </a:ext>
            </a:extLst>
          </p:cNvPr>
          <p:cNvSpPr/>
          <p:nvPr/>
        </p:nvSpPr>
        <p:spPr>
          <a:xfrm>
            <a:off x="404643" y="3685027"/>
            <a:ext cx="4362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Согласно спецификации из ПКД для котельной </a:t>
            </a:r>
          </a:p>
          <a:p>
            <a:r>
              <a:rPr lang="ru-RU" sz="1600" b="1" dirty="0"/>
              <a:t>тепловая нагрузка составляет 0,543 Гкал/ч; </a:t>
            </a:r>
            <a:endParaRPr lang="ru-RU" sz="16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044B9063-53C3-458E-BA79-643C22A10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/>
          <a:stretch/>
        </p:blipFill>
        <p:spPr bwMode="auto">
          <a:xfrm>
            <a:off x="167358" y="2082371"/>
            <a:ext cx="4625408" cy="164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A0D04214-6E54-4DB8-8D0F-9DE38925C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873" y="2179188"/>
            <a:ext cx="4060875" cy="101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00F4C83E-9A2A-479A-83A8-32B1D89D8753}"/>
              </a:ext>
            </a:extLst>
          </p:cNvPr>
          <p:cNvSpPr/>
          <p:nvPr/>
        </p:nvSpPr>
        <p:spPr>
          <a:xfrm>
            <a:off x="5040187" y="3192584"/>
            <a:ext cx="3956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Согласно оценки </a:t>
            </a:r>
            <a:r>
              <a:rPr lang="ru-RU" sz="1600" b="1" dirty="0" err="1"/>
              <a:t>энергоаудита</a:t>
            </a:r>
            <a:r>
              <a:rPr lang="ru-RU" sz="1600" b="1" dirty="0"/>
              <a:t> той же тепловой сети тепловая нагрузка составляет 0,680 Гкал/ч (</a:t>
            </a:r>
            <a:r>
              <a:rPr lang="ru-RU" sz="1600" b="1" dirty="0">
                <a:solidFill>
                  <a:srgbClr val="FF0000"/>
                </a:solidFill>
              </a:rPr>
              <a:t>на 25% больше</a:t>
            </a:r>
            <a:r>
              <a:rPr lang="ru-RU" sz="1600" b="1" dirty="0"/>
              <a:t>); </a:t>
            </a:r>
            <a:endParaRPr lang="ru-RU" sz="160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B78C1FB3-E801-4FA3-8B65-0B63F9EA8B01}"/>
              </a:ext>
            </a:extLst>
          </p:cNvPr>
          <p:cNvSpPr/>
          <p:nvPr/>
        </p:nvSpPr>
        <p:spPr>
          <a:xfrm>
            <a:off x="4095750" y="3000375"/>
            <a:ext cx="800100" cy="68465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8CBFB484-AC9D-4856-BF12-366566B68125}"/>
              </a:ext>
            </a:extLst>
          </p:cNvPr>
          <p:cNvSpPr/>
          <p:nvPr/>
        </p:nvSpPr>
        <p:spPr>
          <a:xfrm>
            <a:off x="7991475" y="2179188"/>
            <a:ext cx="800100" cy="36398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68DD6714-BDDD-435D-AA7D-BFB0456F9B67}"/>
              </a:ext>
            </a:extLst>
          </p:cNvPr>
          <p:cNvSpPr/>
          <p:nvPr/>
        </p:nvSpPr>
        <p:spPr>
          <a:xfrm>
            <a:off x="157271" y="4399776"/>
            <a:ext cx="877566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b="1" dirty="0"/>
              <a:t>Нет четкого понимания какая величина соответствует действительности;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b="1" dirty="0"/>
              <a:t>Запланирована тепловая нагрузка только на отопление потребителей;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b="1" dirty="0"/>
              <a:t>Однако со временем может возникнуть потребность потребителей в ГВС например; </a:t>
            </a:r>
          </a:p>
        </p:txBody>
      </p:sp>
    </p:spTree>
    <p:extLst>
      <p:ext uri="{BB962C8B-B14F-4D97-AF65-F5344CB8AC3E}">
        <p14:creationId xmlns:p14="http://schemas.microsoft.com/office/powerpoint/2010/main" val="1023072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uk-UA"/>
              <a:t>Проблемы, барьеры и ошибки</a:t>
            </a:r>
            <a:endParaRPr lang="uk-UA" sz="32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35A9FF6-CDD0-4DBD-A379-514395C76384}"/>
              </a:ext>
            </a:extLst>
          </p:cNvPr>
          <p:cNvSpPr/>
          <p:nvPr/>
        </p:nvSpPr>
        <p:spPr>
          <a:xfrm>
            <a:off x="123825" y="1006881"/>
            <a:ext cx="889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Отсутствие оперативного покрытия кратковременных пиковых нагрузок за счет более маневренных газовых котлов </a:t>
            </a:r>
            <a:endParaRPr lang="ru-RU" sz="2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B65AB3A-33E6-4D9C-9911-47B89353AB9B}"/>
              </a:ext>
            </a:extLst>
          </p:cNvPr>
          <p:cNvSpPr/>
          <p:nvPr/>
        </p:nvSpPr>
        <p:spPr>
          <a:xfrm>
            <a:off x="149783" y="4279426"/>
            <a:ext cx="622241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b="1" dirty="0"/>
              <a:t>Практически все проекты предусматривают полный отказ от газа </a:t>
            </a:r>
            <a:r>
              <a:rPr lang="ru-RU" sz="1600" b="1" dirty="0">
                <a:cs typeface="Times New Roman"/>
              </a:rPr>
              <a:t>→ </a:t>
            </a:r>
            <a:r>
              <a:rPr lang="ru-RU" sz="1600" b="1" dirty="0">
                <a:solidFill>
                  <a:srgbClr val="FF0000"/>
                </a:solidFill>
                <a:cs typeface="Times New Roman"/>
              </a:rPr>
              <a:t>риск попасть от одной топливной зависимости к другой</a:t>
            </a:r>
            <a:r>
              <a:rPr lang="ru-RU" sz="1600" b="1" dirty="0">
                <a:cs typeface="Times New Roman"/>
              </a:rPr>
              <a:t> </a:t>
            </a:r>
            <a:r>
              <a:rPr lang="ru-RU" sz="1600" b="1" dirty="0"/>
              <a:t>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B050"/>
                </a:solidFill>
              </a:rPr>
              <a:t>Как показывает европейский опыт покрывать пики газовыми котлами намного удобнее и дешевле</a:t>
            </a:r>
            <a:r>
              <a:rPr lang="ru-RU" sz="1600" b="1" dirty="0"/>
              <a:t>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B050"/>
                </a:solidFill>
              </a:rPr>
              <a:t>В комбинации с </a:t>
            </a:r>
            <a:r>
              <a:rPr lang="ru-RU" sz="1600" b="1" dirty="0" err="1">
                <a:solidFill>
                  <a:srgbClr val="00B050"/>
                </a:solidFill>
              </a:rPr>
              <a:t>теплоаккумулятором</a:t>
            </a:r>
            <a:r>
              <a:rPr lang="ru-RU" sz="1600" b="1" dirty="0">
                <a:solidFill>
                  <a:srgbClr val="00B050"/>
                </a:solidFill>
              </a:rPr>
              <a:t> система работает более эффективно</a:t>
            </a:r>
            <a:r>
              <a:rPr lang="ru-RU" sz="1600" b="1" dirty="0"/>
              <a:t>; 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E703F7DA-5038-45B9-85C3-EF96B4BC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1" y="1837879"/>
            <a:ext cx="3843618" cy="235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A7F8AFCF-CE46-44E4-A031-DC321B46A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37878"/>
            <a:ext cx="3451642" cy="239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трелка вправо 8">
            <a:extLst>
              <a:ext uri="{FF2B5EF4-FFF2-40B4-BE49-F238E27FC236}">
                <a16:creationId xmlns:a16="http://schemas.microsoft.com/office/drawing/2014/main" xmlns="" id="{E4EB6BEE-24B6-4907-B2F1-E8E249C7198E}"/>
              </a:ext>
            </a:extLst>
          </p:cNvPr>
          <p:cNvSpPr/>
          <p:nvPr/>
        </p:nvSpPr>
        <p:spPr>
          <a:xfrm>
            <a:off x="4399230" y="2905125"/>
            <a:ext cx="1035017" cy="508871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5E64F2A-CA68-471A-903B-D3F48F245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672" y="4279426"/>
            <a:ext cx="2952328" cy="163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66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uk-UA"/>
              <a:t>Проблемы, барьеры и ошибки</a:t>
            </a:r>
            <a:endParaRPr lang="uk-UA" sz="32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F8E787B-85ED-4D69-829F-4F16DFA6E1FE}"/>
              </a:ext>
            </a:extLst>
          </p:cNvPr>
          <p:cNvSpPr/>
          <p:nvPr/>
        </p:nvSpPr>
        <p:spPr>
          <a:xfrm>
            <a:off x="123825" y="1006881"/>
            <a:ext cx="889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Отсутствие резервирования топливоподачи.</a:t>
            </a:r>
          </a:p>
          <a:p>
            <a:pPr algn="ctr"/>
            <a:r>
              <a:rPr lang="ru-RU" sz="2400" b="1" dirty="0"/>
              <a:t>Ограниченные условия для разгрузки автотранспорта.</a:t>
            </a:r>
            <a:endParaRPr lang="ru-RU" sz="2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48C94A6-9A54-4043-BCC2-884D7B7FCF33}"/>
              </a:ext>
            </a:extLst>
          </p:cNvPr>
          <p:cNvSpPr/>
          <p:nvPr/>
        </p:nvSpPr>
        <p:spPr>
          <a:xfrm>
            <a:off x="157271" y="4399776"/>
            <a:ext cx="414043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В случае выхода из строя линии подачи топлива из склада на котлы блокируется работа обоих котлов!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Нагрузка на персонал при ручной загрузке.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B050"/>
                </a:solidFill>
              </a:rPr>
              <a:t>Топливоподача должна быть индивидуальной для каждого котла.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B050"/>
                </a:solidFill>
              </a:rPr>
              <a:t>Определение типа и параметров топлива!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EF3D7263-B749-426C-BCA6-36328B2CE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837879"/>
            <a:ext cx="4173879" cy="256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7BBE2E83-A567-4628-8EA6-FA0478D9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238" y="1881144"/>
            <a:ext cx="4360937" cy="247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Выноска со стрелкой вправо 1">
            <a:extLst>
              <a:ext uri="{FF2B5EF4-FFF2-40B4-BE49-F238E27FC236}">
                <a16:creationId xmlns:a16="http://schemas.microsoft.com/office/drawing/2014/main" xmlns="" id="{AD687E2D-30B4-496B-A450-14E3C8C5F485}"/>
              </a:ext>
            </a:extLst>
          </p:cNvPr>
          <p:cNvSpPr/>
          <p:nvPr/>
        </p:nvSpPr>
        <p:spPr>
          <a:xfrm>
            <a:off x="4351234" y="3886200"/>
            <a:ext cx="2735367" cy="47031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621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rgbClr val="FF0000"/>
                </a:solidFill>
              </a:rPr>
              <a:t>Ограниченные габариты ворот по ширине и высоте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rgbClr val="FF0000"/>
                </a:solidFill>
              </a:rPr>
              <a:t>Самосвал полностью не разгрузится</a:t>
            </a:r>
          </a:p>
        </p:txBody>
      </p:sp>
      <p:sp>
        <p:nvSpPr>
          <p:cNvPr id="15" name="Умножение 2">
            <a:extLst>
              <a:ext uri="{FF2B5EF4-FFF2-40B4-BE49-F238E27FC236}">
                <a16:creationId xmlns:a16="http://schemas.microsoft.com/office/drawing/2014/main" xmlns="" id="{570C397A-5AE6-4BCD-9708-68ACE12EF98F}"/>
              </a:ext>
            </a:extLst>
          </p:cNvPr>
          <p:cNvSpPr/>
          <p:nvPr/>
        </p:nvSpPr>
        <p:spPr>
          <a:xfrm>
            <a:off x="2105989" y="2447925"/>
            <a:ext cx="399086" cy="38100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93254B6-AABE-49C4-934D-E9FA18A64EB7}"/>
              </a:ext>
            </a:extLst>
          </p:cNvPr>
          <p:cNvSpPr/>
          <p:nvPr/>
        </p:nvSpPr>
        <p:spPr>
          <a:xfrm>
            <a:off x="4659237" y="4399777"/>
            <a:ext cx="414043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Ограниченное пространство и габариты для маневрирования автотранспорта при выгрузке топлива.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B050"/>
                </a:solidFill>
              </a:rPr>
              <a:t>Оперативный склад должен быть более открытым для выгрузки.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00B050"/>
                </a:solidFill>
              </a:rPr>
              <a:t>Объем склада должен рассчитываться на 5-7 дней работы котельной.</a:t>
            </a:r>
          </a:p>
        </p:txBody>
      </p:sp>
      <p:sp>
        <p:nvSpPr>
          <p:cNvPr id="17" name="Дуга 16">
            <a:extLst>
              <a:ext uri="{FF2B5EF4-FFF2-40B4-BE49-F238E27FC236}">
                <a16:creationId xmlns:a16="http://schemas.microsoft.com/office/drawing/2014/main" xmlns="" id="{34FA2266-F922-4E74-A68F-BABDBB955535}"/>
              </a:ext>
            </a:extLst>
          </p:cNvPr>
          <p:cNvSpPr/>
          <p:nvPr/>
        </p:nvSpPr>
        <p:spPr>
          <a:xfrm rot="5823461">
            <a:off x="6751807" y="3644797"/>
            <a:ext cx="495299" cy="482806"/>
          </a:xfrm>
          <a:prstGeom prst="arc">
            <a:avLst>
              <a:gd name="adj1" fmla="val 16200000"/>
              <a:gd name="adj2" fmla="val 2058816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уга 17">
            <a:extLst>
              <a:ext uri="{FF2B5EF4-FFF2-40B4-BE49-F238E27FC236}">
                <a16:creationId xmlns:a16="http://schemas.microsoft.com/office/drawing/2014/main" xmlns="" id="{271FBCB2-E0E9-44CA-ACDB-BE839A0A3B1E}"/>
              </a:ext>
            </a:extLst>
          </p:cNvPr>
          <p:cNvSpPr/>
          <p:nvPr/>
        </p:nvSpPr>
        <p:spPr>
          <a:xfrm rot="11690083">
            <a:off x="7323012" y="3644796"/>
            <a:ext cx="495299" cy="482806"/>
          </a:xfrm>
          <a:prstGeom prst="arc">
            <a:avLst>
              <a:gd name="adj1" fmla="val 16200000"/>
              <a:gd name="adj2" fmla="val 2058816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46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uk-UA"/>
              <a:t>Проблемы, барьеры и ошибки</a:t>
            </a:r>
            <a:endParaRPr lang="uk-UA" sz="32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2FCF391-9FEE-4D84-8C97-C63C790EE962}"/>
              </a:ext>
            </a:extLst>
          </p:cNvPr>
          <p:cNvSpPr/>
          <p:nvPr/>
        </p:nvSpPr>
        <p:spPr>
          <a:xfrm>
            <a:off x="123825" y="1006881"/>
            <a:ext cx="889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Отсутствие разделения </a:t>
            </a:r>
            <a:r>
              <a:rPr lang="ru-RU" sz="2400" b="1" dirty="0" err="1"/>
              <a:t>газовоздушного</a:t>
            </a:r>
            <a:r>
              <a:rPr lang="ru-RU" sz="2400" b="1" dirty="0"/>
              <a:t> тракта котлов работающих на разных видах топлива</a:t>
            </a:r>
            <a:endParaRPr lang="ru-RU" sz="2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AC501DE-AC36-44DD-8437-7B329A09263E}"/>
              </a:ext>
            </a:extLst>
          </p:cNvPr>
          <p:cNvSpPr/>
          <p:nvPr/>
        </p:nvSpPr>
        <p:spPr>
          <a:xfrm>
            <a:off x="0" y="1945860"/>
            <a:ext cx="380446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b="1" dirty="0"/>
              <a:t>При наличии всего одной дымовой трубы полностью исключается возможность одновременной работы твердотопливного и газового котла во время пиков;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b="1" dirty="0"/>
              <a:t>Аэродинамическое «передавливание» тракта газового котла при работе твердотопливного;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b="1" dirty="0"/>
              <a:t>Такая работа котлов запрещена регламентом (нормативные акты);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b="1" dirty="0"/>
              <a:t>Невозможность организации 100% автоматизации работы котельной;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D45B4CA-F5AF-41FA-86F7-BED639D3D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465" y="1956159"/>
            <a:ext cx="5082360" cy="38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E5CAC52-81DF-45AE-8F5F-20AC57733CA9}"/>
              </a:ext>
            </a:extLst>
          </p:cNvPr>
          <p:cNvSpPr/>
          <p:nvPr/>
        </p:nvSpPr>
        <p:spPr>
          <a:xfrm>
            <a:off x="4924425" y="2038350"/>
            <a:ext cx="552450" cy="504825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05708336-1AFC-4A3B-A7CC-F094B1708D4E}"/>
              </a:ext>
            </a:extLst>
          </p:cNvPr>
          <p:cNvSpPr/>
          <p:nvPr/>
        </p:nvSpPr>
        <p:spPr>
          <a:xfrm>
            <a:off x="5114925" y="2207418"/>
            <a:ext cx="171450" cy="1666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3602A4C6-661D-4209-A800-67D9AE5DC2F6}"/>
              </a:ext>
            </a:extLst>
          </p:cNvPr>
          <p:cNvCxnSpPr/>
          <p:nvPr/>
        </p:nvCxnSpPr>
        <p:spPr>
          <a:xfrm flipH="1">
            <a:off x="5286375" y="2038350"/>
            <a:ext cx="1571625" cy="2524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D6DF173-3E95-4D2A-88A8-E30B39053200}"/>
              </a:ext>
            </a:extLst>
          </p:cNvPr>
          <p:cNvSpPr txBox="1"/>
          <p:nvPr/>
        </p:nvSpPr>
        <p:spPr>
          <a:xfrm>
            <a:off x="6858000" y="1724025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1 труба на все котлы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468F71A-C06D-44C9-B123-066AC45860FA}"/>
              </a:ext>
            </a:extLst>
          </p:cNvPr>
          <p:cNvSpPr/>
          <p:nvPr/>
        </p:nvSpPr>
        <p:spPr>
          <a:xfrm>
            <a:off x="0" y="5227660"/>
            <a:ext cx="3804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B050"/>
                </a:solidFill>
              </a:rPr>
              <a:t>Отдельная труба на каждый котел или группу котлов.</a:t>
            </a:r>
          </a:p>
        </p:txBody>
      </p:sp>
    </p:spTree>
    <p:extLst>
      <p:ext uri="{BB962C8B-B14F-4D97-AF65-F5344CB8AC3E}">
        <p14:creationId xmlns:p14="http://schemas.microsoft.com/office/powerpoint/2010/main" val="3807739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uk-UA"/>
              <a:t>Проблемы, барьеры и ошибки</a:t>
            </a:r>
            <a:endParaRPr lang="uk-UA" sz="32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8936A-6AE8-4B6A-9484-06771327DC0C}"/>
              </a:ext>
            </a:extLst>
          </p:cNvPr>
          <p:cNvSpPr/>
          <p:nvPr/>
        </p:nvSpPr>
        <p:spPr>
          <a:xfrm>
            <a:off x="404644" y="1006881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Консервативность в модернизации теплосетей</a:t>
            </a:r>
            <a:endParaRPr lang="ru-RU" sz="2400" dirty="0"/>
          </a:p>
        </p:txBody>
      </p:sp>
      <p:pic>
        <p:nvPicPr>
          <p:cNvPr id="8" name="Picture 2" descr="http://att3.i.ua/attach/Peherstorfer%20Norbert/58258665552c/3/image004.jpg">
            <a:extLst>
              <a:ext uri="{FF2B5EF4-FFF2-40B4-BE49-F238E27FC236}">
                <a16:creationId xmlns:a16="http://schemas.microsoft.com/office/drawing/2014/main" xmlns="" id="{90C5E7EB-C9C0-4717-BFF8-DB39C44F5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3" y="1554272"/>
            <a:ext cx="5651397" cy="195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att3.i.ua/attach/Peherstorfer%20Norbert/58258665552c/2/image003.png">
            <a:extLst>
              <a:ext uri="{FF2B5EF4-FFF2-40B4-BE49-F238E27FC236}">
                <a16:creationId xmlns:a16="http://schemas.microsoft.com/office/drawing/2014/main" xmlns="" id="{FF161CDD-5E2A-4237-BDE1-94B7AFD99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1792287"/>
            <a:ext cx="2896416" cy="38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6BF33AF-D27C-4177-B1DA-8DDE22509774}"/>
              </a:ext>
            </a:extLst>
          </p:cNvPr>
          <p:cNvSpPr/>
          <p:nvPr/>
        </p:nvSpPr>
        <p:spPr>
          <a:xfrm>
            <a:off x="139802" y="3729831"/>
            <a:ext cx="56513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Техническое решение 30-и летней давности по сути просто обновляется! Это приводит к неэффективным капитальным и эксплуатационным расходам.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Создание </a:t>
            </a:r>
            <a:r>
              <a:rPr lang="ru-RU" sz="1600" dirty="0" err="1"/>
              <a:t>теплокамер</a:t>
            </a:r>
            <a:r>
              <a:rPr lang="ru-RU" sz="1600" dirty="0"/>
              <a:t> → </a:t>
            </a:r>
            <a:r>
              <a:rPr lang="ru-RU" sz="1600" dirty="0">
                <a:solidFill>
                  <a:srgbClr val="FF0000"/>
                </a:solidFill>
              </a:rPr>
              <a:t>доп. затраты на стройматериалы</a:t>
            </a:r>
            <a:r>
              <a:rPr lang="ru-RU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Арматура не </a:t>
            </a:r>
            <a:r>
              <a:rPr lang="ru-RU" sz="1600" dirty="0" err="1"/>
              <a:t>предизолированная</a:t>
            </a:r>
            <a:r>
              <a:rPr lang="ru-RU" sz="1600" dirty="0"/>
              <a:t> → </a:t>
            </a:r>
            <a:r>
              <a:rPr lang="ru-RU" sz="1600" dirty="0">
                <a:solidFill>
                  <a:srgbClr val="FF0000"/>
                </a:solidFill>
              </a:rPr>
              <a:t>остаются </a:t>
            </a:r>
            <a:r>
              <a:rPr lang="ru-RU" sz="1600" dirty="0" err="1">
                <a:solidFill>
                  <a:srgbClr val="FF0000"/>
                </a:solidFill>
              </a:rPr>
              <a:t>теплопотери</a:t>
            </a:r>
            <a:r>
              <a:rPr lang="ru-RU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Отсечную арматуру удобнее расположить в подвале зданий → </a:t>
            </a:r>
            <a:r>
              <a:rPr lang="ru-RU" sz="1600" dirty="0">
                <a:solidFill>
                  <a:srgbClr val="00B050"/>
                </a:solidFill>
              </a:rPr>
              <a:t>экономия средств</a:t>
            </a:r>
            <a:r>
              <a:rPr lang="ru-RU" sz="1600" dirty="0"/>
              <a:t>, но нужно согласовать с </a:t>
            </a:r>
            <a:r>
              <a:rPr lang="ru-RU" sz="1600" dirty="0">
                <a:solidFill>
                  <a:srgbClr val="FF0000"/>
                </a:solidFill>
              </a:rPr>
              <a:t>собственником</a:t>
            </a:r>
            <a:r>
              <a:rPr lang="ru-RU" sz="1600" dirty="0"/>
              <a:t> здания доступ к </a:t>
            </a:r>
            <a:r>
              <a:rPr lang="ru-RU" sz="1600" dirty="0" err="1"/>
              <a:t>теплопункту</a:t>
            </a:r>
            <a:r>
              <a:rPr lang="ru-RU" sz="16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82777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uk-UA"/>
              <a:t>Проблемы, барьеры и ошибки</a:t>
            </a:r>
            <a:endParaRPr lang="uk-UA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E083B79-DC14-4141-9357-144342049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404" y="1185026"/>
            <a:ext cx="2448272" cy="14689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A15F834-76E0-4E86-8A73-6BD37BA3C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327" y="1164374"/>
            <a:ext cx="2448272" cy="146896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E782D41-A5A5-49A1-B144-AF6500C183C6}"/>
              </a:ext>
            </a:extLst>
          </p:cNvPr>
          <p:cNvSpPr/>
          <p:nvPr/>
        </p:nvSpPr>
        <p:spPr>
          <a:xfrm>
            <a:off x="6534327" y="2584539"/>
            <a:ext cx="24482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Использование «альтернативного» топлива не предусмотрено производителем котла. Это может привести к выводу котла из строя.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A7E8371-304F-48BA-A5AC-CEAC05F78357}"/>
              </a:ext>
            </a:extLst>
          </p:cNvPr>
          <p:cNvSpPr/>
          <p:nvPr/>
        </p:nvSpPr>
        <p:spPr>
          <a:xfrm>
            <a:off x="3460404" y="2633296"/>
            <a:ext cx="24482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Отсутствие приемной площадки приводит к тому, что влажное топливо используется в котле. Это может привести к выводу котла из строя.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09D6AD5-6C11-48E1-A255-551D63FA3030}"/>
              </a:ext>
            </a:extLst>
          </p:cNvPr>
          <p:cNvSpPr/>
          <p:nvPr/>
        </p:nvSpPr>
        <p:spPr>
          <a:xfrm>
            <a:off x="161401" y="4552972"/>
            <a:ext cx="2673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Отсутствие тепловой изоляции дымовой трубы и другого оборудования газовоздушного тракта.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 descr="Изображение выглядит как небо, внешний, дерево, земля&#10;&#10;Автоматически созданное описание">
            <a:extLst>
              <a:ext uri="{FF2B5EF4-FFF2-40B4-BE49-F238E27FC236}">
                <a16:creationId xmlns:a16="http://schemas.microsoft.com/office/drawing/2014/main" xmlns="" id="{BC52AF1D-A5F0-424D-93CB-C44C2EC981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58"/>
          <a:stretch/>
        </p:blipFill>
        <p:spPr>
          <a:xfrm>
            <a:off x="161401" y="1168922"/>
            <a:ext cx="2673352" cy="339256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5A40E27-5FCE-4810-A212-C590131979FC}"/>
              </a:ext>
            </a:extLst>
          </p:cNvPr>
          <p:cNvSpPr/>
          <p:nvPr/>
        </p:nvSpPr>
        <p:spPr>
          <a:xfrm>
            <a:off x="4488164" y="5466561"/>
            <a:ext cx="3279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Неудовлетворительный монтаж тепловой изоляции трубопроводов.</a:t>
            </a:r>
          </a:p>
        </p:txBody>
      </p:sp>
      <p:pic>
        <p:nvPicPr>
          <p:cNvPr id="15" name="Рисунок 14" descr="Изображение выглядит как здание, земля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986B0F5-E4BC-486F-BEB8-B90B6BA5E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481" y="3995562"/>
            <a:ext cx="2014995" cy="14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36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uk-UA"/>
              <a:t>Проблемы, барьеры и ошибки</a:t>
            </a:r>
            <a:endParaRPr lang="uk-UA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F75A082-E184-4640-A95B-9B899BFF707A}"/>
              </a:ext>
            </a:extLst>
          </p:cNvPr>
          <p:cNvSpPr/>
          <p:nvPr/>
        </p:nvSpPr>
        <p:spPr>
          <a:xfrm>
            <a:off x="323528" y="105273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Типичные проблемы существующих подключений потребителей к системам ЦТС</a:t>
            </a:r>
            <a:endParaRPr lang="ru-RU" sz="2400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BEC5E9BC-E590-4834-9680-620718A74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797018"/>
              </p:ext>
            </p:extLst>
          </p:nvPr>
        </p:nvGraphicFramePr>
        <p:xfrm>
          <a:off x="179512" y="2029733"/>
          <a:ext cx="8784976" cy="36626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xmlns="" val="2016671045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xmlns="" val="4808167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Проблемы</a:t>
                      </a:r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Результаты</a:t>
                      </a:r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4542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/>
                        <a:t>Отсутствие индивидуального учета тепла у потребителей.</a:t>
                      </a:r>
                      <a:endParaRPr lang="x-non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/>
                        <a:t>Невозможность выставлять индивидуальные счета. Отсутствие мотивации у потребителя экономить.</a:t>
                      </a:r>
                      <a:endParaRPr lang="x-non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074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/>
                        <a:t>Отсутствие гидравлического разделения (без теплообменника) ЦТС и внутренней системы отопления потребителя.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/>
                        <a:t>Отсутствие четкого юридического разграничения между системой ЦТС и внутренней системой отопления потребителя. В результате возникает риск протечек, загрязнения сети ЦТС (грязь, коррозия).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79280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/>
                        <a:t>Насосы не установлены у потребителей</a:t>
                      </a:r>
                    </a:p>
                    <a:p>
                      <a:pPr algn="just"/>
                      <a:endParaRPr lang="x-non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/>
                        <a:t>Насосы в котельной используются для циркуляции воды также во внутренней системе отопления потребителя. Требуются насосы большой мощности в котельной, высокие затраты на электроэнергию для системы ЦТС.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60090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/>
                        <a:t>Отсутствие системы автоматического регулирования температуры у потребителей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/>
                        <a:t>Температура во внутренней системе отопления не контролируется отдельно, в зависимости от температуры наружного воздуха (</a:t>
                      </a:r>
                      <a:r>
                        <a:rPr lang="ru-RU" sz="1200" dirty="0" err="1"/>
                        <a:t>перетопы</a:t>
                      </a:r>
                      <a:r>
                        <a:rPr lang="ru-RU" sz="1200" dirty="0"/>
                        <a:t> / </a:t>
                      </a:r>
                      <a:r>
                        <a:rPr lang="ru-RU" sz="1200" dirty="0" err="1"/>
                        <a:t>недотопы</a:t>
                      </a:r>
                      <a:r>
                        <a:rPr lang="ru-RU" sz="1200" dirty="0"/>
                        <a:t>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8151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/>
                        <a:t>Отсутствие регулятора перепада давления у потребителей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/>
                        <a:t>Проблемы с шумом и разбалансировка во внутренней системе отопления потребителя (</a:t>
                      </a:r>
                      <a:r>
                        <a:rPr lang="ru-RU" sz="1200" dirty="0" err="1"/>
                        <a:t>перетопы</a:t>
                      </a:r>
                      <a:r>
                        <a:rPr lang="ru-RU" sz="1200" dirty="0"/>
                        <a:t> / </a:t>
                      </a:r>
                      <a:r>
                        <a:rPr lang="ru-RU" sz="1200" dirty="0" err="1"/>
                        <a:t>недотопы</a:t>
                      </a:r>
                      <a:r>
                        <a:rPr lang="ru-RU" sz="1200" dirty="0"/>
                        <a:t>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0698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/>
                        <a:t>Очень низкая разница температур между подачей и возвратной водой (&lt; 10°C)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/>
                        <a:t>В системе ЦТС должно циркулировать огромное количество воды. В итоге требуются насосы высокой производительности, что приводит к высоким затратам на электроэнергию.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4627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96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dirty="0"/>
              <a:t>Постановка задачи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E9F6C31-88C1-4290-AB4A-B73573021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" t="29542" r="7888" b="42423"/>
          <a:stretch/>
        </p:blipFill>
        <p:spPr>
          <a:xfrm>
            <a:off x="1349829" y="2474106"/>
            <a:ext cx="6549569" cy="137114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2211774-7337-42AF-B225-9CEAE2EF3440}"/>
              </a:ext>
            </a:extLst>
          </p:cNvPr>
          <p:cNvSpPr/>
          <p:nvPr/>
        </p:nvSpPr>
        <p:spPr>
          <a:xfrm>
            <a:off x="108856" y="996702"/>
            <a:ext cx="89190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Теплоснабжение – </a:t>
            </a:r>
            <a:r>
              <a:rPr lang="ru-RU" dirty="0"/>
              <a:t>система обеспечения теплом зданий и сооружений, предназначенная для обеспечения </a:t>
            </a:r>
            <a:r>
              <a:rPr lang="ru-RU" b="1" u="sng" dirty="0"/>
              <a:t>теплового комфорта </a:t>
            </a:r>
            <a:r>
              <a:rPr lang="ru-RU" dirty="0"/>
              <a:t>для находящихся в них людей или для возможности обеспечения технологической функциональности зданий.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DBB9B15-77D8-4A32-B37F-763BA81E95F4}"/>
              </a:ext>
            </a:extLst>
          </p:cNvPr>
          <p:cNvSpPr/>
          <p:nvPr/>
        </p:nvSpPr>
        <p:spPr>
          <a:xfrm>
            <a:off x="1237341" y="1929821"/>
            <a:ext cx="6662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Зависимая схема </a:t>
            </a:r>
            <a:endParaRPr lang="ru-RU" sz="20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90792E-3ACC-4A62-9ABC-14CC3B021461}"/>
              </a:ext>
            </a:extLst>
          </p:cNvPr>
          <p:cNvSpPr/>
          <p:nvPr/>
        </p:nvSpPr>
        <p:spPr>
          <a:xfrm>
            <a:off x="1237341" y="3845253"/>
            <a:ext cx="6662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Независимая схема </a:t>
            </a:r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13FCA8A-4397-49C3-B448-F7C52111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t="66701" r="4920" b="2997"/>
          <a:stretch/>
        </p:blipFill>
        <p:spPr>
          <a:xfrm>
            <a:off x="1237342" y="4245363"/>
            <a:ext cx="6662058" cy="158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51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6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" name="AutoShape 8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" name="Заголовок 1"/>
          <p:cNvSpPr txBox="1">
            <a:spLocks/>
          </p:cNvSpPr>
          <p:nvPr/>
        </p:nvSpPr>
        <p:spPr bwMode="auto">
          <a:xfrm>
            <a:off x="155575" y="1354246"/>
            <a:ext cx="8769350" cy="291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700" dirty="0">
                <a:latin typeface="+mn-lt"/>
              </a:rPr>
              <a:t>Замещение природного газа местными видами топлива;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700" dirty="0">
                <a:latin typeface="+mn-lt"/>
              </a:rPr>
              <a:t>Установка современных котлов и вспомогательного оборудования (насосы, дымососы, вентиляторы, арматура);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700" dirty="0">
                <a:latin typeface="+mn-lt"/>
              </a:rPr>
              <a:t>Автоматизация работы котельной и тепловой сети (</a:t>
            </a:r>
            <a:r>
              <a:rPr lang="ru-RU" altLang="ru-RU" sz="1700" dirty="0" err="1">
                <a:latin typeface="+mn-lt"/>
              </a:rPr>
              <a:t>теплопунктов</a:t>
            </a:r>
            <a:r>
              <a:rPr lang="ru-RU" altLang="ru-RU" sz="1700" dirty="0">
                <a:latin typeface="+mn-lt"/>
              </a:rPr>
              <a:t>);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700" dirty="0">
                <a:latin typeface="+mn-lt"/>
              </a:rPr>
              <a:t>Внедрение технологий использования отходящего тепла: экономайзеры, рекуператоры, </a:t>
            </a:r>
            <a:r>
              <a:rPr lang="ru-RU" altLang="ru-RU" sz="1700" dirty="0" err="1">
                <a:latin typeface="+mn-lt"/>
              </a:rPr>
              <a:t>теплоутилизаторы</a:t>
            </a:r>
            <a:r>
              <a:rPr lang="ru-RU" altLang="ru-RU" sz="1700" dirty="0">
                <a:latin typeface="+mn-lt"/>
              </a:rPr>
              <a:t>;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700" dirty="0">
                <a:latin typeface="+mn-lt"/>
              </a:rPr>
              <a:t>Замена изношенных труб теплотрасс на </a:t>
            </a:r>
            <a:r>
              <a:rPr lang="ru-RU" altLang="ru-RU" sz="1700" dirty="0" err="1">
                <a:latin typeface="+mn-lt"/>
              </a:rPr>
              <a:t>предизолированные</a:t>
            </a:r>
            <a:r>
              <a:rPr lang="ru-RU" altLang="ru-RU" sz="1700" dirty="0">
                <a:latin typeface="+mn-lt"/>
              </a:rPr>
              <a:t> трубы и арматуру;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700" dirty="0">
                <a:latin typeface="+mn-lt"/>
              </a:rPr>
              <a:t>Переход с 4-х трубной на 2-х трубную систему теплосетей;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700" dirty="0">
                <a:latin typeface="+mn-lt"/>
              </a:rPr>
              <a:t>Перевод зависимой схемы теплоснабжения на независимую схему, т.е. через теплообменник гидравлически разделить котельную и потребителя;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700" dirty="0">
                <a:latin typeface="+mn-lt"/>
              </a:rPr>
              <a:t>Использование баков-</a:t>
            </a:r>
            <a:r>
              <a:rPr lang="ru-RU" altLang="ru-RU" sz="1700" dirty="0" err="1">
                <a:latin typeface="+mn-lt"/>
              </a:rPr>
              <a:t>теплоаккумуляторов</a:t>
            </a:r>
            <a:r>
              <a:rPr lang="ru-RU" altLang="ru-RU" sz="1700" dirty="0">
                <a:latin typeface="+mn-lt"/>
              </a:rPr>
              <a:t>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700" dirty="0"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4644" y="1006881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Направления экономии ресурсов и денег</a:t>
            </a:r>
            <a:endParaRPr lang="ru-RU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457200" y="385960"/>
            <a:ext cx="8229600" cy="609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FFFFFF"/>
                </a:solidFill>
                <a:effectLst>
                  <a:outerShdw blurRad="25400" dist="101600" dir="2220000" algn="tl" rotWithShape="0">
                    <a:srgbClr val="000000">
                      <a:alpha val="52000"/>
                    </a:srgbClr>
                  </a:outerShdw>
                </a:effectLst>
                <a:latin typeface="Helvetica"/>
                <a:ea typeface="+mj-ea"/>
                <a:cs typeface="Helvetica"/>
              </a:defRPr>
            </a:lvl1pPr>
          </a:lstStyle>
          <a:p>
            <a:r>
              <a:rPr lang="ru-RU" sz="2800" dirty="0"/>
              <a:t>Как повысить КПД и надежность системы?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4" y="4267199"/>
            <a:ext cx="2615102" cy="14644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764" y="4267199"/>
            <a:ext cx="2820436" cy="1464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35" y="4267199"/>
            <a:ext cx="2340890" cy="146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99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6"/>
          <p:cNvSpPr txBox="1">
            <a:spLocks/>
          </p:cNvSpPr>
          <p:nvPr/>
        </p:nvSpPr>
        <p:spPr>
          <a:xfrm>
            <a:off x="457200" y="385960"/>
            <a:ext cx="8229600" cy="609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FFFFFF"/>
                </a:solidFill>
                <a:effectLst>
                  <a:outerShdw blurRad="25400" dist="101600" dir="2220000" algn="tl" rotWithShape="0">
                    <a:srgbClr val="000000">
                      <a:alpha val="52000"/>
                    </a:srgbClr>
                  </a:outerShdw>
                </a:effectLst>
                <a:latin typeface="Helvetica"/>
                <a:ea typeface="+mj-ea"/>
                <a:cs typeface="Helvetica"/>
              </a:defRPr>
            </a:lvl1pPr>
          </a:lstStyle>
          <a:p>
            <a:r>
              <a:rPr lang="ru-RU" sz="2800" dirty="0"/>
              <a:t>Как повысить КПД и надежность системы?</a:t>
            </a:r>
          </a:p>
        </p:txBody>
      </p:sp>
      <p:pic>
        <p:nvPicPr>
          <p:cNvPr id="12" name="Picture 2" descr="Элеватор что это? ">
            <a:extLst>
              <a:ext uri="{FF2B5EF4-FFF2-40B4-BE49-F238E27FC236}">
                <a16:creationId xmlns:a16="http://schemas.microsoft.com/office/drawing/2014/main" xmlns="" id="{CBCBAE3B-46F1-4792-A4F0-8C962095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8" y="1387525"/>
            <a:ext cx="2999854" cy="15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кутник 7">
            <a:extLst>
              <a:ext uri="{FF2B5EF4-FFF2-40B4-BE49-F238E27FC236}">
                <a16:creationId xmlns:a16="http://schemas.microsoft.com/office/drawing/2014/main" xmlns="" id="{3A94C483-9B1C-4825-8D0D-6884919F0309}"/>
              </a:ext>
            </a:extLst>
          </p:cNvPr>
          <p:cNvSpPr/>
          <p:nvPr/>
        </p:nvSpPr>
        <p:spPr>
          <a:xfrm>
            <a:off x="3148176" y="1330658"/>
            <a:ext cx="59358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/>
              <a:t>Элеватор</a:t>
            </a:r>
            <a:r>
              <a:rPr lang="ru-RU" sz="1200" dirty="0"/>
              <a:t> - это </a:t>
            </a:r>
            <a:r>
              <a:rPr lang="ru-RU" sz="1200" u="sng" dirty="0"/>
              <a:t>насос</a:t>
            </a:r>
            <a:r>
              <a:rPr lang="ru-RU" sz="1200" dirty="0"/>
              <a:t>, который за счет перепада давления на вводе тепловой пункт, с использованием заранее просчитанных геометрических размеров проходного сечения под конкретный объем воды,  увеличивает прокачку во внутренней системе отопления здания путем </a:t>
            </a:r>
            <a:r>
              <a:rPr lang="ru-RU" sz="1200" u="sng" dirty="0"/>
              <a:t>смешивания</a:t>
            </a:r>
            <a:r>
              <a:rPr lang="ru-RU" sz="1200" dirty="0"/>
              <a:t> горячей воды подающего трубопровода и остывшей воды обратного трубопровода за счет эффекта </a:t>
            </a:r>
            <a:r>
              <a:rPr lang="ru-RU" sz="1200" dirty="0" err="1"/>
              <a:t>эжекции</a:t>
            </a:r>
            <a:r>
              <a:rPr lang="ru-RU" sz="1200" dirty="0"/>
              <a:t> (подсасывания) воды. Раньше это устройство использовалось в теплосетях, где использовалась перегретая сетевая вода (до 150 °С). Если бы не было элеватора, то тогда по ходу теплоносителя у первых потребителей батареи были бы очень горячие, они задыхались бы от жары, открывали окна и балконные двери, а владельцы последних, а особенно угловых квартир мерзли.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B700EC2C-BEE2-49D8-B8E7-D2F4AA3658F4}"/>
              </a:ext>
            </a:extLst>
          </p:cNvPr>
          <p:cNvSpPr/>
          <p:nvPr/>
        </p:nvSpPr>
        <p:spPr>
          <a:xfrm>
            <a:off x="404644" y="1006881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Замена элеваторного узла на ИТП с автоматикой</a:t>
            </a:r>
            <a:endParaRPr lang="ru-RU" dirty="0"/>
          </a:p>
        </p:txBody>
      </p:sp>
      <p:sp>
        <p:nvSpPr>
          <p:cNvPr id="20" name="Прямокутник 5">
            <a:extLst>
              <a:ext uri="{FF2B5EF4-FFF2-40B4-BE49-F238E27FC236}">
                <a16:creationId xmlns:a16="http://schemas.microsoft.com/office/drawing/2014/main" xmlns="" id="{67CA2FC9-38D0-4A0C-85AA-251771CC365C}"/>
              </a:ext>
            </a:extLst>
          </p:cNvPr>
          <p:cNvSpPr/>
          <p:nvPr/>
        </p:nvSpPr>
        <p:spPr>
          <a:xfrm>
            <a:off x="130971" y="3415708"/>
            <a:ext cx="3561318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/>
              <a:t>Регулирование температуры в системе отопления происходит за счет изменения (ограничения) расхода теплоносителя через трехходовой клапан и одновременно забора (подмеса) возвращаемой из системы отопления здания сетевой воды при помощи циркуляционного насоса и подачи уже разбавленной воды снова в систему отопления здания. Регулирование температуры происходит системой автоматики которая регулирует температуру теплоносителя в зависимости от температуры наружного воздуха и внутри помещения.</a:t>
            </a:r>
          </a:p>
        </p:txBody>
      </p:sp>
      <p:pic>
        <p:nvPicPr>
          <p:cNvPr id="22" name="Picture 2" descr="Принцип действия погодозависимой автоматики со смесительным трехходовым краном (клапаном) и циркуляционным насосом.">
            <a:extLst>
              <a:ext uri="{FF2B5EF4-FFF2-40B4-BE49-F238E27FC236}">
                <a16:creationId xmlns:a16="http://schemas.microsoft.com/office/drawing/2014/main" xmlns="" id="{4FAB686E-FA4E-4E6C-99AA-5F42841F2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89" y="3461982"/>
            <a:ext cx="5374466" cy="252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кутник 4">
            <a:extLst>
              <a:ext uri="{FF2B5EF4-FFF2-40B4-BE49-F238E27FC236}">
                <a16:creationId xmlns:a16="http://schemas.microsoft.com/office/drawing/2014/main" xmlns="" id="{27D712EA-4C91-4745-9E8C-7DB228C0BAF6}"/>
              </a:ext>
            </a:extLst>
          </p:cNvPr>
          <p:cNvSpPr/>
          <p:nvPr/>
        </p:nvSpPr>
        <p:spPr>
          <a:xfrm>
            <a:off x="1857871" y="3198090"/>
            <a:ext cx="537446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/>
              <a:t>ИТП со смесительным трехходовым клапаном и циркуляционным насосом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507EE80C-81E2-46D7-B883-62DC3FED31FE}"/>
              </a:ext>
            </a:extLst>
          </p:cNvPr>
          <p:cNvSpPr/>
          <p:nvPr/>
        </p:nvSpPr>
        <p:spPr>
          <a:xfrm>
            <a:off x="119398" y="1319346"/>
            <a:ext cx="8964624" cy="1762853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4932C93D-36B1-49E1-BFCC-4E9E94C27A7F}"/>
              </a:ext>
            </a:extLst>
          </p:cNvPr>
          <p:cNvSpPr/>
          <p:nvPr/>
        </p:nvSpPr>
        <p:spPr>
          <a:xfrm>
            <a:off x="119398" y="3150378"/>
            <a:ext cx="8964624" cy="2838984"/>
          </a:xfrm>
          <a:prstGeom prst="roundRect">
            <a:avLst/>
          </a:prstGeom>
          <a:noFill/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Стрелка: изогнутая вправо 5">
            <a:extLst>
              <a:ext uri="{FF2B5EF4-FFF2-40B4-BE49-F238E27FC236}">
                <a16:creationId xmlns:a16="http://schemas.microsoft.com/office/drawing/2014/main" xmlns="" id="{8E21AE52-D3DA-4DCC-816C-62AD02898FE4}"/>
              </a:ext>
            </a:extLst>
          </p:cNvPr>
          <p:cNvSpPr/>
          <p:nvPr/>
        </p:nvSpPr>
        <p:spPr>
          <a:xfrm>
            <a:off x="1368176" y="2861519"/>
            <a:ext cx="504056" cy="621049"/>
          </a:xfrm>
          <a:prstGeom prst="curved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38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6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" name="AutoShape 8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4644" y="1006881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Перевод зависимой схемы подключения потребителей на независимую</a:t>
            </a:r>
            <a:endParaRPr lang="ru-RU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457200" y="385960"/>
            <a:ext cx="8229600" cy="609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FFFFFF"/>
                </a:solidFill>
                <a:effectLst>
                  <a:outerShdw blurRad="25400" dist="101600" dir="2220000" algn="tl" rotWithShape="0">
                    <a:srgbClr val="000000">
                      <a:alpha val="52000"/>
                    </a:srgbClr>
                  </a:outerShdw>
                </a:effectLst>
                <a:latin typeface="Helvetica"/>
                <a:ea typeface="+mj-ea"/>
                <a:cs typeface="Helvetica"/>
              </a:defRPr>
            </a:lvl1pPr>
          </a:lstStyle>
          <a:p>
            <a:r>
              <a:rPr lang="ru-RU" sz="2800" dirty="0"/>
              <a:t>Как повысить КПД и надежность системы?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8A78325-9D35-44E2-BFCE-BEBE90556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2" y="1502549"/>
            <a:ext cx="4291252" cy="9000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73BB54E-D9B0-4B32-A010-72CBBEEC4F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t="66701" r="4920" b="2997"/>
          <a:stretch/>
        </p:blipFill>
        <p:spPr>
          <a:xfrm>
            <a:off x="4427984" y="1465468"/>
            <a:ext cx="4433412" cy="974220"/>
          </a:xfrm>
          <a:prstGeom prst="rect">
            <a:avLst/>
          </a:prstGeom>
        </p:spPr>
      </p:pic>
      <p:sp>
        <p:nvSpPr>
          <p:cNvPr id="5" name="Стрелка: изогнутая вверх 4">
            <a:extLst>
              <a:ext uri="{FF2B5EF4-FFF2-40B4-BE49-F238E27FC236}">
                <a16:creationId xmlns:a16="http://schemas.microsoft.com/office/drawing/2014/main" xmlns="" id="{8B30837E-2F16-4F69-905C-222DD947E673}"/>
              </a:ext>
            </a:extLst>
          </p:cNvPr>
          <p:cNvSpPr/>
          <p:nvPr/>
        </p:nvSpPr>
        <p:spPr>
          <a:xfrm flipV="1">
            <a:off x="3995936" y="1361306"/>
            <a:ext cx="792088" cy="369332"/>
          </a:xfrm>
          <a:prstGeom prst="curved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7ED82E44-5D7B-4ECA-A0CA-E5A3113570B5}"/>
              </a:ext>
            </a:extLst>
          </p:cNvPr>
          <p:cNvSpPr/>
          <p:nvPr/>
        </p:nvSpPr>
        <p:spPr>
          <a:xfrm>
            <a:off x="98396" y="1465468"/>
            <a:ext cx="4329588" cy="97422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C89B9DCA-70A3-4207-B7CD-F65F6F075CFC}"/>
              </a:ext>
            </a:extLst>
          </p:cNvPr>
          <p:cNvSpPr/>
          <p:nvPr/>
        </p:nvSpPr>
        <p:spPr>
          <a:xfrm>
            <a:off x="4531808" y="1465468"/>
            <a:ext cx="4329588" cy="974220"/>
          </a:xfrm>
          <a:prstGeom prst="ellipse">
            <a:avLst/>
          </a:prstGeom>
          <a:noFill/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8" name="Таблица 12">
            <a:extLst>
              <a:ext uri="{FF2B5EF4-FFF2-40B4-BE49-F238E27FC236}">
                <a16:creationId xmlns:a16="http://schemas.microsoft.com/office/drawing/2014/main" xmlns="" id="{C071FFBF-5EF1-40FD-A7F1-1258B91D9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849144"/>
              </p:ext>
            </p:extLst>
          </p:nvPr>
        </p:nvGraphicFramePr>
        <p:xfrm>
          <a:off x="98396" y="2668693"/>
          <a:ext cx="8890512" cy="3164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7380">
                  <a:extLst>
                    <a:ext uri="{9D8B030D-6E8A-4147-A177-3AD203B41FA5}">
                      <a16:colId xmlns:a16="http://schemas.microsoft.com/office/drawing/2014/main" xmlns="" val="3246859183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xmlns="" val="1532319891"/>
                    </a:ext>
                  </a:extLst>
                </a:gridCol>
                <a:gridCol w="2976748">
                  <a:extLst>
                    <a:ext uri="{9D8B030D-6E8A-4147-A177-3AD203B41FA5}">
                      <a16:colId xmlns:a16="http://schemas.microsoft.com/office/drawing/2014/main" xmlns="" val="4223273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Тип схемы</a:t>
                      </a:r>
                      <a:endParaRPr lang="x-none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Зависимая</a:t>
                      </a:r>
                      <a:endParaRPr lang="x-none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Независимая</a:t>
                      </a:r>
                      <a:endParaRPr lang="x-none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092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Тип потребителей</a:t>
                      </a:r>
                      <a:endParaRPr lang="x-non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/>
                        <a:t>Имеют ограничения</a:t>
                      </a:r>
                      <a:endParaRPr lang="x-non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/>
                        <a:t>Все типы и размеры</a:t>
                      </a:r>
                      <a:endParaRPr lang="x-non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9520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Гидравлическое разделение между теплосетью и внутренней системой отопления потребителей</a:t>
                      </a:r>
                      <a:endParaRPr lang="x-non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/>
                        <a:t>Нет. В результате присутствует риск утечек, загрязнений теплосети, нет четкого юридического разграничения между коммуникациями теплосети и потребителя.</a:t>
                      </a:r>
                      <a:endParaRPr lang="x-non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/>
                        <a:t>Да (рисков практически нет)</a:t>
                      </a:r>
                      <a:endParaRPr lang="x-non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2303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Расчетная температура</a:t>
                      </a:r>
                      <a:endParaRPr lang="x-non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≤ 90 °С</a:t>
                      </a:r>
                      <a:endParaRPr lang="x-non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≤ 110 °С</a:t>
                      </a:r>
                      <a:endParaRPr lang="x-non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7468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Расчетное давление</a:t>
                      </a:r>
                      <a:endParaRPr lang="x-non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/>
                        <a:t>≤</a:t>
                      </a:r>
                      <a:r>
                        <a:rPr lang="ru-RU" sz="1600" dirty="0"/>
                        <a:t> 3 Бар</a:t>
                      </a:r>
                      <a:endParaRPr lang="x-non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≤ 16 Бар</a:t>
                      </a:r>
                      <a:endParaRPr lang="x-non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6102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Инвестиционные затраты</a:t>
                      </a:r>
                      <a:endParaRPr lang="x-non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Низкие</a:t>
                      </a:r>
                      <a:endParaRPr lang="x-non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Высокие</a:t>
                      </a:r>
                      <a:endParaRPr lang="x-non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9350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676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6"/>
          <p:cNvSpPr txBox="1">
            <a:spLocks/>
          </p:cNvSpPr>
          <p:nvPr/>
        </p:nvSpPr>
        <p:spPr>
          <a:xfrm>
            <a:off x="457200" y="385960"/>
            <a:ext cx="8229600" cy="609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FFFFFF"/>
                </a:solidFill>
                <a:effectLst>
                  <a:outerShdw blurRad="25400" dist="101600" dir="2220000" algn="tl" rotWithShape="0">
                    <a:srgbClr val="000000">
                      <a:alpha val="52000"/>
                    </a:srgbClr>
                  </a:outerShdw>
                </a:effectLst>
                <a:latin typeface="Helvetica"/>
                <a:ea typeface="+mj-ea"/>
                <a:cs typeface="Helvetica"/>
              </a:defRPr>
            </a:lvl1pPr>
          </a:lstStyle>
          <a:p>
            <a:r>
              <a:rPr lang="ru-RU" sz="2800" dirty="0"/>
              <a:t>Как повысить КПД и надежность системы?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5882DA3D-DF34-4F27-9684-2700170D3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5513704" cy="401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544A05C-F503-4F6D-B6B3-1255D89BA814}"/>
              </a:ext>
            </a:extLst>
          </p:cNvPr>
          <p:cNvSpPr/>
          <p:nvPr/>
        </p:nvSpPr>
        <p:spPr>
          <a:xfrm>
            <a:off x="404644" y="1006881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ИТП по независимой схеме с теплообменниками и автоматикой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97F5FFA-137A-4112-B1CC-A72F88F77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99" b="9104"/>
          <a:stretch/>
        </p:blipFill>
        <p:spPr>
          <a:xfrm>
            <a:off x="6522206" y="4551645"/>
            <a:ext cx="2241426" cy="13154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7D2747E-4472-4568-BD22-F5318BEC1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422" y="3099013"/>
            <a:ext cx="1759678" cy="14017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5004D27-5367-4638-9774-A3E511189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899" y="1390770"/>
            <a:ext cx="2752725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31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6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" name="AutoShape 8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4644" y="1006881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Использование баков </a:t>
            </a:r>
            <a:r>
              <a:rPr lang="ru-RU" b="1" dirty="0" err="1"/>
              <a:t>теплоаккумуляторов</a:t>
            </a:r>
            <a:endParaRPr lang="ru-RU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457200" y="385960"/>
            <a:ext cx="8229600" cy="609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FFFFFF"/>
                </a:solidFill>
                <a:effectLst>
                  <a:outerShdw blurRad="25400" dist="101600" dir="2220000" algn="tl" rotWithShape="0">
                    <a:srgbClr val="000000">
                      <a:alpha val="52000"/>
                    </a:srgbClr>
                  </a:outerShdw>
                </a:effectLst>
                <a:latin typeface="Helvetica"/>
                <a:ea typeface="+mj-ea"/>
                <a:cs typeface="Helvetica"/>
              </a:defRPr>
            </a:lvl1pPr>
          </a:lstStyle>
          <a:p>
            <a:r>
              <a:rPr lang="ru-RU" sz="2800" dirty="0"/>
              <a:t>Как повысить КПД и надежность системы?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878F6FA-F574-467E-BB7C-8128909A8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36000" r="34250" b="23400"/>
          <a:stretch/>
        </p:blipFill>
        <p:spPr>
          <a:xfrm>
            <a:off x="104066" y="1739826"/>
            <a:ext cx="3518859" cy="16315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3C1FBA3-0DDB-4EEF-AAA2-CC3CCAC28DCC}"/>
              </a:ext>
            </a:extLst>
          </p:cNvPr>
          <p:cNvSpPr/>
          <p:nvPr/>
        </p:nvSpPr>
        <p:spPr>
          <a:xfrm>
            <a:off x="136732" y="3429000"/>
            <a:ext cx="890992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ФАКТОРЫ ЭКОНОМИИ СРЕДСТВ:</a:t>
            </a:r>
          </a:p>
          <a:p>
            <a:pPr marL="342900" indent="-342900">
              <a:buAutoNum type="arabicPeriod"/>
            </a:pPr>
            <a:r>
              <a:rPr lang="ru-RU" sz="1400" dirty="0"/>
              <a:t>Котел работает на максимальном КПД </a:t>
            </a:r>
            <a:r>
              <a:rPr lang="ru-RU" sz="1400" b="1" u="sng" dirty="0"/>
              <a:t>постоянно;</a:t>
            </a:r>
          </a:p>
          <a:p>
            <a:pPr marL="342900" indent="-342900">
              <a:buAutoNum type="arabicPeriod"/>
            </a:pPr>
            <a:r>
              <a:rPr lang="ru-RU" sz="1400" dirty="0"/>
              <a:t>Повышается </a:t>
            </a:r>
            <a:r>
              <a:rPr lang="ru-RU" sz="1400" b="1" u="sng" dirty="0"/>
              <a:t>надежность</a:t>
            </a:r>
            <a:r>
              <a:rPr lang="ru-RU" sz="1400" dirty="0"/>
              <a:t> эксплуатации топки котла (особенно для твердотопливного);</a:t>
            </a:r>
          </a:p>
          <a:p>
            <a:pPr marL="342900" indent="-342900">
              <a:buAutoNum type="arabicPeriod"/>
            </a:pPr>
            <a:r>
              <a:rPr lang="ru-RU" sz="1400" dirty="0"/>
              <a:t>В </a:t>
            </a:r>
            <a:r>
              <a:rPr lang="ru-RU" sz="1400" dirty="0" err="1"/>
              <a:t>теплоаккумуляторе</a:t>
            </a:r>
            <a:r>
              <a:rPr lang="ru-RU" sz="1400" dirty="0"/>
              <a:t> хранится </a:t>
            </a:r>
            <a:r>
              <a:rPr lang="ru-RU" sz="1400" b="1" u="sng" dirty="0"/>
              <a:t>всегда горячий</a:t>
            </a:r>
            <a:r>
              <a:rPr lang="ru-RU" sz="1400" dirty="0"/>
              <a:t> теплоноситель;</a:t>
            </a:r>
          </a:p>
          <a:p>
            <a:pPr marL="342900" indent="-342900">
              <a:buAutoNum type="arabicPeriod"/>
            </a:pPr>
            <a:r>
              <a:rPr lang="ru-RU" sz="1400" dirty="0"/>
              <a:t>Тепло из бака можно использовать по более </a:t>
            </a:r>
            <a:r>
              <a:rPr lang="ru-RU" sz="1400" b="1" u="sng" dirty="0"/>
              <a:t>плавному графику</a:t>
            </a:r>
            <a:r>
              <a:rPr lang="ru-RU" sz="1400" dirty="0"/>
              <a:t> тепловой нагрузки при наличии в </a:t>
            </a:r>
            <a:r>
              <a:rPr lang="ru-RU" sz="1400" dirty="0" err="1"/>
              <a:t>теплоаккумуляторе</a:t>
            </a:r>
            <a:r>
              <a:rPr lang="ru-RU" sz="1400" dirty="0"/>
              <a:t> 3 и более температурных датчиков, которые позволяют автоматике более точно отслеживать температурные зоны внутри бака и точнее определять время работы сетевых насосов;</a:t>
            </a:r>
          </a:p>
          <a:p>
            <a:pPr marL="342900" indent="-342900">
              <a:buAutoNum type="arabicPeriod"/>
            </a:pPr>
            <a:r>
              <a:rPr lang="ru-RU" sz="1400" dirty="0"/>
              <a:t>В межсезонье (осень, весна) </a:t>
            </a:r>
            <a:r>
              <a:rPr lang="ru-RU" sz="1400" dirty="0" err="1"/>
              <a:t>теплоаккумулятор</a:t>
            </a:r>
            <a:r>
              <a:rPr lang="ru-RU" sz="1400" dirty="0"/>
              <a:t> можно использовать как </a:t>
            </a:r>
            <a:r>
              <a:rPr lang="ru-RU" sz="1400" b="1" u="sng" dirty="0"/>
              <a:t>дополнительный источник </a:t>
            </a:r>
            <a:r>
              <a:rPr lang="ru-RU" sz="1400" dirty="0"/>
              <a:t>тепла;  </a:t>
            </a:r>
          </a:p>
          <a:p>
            <a:pPr marL="342900" indent="-342900">
              <a:buAutoNum type="arabicPeriod"/>
            </a:pPr>
            <a:r>
              <a:rPr lang="ru-RU" sz="1400" dirty="0"/>
              <a:t>Возможность гидравлически отделить контур котельной от теплосети позволит </a:t>
            </a:r>
            <a:r>
              <a:rPr lang="ru-RU" sz="1400" b="1" u="sng" dirty="0"/>
              <a:t>уменьшить потери теплоносителя</a:t>
            </a:r>
            <a:r>
              <a:rPr lang="ru-RU" sz="1400" dirty="0"/>
              <a:t>, а также полностью </a:t>
            </a:r>
            <a:r>
              <a:rPr lang="ru-RU" sz="1400" b="1" u="sng" dirty="0"/>
              <a:t>ликвидировать его загрязнение</a:t>
            </a:r>
            <a:r>
              <a:rPr lang="ru-RU" sz="1400" dirty="0"/>
              <a:t>.</a:t>
            </a:r>
          </a:p>
          <a:p>
            <a:pPr marL="342900" indent="-342900">
              <a:buAutoNum type="arabicPeriod"/>
            </a:pPr>
            <a:r>
              <a:rPr lang="ru-RU" sz="1400" dirty="0"/>
              <a:t>Удобная возможность </a:t>
            </a:r>
            <a:r>
              <a:rPr lang="ru-RU" sz="1400" b="1" dirty="0"/>
              <a:t>объединять</a:t>
            </a:r>
            <a:r>
              <a:rPr lang="ru-RU" sz="1400" dirty="0"/>
              <a:t> несколько альтернативных источников тепла;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23FDB1B-AA2E-4F66-8644-5CD87F7BE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491430"/>
            <a:ext cx="2427615" cy="21833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33A9F73-FF4B-436E-96B0-F70A7539A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657" y="1786295"/>
            <a:ext cx="2853306" cy="155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99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6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" name="AutoShape 8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5880" y="1068791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Модернизация трубопроводов теплосетей</a:t>
            </a:r>
            <a:endParaRPr lang="ru-RU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457200" y="385960"/>
            <a:ext cx="8229600" cy="609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FFFFFF"/>
                </a:solidFill>
                <a:effectLst>
                  <a:outerShdw blurRad="25400" dist="101600" dir="2220000" algn="tl" rotWithShape="0">
                    <a:srgbClr val="000000">
                      <a:alpha val="52000"/>
                    </a:srgbClr>
                  </a:outerShdw>
                </a:effectLst>
                <a:latin typeface="Helvetica"/>
                <a:ea typeface="+mj-ea"/>
                <a:cs typeface="Helvetica"/>
              </a:defRPr>
            </a:lvl1pPr>
          </a:lstStyle>
          <a:p>
            <a:r>
              <a:rPr lang="ru-RU" sz="2800" dirty="0"/>
              <a:t>Как повысить КПД и надежность системы?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A7FCED1-6220-4BA1-91AA-82CD719D053E}"/>
              </a:ext>
            </a:extLst>
          </p:cNvPr>
          <p:cNvSpPr/>
          <p:nvPr/>
        </p:nvSpPr>
        <p:spPr>
          <a:xfrm>
            <a:off x="180280" y="1438123"/>
            <a:ext cx="88794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Система должна быть спроектирована так, чтобы компенсировать тепловое напряжение во время</a:t>
            </a:r>
          </a:p>
          <a:p>
            <a:r>
              <a:rPr lang="ru-RU" sz="1600" dirty="0"/>
              <a:t>запуска системы, а также во время регулярной работы системы: </a:t>
            </a:r>
          </a:p>
          <a:p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Детальный расчет оптимального размера труб централизованного теплоснабжения</a:t>
            </a:r>
            <a:r>
              <a:rPr lang="en-US" sz="1600" dirty="0"/>
              <a:t> c </a:t>
            </a:r>
            <a:r>
              <a:rPr lang="ru-RU" sz="1600" dirty="0"/>
              <a:t>тепловой нагрузки, перепада температур и скорости теплоносителя;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Рекомендуется, чтобы общий перепад давления для всей системы составлял 100 – 200 Па;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Система должна быть спроектирована с учетом разницы температур между подачей и </a:t>
            </a:r>
            <a:r>
              <a:rPr lang="ru-RU" sz="1600" dirty="0" err="1"/>
              <a:t>обраткой</a:t>
            </a:r>
            <a:r>
              <a:rPr lang="ru-RU" sz="1600" dirty="0"/>
              <a:t> не более 20 °C (например, подача воды 90 °C, возврат воды 70 °C).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57B28B0-AC62-4E0D-89BC-0D59AEBCC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89" y="3500226"/>
            <a:ext cx="4199701" cy="168716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B969628-3274-458C-A5F7-2EC5DFDBE6D8}"/>
              </a:ext>
            </a:extLst>
          </p:cNvPr>
          <p:cNvSpPr/>
          <p:nvPr/>
        </p:nvSpPr>
        <p:spPr>
          <a:xfrm>
            <a:off x="181725" y="5127489"/>
            <a:ext cx="8879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Например при подключении потребителя с тепловой нагрузкой 400 кВт согласно представленной таблицы рекомендуемый диаметр трубы </a:t>
            </a:r>
            <a:r>
              <a:rPr lang="en-US" sz="1600" dirty="0"/>
              <a:t>DN 65</a:t>
            </a:r>
            <a:r>
              <a:rPr lang="ru-RU" sz="1600" dirty="0"/>
              <a:t>, которая может передавать 455 кВт при </a:t>
            </a:r>
            <a:r>
              <a:rPr lang="el-GR" sz="1600" dirty="0"/>
              <a:t>Δ</a:t>
            </a:r>
            <a:r>
              <a:rPr lang="ru-RU" sz="1600" dirty="0"/>
              <a:t>Т=20 °С</a:t>
            </a:r>
            <a:r>
              <a:rPr lang="en-US" sz="1600" dirty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12483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6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" name="AutoShape 8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1611" y="977571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Модернизация трубопроводов теплосетей</a:t>
            </a:r>
            <a:endParaRPr lang="ru-RU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457200" y="385960"/>
            <a:ext cx="8229600" cy="609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FFFFFF"/>
                </a:solidFill>
                <a:effectLst>
                  <a:outerShdw blurRad="25400" dist="101600" dir="2220000" algn="tl" rotWithShape="0">
                    <a:srgbClr val="000000">
                      <a:alpha val="52000"/>
                    </a:srgbClr>
                  </a:outerShdw>
                </a:effectLst>
                <a:latin typeface="Helvetica"/>
                <a:ea typeface="+mj-ea"/>
                <a:cs typeface="Helvetica"/>
              </a:defRPr>
            </a:lvl1pPr>
          </a:lstStyle>
          <a:p>
            <a:r>
              <a:rPr lang="ru-RU" sz="2800" dirty="0"/>
              <a:t>Как повысить КПД и надежность системы?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A310CF9-E96C-45C6-81B2-DBBDF9B59780}"/>
              </a:ext>
            </a:extLst>
          </p:cNvPr>
          <p:cNvSpPr/>
          <p:nvPr/>
        </p:nvSpPr>
        <p:spPr>
          <a:xfrm>
            <a:off x="167543" y="1363179"/>
            <a:ext cx="8808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Рекомендуется применять горячую укладку методом </a:t>
            </a:r>
            <a:r>
              <a:rPr lang="ru-RU" sz="1400" b="1" dirty="0"/>
              <a:t>предварительного термического напряжения</a:t>
            </a:r>
            <a:r>
              <a:rPr lang="ru-RU" sz="1400" dirty="0"/>
              <a:t>, который является проверенной европейской практикой для небольших и средних трубных систем.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C034BC5-C83C-441E-B5FA-91B6BEBFA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57" b="800"/>
          <a:stretch/>
        </p:blipFill>
        <p:spPr>
          <a:xfrm>
            <a:off x="5023510" y="1886399"/>
            <a:ext cx="1596145" cy="14060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818DF5B-C3E3-4815-AF5B-DB4EFD47A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27"/>
          <a:stretch/>
        </p:blipFill>
        <p:spPr>
          <a:xfrm>
            <a:off x="5023510" y="3505322"/>
            <a:ext cx="1596145" cy="12487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7B795EB-9135-4241-9F17-D68B750BF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057" y="1886399"/>
            <a:ext cx="1944399" cy="16316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81C6814-D2F4-4C29-8624-C3A0D0B8C1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43"/>
          <a:stretch/>
        </p:blipFill>
        <p:spPr>
          <a:xfrm>
            <a:off x="7128648" y="3704930"/>
            <a:ext cx="1751216" cy="10208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6A0C071-84CC-4203-8935-98DE390702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43" b="13243"/>
          <a:stretch/>
        </p:blipFill>
        <p:spPr>
          <a:xfrm>
            <a:off x="7224522" y="4746993"/>
            <a:ext cx="1655342" cy="7799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E018EC1-298E-4CB3-8799-C4FF387833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42" y="1947427"/>
            <a:ext cx="2407042" cy="1631664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FBC42FF8-F7E5-4E32-849E-894B545DCA78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1884731" y="1993587"/>
            <a:ext cx="438302" cy="295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09A14574-8B4B-478A-830C-24EB3BA86497}"/>
              </a:ext>
            </a:extLst>
          </p:cNvPr>
          <p:cNvSpPr/>
          <p:nvPr/>
        </p:nvSpPr>
        <p:spPr>
          <a:xfrm>
            <a:off x="2323033" y="1870476"/>
            <a:ext cx="6303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Асфальт</a:t>
            </a:r>
            <a:endParaRPr lang="x-none" sz="1000" dirty="0"/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A0F7C507-9DF7-4DE2-AAF4-FB039251198E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1452682" y="2239808"/>
            <a:ext cx="860172" cy="200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468C85D-2228-4FFD-B8F8-3A5D814E40D6}"/>
              </a:ext>
            </a:extLst>
          </p:cNvPr>
          <p:cNvSpPr/>
          <p:nvPr/>
        </p:nvSpPr>
        <p:spPr>
          <a:xfrm>
            <a:off x="2312854" y="2116697"/>
            <a:ext cx="482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Грунт</a:t>
            </a:r>
            <a:endParaRPr lang="x-none" sz="1000" dirty="0"/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8CDD60C1-8EA2-454B-A3AC-6CE609660C00}"/>
              </a:ext>
            </a:extLst>
          </p:cNvPr>
          <p:cNvCxnSpPr>
            <a:cxnSpLocks/>
          </p:cNvCxnSpPr>
          <p:nvPr/>
        </p:nvCxnSpPr>
        <p:spPr>
          <a:xfrm flipH="1">
            <a:off x="1164650" y="2551308"/>
            <a:ext cx="1158383" cy="226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C3028E9E-89DD-4807-990D-732B3F649334}"/>
              </a:ext>
            </a:extLst>
          </p:cNvPr>
          <p:cNvSpPr/>
          <p:nvPr/>
        </p:nvSpPr>
        <p:spPr>
          <a:xfrm>
            <a:off x="2312708" y="2286677"/>
            <a:ext cx="1715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Сигнальная лента</a:t>
            </a:r>
          </a:p>
          <a:p>
            <a:r>
              <a:rPr lang="ru-RU" sz="1000" dirty="0"/>
              <a:t>Коммуникационный кабель</a:t>
            </a:r>
            <a:endParaRPr lang="x-none" sz="1000" dirty="0"/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xmlns="" id="{E80B2AF7-5E07-4A61-B13F-5BD6BED96AB7}"/>
              </a:ext>
            </a:extLst>
          </p:cNvPr>
          <p:cNvCxnSpPr>
            <a:cxnSpLocks/>
          </p:cNvCxnSpPr>
          <p:nvPr/>
        </p:nvCxnSpPr>
        <p:spPr>
          <a:xfrm flipH="1">
            <a:off x="1236658" y="2409078"/>
            <a:ext cx="1086375" cy="64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xmlns="" id="{7E936C39-FCC7-41CA-AEC0-9360FB94C684}"/>
              </a:ext>
            </a:extLst>
          </p:cNvPr>
          <p:cNvCxnSpPr>
            <a:cxnSpLocks/>
          </p:cNvCxnSpPr>
          <p:nvPr/>
        </p:nvCxnSpPr>
        <p:spPr>
          <a:xfrm flipH="1">
            <a:off x="1437672" y="2761047"/>
            <a:ext cx="870020" cy="175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80BAE666-C0A8-45E5-AA51-57258B6EC305}"/>
              </a:ext>
            </a:extLst>
          </p:cNvPr>
          <p:cNvSpPr/>
          <p:nvPr/>
        </p:nvSpPr>
        <p:spPr>
          <a:xfrm>
            <a:off x="2307692" y="2637937"/>
            <a:ext cx="5100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Песок</a:t>
            </a:r>
            <a:endParaRPr lang="x-none" sz="1000" dirty="0"/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xmlns="" id="{FA3A0A16-CD25-4159-8A6E-4063AA9F6DF2}"/>
              </a:ext>
            </a:extLst>
          </p:cNvPr>
          <p:cNvCxnSpPr>
            <a:cxnSpLocks/>
          </p:cNvCxnSpPr>
          <p:nvPr/>
        </p:nvCxnSpPr>
        <p:spPr>
          <a:xfrm flipH="1">
            <a:off x="1401808" y="2930734"/>
            <a:ext cx="903891" cy="168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3266AD88-C3DD-40AE-82DB-2A6A07D8DF47}"/>
              </a:ext>
            </a:extLst>
          </p:cNvPr>
          <p:cNvSpPr/>
          <p:nvPr/>
        </p:nvSpPr>
        <p:spPr>
          <a:xfrm>
            <a:off x="2305699" y="2826399"/>
            <a:ext cx="16530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Монтажная пена (жесткая)</a:t>
            </a:r>
            <a:endParaRPr lang="x-none" sz="1000" dirty="0"/>
          </a:p>
        </p:txBody>
      </p:sp>
      <p:sp>
        <p:nvSpPr>
          <p:cNvPr id="7181" name="Прямоугольник 7180">
            <a:extLst>
              <a:ext uri="{FF2B5EF4-FFF2-40B4-BE49-F238E27FC236}">
                <a16:creationId xmlns:a16="http://schemas.microsoft.com/office/drawing/2014/main" xmlns="" id="{269512F0-5851-4643-86A7-E05B959D3DF9}"/>
              </a:ext>
            </a:extLst>
          </p:cNvPr>
          <p:cNvSpPr/>
          <p:nvPr/>
        </p:nvSpPr>
        <p:spPr>
          <a:xfrm>
            <a:off x="90215" y="3561802"/>
            <a:ext cx="47871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Основный этапы работ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/>
              <a:t>Подготовка трубопровода;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/>
              <a:t>Установка труб и стяжек, установка расширительных подушек;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/>
              <a:t>Предварительный нагрев сети труб (или закрытого участка) до  примерно 75 °C с помощью электрической передвижной печи или, в случае модернизации существующей системы, предварительный обогрев обычно осуществляется теплоносителем от существующей котельной.</a:t>
            </a:r>
            <a:endParaRPr lang="x-none" sz="1200" dirty="0"/>
          </a:p>
        </p:txBody>
      </p:sp>
      <p:sp>
        <p:nvSpPr>
          <p:cNvPr id="7182" name="Прямоугольник 7181">
            <a:extLst>
              <a:ext uri="{FF2B5EF4-FFF2-40B4-BE49-F238E27FC236}">
                <a16:creationId xmlns:a16="http://schemas.microsoft.com/office/drawing/2014/main" xmlns="" id="{E31ED769-1E51-4804-A88D-31C783EF187D}"/>
              </a:ext>
            </a:extLst>
          </p:cNvPr>
          <p:cNvSpPr/>
          <p:nvPr/>
        </p:nvSpPr>
        <p:spPr>
          <a:xfrm>
            <a:off x="80742" y="5180237"/>
            <a:ext cx="6876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Данная технология </a:t>
            </a:r>
            <a:r>
              <a:rPr lang="ru-RU" sz="1200" b="1" u="sng" dirty="0"/>
              <a:t>существенно сократит </a:t>
            </a:r>
            <a:r>
              <a:rPr lang="ru-RU" sz="1200" dirty="0"/>
              <a:t>инвестиционные затраты, поскольку в большинстве ситуаций не требуются обычные компоненты компенсации теплового напряжения, такие как                         L-колено, U-колено, Z-колено.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1843825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6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" name="AutoShape 8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457200" y="385960"/>
            <a:ext cx="8229600" cy="609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FFFFFF"/>
                </a:solidFill>
                <a:effectLst>
                  <a:outerShdw blurRad="25400" dist="101600" dir="2220000" algn="tl" rotWithShape="0">
                    <a:srgbClr val="000000">
                      <a:alpha val="52000"/>
                    </a:srgbClr>
                  </a:outerShdw>
                </a:effectLst>
                <a:latin typeface="Helvetica"/>
                <a:ea typeface="+mj-ea"/>
                <a:cs typeface="Helvetica"/>
              </a:defRPr>
            </a:lvl1pPr>
          </a:lstStyle>
          <a:p>
            <a:r>
              <a:rPr lang="ru-RU" sz="2800" dirty="0"/>
              <a:t>Индикаторы стоимости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8339E623-52C6-4545-AACA-7C0FCDF03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734526"/>
              </p:ext>
            </p:extLst>
          </p:nvPr>
        </p:nvGraphicFramePr>
        <p:xfrm>
          <a:off x="165925" y="1412776"/>
          <a:ext cx="8736906" cy="41613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2209">
                  <a:extLst>
                    <a:ext uri="{9D8B030D-6E8A-4147-A177-3AD203B41FA5}">
                      <a16:colId xmlns:a16="http://schemas.microsoft.com/office/drawing/2014/main" xmlns="" val="860205517"/>
                    </a:ext>
                  </a:extLst>
                </a:gridCol>
                <a:gridCol w="3352395">
                  <a:extLst>
                    <a:ext uri="{9D8B030D-6E8A-4147-A177-3AD203B41FA5}">
                      <a16:colId xmlns:a16="http://schemas.microsoft.com/office/drawing/2014/main" xmlns="" val="3810482532"/>
                    </a:ext>
                  </a:extLst>
                </a:gridCol>
                <a:gridCol w="2912302">
                  <a:extLst>
                    <a:ext uri="{9D8B030D-6E8A-4147-A177-3AD203B41FA5}">
                      <a16:colId xmlns:a16="http://schemas.microsoft.com/office/drawing/2014/main" xmlns="" val="3583916810"/>
                    </a:ext>
                  </a:extLst>
                </a:gridCol>
              </a:tblGrid>
              <a:tr h="1425064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2600" b="1" dirty="0"/>
                        <a:t>Газовый котел</a:t>
                      </a:r>
                      <a:endParaRPr lang="x-none" sz="2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/>
                        <a:t>30-70 Евро/кВт</a:t>
                      </a:r>
                      <a:endParaRPr lang="x-none" sz="2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43733607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2600" b="1" dirty="0"/>
                        <a:t>Твердотопливный котел </a:t>
                      </a:r>
                      <a:r>
                        <a:rPr lang="en-US" sz="2600" b="1" dirty="0"/>
                        <a:t>&lt; 500 </a:t>
                      </a:r>
                      <a:r>
                        <a:rPr lang="ru-RU" sz="2600" b="1" dirty="0"/>
                        <a:t>кВт</a:t>
                      </a:r>
                      <a:endParaRPr lang="x-none" sz="2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/>
                        <a:t>200-300 Евро/кВт</a:t>
                      </a:r>
                      <a:endParaRPr lang="x-none" sz="2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57033870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2600" b="1" dirty="0"/>
                        <a:t>Твердотопливный котел </a:t>
                      </a:r>
                      <a:r>
                        <a:rPr lang="en-US" sz="2600" b="1" dirty="0"/>
                        <a:t>500</a:t>
                      </a:r>
                      <a:r>
                        <a:rPr lang="ru-RU" sz="2600" b="1" dirty="0"/>
                        <a:t>-2000</a:t>
                      </a:r>
                      <a:r>
                        <a:rPr lang="en-US" sz="2600" b="1" dirty="0"/>
                        <a:t> </a:t>
                      </a:r>
                      <a:r>
                        <a:rPr lang="ru-RU" sz="2600" b="1" dirty="0"/>
                        <a:t>кВт</a:t>
                      </a:r>
                      <a:endParaRPr lang="x-none" sz="2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/>
                        <a:t>100-200 Евро/кВт</a:t>
                      </a:r>
                      <a:endParaRPr lang="x-none" sz="2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955145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D7F0C3-5E5B-4FC5-BF26-8AC493FC0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50" y="1499549"/>
            <a:ext cx="1806733" cy="11946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D2F201F-80A6-4D2A-AB82-A69FBC067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82" y="4278000"/>
            <a:ext cx="1804301" cy="11946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CBD9E88-5C3C-4C31-A283-8EA27D261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82" y="2871372"/>
            <a:ext cx="1524418" cy="125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6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6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" name="AutoShape 8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457200" y="385960"/>
            <a:ext cx="8229600" cy="609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FFFFFF"/>
                </a:solidFill>
                <a:effectLst>
                  <a:outerShdw blurRad="25400" dist="101600" dir="2220000" algn="tl" rotWithShape="0">
                    <a:srgbClr val="000000">
                      <a:alpha val="52000"/>
                    </a:srgbClr>
                  </a:outerShdw>
                </a:effectLst>
                <a:latin typeface="Helvetica"/>
                <a:ea typeface="+mj-ea"/>
                <a:cs typeface="Helvetica"/>
              </a:defRPr>
            </a:lvl1pPr>
          </a:lstStyle>
          <a:p>
            <a:r>
              <a:rPr lang="ru-RU" sz="2800" dirty="0"/>
              <a:t>Индикаторы стоимости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8339E623-52C6-4545-AACA-7C0FCDF03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330625"/>
              </p:ext>
            </p:extLst>
          </p:nvPr>
        </p:nvGraphicFramePr>
        <p:xfrm>
          <a:off x="155574" y="1124744"/>
          <a:ext cx="8880921" cy="47537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0202">
                  <a:extLst>
                    <a:ext uri="{9D8B030D-6E8A-4147-A177-3AD203B41FA5}">
                      <a16:colId xmlns:a16="http://schemas.microsoft.com/office/drawing/2014/main" xmlns="" val="860205517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xmlns="" val="3810482532"/>
                    </a:ext>
                  </a:extLst>
                </a:gridCol>
                <a:gridCol w="3024335">
                  <a:extLst>
                    <a:ext uri="{9D8B030D-6E8A-4147-A177-3AD203B41FA5}">
                      <a16:colId xmlns:a16="http://schemas.microsoft.com/office/drawing/2014/main" xmlns="" val="3583916810"/>
                    </a:ext>
                  </a:extLst>
                </a:gridCol>
              </a:tblGrid>
              <a:tr h="1129972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2600" b="1" dirty="0" err="1"/>
                        <a:t>Предизолированные</a:t>
                      </a:r>
                      <a:r>
                        <a:rPr lang="ru-RU" sz="2600" b="1" dirty="0"/>
                        <a:t> трубы </a:t>
                      </a:r>
                      <a:r>
                        <a:rPr lang="en-US" sz="2600" b="1" dirty="0"/>
                        <a:t>&lt;</a:t>
                      </a:r>
                      <a:r>
                        <a:rPr lang="ru-RU" sz="2600" b="1" dirty="0"/>
                        <a:t> </a:t>
                      </a:r>
                      <a:r>
                        <a:rPr lang="en-US" sz="2600" b="1" dirty="0"/>
                        <a:t>DN 100 </a:t>
                      </a:r>
                      <a:endParaRPr lang="x-none" sz="2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/>
                        <a:t>15</a:t>
                      </a:r>
                      <a:r>
                        <a:rPr lang="ru-RU" sz="2600" b="1" dirty="0"/>
                        <a:t>0-200 Евро/м траншеи 2-х </a:t>
                      </a:r>
                      <a:r>
                        <a:rPr lang="ru-RU" sz="2600" b="1" dirty="0" err="1"/>
                        <a:t>тр.изм</a:t>
                      </a:r>
                      <a:endParaRPr lang="x-none" sz="2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43733607"/>
                  </a:ext>
                </a:extLst>
              </a:tr>
              <a:tr h="1063502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2600" b="1" dirty="0" err="1"/>
                        <a:t>Предизолированные</a:t>
                      </a:r>
                      <a:r>
                        <a:rPr lang="ru-RU" sz="2600" b="1" dirty="0"/>
                        <a:t> трубы </a:t>
                      </a:r>
                      <a:r>
                        <a:rPr lang="en-US" sz="2600" b="1" dirty="0"/>
                        <a:t>DN 100-200</a:t>
                      </a:r>
                      <a:endParaRPr lang="x-none" sz="2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/>
                        <a:t>200-300 Евро/м траншеи 2-х </a:t>
                      </a:r>
                      <a:r>
                        <a:rPr lang="ru-RU" sz="2600" b="1" dirty="0" err="1"/>
                        <a:t>тр.изм</a:t>
                      </a:r>
                      <a:endParaRPr lang="ru-RU" sz="2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57033870"/>
                  </a:ext>
                </a:extLst>
              </a:tr>
              <a:tr h="126291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2600" b="1" dirty="0"/>
                        <a:t>Индивидуальный тепловой пункт                </a:t>
                      </a:r>
                      <a:r>
                        <a:rPr lang="en-US" sz="2600" b="1" dirty="0"/>
                        <a:t>&lt;100 </a:t>
                      </a:r>
                      <a:r>
                        <a:rPr lang="ru-RU" sz="2600" b="1" dirty="0"/>
                        <a:t>кВт</a:t>
                      </a:r>
                      <a:endParaRPr lang="x-none" sz="2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/>
                        <a:t>100-130 Евро/кВт</a:t>
                      </a:r>
                      <a:endParaRPr lang="x-none" sz="2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955145"/>
                  </a:ext>
                </a:extLst>
              </a:tr>
              <a:tr h="126291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2600" b="1" dirty="0"/>
                        <a:t>Индивидуальный тепловой пункт            </a:t>
                      </a:r>
                      <a:r>
                        <a:rPr lang="en-US" sz="2600" b="1" dirty="0"/>
                        <a:t>100</a:t>
                      </a:r>
                      <a:r>
                        <a:rPr lang="ru-RU" sz="2600" b="1" dirty="0"/>
                        <a:t>-300</a:t>
                      </a:r>
                      <a:r>
                        <a:rPr lang="en-US" sz="2600" b="1" dirty="0"/>
                        <a:t> </a:t>
                      </a:r>
                      <a:r>
                        <a:rPr lang="ru-RU" sz="2600" b="1" dirty="0"/>
                        <a:t>кВт</a:t>
                      </a:r>
                      <a:endParaRPr lang="x-none" sz="2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/>
                        <a:t>50-100 Евро/кВт</a:t>
                      </a:r>
                      <a:endParaRPr lang="x-none" sz="2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75697762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60EED4C-FEB4-4546-9D77-6CD85B0E1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96116"/>
            <a:ext cx="1109568" cy="10272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74D03D2-2A4C-4947-A2A3-B7190726F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97" y="2305672"/>
            <a:ext cx="1435723" cy="9550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F106EE3-2E7A-4EC1-953B-4F70D1AE3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80" y="3389688"/>
            <a:ext cx="1502358" cy="11253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A416CFC-8D04-4FEB-A25C-A60FF17AC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68" y="4620741"/>
            <a:ext cx="1875335" cy="125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66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6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" name="AutoShape 8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457200" y="385960"/>
            <a:ext cx="8229600" cy="609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FFFFFF"/>
                </a:solidFill>
                <a:effectLst>
                  <a:outerShdw blurRad="25400" dist="101600" dir="2220000" algn="tl" rotWithShape="0">
                    <a:srgbClr val="000000">
                      <a:alpha val="52000"/>
                    </a:srgbClr>
                  </a:outerShdw>
                </a:effectLst>
                <a:latin typeface="Helvetica"/>
                <a:ea typeface="+mj-ea"/>
                <a:cs typeface="Helvetica"/>
              </a:defRPr>
            </a:lvl1pPr>
          </a:lstStyle>
          <a:p>
            <a:r>
              <a:rPr lang="ru-RU" sz="2800" dirty="0"/>
              <a:t>Индикаторы стоимости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752AF2D-1615-483F-8B36-6E3231B35AB6}"/>
              </a:ext>
            </a:extLst>
          </p:cNvPr>
          <p:cNvSpPr/>
          <p:nvPr/>
        </p:nvSpPr>
        <p:spPr>
          <a:xfrm>
            <a:off x="404644" y="1006881"/>
            <a:ext cx="77201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Микро-</a:t>
            </a:r>
            <a:r>
              <a:rPr lang="ru-RU" sz="2400" b="1" dirty="0" err="1"/>
              <a:t>когенерационная</a:t>
            </a:r>
            <a:r>
              <a:rPr lang="ru-RU" sz="2400" b="1" dirty="0"/>
              <a:t> установка на биомассе</a:t>
            </a:r>
            <a:endParaRPr lang="ru-RU" sz="2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AFDC462-0C06-4388-A10D-20DEC89D885E}"/>
              </a:ext>
            </a:extLst>
          </p:cNvPr>
          <p:cNvSpPr/>
          <p:nvPr/>
        </p:nvSpPr>
        <p:spPr>
          <a:xfrm>
            <a:off x="155575" y="5556136"/>
            <a:ext cx="5958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400" dirty="0"/>
              <a:t>Информация предоставленная на основании коммерческого предложения</a:t>
            </a:r>
            <a:endParaRPr lang="ru-RU" sz="1400" dirty="0">
              <a:solidFill>
                <a:srgbClr val="000000"/>
              </a:solidFill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A8A7BDE4-853C-4EDD-8F69-307D86CC2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990860"/>
              </p:ext>
            </p:extLst>
          </p:nvPr>
        </p:nvGraphicFramePr>
        <p:xfrm>
          <a:off x="155575" y="4208723"/>
          <a:ext cx="5872331" cy="134112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49198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2115">
                <a:tc>
                  <a:txBody>
                    <a:bodyPr/>
                    <a:lstStyle/>
                    <a:p>
                      <a:r>
                        <a:rPr lang="ru-RU" altLang="ru-RU" sz="1600" dirty="0">
                          <a:solidFill>
                            <a:schemeClr val="tx1"/>
                          </a:solidFill>
                        </a:rPr>
                        <a:t>Мощность установки электрическая / тепловая, кВт: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51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/ 107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211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>
                          <a:solidFill>
                            <a:schemeClr val="tx1"/>
                          </a:solidFill>
                        </a:rPr>
                        <a:t>КПД Электрический / Общий , %: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27 / 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211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>
                          <a:solidFill>
                            <a:schemeClr val="tx1"/>
                          </a:solidFill>
                        </a:rPr>
                        <a:t>Общая стоимость (</a:t>
                      </a:r>
                      <a:r>
                        <a:rPr lang="ru-RU" altLang="ru-RU" sz="1600" b="1" dirty="0">
                          <a:solidFill>
                            <a:srgbClr val="FF0000"/>
                          </a:solidFill>
                        </a:rPr>
                        <a:t>только оборудование!!!</a:t>
                      </a:r>
                      <a:r>
                        <a:rPr lang="ru-RU" altLang="ru-RU" sz="1600" b="1" dirty="0">
                          <a:solidFill>
                            <a:schemeClr val="tx1"/>
                          </a:solidFill>
                        </a:rPr>
                        <a:t>), Евро: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273 485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461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>
                          <a:solidFill>
                            <a:schemeClr val="tx1"/>
                          </a:solidFill>
                        </a:rPr>
                        <a:t>Индикатор, Евро</a:t>
                      </a:r>
                      <a:r>
                        <a:rPr lang="ru-RU" altLang="ru-RU" sz="1600" b="1" baseline="0" dirty="0">
                          <a:solidFill>
                            <a:schemeClr val="tx1"/>
                          </a:solidFill>
                        </a:rPr>
                        <a:t> / кВт эл.</a:t>
                      </a:r>
                      <a:endParaRPr lang="ru-RU" alt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5 362,5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3" name="Bild 8">
            <a:extLst>
              <a:ext uri="{FF2B5EF4-FFF2-40B4-BE49-F238E27FC236}">
                <a16:creationId xmlns:a16="http://schemas.microsoft.com/office/drawing/2014/main" xmlns="" id="{665F0F7C-6447-4F0E-9A2A-E41AC5CF6AB6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99" y="1468546"/>
            <a:ext cx="4530726" cy="262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29EC11CE-3FE7-45CE-B700-C0F1A5657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183" y="3576055"/>
            <a:ext cx="2467616" cy="202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DC262E94-E29A-4133-9A37-1F79BA946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0" t="24746" r="31968" b="15227"/>
          <a:stretch/>
        </p:blipFill>
        <p:spPr bwMode="auto">
          <a:xfrm>
            <a:off x="5693487" y="1478919"/>
            <a:ext cx="2802813" cy="217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567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dirty="0"/>
              <a:t>Постановка задачи</a:t>
            </a:r>
            <a:endParaRPr lang="ru-RU" sz="32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699576F-FEB3-457B-980E-CAA1817EDEC9}"/>
              </a:ext>
            </a:extLst>
          </p:cNvPr>
          <p:cNvSpPr/>
          <p:nvPr/>
        </p:nvSpPr>
        <p:spPr>
          <a:xfrm>
            <a:off x="696315" y="1186531"/>
            <a:ext cx="77513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Эффективность системы централизованного теплоснабжения (ЦТС). </a:t>
            </a:r>
          </a:p>
          <a:p>
            <a:pPr algn="ctr"/>
            <a:r>
              <a:rPr lang="ru-RU" sz="2000" b="1" dirty="0"/>
              <a:t>Определение потерь.</a:t>
            </a:r>
            <a:endParaRPr lang="ru-RU" sz="2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595A8D7-C0AC-4063-AEB2-935718F9BF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0" r="1780"/>
          <a:stretch/>
        </p:blipFill>
        <p:spPr>
          <a:xfrm>
            <a:off x="1006578" y="2800350"/>
            <a:ext cx="7572375" cy="3023742"/>
          </a:xfrm>
          <a:prstGeom prst="rect">
            <a:avLst/>
          </a:prstGeom>
        </p:spPr>
      </p:pic>
      <p:sp>
        <p:nvSpPr>
          <p:cNvPr id="13" name="Выноска со стрелкой вниз 9">
            <a:extLst>
              <a:ext uri="{FF2B5EF4-FFF2-40B4-BE49-F238E27FC236}">
                <a16:creationId xmlns:a16="http://schemas.microsoft.com/office/drawing/2014/main" xmlns="" id="{2B797FD0-DFC8-4270-828E-39E2494ACC17}"/>
              </a:ext>
            </a:extLst>
          </p:cNvPr>
          <p:cNvSpPr/>
          <p:nvPr/>
        </p:nvSpPr>
        <p:spPr>
          <a:xfrm>
            <a:off x="523875" y="2466975"/>
            <a:ext cx="1857375" cy="1323974"/>
          </a:xfrm>
          <a:prstGeom prst="downArrow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КПД котлов:  70-90 %;</a:t>
            </a:r>
          </a:p>
          <a:p>
            <a:r>
              <a:rPr lang="ru-RU" sz="1200" b="1" dirty="0"/>
              <a:t>КПД ТЭЦ: </a:t>
            </a:r>
          </a:p>
          <a:p>
            <a:r>
              <a:rPr lang="ru-RU" sz="1200" b="1" dirty="0"/>
              <a:t>Электрический 35-45%;</a:t>
            </a:r>
          </a:p>
          <a:p>
            <a:r>
              <a:rPr lang="ru-RU" sz="1200" b="1" dirty="0"/>
              <a:t>Тепловой 40-45%;</a:t>
            </a:r>
          </a:p>
        </p:txBody>
      </p:sp>
      <p:sp>
        <p:nvSpPr>
          <p:cNvPr id="14" name="Выноска со стрелкой вниз 11">
            <a:extLst>
              <a:ext uri="{FF2B5EF4-FFF2-40B4-BE49-F238E27FC236}">
                <a16:creationId xmlns:a16="http://schemas.microsoft.com/office/drawing/2014/main" xmlns="" id="{FB0E0994-E07D-44FC-B7C4-24CBFA625F5B}"/>
              </a:ext>
            </a:extLst>
          </p:cNvPr>
          <p:cNvSpPr/>
          <p:nvPr/>
        </p:nvSpPr>
        <p:spPr>
          <a:xfrm>
            <a:off x="3467101" y="3867150"/>
            <a:ext cx="2085974" cy="1235646"/>
          </a:xfrm>
          <a:prstGeom prst="downArrow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Тепловые потери до 30%;</a:t>
            </a:r>
          </a:p>
          <a:p>
            <a:r>
              <a:rPr lang="ru-RU" sz="1200" b="1" dirty="0"/>
              <a:t>Потери теплоносителя около 0,5 м</a:t>
            </a:r>
            <a:r>
              <a:rPr lang="ru-RU" sz="1200" b="1" dirty="0">
                <a:latin typeface="Times New Roman"/>
                <a:cs typeface="Times New Roman"/>
              </a:rPr>
              <a:t>³</a:t>
            </a:r>
            <a:r>
              <a:rPr lang="ru-RU" sz="1200" b="1" dirty="0"/>
              <a:t>.ч/км сети</a:t>
            </a:r>
          </a:p>
        </p:txBody>
      </p:sp>
      <p:sp>
        <p:nvSpPr>
          <p:cNvPr id="15" name="Выноска со стрелкой вниз 12">
            <a:extLst>
              <a:ext uri="{FF2B5EF4-FFF2-40B4-BE49-F238E27FC236}">
                <a16:creationId xmlns:a16="http://schemas.microsoft.com/office/drawing/2014/main" xmlns="" id="{3F46B565-5B8B-43AB-AC7A-913CCB1DD10C}"/>
              </a:ext>
            </a:extLst>
          </p:cNvPr>
          <p:cNvSpPr/>
          <p:nvPr/>
        </p:nvSpPr>
        <p:spPr>
          <a:xfrm>
            <a:off x="5553075" y="2466976"/>
            <a:ext cx="2085974" cy="1035620"/>
          </a:xfrm>
          <a:prstGeom prst="downArrow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/>
              <a:t>Тепловые потери до 50%;</a:t>
            </a:r>
          </a:p>
        </p:txBody>
      </p:sp>
    </p:spTree>
    <p:extLst>
      <p:ext uri="{BB962C8B-B14F-4D97-AF65-F5344CB8AC3E}">
        <p14:creationId xmlns:p14="http://schemas.microsoft.com/office/powerpoint/2010/main" val="2618481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6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" name="AutoShape 8" descr="Результат пошуку зображень за запитом &quot;фото теплий дім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457200" y="385960"/>
            <a:ext cx="8229600" cy="609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FFFFFF"/>
                </a:solidFill>
                <a:effectLst>
                  <a:outerShdw blurRad="25400" dist="101600" dir="2220000" algn="tl" rotWithShape="0">
                    <a:srgbClr val="000000">
                      <a:alpha val="52000"/>
                    </a:srgbClr>
                  </a:outerShdw>
                </a:effectLst>
                <a:latin typeface="Helvetica"/>
                <a:ea typeface="+mj-ea"/>
                <a:cs typeface="Helvetica"/>
              </a:defRPr>
            </a:lvl1pPr>
          </a:lstStyle>
          <a:p>
            <a:r>
              <a:rPr lang="ru-RU" sz="2800" dirty="0"/>
              <a:t>Индикаторы стоимости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A272D67-37DF-433B-A5A4-E5EAF4FB4C33}"/>
              </a:ext>
            </a:extLst>
          </p:cNvPr>
          <p:cNvSpPr/>
          <p:nvPr/>
        </p:nvSpPr>
        <p:spPr>
          <a:xfrm>
            <a:off x="404644" y="1006881"/>
            <a:ext cx="77201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Микро-</a:t>
            </a:r>
            <a:r>
              <a:rPr lang="ru-RU" sz="2400" b="1" dirty="0" err="1"/>
              <a:t>когенерационная</a:t>
            </a:r>
            <a:r>
              <a:rPr lang="ru-RU" sz="2400" b="1" dirty="0"/>
              <a:t> установка на биомассе</a:t>
            </a:r>
            <a:endParaRPr lang="ru-RU" sz="2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E7BEEE7-FD20-4ACC-8325-9BF5F7AB0C93}"/>
              </a:ext>
            </a:extLst>
          </p:cNvPr>
          <p:cNvSpPr/>
          <p:nvPr/>
        </p:nvSpPr>
        <p:spPr>
          <a:xfrm>
            <a:off x="404644" y="5549843"/>
            <a:ext cx="5958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400" dirty="0"/>
              <a:t>Информация предоставленная на основании коммерческого предложения</a:t>
            </a:r>
            <a:endParaRPr lang="ru-RU" sz="1400" dirty="0">
              <a:solidFill>
                <a:srgbClr val="00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0A953745-07C1-41D3-87A1-57375DEB5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87621"/>
            <a:ext cx="5988050" cy="26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1382362A-6EF6-4824-8B52-DFC361450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709825"/>
              </p:ext>
            </p:extLst>
          </p:nvPr>
        </p:nvGraphicFramePr>
        <p:xfrm>
          <a:off x="155575" y="4571251"/>
          <a:ext cx="5988050" cy="100584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50167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12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2115">
                <a:tc>
                  <a:txBody>
                    <a:bodyPr/>
                    <a:lstStyle/>
                    <a:p>
                      <a:r>
                        <a:rPr lang="ru-RU" altLang="ru-RU" sz="1600" dirty="0">
                          <a:solidFill>
                            <a:schemeClr val="tx1"/>
                          </a:solidFill>
                        </a:rPr>
                        <a:t>Мощность установки электрическая / тепловая, кВт: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45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/ 10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211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>
                          <a:solidFill>
                            <a:schemeClr val="tx1"/>
                          </a:solidFill>
                        </a:rPr>
                        <a:t>Общая стоимость (оборудование +</a:t>
                      </a:r>
                      <a:r>
                        <a:rPr lang="ru-RU" altLang="ru-RU" sz="1600" b="1" baseline="0" dirty="0">
                          <a:solidFill>
                            <a:schemeClr val="tx1"/>
                          </a:solidFill>
                        </a:rPr>
                        <a:t> транспорт, </a:t>
                      </a:r>
                      <a:r>
                        <a:rPr lang="ru-RU" altLang="ru-RU" sz="1600" b="1" dirty="0">
                          <a:solidFill>
                            <a:schemeClr val="tx1"/>
                          </a:solidFill>
                        </a:rPr>
                        <a:t>), Евро: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189 405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461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>
                          <a:solidFill>
                            <a:schemeClr val="tx1"/>
                          </a:solidFill>
                        </a:rPr>
                        <a:t>Индикатор, Евро</a:t>
                      </a:r>
                      <a:r>
                        <a:rPr lang="ru-RU" altLang="ru-RU" sz="1600" b="1" baseline="0" dirty="0">
                          <a:solidFill>
                            <a:schemeClr val="tx1"/>
                          </a:solidFill>
                        </a:rPr>
                        <a:t> / кВт эл.</a:t>
                      </a:r>
                      <a:endParaRPr lang="ru-RU" alt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4 209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F8E24241-76EA-4BB0-9573-745D16646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687621"/>
            <a:ext cx="2667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735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81FB2FFB-7E6A-46C9-9BFE-EF70B1CC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6984776" cy="504056"/>
          </a:xfrm>
        </p:spPr>
        <p:txBody>
          <a:bodyPr/>
          <a:lstStyle/>
          <a:p>
            <a:r>
              <a:rPr lang="ru-RU" sz="3200" dirty="0"/>
              <a:t>Браслав (Беларусь)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C7FDAB39-B93D-4BC2-AEDD-3F7D6D9BB879}"/>
              </a:ext>
            </a:extLst>
          </p:cNvPr>
          <p:cNvSpPr/>
          <p:nvPr/>
        </p:nvSpPr>
        <p:spPr>
          <a:xfrm>
            <a:off x="303958" y="1124744"/>
            <a:ext cx="8444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БРАСЛАВ - первый климатически нейтральный муниципалитет в Беларуси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C5BDBFD-8918-42ED-A34A-0273BB8E0E05}"/>
              </a:ext>
            </a:extLst>
          </p:cNvPr>
          <p:cNvSpPr txBox="1"/>
          <p:nvPr/>
        </p:nvSpPr>
        <p:spPr>
          <a:xfrm>
            <a:off x="60797" y="1903352"/>
            <a:ext cx="58765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Реконструкция котельной: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Замена газовых котлов на твердотопливные котлы на щепе мощностью 500, 1000 и 3000 кВт;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Замена сетевого насоса с установкой привода частотного регулирования;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Установка новой ХВО;</a:t>
            </a:r>
          </a:p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Замена 2069 м. теплотрассы на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предизолированные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трубы.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49B5D76B-A09B-4291-A761-777CCF4FD9B2}"/>
              </a:ext>
            </a:extLst>
          </p:cNvPr>
          <p:cNvSpPr/>
          <p:nvPr/>
        </p:nvSpPr>
        <p:spPr>
          <a:xfrm>
            <a:off x="6084168" y="2091307"/>
            <a:ext cx="305983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МВт-ч в год</a:t>
            </a:r>
            <a:endParaRPr lang="uk-UA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AED8ABB6-0035-4FC1-B195-3AEB94969977}"/>
              </a:ext>
            </a:extLst>
          </p:cNvPr>
          <p:cNvSpPr/>
          <p:nvPr/>
        </p:nvSpPr>
        <p:spPr>
          <a:xfrm>
            <a:off x="5894244" y="3480114"/>
            <a:ext cx="32026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2714 тон СО</a:t>
            </a:r>
            <a:r>
              <a:rPr lang="ru-RU" sz="2400" b="1" baseline="-25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год</a:t>
            </a:r>
            <a:endParaRPr lang="uk-UA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91D29A7D-F4CF-43CF-B0A5-BF3AA5BAC87F}"/>
              </a:ext>
            </a:extLst>
          </p:cNvPr>
          <p:cNvSpPr/>
          <p:nvPr/>
        </p:nvSpPr>
        <p:spPr>
          <a:xfrm>
            <a:off x="5937354" y="3997745"/>
            <a:ext cx="32026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80000 евро в год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кутник 13">
            <a:extLst>
              <a:ext uri="{FF2B5EF4-FFF2-40B4-BE49-F238E27FC236}">
                <a16:creationId xmlns:a16="http://schemas.microsoft.com/office/drawing/2014/main" xmlns="" id="{6A41D839-5BFE-4D8D-9460-7EEF74BF4F1B}"/>
              </a:ext>
            </a:extLst>
          </p:cNvPr>
          <p:cNvSpPr/>
          <p:nvPr/>
        </p:nvSpPr>
        <p:spPr>
          <a:xfrm>
            <a:off x="6068077" y="2613508"/>
            <a:ext cx="30598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3500 </a:t>
            </a: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МВт-ч в год «чистой энергии»</a:t>
            </a:r>
            <a:endParaRPr lang="uk-UA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968EC71-A2E7-4077-8583-9196553690C2}"/>
              </a:ext>
            </a:extLst>
          </p:cNvPr>
          <p:cNvSpPr/>
          <p:nvPr/>
        </p:nvSpPr>
        <p:spPr>
          <a:xfrm>
            <a:off x="69351" y="3876148"/>
            <a:ext cx="71332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 мероприятия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Установка солнечного коллектора в детском саде;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Замена 54 светильников уличного освещения на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LED;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Установка 5-и автономных фонарей, работающих на энергии Солнца.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6F331223-4A08-4790-AB16-4AE56AC26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840025"/>
              </p:ext>
            </p:extLst>
          </p:nvPr>
        </p:nvGraphicFramePr>
        <p:xfrm>
          <a:off x="179512" y="4965872"/>
          <a:ext cx="878497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345407115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95362027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349062377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416677056"/>
                    </a:ext>
                  </a:extLst>
                </a:gridCol>
              </a:tblGrid>
              <a:tr h="21359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Мероприятие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Общая инвестиция, Евро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Индикатор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Показатель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9500737"/>
                  </a:ext>
                </a:extLst>
              </a:tr>
              <a:tr h="213592">
                <a:tc>
                  <a:txBody>
                    <a:bodyPr/>
                    <a:lstStyle/>
                    <a:p>
                      <a:r>
                        <a:rPr lang="ru-RU" sz="1400" dirty="0"/>
                        <a:t>Модернизация теплотрассы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145 000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Евро/м. 2-х </a:t>
                      </a:r>
                      <a:r>
                        <a:rPr lang="ru-RU" sz="1400" dirty="0" err="1"/>
                        <a:t>тр.изм</a:t>
                      </a:r>
                      <a:r>
                        <a:rPr lang="ru-RU" sz="1400" dirty="0"/>
                        <a:t>.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140.1</a:t>
                      </a:r>
                      <a:endParaRPr lang="x-none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3409895"/>
                  </a:ext>
                </a:extLst>
              </a:tr>
              <a:tr h="293968">
                <a:tc>
                  <a:txBody>
                    <a:bodyPr/>
                    <a:lstStyle/>
                    <a:p>
                      <a:r>
                        <a:rPr lang="ru-RU" sz="1400" dirty="0"/>
                        <a:t>Реконструкция котельной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766 237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Евро/кВт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170.3</a:t>
                      </a:r>
                      <a:endParaRPr lang="x-none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7492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0314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81FB2FFB-7E6A-46C9-9BFE-EF70B1CC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6984776" cy="504056"/>
          </a:xfrm>
        </p:spPr>
        <p:txBody>
          <a:bodyPr/>
          <a:lstStyle/>
          <a:p>
            <a:r>
              <a:rPr lang="ru-RU" sz="3200" dirty="0"/>
              <a:t>Браслав (Беларусь)</a:t>
            </a:r>
          </a:p>
        </p:txBody>
      </p:sp>
      <p:pic>
        <p:nvPicPr>
          <p:cNvPr id="17" name="Picture 3" descr="C:\Users\Admin\Desktop\през\телосети 41.jpg">
            <a:extLst>
              <a:ext uri="{FF2B5EF4-FFF2-40B4-BE49-F238E27FC236}">
                <a16:creationId xmlns:a16="http://schemas.microsoft.com/office/drawing/2014/main" xmlns="" id="{93F66025-9EBB-47C5-958A-DCD04132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10" y="3686389"/>
            <a:ext cx="2848423" cy="1902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A4F85AB-D473-47D5-99BA-2C8F0008A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30" y="1264587"/>
            <a:ext cx="3040335" cy="18242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51A20BD-F662-4D81-8780-F4C9250DE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55" y="1264587"/>
            <a:ext cx="3040333" cy="1824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DCBA7A5-46A6-470C-80A2-25E3B5BD5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55" y="3694465"/>
            <a:ext cx="2975810" cy="1898947"/>
          </a:xfrm>
          <a:prstGeom prst="rect">
            <a:avLst/>
          </a:prstGeom>
        </p:spPr>
      </p:pic>
      <p:pic>
        <p:nvPicPr>
          <p:cNvPr id="4" name="Рисунок 3" descr="Изображение выглядит как здание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A077588E-252F-44EE-8DCD-0E683DA47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1" y="1264587"/>
            <a:ext cx="2737630" cy="18242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утренний, кухня, металличес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957E525-AA94-4E17-B4D3-8FF5A686DE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54" y="3686389"/>
            <a:ext cx="3040334" cy="19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03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81FB2FFB-7E6A-46C9-9BFE-EF70B1CC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6984776" cy="504056"/>
          </a:xfrm>
        </p:spPr>
        <p:txBody>
          <a:bodyPr/>
          <a:lstStyle/>
          <a:p>
            <a:r>
              <a:rPr lang="ru-RU" dirty="0"/>
              <a:t>Голая Пристань (Украина)</a:t>
            </a:r>
            <a:endParaRPr lang="ru-RU" sz="3200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C7FDAB39-B93D-4BC2-AEDD-3F7D6D9BB879}"/>
              </a:ext>
            </a:extLst>
          </p:cNvPr>
          <p:cNvSpPr/>
          <p:nvPr/>
        </p:nvSpPr>
        <p:spPr>
          <a:xfrm>
            <a:off x="35496" y="1013827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Внедрение экономически-целесообразной модели устойчивого энергетического развития теплоснабжения на примере теплового района города Голая Пристань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C5BDBFD-8918-42ED-A34A-0273BB8E0E05}"/>
              </a:ext>
            </a:extLst>
          </p:cNvPr>
          <p:cNvSpPr txBox="1"/>
          <p:nvPr/>
        </p:nvSpPr>
        <p:spPr>
          <a:xfrm>
            <a:off x="72008" y="2435496"/>
            <a:ext cx="6033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indent="346075" algn="just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Реконструкция системы отопления детского сада №1   </a:t>
            </a:r>
          </a:p>
          <a:p>
            <a:pPr indent="0">
              <a:buNone/>
            </a:pPr>
            <a:r>
              <a:rPr lang="ru-RU" sz="1600" b="1" dirty="0"/>
              <a:t>      отопительной площадью 2225 </a:t>
            </a:r>
            <a:r>
              <a:rPr lang="ru-RU" sz="1600" b="1" dirty="0" err="1"/>
              <a:t>м.кв</a:t>
            </a:r>
            <a:r>
              <a:rPr lang="ru-RU" sz="1600" b="1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Реконструкция котельной № 7 с установкой 2-х </a:t>
            </a:r>
          </a:p>
          <a:p>
            <a:pPr indent="0">
              <a:buNone/>
            </a:pPr>
            <a:r>
              <a:rPr lang="ru-RU" sz="1600" b="1" dirty="0"/>
              <a:t>      котлов 320 кВт;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Замена 407 м теплотрассы.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9F203E83-562B-4EAA-BC01-FE888E0834CE}"/>
              </a:ext>
            </a:extLst>
          </p:cNvPr>
          <p:cNvSpPr/>
          <p:nvPr/>
        </p:nvSpPr>
        <p:spPr>
          <a:xfrm>
            <a:off x="5924534" y="2277258"/>
            <a:ext cx="31323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821</a:t>
            </a:r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МВт-ч в год</a:t>
            </a:r>
            <a:endParaRPr lang="uk-UA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xmlns="" id="{A66A96B7-71F9-400B-98C1-255F8923875E}"/>
              </a:ext>
            </a:extLst>
          </p:cNvPr>
          <p:cNvSpPr/>
          <p:nvPr/>
        </p:nvSpPr>
        <p:spPr>
          <a:xfrm>
            <a:off x="5933829" y="3563586"/>
            <a:ext cx="313234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366 тон СО</a:t>
            </a:r>
            <a:r>
              <a:rPr lang="ru-RU" sz="2400" b="1" baseline="-25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год</a:t>
            </a:r>
            <a:endParaRPr lang="uk-UA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xmlns="" id="{F793BEF5-7EE4-41DC-9D3E-6B9A3E56A8F6}"/>
              </a:ext>
            </a:extLst>
          </p:cNvPr>
          <p:cNvSpPr/>
          <p:nvPr/>
        </p:nvSpPr>
        <p:spPr>
          <a:xfrm>
            <a:off x="5924535" y="3976118"/>
            <a:ext cx="313234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50000 евро в год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кутник 13">
            <a:extLst>
              <a:ext uri="{FF2B5EF4-FFF2-40B4-BE49-F238E27FC236}">
                <a16:creationId xmlns:a16="http://schemas.microsoft.com/office/drawing/2014/main" xmlns="" id="{BFC3DE06-FF8D-4B72-84BA-AF9A84EAE464}"/>
              </a:ext>
            </a:extLst>
          </p:cNvPr>
          <p:cNvSpPr/>
          <p:nvPr/>
        </p:nvSpPr>
        <p:spPr>
          <a:xfrm>
            <a:off x="5519782" y="2732589"/>
            <a:ext cx="39604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825 </a:t>
            </a: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МВт-ч в год «чистой энергии»</a:t>
            </a:r>
            <a:endParaRPr lang="uk-UA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700ECA1-0F22-42CA-A90B-30506DFEAF32}"/>
              </a:ext>
            </a:extLst>
          </p:cNvPr>
          <p:cNvSpPr/>
          <p:nvPr/>
        </p:nvSpPr>
        <p:spPr>
          <a:xfrm>
            <a:off x="77825" y="380475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0">
              <a:buNone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 мероприятия</a:t>
            </a:r>
          </a:p>
          <a:p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Термомодернизация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школы №1.</a:t>
            </a:r>
          </a:p>
        </p:txBody>
      </p:sp>
      <p:graphicFrame>
        <p:nvGraphicFramePr>
          <p:cNvPr id="14" name="Таблица 5">
            <a:extLst>
              <a:ext uri="{FF2B5EF4-FFF2-40B4-BE49-F238E27FC236}">
                <a16:creationId xmlns:a16="http://schemas.microsoft.com/office/drawing/2014/main" xmlns="" id="{E97D5830-057E-4C90-9C8C-0C87A675F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158959"/>
              </p:ext>
            </p:extLst>
          </p:nvPr>
        </p:nvGraphicFramePr>
        <p:xfrm>
          <a:off x="179512" y="4582098"/>
          <a:ext cx="8784976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345407115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95362027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349062377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416677056"/>
                    </a:ext>
                  </a:extLst>
                </a:gridCol>
              </a:tblGrid>
              <a:tr h="21359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Мероприятие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Общая инвестиция, Евро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Индикатор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Показатель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9500737"/>
                  </a:ext>
                </a:extLst>
              </a:tr>
              <a:tr h="213592">
                <a:tc>
                  <a:txBody>
                    <a:bodyPr/>
                    <a:lstStyle/>
                    <a:p>
                      <a:r>
                        <a:rPr lang="ru-RU" sz="1400" dirty="0"/>
                        <a:t>Модернизация теплотрассы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55 833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Евро/м. 2-х </a:t>
                      </a:r>
                      <a:r>
                        <a:rPr lang="ru-RU" sz="1400" dirty="0" err="1"/>
                        <a:t>тр.изм</a:t>
                      </a:r>
                      <a:r>
                        <a:rPr lang="ru-RU" sz="1400" dirty="0"/>
                        <a:t>.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137.2</a:t>
                      </a:r>
                      <a:endParaRPr lang="x-none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3409895"/>
                  </a:ext>
                </a:extLst>
              </a:tr>
              <a:tr h="293968">
                <a:tc>
                  <a:txBody>
                    <a:bodyPr/>
                    <a:lstStyle/>
                    <a:p>
                      <a:r>
                        <a:rPr lang="ru-RU" sz="1400" dirty="0"/>
                        <a:t>Реконструкция котельной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152 583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Евро/кВт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238.4</a:t>
                      </a:r>
                      <a:endParaRPr lang="x-none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7492751"/>
                  </a:ext>
                </a:extLst>
              </a:tr>
              <a:tr h="293968">
                <a:tc>
                  <a:txBody>
                    <a:bodyPr/>
                    <a:lstStyle/>
                    <a:p>
                      <a:r>
                        <a:rPr lang="ru-RU" sz="1400" dirty="0"/>
                        <a:t>Система отопления в детсаде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21 474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Евро/</a:t>
                      </a:r>
                      <a:r>
                        <a:rPr lang="ru-RU" sz="1400" dirty="0" err="1"/>
                        <a:t>м.кв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отоп.пл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9.65</a:t>
                      </a:r>
                      <a:endParaRPr lang="x-none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0847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55568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81FB2FFB-7E6A-46C9-9BFE-EF70B1CC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6984776" cy="504056"/>
          </a:xfrm>
        </p:spPr>
        <p:txBody>
          <a:bodyPr/>
          <a:lstStyle/>
          <a:p>
            <a:r>
              <a:rPr lang="ru-RU" dirty="0"/>
              <a:t>Голая Пристань (Украина)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47D4354-A9B9-43E3-8EA0-2CB515BED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701" y="3446931"/>
            <a:ext cx="3485715" cy="2305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6DCAB80-69A8-4AF6-B6CA-A0ABD827D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020" y="1168030"/>
            <a:ext cx="3029124" cy="187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Изображение выглядит как внешний, земля, стар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960FED87-60D5-4CD3-A8A4-5C41AC87A5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0" y="1168030"/>
            <a:ext cx="2516850" cy="1887638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утренний, стена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F8C31C5-65BF-42C9-83BF-33F62AF4AD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76564"/>
            <a:ext cx="3131840" cy="1879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дание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6D54409-8169-4508-A768-D999FB7BD4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5" y="3429000"/>
            <a:ext cx="3872645" cy="23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316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81FB2FFB-7E6A-46C9-9BFE-EF70B1CC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6984776" cy="504056"/>
          </a:xfrm>
        </p:spPr>
        <p:txBody>
          <a:bodyPr/>
          <a:lstStyle/>
          <a:p>
            <a:r>
              <a:rPr lang="ru-RU" dirty="0"/>
              <a:t>Самбор и Жовква (Украина)</a:t>
            </a:r>
            <a:endParaRPr lang="ru-RU" sz="3200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C7FDAB39-B93D-4BC2-AEDD-3F7D6D9BB879}"/>
              </a:ext>
            </a:extLst>
          </p:cNvPr>
          <p:cNvSpPr/>
          <p:nvPr/>
        </p:nvSpPr>
        <p:spPr>
          <a:xfrm>
            <a:off x="107504" y="1013827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Муниципальное</a:t>
            </a:r>
            <a:r>
              <a:rPr lang="uk-U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партнерство для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энергоэффективности в г. Самбор и Жовква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C5BDBFD-8918-42ED-A34A-0273BB8E0E05}"/>
              </a:ext>
            </a:extLst>
          </p:cNvPr>
          <p:cNvSpPr txBox="1"/>
          <p:nvPr/>
        </p:nvSpPr>
        <p:spPr>
          <a:xfrm>
            <a:off x="107504" y="1965780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indent="346075" algn="just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Реконструкция котельной с установкой 2-х котлов  </a:t>
            </a:r>
          </a:p>
          <a:p>
            <a:pPr indent="0">
              <a:buNone/>
            </a:pPr>
            <a:r>
              <a:rPr lang="ru-RU" sz="1600" b="1" dirty="0"/>
              <a:t>      на биомассе </a:t>
            </a:r>
            <a:r>
              <a:rPr lang="en-US" sz="1600" b="1" dirty="0"/>
              <a:t>8</a:t>
            </a:r>
            <a:r>
              <a:rPr lang="ru-RU" sz="1600" b="1" dirty="0"/>
              <a:t>20 кВт каждый;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Реконструкция 800 м. теплотрасс в г. </a:t>
            </a:r>
            <a:r>
              <a:rPr lang="ru-RU" sz="1600" b="1" dirty="0" err="1"/>
              <a:t>Жовква</a:t>
            </a:r>
            <a:r>
              <a:rPr lang="ru-RU" sz="1600" b="1" dirty="0"/>
              <a:t> с </a:t>
            </a:r>
          </a:p>
          <a:p>
            <a:pPr indent="0">
              <a:buNone/>
            </a:pPr>
            <a:r>
              <a:rPr lang="ru-RU" sz="1600" b="1" dirty="0"/>
              <a:t>      использованием </a:t>
            </a:r>
            <a:r>
              <a:rPr lang="ru-RU" sz="1600" b="1" dirty="0" err="1"/>
              <a:t>предизолированных</a:t>
            </a:r>
            <a:r>
              <a:rPr lang="ru-RU" sz="1600" b="1" dirty="0"/>
              <a:t> труб</a:t>
            </a:r>
            <a:r>
              <a:rPr lang="ru-RU" sz="1600" dirty="0"/>
              <a:t>;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94E7D689-67A9-407A-A231-FA9E5548F08D}"/>
              </a:ext>
            </a:extLst>
          </p:cNvPr>
          <p:cNvSpPr/>
          <p:nvPr/>
        </p:nvSpPr>
        <p:spPr>
          <a:xfrm>
            <a:off x="5317337" y="1883058"/>
            <a:ext cx="380140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943</a:t>
            </a:r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МВт-ч в год</a:t>
            </a:r>
            <a:endParaRPr lang="uk-UA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xmlns="" id="{B0988B13-5D69-4884-A16E-95F3F1DC9E48}"/>
              </a:ext>
            </a:extLst>
          </p:cNvPr>
          <p:cNvSpPr/>
          <p:nvPr/>
        </p:nvSpPr>
        <p:spPr>
          <a:xfrm>
            <a:off x="5490356" y="2433682"/>
            <a:ext cx="36358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755 тон СО</a:t>
            </a:r>
            <a:r>
              <a:rPr lang="ru-RU" sz="2400" b="1" baseline="-25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год</a:t>
            </a:r>
            <a:endParaRPr lang="uk-UA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xmlns="" id="{A0AAE1BE-8A2C-46DB-B7BB-FF9A4ACF76AA}"/>
              </a:ext>
            </a:extLst>
          </p:cNvPr>
          <p:cNvSpPr/>
          <p:nvPr/>
        </p:nvSpPr>
        <p:spPr>
          <a:xfrm>
            <a:off x="5284564" y="2984306"/>
            <a:ext cx="385192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3589 </a:t>
            </a: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МВт-ч в год «чистой энергии»</a:t>
            </a:r>
            <a:endParaRPr lang="uk-UA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xmlns="" id="{08AD1D06-2F36-4941-945F-7DD6D6D17E3B}"/>
              </a:ext>
            </a:extLst>
          </p:cNvPr>
          <p:cNvSpPr/>
          <p:nvPr/>
        </p:nvSpPr>
        <p:spPr>
          <a:xfrm>
            <a:off x="5317337" y="3829855"/>
            <a:ext cx="385192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97628 евро в год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DEFF699-AD22-4829-AE78-99D19F28D582}"/>
              </a:ext>
            </a:extLst>
          </p:cNvPr>
          <p:cNvSpPr/>
          <p:nvPr/>
        </p:nvSpPr>
        <p:spPr>
          <a:xfrm>
            <a:off x="107504" y="3214302"/>
            <a:ext cx="5688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 мероприятия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Реконструкция системы уличного освещения (750 светильников) и декоративная подсветка 6-ти объектов   г. Самбор.</a:t>
            </a:r>
          </a:p>
        </p:txBody>
      </p:sp>
      <p:graphicFrame>
        <p:nvGraphicFramePr>
          <p:cNvPr id="10" name="Таблица 5">
            <a:extLst>
              <a:ext uri="{FF2B5EF4-FFF2-40B4-BE49-F238E27FC236}">
                <a16:creationId xmlns:a16="http://schemas.microsoft.com/office/drawing/2014/main" xmlns="" id="{5C62FDD2-4B11-4C9B-AA5F-DE385C9AD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292259"/>
              </p:ext>
            </p:extLst>
          </p:nvPr>
        </p:nvGraphicFramePr>
        <p:xfrm>
          <a:off x="179512" y="4582098"/>
          <a:ext cx="878497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345407115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95362027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349062377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416677056"/>
                    </a:ext>
                  </a:extLst>
                </a:gridCol>
              </a:tblGrid>
              <a:tr h="21359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Мероприятие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Общая инвестиция, Евро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Индикатор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Показатель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9500737"/>
                  </a:ext>
                </a:extLst>
              </a:tr>
              <a:tr h="213592">
                <a:tc>
                  <a:txBody>
                    <a:bodyPr/>
                    <a:lstStyle/>
                    <a:p>
                      <a:r>
                        <a:rPr lang="ru-RU" sz="1400" dirty="0"/>
                        <a:t>Модернизация теплотрассы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91 240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Евро/м. 2-х </a:t>
                      </a:r>
                      <a:r>
                        <a:rPr lang="ru-RU" sz="1400" dirty="0" err="1"/>
                        <a:t>тр.изм</a:t>
                      </a:r>
                      <a:r>
                        <a:rPr lang="ru-RU" sz="1400" dirty="0"/>
                        <a:t>.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14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.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x-none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3409895"/>
                  </a:ext>
                </a:extLst>
              </a:tr>
              <a:tr h="293968">
                <a:tc>
                  <a:txBody>
                    <a:bodyPr/>
                    <a:lstStyle/>
                    <a:p>
                      <a:r>
                        <a:rPr lang="ru-RU" sz="1400" dirty="0"/>
                        <a:t>Реконструкция котельной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</a:t>
                      </a:r>
                      <a:r>
                        <a:rPr lang="en-US" sz="1400" dirty="0"/>
                        <a:t>3</a:t>
                      </a:r>
                      <a:r>
                        <a:rPr lang="ru-RU" sz="1400" dirty="0"/>
                        <a:t> </a:t>
                      </a:r>
                      <a:r>
                        <a:rPr lang="en-US" sz="1400" dirty="0"/>
                        <a:t>690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Евро/кВт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93.7</a:t>
                      </a:r>
                      <a:endParaRPr lang="x-none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7492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07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81FB2FFB-7E6A-46C9-9BFE-EF70B1CC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6984776" cy="504056"/>
          </a:xfrm>
        </p:spPr>
        <p:txBody>
          <a:bodyPr/>
          <a:lstStyle/>
          <a:p>
            <a:r>
              <a:rPr lang="ru-RU" dirty="0"/>
              <a:t>Самбор и Жовква (Украина)</a:t>
            </a:r>
            <a:endParaRPr lang="ru-RU" sz="32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5F9162A-BB16-40B6-842F-803A71907E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340768"/>
            <a:ext cx="355239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54C5D7D-A6A4-4BA2-A3B7-2E3C6655A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978" y="3402856"/>
            <a:ext cx="3072342" cy="230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B72B2D-77E9-45A3-95A6-DC2FD1AEC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23932"/>
            <a:ext cx="3960440" cy="2376264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ешний, небо, земля, грузов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392FCCC3-71F6-4976-92E6-5AEA46CB9A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206" y="3382305"/>
            <a:ext cx="3072343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630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81FB2FFB-7E6A-46C9-9BFE-EF70B1CC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6984776" cy="504056"/>
          </a:xfrm>
        </p:spPr>
        <p:txBody>
          <a:bodyPr/>
          <a:lstStyle/>
          <a:p>
            <a:r>
              <a:rPr lang="ru-RU" dirty="0"/>
              <a:t>Жовква (Украина)</a:t>
            </a:r>
            <a:endParaRPr lang="ru-RU" sz="3200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C7FDAB39-B93D-4BC2-AEDD-3F7D6D9BB879}"/>
              </a:ext>
            </a:extLst>
          </p:cNvPr>
          <p:cNvSpPr/>
          <p:nvPr/>
        </p:nvSpPr>
        <p:spPr>
          <a:xfrm>
            <a:off x="107504" y="1013827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Первый этап модернизации коммунальной котельной г. Жовква и отапливаемого ею района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C5BDBFD-8918-42ED-A34A-0273BB8E0E05}"/>
              </a:ext>
            </a:extLst>
          </p:cNvPr>
          <p:cNvSpPr txBox="1"/>
          <p:nvPr/>
        </p:nvSpPr>
        <p:spPr>
          <a:xfrm>
            <a:off x="145353" y="1879431"/>
            <a:ext cx="5296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indent="346075" algn="just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Реконструкция котельной по ул. Леси  </a:t>
            </a:r>
          </a:p>
          <a:p>
            <a:pPr indent="0">
              <a:buNone/>
            </a:pPr>
            <a:r>
              <a:rPr lang="ru-RU" sz="1600" b="1" dirty="0"/>
              <a:t>      Украинки </a:t>
            </a:r>
            <a:r>
              <a:rPr lang="en-US" sz="1600" b="1" dirty="0"/>
              <a:t>c </a:t>
            </a:r>
            <a:r>
              <a:rPr lang="ru-RU" sz="1600" b="1" dirty="0"/>
              <a:t>установкой котла на биомассе                  </a:t>
            </a:r>
          </a:p>
          <a:p>
            <a:pPr indent="0">
              <a:buNone/>
            </a:pPr>
            <a:r>
              <a:rPr lang="ru-RU" sz="1600" b="1" dirty="0"/>
              <a:t>      500 кВт, газового котла на 820 кВт                                 </a:t>
            </a:r>
          </a:p>
          <a:p>
            <a:pPr indent="0">
              <a:buNone/>
            </a:pPr>
            <a:r>
              <a:rPr lang="ru-RU" sz="1600" b="1" dirty="0"/>
              <a:t>      и </a:t>
            </a:r>
            <a:r>
              <a:rPr lang="ru-RU" sz="1600" b="1" dirty="0" err="1"/>
              <a:t>теплоаккумулятора</a:t>
            </a:r>
            <a:r>
              <a:rPr lang="ru-RU" sz="1600" b="1" dirty="0"/>
              <a:t> объемом 20 м. куб.;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Реконструкция теплотрассы длинной 744 м с </a:t>
            </a:r>
          </a:p>
          <a:p>
            <a:pPr indent="0">
              <a:buNone/>
            </a:pPr>
            <a:r>
              <a:rPr lang="ru-RU" sz="1600" b="1" dirty="0"/>
              <a:t>      заменой старых труб на </a:t>
            </a:r>
            <a:r>
              <a:rPr lang="ru-RU" sz="1600" b="1" dirty="0" err="1"/>
              <a:t>предизолированные</a:t>
            </a:r>
            <a:r>
              <a:rPr lang="ru-RU" sz="1600" b="1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Установка 4-х ИТП в жилых домах суммарной </a:t>
            </a:r>
          </a:p>
          <a:p>
            <a:pPr indent="0">
              <a:buNone/>
            </a:pPr>
            <a:r>
              <a:rPr lang="ru-RU" sz="1600" b="1" dirty="0"/>
              <a:t>      тепловой мощностью 600 кВт;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3ABFCA42-F910-4742-97D7-4C3AAD071C6D}"/>
              </a:ext>
            </a:extLst>
          </p:cNvPr>
          <p:cNvSpPr/>
          <p:nvPr/>
        </p:nvSpPr>
        <p:spPr>
          <a:xfrm>
            <a:off x="5326239" y="1879431"/>
            <a:ext cx="36724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1334</a:t>
            </a:r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МВт-ч в год</a:t>
            </a:r>
            <a:endParaRPr lang="uk-UA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FA5B81B0-CED2-43F2-BF98-99D5E3F4E1EA}"/>
              </a:ext>
            </a:extLst>
          </p:cNvPr>
          <p:cNvSpPr/>
          <p:nvPr/>
        </p:nvSpPr>
        <p:spPr>
          <a:xfrm>
            <a:off x="5146219" y="2375703"/>
            <a:ext cx="40324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666 тон СО</a:t>
            </a:r>
            <a:r>
              <a:rPr lang="ru-RU" sz="2400" b="1" baseline="-25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год</a:t>
            </a:r>
            <a:endParaRPr lang="uk-UA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xmlns="" id="{42CAD224-CFB7-49C0-B742-EC4EBAC1A6DF}"/>
              </a:ext>
            </a:extLst>
          </p:cNvPr>
          <p:cNvSpPr/>
          <p:nvPr/>
        </p:nvSpPr>
        <p:spPr>
          <a:xfrm>
            <a:off x="5102019" y="2871975"/>
            <a:ext cx="42088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1625 </a:t>
            </a: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МВт-ч в год «чистой энергии»</a:t>
            </a:r>
            <a:endParaRPr lang="uk-UA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D75206B0-D0E5-4302-BF4A-927FEFC1745C}"/>
              </a:ext>
            </a:extLst>
          </p:cNvPr>
          <p:cNvSpPr/>
          <p:nvPr/>
        </p:nvSpPr>
        <p:spPr>
          <a:xfrm>
            <a:off x="5312107" y="3737579"/>
            <a:ext cx="38164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26154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 в год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46FB345-6AC4-4E15-84D9-5CB7195FE64C}"/>
              </a:ext>
            </a:extLst>
          </p:cNvPr>
          <p:cNvSpPr/>
          <p:nvPr/>
        </p:nvSpPr>
        <p:spPr>
          <a:xfrm>
            <a:off x="145353" y="396841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0">
              <a:buNone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 мероприятия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Реконструкция детского сада.</a:t>
            </a:r>
          </a:p>
        </p:txBody>
      </p:sp>
      <p:graphicFrame>
        <p:nvGraphicFramePr>
          <p:cNvPr id="14" name="Таблица 5">
            <a:extLst>
              <a:ext uri="{FF2B5EF4-FFF2-40B4-BE49-F238E27FC236}">
                <a16:creationId xmlns:a16="http://schemas.microsoft.com/office/drawing/2014/main" xmlns="" id="{57822E7B-A8D8-438B-B431-D74FA27C5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739749"/>
              </p:ext>
            </p:extLst>
          </p:nvPr>
        </p:nvGraphicFramePr>
        <p:xfrm>
          <a:off x="179512" y="4582098"/>
          <a:ext cx="8784976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345407115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95362027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349062377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416677056"/>
                    </a:ext>
                  </a:extLst>
                </a:gridCol>
              </a:tblGrid>
              <a:tr h="21359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Мероприятие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Общая инвестиция, Евро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Индикатор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Показатель</a:t>
                      </a:r>
                      <a:endParaRPr lang="x-none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9500737"/>
                  </a:ext>
                </a:extLst>
              </a:tr>
              <a:tr h="213592">
                <a:tc>
                  <a:txBody>
                    <a:bodyPr/>
                    <a:lstStyle/>
                    <a:p>
                      <a:r>
                        <a:rPr lang="ru-RU" sz="1400" dirty="0"/>
                        <a:t>Модернизация теплотрассы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50 457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Евро/м. 2-х </a:t>
                      </a:r>
                      <a:r>
                        <a:rPr lang="ru-RU" sz="1400" dirty="0" err="1"/>
                        <a:t>тр.изм</a:t>
                      </a:r>
                      <a:r>
                        <a:rPr lang="ru-RU" sz="1400" dirty="0"/>
                        <a:t>.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67.8</a:t>
                      </a:r>
                      <a:endParaRPr lang="x-none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3409895"/>
                  </a:ext>
                </a:extLst>
              </a:tr>
              <a:tr h="293968">
                <a:tc>
                  <a:txBody>
                    <a:bodyPr/>
                    <a:lstStyle/>
                    <a:p>
                      <a:r>
                        <a:rPr lang="ru-RU" sz="1400" dirty="0"/>
                        <a:t>Реконструкция котельной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264 367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Евро/кВт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200.3</a:t>
                      </a:r>
                      <a:endParaRPr lang="x-none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7492751"/>
                  </a:ext>
                </a:extLst>
              </a:tr>
              <a:tr h="293968">
                <a:tc>
                  <a:txBody>
                    <a:bodyPr/>
                    <a:lstStyle/>
                    <a:p>
                      <a:r>
                        <a:rPr lang="ru-RU" sz="1400" dirty="0"/>
                        <a:t>Установка 4-х ИТП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49 690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Евро/кВт</a:t>
                      </a:r>
                      <a:endParaRPr lang="x-none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82.8</a:t>
                      </a:r>
                      <a:endParaRPr lang="x-none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0847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68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81FB2FFB-7E6A-46C9-9BFE-EF70B1CC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6984776" cy="504056"/>
          </a:xfrm>
        </p:spPr>
        <p:txBody>
          <a:bodyPr/>
          <a:lstStyle/>
          <a:p>
            <a:r>
              <a:rPr lang="ru-RU" dirty="0"/>
              <a:t>Жовква (Украина)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56BFFD2-40C8-43C1-AD5D-8943EDAFD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06" y="3842655"/>
            <a:ext cx="2658388" cy="1772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05FD64-5CC1-405C-A175-AECE5447E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988" y="1368491"/>
            <a:ext cx="2902669" cy="1887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Изображение выглядит как здание, внутренний, красный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C27A2397-6321-4D70-B73A-449581984E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68492"/>
            <a:ext cx="2831837" cy="1887891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утренний, земля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9A65381A-6329-4B63-B46F-82A1AA3530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06" y="1368492"/>
            <a:ext cx="2517186" cy="18878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ебо, земля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4E5621DD-B0D5-421B-B222-E2D45CCC8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861048"/>
            <a:ext cx="2923110" cy="175386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утренний, крас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AD3FCFA3-78D8-4544-9F6A-19A418C043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63" y="3716153"/>
            <a:ext cx="2785483" cy="208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476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 txBox="1">
            <a:spLocks/>
          </p:cNvSpPr>
          <p:nvPr/>
        </p:nvSpPr>
        <p:spPr>
          <a:xfrm>
            <a:off x="457200" y="385960"/>
            <a:ext cx="8229600" cy="609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FFFFFF"/>
                </a:solidFill>
                <a:effectLst>
                  <a:outerShdw blurRad="25400" dist="101600" dir="2220000" algn="tl" rotWithShape="0">
                    <a:srgbClr val="000000">
                      <a:alpha val="52000"/>
                    </a:srgbClr>
                  </a:outerShdw>
                </a:effectLst>
                <a:latin typeface="Helvetica"/>
                <a:ea typeface="+mj-ea"/>
                <a:cs typeface="Helvetica"/>
              </a:defRPr>
            </a:lvl1pPr>
          </a:lstStyle>
          <a:p>
            <a:r>
              <a:rPr lang="ru-RU" dirty="0"/>
              <a:t>Общие выводы</a:t>
            </a:r>
          </a:p>
        </p:txBody>
      </p:sp>
      <p:sp>
        <p:nvSpPr>
          <p:cNvPr id="6" name="Прямокутник 7">
            <a:extLst>
              <a:ext uri="{FF2B5EF4-FFF2-40B4-BE49-F238E27FC236}">
                <a16:creationId xmlns:a16="http://schemas.microsoft.com/office/drawing/2014/main" xmlns="" id="{36E73EA6-5D6D-49C6-9E83-2BBB55DC1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2736"/>
            <a:ext cx="9036496" cy="4888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/>
              <a:t>Проекты модернизации системы теплоснабжения требуют тщательного внимания на первоначальном этапе;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/>
              <a:t>Источники тепловой энергии должны иметь обязательно резервные мощности на альтернативном топливе;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/>
              <a:t>Кратковременные пиковые нагрузки лучше закрывать газовыми котлами как более маневренным оборудованием;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/>
              <a:t>Необходимо вести постоянную работу с потребителями, что бы убедить их перейти с индивидуального отопления и ГВС на централизованное для повышения тепловой нагрузки системы ЦТ, что бы мотивировано переходить на зависимую схему подключения потребителей к системам ЦТС;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/>
              <a:t>Должны проводится беспрерывные измерения работы системы теплоснабжения по отпуску тепла на всех участках, что бы повышать эффективность ее работы; </a:t>
            </a:r>
          </a:p>
          <a:p>
            <a:pPr marL="342900" indent="-3429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/>
              <a:t>При реализации проектов по модернизации систем ЦТС необходимо рассматривать применение инновационных технологий, которые возможно требуют </a:t>
            </a:r>
            <a:r>
              <a:rPr lang="ru-RU" b="1"/>
              <a:t>больших инвестиций, </a:t>
            </a:r>
            <a:r>
              <a:rPr lang="ru-RU" b="1" dirty="0"/>
              <a:t>но в перспективе могут принести значительно большую экономию!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42904858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3200" dirty="0"/>
              <a:t>Ожидаемые эффекты</a:t>
            </a:r>
          </a:p>
        </p:txBody>
      </p:sp>
      <p:grpSp>
        <p:nvGrpSpPr>
          <p:cNvPr id="8" name="Группа 26">
            <a:extLst>
              <a:ext uri="{FF2B5EF4-FFF2-40B4-BE49-F238E27FC236}">
                <a16:creationId xmlns:a16="http://schemas.microsoft.com/office/drawing/2014/main" xmlns="" id="{C9A973C7-FB96-4A2A-A0BF-F577A4BB9F54}"/>
              </a:ext>
            </a:extLst>
          </p:cNvPr>
          <p:cNvGrpSpPr/>
          <p:nvPr/>
        </p:nvGrpSpPr>
        <p:grpSpPr>
          <a:xfrm>
            <a:off x="985914" y="1140723"/>
            <a:ext cx="7308613" cy="4617139"/>
            <a:chOff x="755576" y="572288"/>
            <a:chExt cx="7560840" cy="5505975"/>
          </a:xfrm>
        </p:grpSpPr>
        <p:grpSp>
          <p:nvGrpSpPr>
            <p:cNvPr id="9" name="Группа 3">
              <a:extLst>
                <a:ext uri="{FF2B5EF4-FFF2-40B4-BE49-F238E27FC236}">
                  <a16:creationId xmlns:a16="http://schemas.microsoft.com/office/drawing/2014/main" xmlns="" id="{8EC35E56-D8BF-4BC3-ACF6-EA11393A5723}"/>
                </a:ext>
              </a:extLst>
            </p:cNvPr>
            <p:cNvGrpSpPr/>
            <p:nvPr/>
          </p:nvGrpSpPr>
          <p:grpSpPr>
            <a:xfrm>
              <a:off x="755576" y="572288"/>
              <a:ext cx="7560840" cy="5449000"/>
              <a:chOff x="0" y="17229"/>
              <a:chExt cx="6362700" cy="3976685"/>
            </a:xfrm>
          </p:grpSpPr>
          <p:cxnSp>
            <p:nvCxnSpPr>
              <p:cNvPr id="16" name="Прямая со стрелкой 4">
                <a:extLst>
                  <a:ext uri="{FF2B5EF4-FFF2-40B4-BE49-F238E27FC236}">
                    <a16:creationId xmlns:a16="http://schemas.microsoft.com/office/drawing/2014/main" xmlns="" id="{B0BFAAB5-9D0E-4A9B-8C8B-73C9E9004F93}"/>
                  </a:ext>
                </a:extLst>
              </p:cNvPr>
              <p:cNvCxnSpPr/>
              <p:nvPr/>
            </p:nvCxnSpPr>
            <p:spPr>
              <a:xfrm>
                <a:off x="5838825" y="66675"/>
                <a:ext cx="521970" cy="0"/>
              </a:xfrm>
              <a:prstGeom prst="straightConnector1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ysDash"/>
                <a:tailEnd type="none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7" name="Прямая со стрелкой 5">
                <a:extLst>
                  <a:ext uri="{FF2B5EF4-FFF2-40B4-BE49-F238E27FC236}">
                    <a16:creationId xmlns:a16="http://schemas.microsoft.com/office/drawing/2014/main" xmlns="" id="{1FC03E17-8E00-4763-BC16-FBBBBC67A160}"/>
                  </a:ext>
                </a:extLst>
              </p:cNvPr>
              <p:cNvCxnSpPr/>
              <p:nvPr/>
            </p:nvCxnSpPr>
            <p:spPr>
              <a:xfrm>
                <a:off x="0" y="85725"/>
                <a:ext cx="445770" cy="0"/>
              </a:xfrm>
              <a:prstGeom prst="straightConnector1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ysDash"/>
                <a:tailEnd type="none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8" name="Прямая со стрелкой 6">
                <a:extLst>
                  <a:ext uri="{FF2B5EF4-FFF2-40B4-BE49-F238E27FC236}">
                    <a16:creationId xmlns:a16="http://schemas.microsoft.com/office/drawing/2014/main" xmlns="" id="{AB446BDB-0509-4D5E-862D-7454130B9DD8}"/>
                  </a:ext>
                </a:extLst>
              </p:cNvPr>
              <p:cNvCxnSpPr/>
              <p:nvPr/>
            </p:nvCxnSpPr>
            <p:spPr>
              <a:xfrm flipH="1">
                <a:off x="6360795" y="76200"/>
                <a:ext cx="1905" cy="3917714"/>
              </a:xfrm>
              <a:prstGeom prst="straightConnector1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ysDash"/>
                <a:tailEnd type="none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9" name="Прямая со стрелкой 7">
                <a:extLst>
                  <a:ext uri="{FF2B5EF4-FFF2-40B4-BE49-F238E27FC236}">
                    <a16:creationId xmlns:a16="http://schemas.microsoft.com/office/drawing/2014/main" xmlns="" id="{FBA80DA1-08A2-43B5-A2E6-C99C5DEDAB1F}"/>
                  </a:ext>
                </a:extLst>
              </p:cNvPr>
              <p:cNvCxnSpPr/>
              <p:nvPr/>
            </p:nvCxnSpPr>
            <p:spPr>
              <a:xfrm>
                <a:off x="26499" y="85725"/>
                <a:ext cx="6824" cy="3908189"/>
              </a:xfrm>
              <a:prstGeom prst="straightConnector1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ysDash"/>
                <a:tailEnd type="none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grpSp>
            <p:nvGrpSpPr>
              <p:cNvPr id="20" name="Группа 8">
                <a:extLst>
                  <a:ext uri="{FF2B5EF4-FFF2-40B4-BE49-F238E27FC236}">
                    <a16:creationId xmlns:a16="http://schemas.microsoft.com/office/drawing/2014/main" xmlns="" id="{4B2F97FA-481A-4CD2-812A-D6B9F1381E2C}"/>
                  </a:ext>
                </a:extLst>
              </p:cNvPr>
              <p:cNvGrpSpPr/>
              <p:nvPr/>
            </p:nvGrpSpPr>
            <p:grpSpPr>
              <a:xfrm>
                <a:off x="222885" y="17229"/>
                <a:ext cx="5994841" cy="3976685"/>
                <a:chOff x="137161" y="-4036"/>
                <a:chExt cx="5994897" cy="3976685"/>
              </a:xfrm>
            </p:grpSpPr>
            <p:grpSp>
              <p:nvGrpSpPr>
                <p:cNvPr id="21" name="Группа 9">
                  <a:extLst>
                    <a:ext uri="{FF2B5EF4-FFF2-40B4-BE49-F238E27FC236}">
                      <a16:creationId xmlns:a16="http://schemas.microsoft.com/office/drawing/2014/main" xmlns="" id="{6AE67D3B-1F65-4A26-9B59-4238C21B7E48}"/>
                    </a:ext>
                  </a:extLst>
                </p:cNvPr>
                <p:cNvGrpSpPr/>
                <p:nvPr/>
              </p:nvGrpSpPr>
              <p:grpSpPr>
                <a:xfrm>
                  <a:off x="137161" y="-4036"/>
                  <a:ext cx="5994897" cy="3976685"/>
                  <a:chOff x="137161" y="-4036"/>
                  <a:chExt cx="5994897" cy="3976685"/>
                </a:xfrm>
              </p:grpSpPr>
              <p:grpSp>
                <p:nvGrpSpPr>
                  <p:cNvPr id="23" name="Группа 11">
                    <a:extLst>
                      <a:ext uri="{FF2B5EF4-FFF2-40B4-BE49-F238E27FC236}">
                        <a16:creationId xmlns:a16="http://schemas.microsoft.com/office/drawing/2014/main" xmlns="" id="{74FD66D6-FF0D-4BFA-8D48-6D258CE9B845}"/>
                      </a:ext>
                    </a:extLst>
                  </p:cNvPr>
                  <p:cNvGrpSpPr/>
                  <p:nvPr/>
                </p:nvGrpSpPr>
                <p:grpSpPr>
                  <a:xfrm>
                    <a:off x="137161" y="-4036"/>
                    <a:ext cx="5994897" cy="3976685"/>
                    <a:chOff x="137161" y="-4036"/>
                    <a:chExt cx="5994897" cy="3976880"/>
                  </a:xfrm>
                </p:grpSpPr>
                <p:sp>
                  <p:nvSpPr>
                    <p:cNvPr id="28" name="Штриховая стрелка вправо 16">
                      <a:extLst>
                        <a:ext uri="{FF2B5EF4-FFF2-40B4-BE49-F238E27FC236}">
                          <a16:creationId xmlns:a16="http://schemas.microsoft.com/office/drawing/2014/main" xmlns="" id="{77360F3F-2137-479E-B53B-4561CD87EA7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786671" y="417661"/>
                      <a:ext cx="465455" cy="387110"/>
                    </a:xfrm>
                    <a:prstGeom prst="stripedRightArrow">
                      <a:avLst/>
                    </a:prstGeom>
                    <a:solidFill>
                      <a:sysClr val="window" lastClr="FFFFFF"/>
                    </a:solidFill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9" name="Поле 64">
                      <a:extLst>
                        <a:ext uri="{FF2B5EF4-FFF2-40B4-BE49-F238E27FC236}">
                          <a16:creationId xmlns:a16="http://schemas.microsoft.com/office/drawing/2014/main" xmlns="" id="{40CDD6A3-7A1B-4676-A3C4-F272776C28E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2384" y="-4036"/>
                      <a:ext cx="5396491" cy="342900"/>
                    </a:xfrm>
                    <a:prstGeom prst="rect">
                      <a:avLst/>
                    </a:prstGeom>
                    <a:solidFill>
                      <a:sysClr val="window" lastClr="FFFFFF">
                        <a:lumMod val="85000"/>
                      </a:sysClr>
                    </a:solidFill>
                    <a:ln w="19050">
                      <a:solidFill>
                        <a:prstClr val="black"/>
                      </a:solidFill>
                      <a:prstDash val="sysDash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kern="0" dirty="0">
                          <a:solidFill>
                            <a:sysClr val="windowText" lastClr="000000"/>
                          </a:solidFill>
                          <a:ea typeface="Calibri"/>
                          <a:cs typeface="Times New Roman" panose="02020603050405020304" pitchFamily="18" charset="0"/>
                        </a:rPr>
                        <a:t>Ожидаемые эффекты</a:t>
                      </a:r>
                      <a:endParaRPr lang="ru-RU" sz="1600" kern="0" dirty="0">
                        <a:solidFill>
                          <a:sysClr val="windowText" lastClr="000000"/>
                        </a:solidFill>
                        <a:ea typeface="Calibri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30" name="Группа 18">
                      <a:extLst>
                        <a:ext uri="{FF2B5EF4-FFF2-40B4-BE49-F238E27FC236}">
                          <a16:creationId xmlns:a16="http://schemas.microsoft.com/office/drawing/2014/main" xmlns="" id="{30FFB4EE-92CB-4CD5-A7F8-316BBD506B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161" y="843942"/>
                      <a:ext cx="5994897" cy="3128902"/>
                      <a:chOff x="-432182" y="-5444715"/>
                      <a:chExt cx="5994897" cy="3128902"/>
                    </a:xfrm>
                  </p:grpSpPr>
                  <p:sp>
                    <p:nvSpPr>
                      <p:cNvPr id="31" name="Скругленный прямоугольник 19">
                        <a:extLst>
                          <a:ext uri="{FF2B5EF4-FFF2-40B4-BE49-F238E27FC236}">
                            <a16:creationId xmlns:a16="http://schemas.microsoft.com/office/drawing/2014/main" xmlns="" id="{3603D8CB-C83E-48A4-9EFC-69FE4E027B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432182" y="-5444714"/>
                        <a:ext cx="5994897" cy="3128901"/>
                      </a:xfrm>
                      <a:prstGeom prst="roundRect">
                        <a:avLst/>
                      </a:prstGeom>
                      <a:solidFill>
                        <a:sysClr val="window" lastClr="FFFFFF"/>
                      </a:solidFill>
                      <a:ln w="25400" cap="flat" cmpd="sng" algn="ctr">
                        <a:solidFill>
                          <a:sysClr val="windowText" lastClr="000000"/>
                        </a:solidFill>
                        <a:prstDash val="dash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uk-UA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2" name="Поле 71">
                        <a:extLst>
                          <a:ext uri="{FF2B5EF4-FFF2-40B4-BE49-F238E27FC236}">
                            <a16:creationId xmlns:a16="http://schemas.microsoft.com/office/drawing/2014/main" xmlns="" id="{AD673294-C076-46A3-A89F-3C849595EDA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432181" y="-5444715"/>
                        <a:ext cx="2959401" cy="1340999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alpha val="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8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Calibri"/>
                            <a:cs typeface="Times New Roman"/>
                          </a:rPr>
                          <a:t> </a:t>
                        </a:r>
                        <a:endPara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endParaRPr>
                      </a:p>
                      <a:p>
                        <a:pPr marL="0" marR="0" lvl="0" indent="0" algn="ctr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ru-RU" b="1" kern="0" dirty="0">
                            <a:solidFill>
                              <a:sysClr val="windowText" lastClr="000000"/>
                            </a:solidFill>
                            <a:ea typeface="Calibri"/>
                            <a:cs typeface="Times New Roman" panose="02020603050405020304" pitchFamily="18" charset="0"/>
                          </a:rPr>
                          <a:t>Экономический эффект</a:t>
                        </a:r>
                        <a:endParaRPr kumimoji="0" lang="ru-RU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ea typeface="Calibri"/>
                          <a:cs typeface="Times New Roman" panose="02020603050405020304" pitchFamily="18" charset="0"/>
                        </a:endParaRPr>
                      </a:p>
                      <a:p>
                        <a:pPr marL="171450" marR="0" lvl="0" indent="-171450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 typeface="Wingdings" panose="05000000000000000000" pitchFamily="2" charset="2"/>
                          <a:buChar char="Ø"/>
                          <a:tabLst/>
                          <a:defRPr/>
                        </a:pPr>
                        <a:r>
                          <a:rPr kumimoji="0" lang="ru-RU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Уменьшение </a:t>
                        </a:r>
                        <a:r>
                          <a:rPr lang="ru-RU" sz="1200" kern="0" dirty="0">
                            <a:solidFill>
                              <a:sysClr val="windowText" lastClr="000000"/>
                            </a:solidFill>
                            <a:ea typeface="Calibri"/>
                            <a:cs typeface="Times New Roman" panose="02020603050405020304" pitchFamily="18" charset="0"/>
                          </a:rPr>
                          <a:t>потребления энергоресурсов (электроэнергии и топлива) на производство тепловой</a:t>
                        </a:r>
                        <a:r>
                          <a:rPr kumimoji="0" lang="ru-RU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ru-RU" sz="1200" kern="0" dirty="0">
                            <a:solidFill>
                              <a:sysClr val="windowText" lastClr="000000"/>
                            </a:solidFill>
                            <a:ea typeface="Calibri"/>
                            <a:cs typeface="Times New Roman" panose="02020603050405020304" pitchFamily="18" charset="0"/>
                          </a:rPr>
                          <a:t>э</a:t>
                        </a:r>
                        <a:r>
                          <a:rPr kumimoji="0" lang="ru-RU" sz="1200" b="0" i="0" u="none" strike="noStrike" kern="0" cap="none" spc="0" normalizeH="0" baseline="0" noProof="0" dirty="0" err="1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нергии</a:t>
                        </a:r>
                        <a:r>
                          <a:rPr kumimoji="0" lang="ru-RU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;</a:t>
                        </a:r>
                      </a:p>
                      <a:p>
                        <a:pPr marL="171450" marR="0" lvl="0" indent="-171450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 typeface="Wingdings" panose="05000000000000000000" pitchFamily="2" charset="2"/>
                          <a:buChar char="Ø"/>
                          <a:tabLst/>
                          <a:defRPr/>
                        </a:pPr>
                        <a:r>
                          <a:rPr kumimoji="0" lang="ru-RU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Уменьшение эксплуатационных затрат;</a:t>
                        </a:r>
                      </a:p>
                    </p:txBody>
                  </p:sp>
                  <p:sp>
                    <p:nvSpPr>
                      <p:cNvPr id="33" name="Поле 73">
                        <a:extLst>
                          <a:ext uri="{FF2B5EF4-FFF2-40B4-BE49-F238E27FC236}">
                            <a16:creationId xmlns:a16="http://schemas.microsoft.com/office/drawing/2014/main" xmlns="" id="{CB0B1FE9-D349-4753-AB52-BA617FF1DC4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05323" y="-4113473"/>
                        <a:ext cx="2739475" cy="1653507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alpha val="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uk-UA" sz="8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Calibri"/>
                            <a:cs typeface="Times New Roman"/>
                          </a:rPr>
                          <a:t> </a:t>
                        </a:r>
                        <a:endParaRPr kumimoji="0" lang="uk-UA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endParaRPr>
                      </a:p>
                      <a:p>
                        <a:pPr marL="0" marR="0" lvl="0" indent="0" algn="ctr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0" u="none" strike="noStrike" kern="0" cap="none" spc="0" normalizeH="0" baseline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Технический</a:t>
                        </a:r>
                        <a:r>
                          <a:rPr kumimoji="0" lang="ru-RU" sz="2000" b="1" i="0" u="none" strike="noStrike" kern="0" cap="none" spc="0" normalizeH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 эффект</a:t>
                        </a:r>
                        <a:endParaRPr kumimoji="0" lang="ru-RU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ea typeface="Calibri"/>
                          <a:cs typeface="Times New Roman" panose="02020603050405020304" pitchFamily="18" charset="0"/>
                        </a:endParaRPr>
                      </a:p>
                      <a:p>
                        <a:pPr marL="171450" marR="0" lvl="0" indent="-171450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 typeface="Wingdings" panose="05000000000000000000" pitchFamily="2" charset="2"/>
                          <a:buChar char="Ø"/>
                          <a:tabLst/>
                          <a:defRPr/>
                        </a:pPr>
                        <a:r>
                          <a:rPr kumimoji="0" lang="ru-RU" sz="1200" b="0" i="0" u="none" strike="noStrike" kern="0" cap="none" spc="0" normalizeH="0" baseline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Улучшение теплотехнических характеристик</a:t>
                        </a:r>
                        <a:r>
                          <a:rPr kumimoji="0" lang="ru-RU" sz="1200" b="0" i="0" u="none" strike="noStrike" kern="0" cap="none" spc="0" normalizeH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 котельной и теплотрасс;</a:t>
                        </a:r>
                      </a:p>
                      <a:p>
                        <a:pPr marL="171450" marR="0" lvl="0" indent="-171450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 typeface="Wingdings" panose="05000000000000000000" pitchFamily="2" charset="2"/>
                          <a:buChar char="Ø"/>
                          <a:tabLst/>
                          <a:defRPr/>
                        </a:pPr>
                        <a:r>
                          <a:rPr lang="ru-RU" sz="1200" kern="0" dirty="0">
                            <a:solidFill>
                              <a:sysClr val="windowText" lastClr="000000"/>
                            </a:solidFill>
                            <a:ea typeface="Calibri"/>
                            <a:cs typeface="Times New Roman" panose="02020603050405020304" pitchFamily="18" charset="0"/>
                          </a:rPr>
                          <a:t>Повышение надежности оборудования;</a:t>
                        </a:r>
                      </a:p>
                      <a:p>
                        <a:pPr marL="171450" marR="0" lvl="0" indent="-171450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 typeface="Wingdings" panose="05000000000000000000" pitchFamily="2" charset="2"/>
                          <a:buChar char="Ø"/>
                          <a:tabLst/>
                          <a:defRPr/>
                        </a:pPr>
                        <a:r>
                          <a:rPr kumimoji="0" lang="ru-RU" sz="1200" b="0" i="0" u="none" strike="noStrike" kern="0" cap="none" spc="0" normalizeH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Повышение эффективности системы теплоснабжения (КПД);</a:t>
                        </a:r>
                      </a:p>
                      <a:p>
                        <a:pPr marL="171450" marR="0" lvl="0" indent="-171450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 typeface="Wingdings" panose="05000000000000000000" pitchFamily="2" charset="2"/>
                          <a:buChar char="Ø"/>
                          <a:tabLst/>
                          <a:defRPr/>
                        </a:pPr>
                        <a:r>
                          <a:rPr kumimoji="0" lang="ru-RU" sz="1200" b="0" i="0" u="none" strike="noStrike" kern="0" cap="none" spc="0" normalizeH="0" baseline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Продление срока </a:t>
                        </a:r>
                        <a:r>
                          <a:rPr lang="ru-RU" sz="1200" kern="0" dirty="0">
                            <a:solidFill>
                              <a:sysClr val="windowText" lastClr="000000"/>
                            </a:solidFill>
                            <a:ea typeface="Calibri"/>
                            <a:cs typeface="Times New Roman" panose="02020603050405020304" pitchFamily="18" charset="0"/>
                          </a:rPr>
                          <a:t>э</a:t>
                        </a:r>
                        <a:r>
                          <a:rPr kumimoji="0" lang="ru-RU" sz="1200" b="0" i="0" u="none" strike="noStrike" kern="0" cap="none" spc="0" normalizeH="0" baseline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ксплуатации оборудования котельной и теплосетей;</a:t>
                        </a:r>
                      </a:p>
                    </p:txBody>
                  </p:sp>
                  <p:sp>
                    <p:nvSpPr>
                      <p:cNvPr id="34" name="Поле 74">
                        <a:extLst>
                          <a:ext uri="{FF2B5EF4-FFF2-40B4-BE49-F238E27FC236}">
                            <a16:creationId xmlns:a16="http://schemas.microsoft.com/office/drawing/2014/main" xmlns="" id="{11CB69F2-6C85-4F70-AE72-403070E34FE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75307" y="-5438664"/>
                        <a:ext cx="2887408" cy="1334949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alpha val="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uk-UA" sz="8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Calibri"/>
                            <a:cs typeface="Times New Roman"/>
                          </a:rPr>
                          <a:t> </a:t>
                        </a:r>
                        <a:endParaRPr kumimoji="0" lang="uk-UA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endParaRPr>
                      </a:p>
                      <a:p>
                        <a:pPr marL="0" marR="0" lvl="0" indent="0" algn="ctr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ru-RU" b="1" kern="0" dirty="0">
                            <a:solidFill>
                              <a:sysClr val="windowText" lastClr="000000"/>
                            </a:solidFill>
                            <a:ea typeface="Calibri"/>
                            <a:cs typeface="Times New Roman" panose="02020603050405020304" pitchFamily="18" charset="0"/>
                          </a:rPr>
                          <a:t>Э</a:t>
                        </a:r>
                        <a:r>
                          <a:rPr kumimoji="0" lang="ru-RU" b="1" i="0" u="none" strike="noStrike" kern="0" cap="none" spc="0" normalizeH="0" baseline="0" noProof="0" dirty="0" err="1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кологический</a:t>
                        </a:r>
                        <a:r>
                          <a:rPr kumimoji="0" lang="ru-RU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 эффект</a:t>
                        </a:r>
                        <a:endParaRPr kumimoji="0" lang="ru-RU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ea typeface="Calibri"/>
                          <a:cs typeface="Times New Roman" panose="02020603050405020304" pitchFamily="18" charset="0"/>
                        </a:endParaRPr>
                      </a:p>
                      <a:p>
                        <a:pPr marL="171450" marR="0" lvl="0" indent="-171450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 typeface="Wingdings" panose="05000000000000000000" pitchFamily="2" charset="2"/>
                          <a:buChar char="Ø"/>
                          <a:tabLst/>
                          <a:defRPr/>
                        </a:pPr>
                        <a:r>
                          <a:rPr kumimoji="0" lang="ru-RU" sz="1200" b="0" i="0" u="none" strike="noStrike" kern="0" cap="none" spc="0" normalizeH="0" baseline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Уменьшение выбросов парниковых газов и других загрязнителей;</a:t>
                        </a:r>
                      </a:p>
                      <a:p>
                        <a:pPr marL="171450" marR="0" lvl="0" indent="-171450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 typeface="Wingdings" panose="05000000000000000000" pitchFamily="2" charset="2"/>
                          <a:buChar char="Ø"/>
                          <a:tabLst/>
                          <a:defRPr/>
                        </a:pPr>
                        <a:r>
                          <a:rPr lang="ru-RU" sz="1200" kern="0" dirty="0">
                            <a:solidFill>
                              <a:sysClr val="windowText" lastClr="000000"/>
                            </a:solidFill>
                            <a:ea typeface="Calibri"/>
                            <a:cs typeface="Times New Roman" panose="02020603050405020304" pitchFamily="18" charset="0"/>
                          </a:rPr>
                          <a:t>Улучшение экологических показателей окружающей среды;</a:t>
                        </a:r>
                        <a:endParaRPr kumimoji="0" lang="ru-RU" sz="12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ea typeface="Calibri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5" name="Поле 72">
                        <a:extLst>
                          <a:ext uri="{FF2B5EF4-FFF2-40B4-BE49-F238E27FC236}">
                            <a16:creationId xmlns:a16="http://schemas.microsoft.com/office/drawing/2014/main" xmlns="" id="{B00EC1BC-4ED0-475B-8599-97813521FE2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432182" y="-4113472"/>
                        <a:ext cx="2882263" cy="1653507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alpha val="0"/>
                        </a:sys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uk-UA" sz="8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Calibri"/>
                            <a:cs typeface="Times New Roman"/>
                          </a:rPr>
                          <a:t> </a:t>
                        </a:r>
                        <a:endParaRPr kumimoji="0" lang="uk-UA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endParaRPr>
                      </a:p>
                      <a:p>
                        <a:pPr marL="0" marR="0" lvl="0" indent="0" algn="ctr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ru-RU" b="1" kern="0" dirty="0">
                            <a:solidFill>
                              <a:sysClr val="windowText" lastClr="000000"/>
                            </a:solidFill>
                            <a:ea typeface="Calibri"/>
                            <a:cs typeface="Times New Roman" panose="02020603050405020304" pitchFamily="18" charset="0"/>
                          </a:rPr>
                          <a:t>Социальный эффект</a:t>
                        </a:r>
                        <a:endParaRPr kumimoji="0" lang="ru-RU" sz="16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ea typeface="Calibri"/>
                          <a:cs typeface="Times New Roman" panose="02020603050405020304" pitchFamily="18" charset="0"/>
                        </a:endParaRPr>
                      </a:p>
                      <a:p>
                        <a:pPr marL="171450" marR="0" lvl="0" indent="-171450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 typeface="Wingdings" panose="05000000000000000000" pitchFamily="2" charset="2"/>
                          <a:buChar char="Ø"/>
                          <a:tabLst/>
                          <a:defRPr/>
                        </a:pPr>
                        <a:r>
                          <a:rPr kumimoji="0" lang="ru-RU" sz="1200" b="0" i="0" u="none" strike="noStrike" kern="0" cap="none" spc="0" normalizeH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Обеспечение надежности </a:t>
                        </a:r>
                        <a:r>
                          <a:rPr lang="ru-RU" sz="1200" kern="0" dirty="0" err="1">
                            <a:solidFill>
                              <a:sysClr val="windowText" lastClr="000000"/>
                            </a:solidFill>
                            <a:ea typeface="Calibri"/>
                            <a:cs typeface="Times New Roman" panose="02020603050405020304" pitchFamily="18" charset="0"/>
                          </a:rPr>
                          <a:t>энерго</a:t>
                        </a:r>
                        <a:r>
                          <a:rPr kumimoji="0" lang="ru-RU" sz="1200" b="0" i="0" u="none" strike="noStrike" kern="0" cap="none" spc="0" normalizeH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снабжения (Повышение </a:t>
                        </a:r>
                        <a:r>
                          <a:rPr kumimoji="0" lang="ru-RU" sz="1200" b="0" i="0" u="none" strike="noStrike" kern="0" cap="none" spc="0" normalizeH="0" noProof="0" dirty="0" err="1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энергобезопасности</a:t>
                        </a:r>
                        <a:r>
                          <a:rPr kumimoji="0" lang="ru-RU" sz="1200" b="0" i="0" u="none" strike="noStrike" kern="0" cap="none" spc="0" normalizeH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 потребителей);</a:t>
                        </a:r>
                        <a:endParaRPr kumimoji="0" lang="ru-RU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ea typeface="Calibri"/>
                          <a:cs typeface="Times New Roman" panose="02020603050405020304" pitchFamily="18" charset="0"/>
                        </a:endParaRPr>
                      </a:p>
                      <a:p>
                        <a:pPr marL="171450" marR="0" lvl="0" indent="-171450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 typeface="Wingdings" panose="05000000000000000000" pitchFamily="2" charset="2"/>
                          <a:buChar char="Ø"/>
                          <a:tabLst/>
                          <a:defRPr/>
                        </a:pPr>
                        <a:r>
                          <a:rPr kumimoji="0" lang="ru-RU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ea typeface="Calibri"/>
                            <a:cs typeface="Times New Roman" panose="02020603050405020304" pitchFamily="18" charset="0"/>
                          </a:rPr>
                          <a:t>Поставка </a:t>
                        </a:r>
                        <a:r>
                          <a:rPr lang="ru-RU" sz="1200" kern="0" dirty="0">
                            <a:solidFill>
                              <a:sysClr val="windowText" lastClr="000000"/>
                            </a:solidFill>
                            <a:ea typeface="Calibri"/>
                            <a:cs typeface="Times New Roman" panose="02020603050405020304" pitchFamily="18" charset="0"/>
                          </a:rPr>
                          <a:t>более качественного теплоносителя для обеспечения необходимого комфорта и санитарных норм; </a:t>
                        </a:r>
                        <a:endParaRPr kumimoji="0" lang="ru-RU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ea typeface="Calibri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cxnSp>
                <p:nvCxnSpPr>
                  <p:cNvPr id="24" name="Прямая соединительная линия 12">
                    <a:extLst>
                      <a:ext uri="{FF2B5EF4-FFF2-40B4-BE49-F238E27FC236}">
                        <a16:creationId xmlns:a16="http://schemas.microsoft.com/office/drawing/2014/main" xmlns="" id="{9D444DA1-C99E-4148-B030-773BA987E295}"/>
                      </a:ext>
                    </a:extLst>
                  </p:cNvPr>
                  <p:cNvCxnSpPr/>
                  <p:nvPr/>
                </p:nvCxnSpPr>
                <p:spPr>
                  <a:xfrm>
                    <a:off x="617407" y="2271839"/>
                    <a:ext cx="2084835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ysDot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25" name="Прямая соединительная линия 13">
                    <a:extLst>
                      <a:ext uri="{FF2B5EF4-FFF2-40B4-BE49-F238E27FC236}">
                        <a16:creationId xmlns:a16="http://schemas.microsoft.com/office/drawing/2014/main" xmlns="" id="{7D25F36C-271A-4F05-8A82-70D7D4D0B8ED}"/>
                      </a:ext>
                    </a:extLst>
                  </p:cNvPr>
                  <p:cNvCxnSpPr/>
                  <p:nvPr/>
                </p:nvCxnSpPr>
                <p:spPr>
                  <a:xfrm>
                    <a:off x="3495647" y="2266879"/>
                    <a:ext cx="2075815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ysDot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26" name="Прямая соединительная линия 14">
                    <a:extLst>
                      <a:ext uri="{FF2B5EF4-FFF2-40B4-BE49-F238E27FC236}">
                        <a16:creationId xmlns:a16="http://schemas.microsoft.com/office/drawing/2014/main" xmlns="" id="{CCA1275E-37A3-4BDF-A205-E0EC6AB29B1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19425" y="896806"/>
                    <a:ext cx="0" cy="946372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ysDot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27" name="Прямая соединительная линия 15">
                    <a:extLst>
                      <a:ext uri="{FF2B5EF4-FFF2-40B4-BE49-F238E27FC236}">
                        <a16:creationId xmlns:a16="http://schemas.microsoft.com/office/drawing/2014/main" xmlns="" id="{7CE1DC5D-7143-4479-A27E-FF79B9FCFBC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57479" y="2608270"/>
                    <a:ext cx="0" cy="827958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ysDot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  <p:pic>
              <p:nvPicPr>
                <p:cNvPr id="22" name="Рисунок 21">
                  <a:extLst>
                    <a:ext uri="{FF2B5EF4-FFF2-40B4-BE49-F238E27FC236}">
                      <a16:creationId xmlns:a16="http://schemas.microsoft.com/office/drawing/2014/main" xmlns="" id="{9B294162-F69B-4B46-A4F0-3614FA51A9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9482" y="1848404"/>
                  <a:ext cx="715993" cy="67286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cxnSp>
          <p:nvCxnSpPr>
            <p:cNvPr id="10" name="Прямая со стрелкой 24">
              <a:extLst>
                <a:ext uri="{FF2B5EF4-FFF2-40B4-BE49-F238E27FC236}">
                  <a16:creationId xmlns:a16="http://schemas.microsoft.com/office/drawing/2014/main" xmlns="" id="{5751DB59-1E37-4726-82BE-56EC265C3903}"/>
                </a:ext>
              </a:extLst>
            </p:cNvPr>
            <p:cNvCxnSpPr/>
            <p:nvPr/>
          </p:nvCxnSpPr>
          <p:spPr>
            <a:xfrm flipV="1">
              <a:off x="795174" y="6021288"/>
              <a:ext cx="7518978" cy="56975"/>
            </a:xfrm>
            <a:prstGeom prst="straightConnector1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ysDash"/>
              <a:tailEnd type="non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2738784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 txBox="1">
            <a:spLocks/>
          </p:cNvSpPr>
          <p:nvPr/>
        </p:nvSpPr>
        <p:spPr>
          <a:xfrm>
            <a:off x="457200" y="385960"/>
            <a:ext cx="8229600" cy="609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FFFFFF"/>
                </a:solidFill>
                <a:effectLst>
                  <a:outerShdw blurRad="25400" dist="101600" dir="2220000" algn="tl" rotWithShape="0">
                    <a:srgbClr val="000000">
                      <a:alpha val="52000"/>
                    </a:srgbClr>
                  </a:outerShdw>
                </a:effectLst>
                <a:latin typeface="Helvetica"/>
                <a:ea typeface="+mj-ea"/>
                <a:cs typeface="Helvetica"/>
              </a:defRPr>
            </a:lvl1pPr>
          </a:lstStyle>
          <a:p>
            <a:r>
              <a:rPr lang="ru-RU" dirty="0"/>
              <a:t>Общие выводы</a:t>
            </a:r>
          </a:p>
        </p:txBody>
      </p:sp>
      <p:pic>
        <p:nvPicPr>
          <p:cNvPr id="7" name="Picture 2" descr="http://bizhint.net/assets/images/robota/zarabotok/rabota-zabesplatno/bystro-kachestvenno-deshevo-besplatno.jpg">
            <a:extLst>
              <a:ext uri="{FF2B5EF4-FFF2-40B4-BE49-F238E27FC236}">
                <a16:creationId xmlns:a16="http://schemas.microsoft.com/office/drawing/2014/main" xmlns="" id="{C2A38866-69FC-4F4E-81F6-4BD4C1CEA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195042"/>
            <a:ext cx="6454775" cy="44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57922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992888" cy="504056"/>
          </a:xfrm>
        </p:spPr>
        <p:txBody>
          <a:bodyPr/>
          <a:lstStyle/>
          <a:p>
            <a:r>
              <a:rPr lang="ru-RU"/>
              <a:t>Как улучшить теплоснабжение?</a:t>
            </a:r>
            <a:endParaRPr lang="ru-RU" sz="320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8788FCB-9769-4997-9586-8F67C6946150}"/>
              </a:ext>
            </a:extLst>
          </p:cNvPr>
          <p:cNvSpPr/>
          <p:nvPr/>
        </p:nvSpPr>
        <p:spPr>
          <a:xfrm>
            <a:off x="79374" y="1485900"/>
            <a:ext cx="901701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4D0D26F-BE2A-4DDA-A238-F3D18874BC96}"/>
              </a:ext>
            </a:extLst>
          </p:cNvPr>
          <p:cNvSpPr/>
          <p:nvPr/>
        </p:nvSpPr>
        <p:spPr>
          <a:xfrm>
            <a:off x="1568429" y="1050742"/>
            <a:ext cx="6015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/>
              <a:t>Руководство по реконструкции системы теплоснабжения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4DFF903-7C82-4E9D-9D1E-DBA10443F6D9}"/>
              </a:ext>
            </a:extLst>
          </p:cNvPr>
          <p:cNvSpPr/>
          <p:nvPr/>
        </p:nvSpPr>
        <p:spPr>
          <a:xfrm>
            <a:off x="79374" y="5491549"/>
            <a:ext cx="8381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https://drive.google.com/drive/folders/0B0aoMefCwl7GOG01a3ZDQWFwYUk?tid=0B0aoMefCwl7GYlJQVzh2VU9BQjA</a:t>
            </a:r>
            <a:r>
              <a:rPr lang="ru-RU" sz="1200" dirty="0"/>
              <a:t> </a:t>
            </a:r>
            <a:endParaRPr lang="x-none" sz="12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46C7D3E-B33B-448A-B217-D0ED85C55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1" y="1420074"/>
            <a:ext cx="2742272" cy="3965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93E05AB-6435-4C9B-B1BE-5F93FBD43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72" y="1420074"/>
            <a:ext cx="1691444" cy="13307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800E7FC-71E8-4EDC-BE11-CAEB73197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049" y="2881960"/>
            <a:ext cx="2962076" cy="13007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8E88464-31E8-4CC5-8B5A-CE302CD57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967" y="4268911"/>
            <a:ext cx="2754133" cy="11169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1B09ABC-4105-4C4C-A328-D679727F3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9387" y="4334350"/>
            <a:ext cx="2031700" cy="11709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725308F-3C35-4097-BB74-06FD554C1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288" y="1543732"/>
            <a:ext cx="1819275" cy="2552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3D33743-F2E4-471C-B212-742478EE92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1555" y="1453610"/>
            <a:ext cx="1604661" cy="13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696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060D0F04-8377-48D8-9BC7-1A93387C9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276872"/>
            <a:ext cx="7632848" cy="576064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2060"/>
                </a:solidFill>
                <a:effectLst/>
              </a:rPr>
              <a:t>Спасибо за внимание!</a:t>
            </a:r>
            <a:br>
              <a:rPr lang="ru-RU" sz="2800" dirty="0">
                <a:solidFill>
                  <a:srgbClr val="002060"/>
                </a:solidFill>
                <a:effectLst/>
              </a:rPr>
            </a:br>
            <a:r>
              <a:rPr lang="ru-RU" sz="2800" dirty="0">
                <a:solidFill>
                  <a:srgbClr val="002060"/>
                </a:solidFill>
                <a:effectLst/>
              </a:rPr>
              <a:t/>
            </a:r>
            <a:br>
              <a:rPr lang="ru-RU" sz="2800" dirty="0">
                <a:solidFill>
                  <a:srgbClr val="002060"/>
                </a:solidFill>
                <a:effectLst/>
              </a:rPr>
            </a:br>
            <a:r>
              <a:rPr lang="ru-RU" sz="2800" dirty="0">
                <a:solidFill>
                  <a:srgbClr val="002060"/>
                </a:solidFill>
                <a:effectLst/>
              </a:rPr>
              <a:t>Дмитрий Иваненко</a:t>
            </a:r>
            <a:br>
              <a:rPr lang="ru-RU" sz="2800" dirty="0">
                <a:solidFill>
                  <a:srgbClr val="002060"/>
                </a:solidFill>
                <a:effectLst/>
              </a:rPr>
            </a:br>
            <a:r>
              <a:rPr lang="ru-RU" sz="2800" dirty="0">
                <a:solidFill>
                  <a:srgbClr val="002060"/>
                </a:solidFill>
                <a:effectLst/>
              </a:rPr>
              <a:t/>
            </a:r>
            <a:br>
              <a:rPr lang="ru-RU" sz="2800" dirty="0">
                <a:solidFill>
                  <a:srgbClr val="002060"/>
                </a:solidFill>
                <a:effectLst/>
              </a:rPr>
            </a:br>
            <a:r>
              <a:rPr lang="ru-RU" sz="2000" dirty="0">
                <a:solidFill>
                  <a:srgbClr val="002060"/>
                </a:solidFill>
                <a:effectLst/>
              </a:rPr>
              <a:t>Тел.: +38-067-741-68-67 </a:t>
            </a:r>
            <a:br>
              <a:rPr lang="ru-RU" sz="2000" dirty="0">
                <a:solidFill>
                  <a:srgbClr val="002060"/>
                </a:solidFill>
                <a:effectLst/>
              </a:rPr>
            </a:br>
            <a:r>
              <a:rPr lang="ru-RU" sz="2000" dirty="0">
                <a:solidFill>
                  <a:srgbClr val="002060"/>
                </a:solidFill>
                <a:effectLst/>
              </a:rPr>
              <a:t>e-</a:t>
            </a:r>
            <a:r>
              <a:rPr lang="ru-RU" sz="2000" dirty="0" err="1">
                <a:solidFill>
                  <a:srgbClr val="002060"/>
                </a:solidFill>
                <a:effectLst/>
              </a:rPr>
              <a:t>mail</a:t>
            </a:r>
            <a:r>
              <a:rPr lang="ru-RU" sz="2000" dirty="0">
                <a:solidFill>
                  <a:srgbClr val="002060"/>
                </a:solidFill>
                <a:effectLst/>
              </a:rPr>
              <a:t>: </a:t>
            </a:r>
            <a:r>
              <a:rPr lang="en-US" sz="2000" dirty="0">
                <a:solidFill>
                  <a:srgbClr val="002060"/>
                </a:solidFill>
                <a:effectLst/>
                <a:hlinkClick r:id="rId2"/>
              </a:rPr>
              <a:t>dmytro.ivanenko@eumayors.eu</a:t>
            </a:r>
            <a:r>
              <a:rPr lang="en-US" sz="2000" dirty="0">
                <a:solidFill>
                  <a:srgbClr val="002060"/>
                </a:solidFill>
                <a:effectLst/>
              </a:rPr>
              <a:t> </a:t>
            </a:r>
            <a:r>
              <a:rPr lang="ru-RU" sz="2000" dirty="0">
                <a:solidFill>
                  <a:srgbClr val="002060"/>
                </a:solidFill>
                <a:effectLst/>
              </a:rPr>
              <a:t/>
            </a:r>
            <a:br>
              <a:rPr lang="ru-RU" sz="2000" dirty="0">
                <a:solidFill>
                  <a:srgbClr val="002060"/>
                </a:solidFill>
                <a:effectLst/>
              </a:rPr>
            </a:br>
            <a:r>
              <a:rPr lang="ru-RU" sz="2000" dirty="0">
                <a:solidFill>
                  <a:srgbClr val="002060"/>
                </a:solidFill>
                <a:effectLst/>
              </a:rPr>
              <a:t>SKYPE: dmitry2891</a:t>
            </a:r>
            <a:r>
              <a:rPr lang="ru-RU" sz="2800" dirty="0">
                <a:solidFill>
                  <a:srgbClr val="002060"/>
                </a:solidFill>
                <a:effectLst/>
              </a:rPr>
              <a:t/>
            </a:r>
            <a:br>
              <a:rPr lang="ru-RU" sz="2800" dirty="0">
                <a:solidFill>
                  <a:srgbClr val="002060"/>
                </a:solidFill>
                <a:effectLst/>
              </a:rPr>
            </a:br>
            <a:r>
              <a:rPr lang="en-US" sz="2800" dirty="0">
                <a:solidFill>
                  <a:srgbClr val="002060"/>
                </a:solidFill>
                <a:effectLst/>
              </a:rPr>
              <a:t/>
            </a:r>
            <a:br>
              <a:rPr lang="en-US" sz="2800" dirty="0">
                <a:solidFill>
                  <a:srgbClr val="002060"/>
                </a:solidFill>
                <a:effectLst/>
              </a:rPr>
            </a:br>
            <a:r>
              <a:rPr lang="en-US" sz="2800" dirty="0">
                <a:solidFill>
                  <a:srgbClr val="002060"/>
                </a:solidFill>
                <a:effectLst/>
              </a:rPr>
              <a:t> </a:t>
            </a:r>
            <a:br>
              <a:rPr lang="en-US" sz="2800" dirty="0">
                <a:solidFill>
                  <a:srgbClr val="002060"/>
                </a:solidFill>
                <a:effectLst/>
              </a:rPr>
            </a:b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4698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3200" dirty="0"/>
              <a:t>Ожидаемые эффекты</a:t>
            </a:r>
          </a:p>
        </p:txBody>
      </p:sp>
      <p:graphicFrame>
        <p:nvGraphicFramePr>
          <p:cNvPr id="36" name="Объект 5">
            <a:extLst>
              <a:ext uri="{FF2B5EF4-FFF2-40B4-BE49-F238E27FC236}">
                <a16:creationId xmlns:a16="http://schemas.microsoft.com/office/drawing/2014/main" xmlns="" id="{B85DCD1F-611D-47DE-B3AF-C7A332D415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406711"/>
              </p:ext>
            </p:extLst>
          </p:nvPr>
        </p:nvGraphicFramePr>
        <p:xfrm>
          <a:off x="457200" y="995570"/>
          <a:ext cx="8474445" cy="475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9461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3200" dirty="0"/>
              <a:t>Исходные данные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EEE4BB6-DD7D-405C-A679-2785E7179134}"/>
              </a:ext>
            </a:extLst>
          </p:cNvPr>
          <p:cNvSpPr/>
          <p:nvPr/>
        </p:nvSpPr>
        <p:spPr>
          <a:xfrm>
            <a:off x="202567" y="1039044"/>
            <a:ext cx="87197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Энергетический баланс </a:t>
            </a:r>
            <a:r>
              <a:rPr lang="ru-RU" dirty="0"/>
              <a:t>— в общем случае, полное количественное соответствие (равенство) между суммарной подведенной энергией, с одной стороны, и суммой полезной  энергии  и  потерь  энергии — с другой.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При составлении энергетического баланса энергии разных видов приводятся к одному количественному измерению.</a:t>
            </a:r>
          </a:p>
          <a:p>
            <a:pPr algn="just"/>
            <a:r>
              <a:rPr lang="ru-RU" dirty="0"/>
              <a:t>В случае систем теплоснабжения, рассматривается  соответствие  количеств энергии  на таких стадиях: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D4D31AB-7839-4FC3-93D4-BC5AB88A2FA6}"/>
              </a:ext>
            </a:extLst>
          </p:cNvPr>
          <p:cNvSpPr/>
          <p:nvPr/>
        </p:nvSpPr>
        <p:spPr>
          <a:xfrm>
            <a:off x="202565" y="2161724"/>
            <a:ext cx="8719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1A22CE9-9777-438F-B697-2F49FDD3AA77}"/>
              </a:ext>
            </a:extLst>
          </p:cNvPr>
          <p:cNvSpPr/>
          <p:nvPr/>
        </p:nvSpPr>
        <p:spPr>
          <a:xfrm>
            <a:off x="1690088" y="4287514"/>
            <a:ext cx="1091212" cy="6889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Выработка тепла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5560FE9F-A122-47EF-A693-3391312A6404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91873" y="4612548"/>
            <a:ext cx="1198215" cy="194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6BA6BA-E5B2-480A-B4E6-5642EB2BDD2B}"/>
              </a:ext>
            </a:extLst>
          </p:cNvPr>
          <p:cNvSpPr txBox="1"/>
          <p:nvPr/>
        </p:nvSpPr>
        <p:spPr>
          <a:xfrm>
            <a:off x="291335" y="3824774"/>
            <a:ext cx="1398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Количество потребленного  топлива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73C8E7C2-C955-4299-BEF0-89B94B2F80B0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 flipV="1">
            <a:off x="2781300" y="4625515"/>
            <a:ext cx="1080565" cy="6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3428EE0-28C6-4AC9-A813-C4CA22BC3F59}"/>
              </a:ext>
            </a:extLst>
          </p:cNvPr>
          <p:cNvSpPr txBox="1"/>
          <p:nvPr/>
        </p:nvSpPr>
        <p:spPr>
          <a:xfrm>
            <a:off x="2789276" y="4046479"/>
            <a:ext cx="1051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Передача</a:t>
            </a:r>
          </a:p>
          <a:p>
            <a:pPr algn="ctr"/>
            <a:r>
              <a:rPr lang="ru-RU" sz="1400" b="1" dirty="0"/>
              <a:t>тепла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6B37E2D-1D93-4726-ABB4-98281437CAE5}"/>
              </a:ext>
            </a:extLst>
          </p:cNvPr>
          <p:cNvSpPr/>
          <p:nvPr/>
        </p:nvSpPr>
        <p:spPr>
          <a:xfrm>
            <a:off x="3861865" y="4281027"/>
            <a:ext cx="1250717" cy="6889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Потребление тепла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AE5C009-8958-4646-979E-47B3A056DEFC}"/>
              </a:ext>
            </a:extLst>
          </p:cNvPr>
          <p:cNvSpPr txBox="1"/>
          <p:nvPr/>
        </p:nvSpPr>
        <p:spPr>
          <a:xfrm>
            <a:off x="5748399" y="3588373"/>
            <a:ext cx="122860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/>
              <a:t>Количество </a:t>
            </a:r>
          </a:p>
          <a:p>
            <a:r>
              <a:rPr lang="ru-RU" sz="1200" b="1" dirty="0"/>
              <a:t>потребленного </a:t>
            </a:r>
          </a:p>
          <a:p>
            <a:r>
              <a:rPr lang="ru-RU" sz="1200" b="1" dirty="0"/>
              <a:t>топлива</a:t>
            </a:r>
          </a:p>
        </p:txBody>
      </p:sp>
      <p:sp>
        <p:nvSpPr>
          <p:cNvPr id="13" name="Двойная стрелка влево/вправо 22">
            <a:extLst>
              <a:ext uri="{FF2B5EF4-FFF2-40B4-BE49-F238E27FC236}">
                <a16:creationId xmlns:a16="http://schemas.microsoft.com/office/drawing/2014/main" xmlns="" id="{F16036B1-50E3-4495-8AE4-138A5825F2CD}"/>
              </a:ext>
            </a:extLst>
          </p:cNvPr>
          <p:cNvSpPr/>
          <p:nvPr/>
        </p:nvSpPr>
        <p:spPr>
          <a:xfrm>
            <a:off x="6995136" y="3781693"/>
            <a:ext cx="580250" cy="21318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43594C6-CBC6-469B-B385-BE62D000D90F}"/>
              </a:ext>
            </a:extLst>
          </p:cNvPr>
          <p:cNvSpPr txBox="1"/>
          <p:nvPr/>
        </p:nvSpPr>
        <p:spPr>
          <a:xfrm>
            <a:off x="7575386" y="3582893"/>
            <a:ext cx="122860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/>
              <a:t>Количество </a:t>
            </a:r>
          </a:p>
          <a:p>
            <a:r>
              <a:rPr lang="ru-RU" sz="1200" b="1" dirty="0"/>
              <a:t>выработанного </a:t>
            </a:r>
          </a:p>
          <a:p>
            <a:r>
              <a:rPr lang="ru-RU" sz="1200" b="1" dirty="0"/>
              <a:t>тепла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AB3BABA-EFDC-40AE-867D-1AFD7906DE5A}"/>
              </a:ext>
            </a:extLst>
          </p:cNvPr>
          <p:cNvSpPr txBox="1"/>
          <p:nvPr/>
        </p:nvSpPr>
        <p:spPr>
          <a:xfrm>
            <a:off x="5748398" y="4378805"/>
            <a:ext cx="122860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/>
              <a:t>Количество </a:t>
            </a:r>
          </a:p>
          <a:p>
            <a:r>
              <a:rPr lang="ru-RU" sz="1200" b="1" dirty="0"/>
              <a:t>выработанного </a:t>
            </a:r>
          </a:p>
          <a:p>
            <a:r>
              <a:rPr lang="ru-RU" sz="1200" b="1" dirty="0"/>
              <a:t>тепла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4CED75-A852-4DBA-B54A-7A92C05C9146}"/>
              </a:ext>
            </a:extLst>
          </p:cNvPr>
          <p:cNvSpPr txBox="1"/>
          <p:nvPr/>
        </p:nvSpPr>
        <p:spPr>
          <a:xfrm>
            <a:off x="7575386" y="4373280"/>
            <a:ext cx="122860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/>
              <a:t>Количество </a:t>
            </a:r>
          </a:p>
          <a:p>
            <a:r>
              <a:rPr lang="ru-RU" sz="1200" b="1" dirty="0"/>
              <a:t>переданного </a:t>
            </a:r>
          </a:p>
          <a:p>
            <a:r>
              <a:rPr lang="ru-RU" sz="1200" b="1" dirty="0"/>
              <a:t>тепла</a:t>
            </a:r>
          </a:p>
        </p:txBody>
      </p:sp>
      <p:sp>
        <p:nvSpPr>
          <p:cNvPr id="17" name="Двойная стрелка влево/вправо 28">
            <a:extLst>
              <a:ext uri="{FF2B5EF4-FFF2-40B4-BE49-F238E27FC236}">
                <a16:creationId xmlns:a16="http://schemas.microsoft.com/office/drawing/2014/main" xmlns="" id="{40DAE31F-5074-4607-98D2-97307E54F045}"/>
              </a:ext>
            </a:extLst>
          </p:cNvPr>
          <p:cNvSpPr/>
          <p:nvPr/>
        </p:nvSpPr>
        <p:spPr>
          <a:xfrm>
            <a:off x="6977004" y="4584837"/>
            <a:ext cx="598382" cy="21027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66A793F-A26B-43D7-9C86-6B7D691C910D}"/>
              </a:ext>
            </a:extLst>
          </p:cNvPr>
          <p:cNvSpPr txBox="1"/>
          <p:nvPr/>
        </p:nvSpPr>
        <p:spPr>
          <a:xfrm>
            <a:off x="5748398" y="5169237"/>
            <a:ext cx="122860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/>
              <a:t>Количество </a:t>
            </a:r>
          </a:p>
          <a:p>
            <a:r>
              <a:rPr lang="ru-RU" sz="1200" b="1" dirty="0"/>
              <a:t>переданного </a:t>
            </a:r>
          </a:p>
          <a:p>
            <a:r>
              <a:rPr lang="ru-RU" sz="1200" b="1" dirty="0"/>
              <a:t>тепла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BD0291-4D0F-4564-A5D3-208EB3D0FA30}"/>
              </a:ext>
            </a:extLst>
          </p:cNvPr>
          <p:cNvSpPr txBox="1"/>
          <p:nvPr/>
        </p:nvSpPr>
        <p:spPr>
          <a:xfrm>
            <a:off x="7575385" y="5163667"/>
            <a:ext cx="122860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/>
              <a:t>Количество </a:t>
            </a:r>
          </a:p>
          <a:p>
            <a:r>
              <a:rPr lang="ru-RU" sz="1200" b="1" dirty="0"/>
              <a:t>потребленного </a:t>
            </a:r>
          </a:p>
          <a:p>
            <a:r>
              <a:rPr lang="ru-RU" sz="1200" b="1" dirty="0"/>
              <a:t>тепла</a:t>
            </a:r>
          </a:p>
        </p:txBody>
      </p:sp>
      <p:sp>
        <p:nvSpPr>
          <p:cNvPr id="20" name="Двойная стрелка влево/вправо 31">
            <a:extLst>
              <a:ext uri="{FF2B5EF4-FFF2-40B4-BE49-F238E27FC236}">
                <a16:creationId xmlns:a16="http://schemas.microsoft.com/office/drawing/2014/main" xmlns="" id="{ABFA6113-7FC5-4862-9026-0514824391AA}"/>
              </a:ext>
            </a:extLst>
          </p:cNvPr>
          <p:cNvSpPr/>
          <p:nvPr/>
        </p:nvSpPr>
        <p:spPr>
          <a:xfrm>
            <a:off x="6977004" y="5372281"/>
            <a:ext cx="598380" cy="210454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7398A71-4544-4CC0-B278-F16C3B6224CB}"/>
              </a:ext>
            </a:extLst>
          </p:cNvPr>
          <p:cNvSpPr txBox="1"/>
          <p:nvPr/>
        </p:nvSpPr>
        <p:spPr>
          <a:xfrm>
            <a:off x="6567506" y="3142501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СРАВНЕНИЕ: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8B3BF0B5-2EFE-41F9-A499-68B1C3145373}"/>
              </a:ext>
            </a:extLst>
          </p:cNvPr>
          <p:cNvCxnSpPr>
            <a:cxnSpLocks/>
          </p:cNvCxnSpPr>
          <p:nvPr/>
        </p:nvCxnSpPr>
        <p:spPr>
          <a:xfrm flipH="1">
            <a:off x="6977004" y="4170146"/>
            <a:ext cx="598382" cy="210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E53BBE7B-1736-47C5-8F26-2CF0B7B580F6}"/>
              </a:ext>
            </a:extLst>
          </p:cNvPr>
          <p:cNvCxnSpPr>
            <a:cxnSpLocks/>
          </p:cNvCxnSpPr>
          <p:nvPr/>
        </p:nvCxnSpPr>
        <p:spPr>
          <a:xfrm flipH="1">
            <a:off x="6977004" y="4962192"/>
            <a:ext cx="598382" cy="208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826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3200" dirty="0"/>
              <a:t>Исходные данные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0E1E38A-E2C9-4713-8D34-0B424078F40B}"/>
              </a:ext>
            </a:extLst>
          </p:cNvPr>
          <p:cNvSpPr/>
          <p:nvPr/>
        </p:nvSpPr>
        <p:spPr>
          <a:xfrm>
            <a:off x="245804" y="1039044"/>
            <a:ext cx="8898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случае  проектирования  новой либо модернизации существующей системы теплоснабжения ,  оценка  необходимой мощности  источника теплоснабжения осуществляется  по необходимой тепловой нагрузке потребителя: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0E6603F-3893-46B9-B3EC-D6AC4F2B2D95}"/>
              </a:ext>
            </a:extLst>
          </p:cNvPr>
          <p:cNvSpPr/>
          <p:nvPr/>
        </p:nvSpPr>
        <p:spPr>
          <a:xfrm>
            <a:off x="245804" y="3025333"/>
            <a:ext cx="1777542" cy="40856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Конечный потребитель: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A3327AF-DCFE-4A10-A896-58B703A0C686}"/>
              </a:ext>
            </a:extLst>
          </p:cNvPr>
          <p:cNvSpPr/>
          <p:nvPr/>
        </p:nvSpPr>
        <p:spPr>
          <a:xfrm>
            <a:off x="245804" y="3482531"/>
            <a:ext cx="1777542" cy="40856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Отопление:  0,5 Гкал/ч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A5B4C26-E7C2-407B-8D46-97B4C19D1B4A}"/>
              </a:ext>
            </a:extLst>
          </p:cNvPr>
          <p:cNvSpPr/>
          <p:nvPr/>
        </p:nvSpPr>
        <p:spPr>
          <a:xfrm>
            <a:off x="245804" y="3930003"/>
            <a:ext cx="1777542" cy="40856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ГВС:  0,4 Гкал/ч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69C5B3B-B72D-43F6-B11E-1443F79C1CA8}"/>
              </a:ext>
            </a:extLst>
          </p:cNvPr>
          <p:cNvSpPr/>
          <p:nvPr/>
        </p:nvSpPr>
        <p:spPr>
          <a:xfrm>
            <a:off x="245804" y="4377477"/>
            <a:ext cx="1777542" cy="40856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Вентиляция:  0,2 Гкал/ч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Выноска со стрелкой вправо 15">
            <a:extLst>
              <a:ext uri="{FF2B5EF4-FFF2-40B4-BE49-F238E27FC236}">
                <a16:creationId xmlns:a16="http://schemas.microsoft.com/office/drawing/2014/main" xmlns="" id="{D2C92F79-DE21-4437-99A9-0E33AF22D0EE}"/>
              </a:ext>
            </a:extLst>
          </p:cNvPr>
          <p:cNvSpPr/>
          <p:nvPr/>
        </p:nvSpPr>
        <p:spPr>
          <a:xfrm flipH="1">
            <a:off x="2095911" y="3482531"/>
            <a:ext cx="1406039" cy="1303508"/>
          </a:xfrm>
          <a:prstGeom prst="rightArrowCallout">
            <a:avLst>
              <a:gd name="adj1" fmla="val 26709"/>
              <a:gd name="adj2" fmla="val 24145"/>
              <a:gd name="adj3" fmla="val 15599"/>
              <a:gd name="adj4" fmla="val 813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/>
              <a:t>ВСЕГО:</a:t>
            </a:r>
          </a:p>
          <a:p>
            <a:pPr algn="ctr">
              <a:lnSpc>
                <a:spcPct val="80000"/>
              </a:lnSpc>
            </a:pPr>
            <a:endParaRPr lang="ru-RU" sz="1400" b="1" dirty="0"/>
          </a:p>
          <a:p>
            <a:pPr algn="ctr">
              <a:lnSpc>
                <a:spcPct val="80000"/>
              </a:lnSpc>
            </a:pPr>
            <a:r>
              <a:rPr lang="ru-RU" sz="1600" b="1" dirty="0"/>
              <a:t>1,1 Гкал/ч</a:t>
            </a:r>
          </a:p>
        </p:txBody>
      </p:sp>
      <p:sp>
        <p:nvSpPr>
          <p:cNvPr id="11" name="Выноска со стрелкой вправо 16">
            <a:extLst>
              <a:ext uri="{FF2B5EF4-FFF2-40B4-BE49-F238E27FC236}">
                <a16:creationId xmlns:a16="http://schemas.microsoft.com/office/drawing/2014/main" xmlns="" id="{67600FDC-78CC-441A-912D-040F63B44A45}"/>
              </a:ext>
            </a:extLst>
          </p:cNvPr>
          <p:cNvSpPr/>
          <p:nvPr/>
        </p:nvSpPr>
        <p:spPr>
          <a:xfrm flipH="1">
            <a:off x="3501950" y="3010740"/>
            <a:ext cx="1488332" cy="1760705"/>
          </a:xfrm>
          <a:prstGeom prst="rightArrowCallout">
            <a:avLst>
              <a:gd name="adj1" fmla="val 26709"/>
              <a:gd name="adj2" fmla="val 24145"/>
              <a:gd name="adj3" fmla="val 15599"/>
              <a:gd name="adj4" fmla="val 813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/>
              <a:t>ТЭ переданная в теплосеть:</a:t>
            </a:r>
          </a:p>
          <a:p>
            <a:pPr algn="ctr">
              <a:lnSpc>
                <a:spcPct val="80000"/>
              </a:lnSpc>
            </a:pPr>
            <a:endParaRPr lang="ru-RU" sz="1400" b="1" dirty="0"/>
          </a:p>
          <a:p>
            <a:pPr algn="ctr">
              <a:lnSpc>
                <a:spcPct val="80000"/>
              </a:lnSpc>
            </a:pPr>
            <a:r>
              <a:rPr lang="ru-RU" sz="1600" b="1" dirty="0"/>
              <a:t>1,243 Гкал/ч</a:t>
            </a:r>
          </a:p>
        </p:txBody>
      </p:sp>
      <p:sp>
        <p:nvSpPr>
          <p:cNvPr id="12" name="Выноска со стрелкой вправо 17">
            <a:extLst>
              <a:ext uri="{FF2B5EF4-FFF2-40B4-BE49-F238E27FC236}">
                <a16:creationId xmlns:a16="http://schemas.microsoft.com/office/drawing/2014/main" xmlns="" id="{E791ED32-190B-4AA5-9A64-B6B308CB9F15}"/>
              </a:ext>
            </a:extLst>
          </p:cNvPr>
          <p:cNvSpPr/>
          <p:nvPr/>
        </p:nvSpPr>
        <p:spPr>
          <a:xfrm rot="16200000">
            <a:off x="2515488" y="2484840"/>
            <a:ext cx="815623" cy="1157304"/>
          </a:xfrm>
          <a:prstGeom prst="rightArrowCallout">
            <a:avLst>
              <a:gd name="adj1" fmla="val 12115"/>
              <a:gd name="adj2" fmla="val 24521"/>
              <a:gd name="adj3" fmla="val 30599"/>
              <a:gd name="adj4" fmla="val 594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>
              <a:lnSpc>
                <a:spcPct val="80000"/>
              </a:lnSpc>
            </a:pPr>
            <a:r>
              <a:rPr lang="ru-RU" sz="1100" b="1" dirty="0"/>
              <a:t>Потери в теплосети (13%): </a:t>
            </a:r>
          </a:p>
          <a:p>
            <a:pPr algn="ctr">
              <a:lnSpc>
                <a:spcPct val="80000"/>
              </a:lnSpc>
            </a:pPr>
            <a:r>
              <a:rPr lang="ru-RU" sz="1100" b="1" dirty="0"/>
              <a:t>0,143</a:t>
            </a:r>
            <a:r>
              <a:rPr lang="ru-RU" sz="1200" b="1" dirty="0"/>
              <a:t> Гкал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8AFBBB-10BD-4981-9F9D-A9A3BEDE33A4}"/>
              </a:ext>
            </a:extLst>
          </p:cNvPr>
          <p:cNvSpPr txBox="1"/>
          <p:nvPr/>
        </p:nvSpPr>
        <p:spPr>
          <a:xfrm>
            <a:off x="2344647" y="4893039"/>
            <a:ext cx="1293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1,1+13/100*1,1=</a:t>
            </a:r>
          </a:p>
          <a:p>
            <a:r>
              <a:rPr lang="ru-RU" sz="1200" b="1" dirty="0"/>
              <a:t>= 1,243 Гкал </a:t>
            </a:r>
          </a:p>
        </p:txBody>
      </p:sp>
      <p:sp>
        <p:nvSpPr>
          <p:cNvPr id="14" name="Выноска со стрелкой вправо 18">
            <a:extLst>
              <a:ext uri="{FF2B5EF4-FFF2-40B4-BE49-F238E27FC236}">
                <a16:creationId xmlns:a16="http://schemas.microsoft.com/office/drawing/2014/main" xmlns="" id="{AA24E0D7-CBDD-403B-BC92-8C6FFDB5EC3C}"/>
              </a:ext>
            </a:extLst>
          </p:cNvPr>
          <p:cNvSpPr/>
          <p:nvPr/>
        </p:nvSpPr>
        <p:spPr>
          <a:xfrm flipH="1">
            <a:off x="4985418" y="2529210"/>
            <a:ext cx="1488332" cy="2242236"/>
          </a:xfrm>
          <a:prstGeom prst="rightArrowCallout">
            <a:avLst>
              <a:gd name="adj1" fmla="val 26709"/>
              <a:gd name="adj2" fmla="val 24145"/>
              <a:gd name="adj3" fmla="val 15599"/>
              <a:gd name="adj4" fmla="val 813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/>
              <a:t>ТЭ выработан-</a:t>
            </a:r>
            <a:r>
              <a:rPr lang="ru-RU" sz="1400" b="1" dirty="0" err="1"/>
              <a:t>ная</a:t>
            </a:r>
            <a:r>
              <a:rPr lang="ru-RU" sz="1400" b="1" dirty="0"/>
              <a:t>:</a:t>
            </a:r>
          </a:p>
          <a:p>
            <a:pPr algn="ctr">
              <a:lnSpc>
                <a:spcPct val="80000"/>
              </a:lnSpc>
            </a:pPr>
            <a:endParaRPr lang="ru-RU" sz="1400" b="1" dirty="0"/>
          </a:p>
          <a:p>
            <a:pPr algn="ctr">
              <a:lnSpc>
                <a:spcPct val="80000"/>
              </a:lnSpc>
            </a:pPr>
            <a:r>
              <a:rPr lang="ru-RU" sz="1600" b="1" dirty="0"/>
              <a:t>1,268 Гкал/ч</a:t>
            </a:r>
          </a:p>
        </p:txBody>
      </p:sp>
      <p:sp>
        <p:nvSpPr>
          <p:cNvPr id="15" name="Выноска со стрелкой вправо 19">
            <a:extLst>
              <a:ext uri="{FF2B5EF4-FFF2-40B4-BE49-F238E27FC236}">
                <a16:creationId xmlns:a16="http://schemas.microsoft.com/office/drawing/2014/main" xmlns="" id="{77192B45-4390-4698-9F7C-244CAC5090EB}"/>
              </a:ext>
            </a:extLst>
          </p:cNvPr>
          <p:cNvSpPr/>
          <p:nvPr/>
        </p:nvSpPr>
        <p:spPr>
          <a:xfrm rot="16200000">
            <a:off x="3962478" y="1986313"/>
            <a:ext cx="815623" cy="1230260"/>
          </a:xfrm>
          <a:prstGeom prst="rightArrowCallout">
            <a:avLst>
              <a:gd name="adj1" fmla="val 12115"/>
              <a:gd name="adj2" fmla="val 24521"/>
              <a:gd name="adj3" fmla="val 30599"/>
              <a:gd name="adj4" fmla="val 594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>
              <a:lnSpc>
                <a:spcPct val="80000"/>
              </a:lnSpc>
            </a:pPr>
            <a:r>
              <a:rPr lang="ru-RU" sz="1100" b="1" dirty="0"/>
              <a:t>Потери на с/н котельной (2%): </a:t>
            </a:r>
          </a:p>
          <a:p>
            <a:pPr algn="ctr">
              <a:lnSpc>
                <a:spcPct val="80000"/>
              </a:lnSpc>
            </a:pPr>
            <a:r>
              <a:rPr lang="ru-RU" sz="1100" b="1" dirty="0"/>
              <a:t>0,025</a:t>
            </a:r>
            <a:r>
              <a:rPr lang="ru-RU" sz="1200" b="1" dirty="0"/>
              <a:t> Гкал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2B2D6F-A458-4D12-B6CA-B6F6FC408ACB}"/>
              </a:ext>
            </a:extLst>
          </p:cNvPr>
          <p:cNvSpPr txBox="1"/>
          <p:nvPr/>
        </p:nvSpPr>
        <p:spPr>
          <a:xfrm>
            <a:off x="3755159" y="4887791"/>
            <a:ext cx="1293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1,243/(1-2/100)=</a:t>
            </a:r>
          </a:p>
          <a:p>
            <a:r>
              <a:rPr lang="ru-RU" sz="1200" b="1" dirty="0"/>
              <a:t>= 1,268 Гкал </a:t>
            </a:r>
          </a:p>
        </p:txBody>
      </p:sp>
      <p:sp>
        <p:nvSpPr>
          <p:cNvPr id="17" name="Выноска со стрелкой вправо 21">
            <a:extLst>
              <a:ext uri="{FF2B5EF4-FFF2-40B4-BE49-F238E27FC236}">
                <a16:creationId xmlns:a16="http://schemas.microsoft.com/office/drawing/2014/main" xmlns="" id="{37559BDE-4524-4E41-BC9C-4C86DBBDA6EB}"/>
              </a:ext>
            </a:extLst>
          </p:cNvPr>
          <p:cNvSpPr/>
          <p:nvPr/>
        </p:nvSpPr>
        <p:spPr>
          <a:xfrm rot="16200000">
            <a:off x="5450809" y="1506267"/>
            <a:ext cx="815623" cy="1230260"/>
          </a:xfrm>
          <a:prstGeom prst="rightArrowCallout">
            <a:avLst>
              <a:gd name="adj1" fmla="val 12115"/>
              <a:gd name="adj2" fmla="val 24521"/>
              <a:gd name="adj3" fmla="val 30599"/>
              <a:gd name="adj4" fmla="val 594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>
              <a:lnSpc>
                <a:spcPct val="80000"/>
              </a:lnSpc>
            </a:pPr>
            <a:r>
              <a:rPr lang="ru-RU" sz="1100" b="1" dirty="0"/>
              <a:t>Потери при выработке (8%): </a:t>
            </a:r>
          </a:p>
          <a:p>
            <a:pPr algn="ctr">
              <a:lnSpc>
                <a:spcPct val="80000"/>
              </a:lnSpc>
            </a:pPr>
            <a:r>
              <a:rPr lang="ru-RU" sz="1100" b="1" dirty="0"/>
              <a:t>0,11</a:t>
            </a:r>
            <a:r>
              <a:rPr lang="ru-RU" sz="1200" b="1" dirty="0"/>
              <a:t> Гкал</a:t>
            </a:r>
          </a:p>
        </p:txBody>
      </p:sp>
      <p:sp>
        <p:nvSpPr>
          <p:cNvPr id="18" name="Выноска со стрелкой вправо 22">
            <a:extLst>
              <a:ext uri="{FF2B5EF4-FFF2-40B4-BE49-F238E27FC236}">
                <a16:creationId xmlns:a16="http://schemas.microsoft.com/office/drawing/2014/main" xmlns="" id="{7288B20D-5A65-4289-BF5F-888688F01637}"/>
              </a:ext>
            </a:extLst>
          </p:cNvPr>
          <p:cNvSpPr/>
          <p:nvPr/>
        </p:nvSpPr>
        <p:spPr>
          <a:xfrm flipH="1">
            <a:off x="6473750" y="2042809"/>
            <a:ext cx="1488332" cy="2728636"/>
          </a:xfrm>
          <a:prstGeom prst="rightArrowCallout">
            <a:avLst>
              <a:gd name="adj1" fmla="val 26709"/>
              <a:gd name="adj2" fmla="val 24145"/>
              <a:gd name="adj3" fmla="val 15599"/>
              <a:gd name="adj4" fmla="val 813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/>
              <a:t>ТЭ в топливе:</a:t>
            </a:r>
          </a:p>
          <a:p>
            <a:pPr algn="ctr">
              <a:lnSpc>
                <a:spcPct val="80000"/>
              </a:lnSpc>
            </a:pPr>
            <a:endParaRPr lang="ru-RU" sz="1400" b="1" dirty="0"/>
          </a:p>
          <a:p>
            <a:pPr algn="ctr">
              <a:lnSpc>
                <a:spcPct val="80000"/>
              </a:lnSpc>
            </a:pPr>
            <a:r>
              <a:rPr lang="ru-RU" sz="1600" b="1" dirty="0"/>
              <a:t>1,378 Гкал/ч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77BAC1F-B114-4DE6-A244-FEE7FED272F0}"/>
              </a:ext>
            </a:extLst>
          </p:cNvPr>
          <p:cNvSpPr txBox="1"/>
          <p:nvPr/>
        </p:nvSpPr>
        <p:spPr>
          <a:xfrm>
            <a:off x="5360223" y="4916223"/>
            <a:ext cx="1293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1,268/(1-8/100)=</a:t>
            </a:r>
          </a:p>
          <a:p>
            <a:r>
              <a:rPr lang="ru-RU" sz="1200" b="1" dirty="0"/>
              <a:t>= 1,378 Гкал </a:t>
            </a:r>
          </a:p>
        </p:txBody>
      </p:sp>
      <p:sp>
        <p:nvSpPr>
          <p:cNvPr id="20" name="Стрелка вправо 6">
            <a:extLst>
              <a:ext uri="{FF2B5EF4-FFF2-40B4-BE49-F238E27FC236}">
                <a16:creationId xmlns:a16="http://schemas.microsoft.com/office/drawing/2014/main" xmlns="" id="{D95BFEE6-D571-4823-97BD-F4C4B8774CFD}"/>
              </a:ext>
            </a:extLst>
          </p:cNvPr>
          <p:cNvSpPr/>
          <p:nvPr/>
        </p:nvSpPr>
        <p:spPr>
          <a:xfrm>
            <a:off x="245804" y="5308167"/>
            <a:ext cx="7370953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Направление расчета</a:t>
            </a:r>
          </a:p>
        </p:txBody>
      </p:sp>
    </p:spTree>
    <p:extLst>
      <p:ext uri="{BB962C8B-B14F-4D97-AF65-F5344CB8AC3E}">
        <p14:creationId xmlns:p14="http://schemas.microsoft.com/office/powerpoint/2010/main" val="1852258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33C530C-F914-426F-BD87-E63D4DDA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9740"/>
            <a:ext cx="7416824" cy="504056"/>
          </a:xfrm>
        </p:spPr>
        <p:txBody>
          <a:bodyPr/>
          <a:lstStyle/>
          <a:p>
            <a:r>
              <a:rPr lang="ru-RU" sz="3200" dirty="0"/>
              <a:t>Исходные данные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35256E3-9274-4E74-B281-B5AC800F495D}"/>
              </a:ext>
            </a:extLst>
          </p:cNvPr>
          <p:cNvSpPr/>
          <p:nvPr/>
        </p:nvSpPr>
        <p:spPr>
          <a:xfrm>
            <a:off x="342896" y="1052736"/>
            <a:ext cx="8458208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ru-RU" dirty="0"/>
              <a:t>В существующей системе теплоснабжения,  может наблюдаться  несоответствие между  установленной мощностью  источников теплоты  и  тепловой нагрузкой, необходимой потребителям.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ru-RU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b="1" dirty="0"/>
              <a:t>Основные причины возможного несоответствия:</a:t>
            </a: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ru-RU" dirty="0"/>
              <a:t>Отключение  потребителей , замена  другими источниками тепла;</a:t>
            </a: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ru-RU" dirty="0"/>
              <a:t>Меры  по  экономии тепла у потребителей  (утепление, установка  ИТП…);</a:t>
            </a: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ru-RU" dirty="0"/>
              <a:t>Снижение  тепловой нагрузки ГВС (электрические бойлеры, экономия  горячей воды);</a:t>
            </a: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ru-RU" dirty="0"/>
              <a:t>Первоначальный расчет на дальнейшее  развитие системы теплоснабжения  (изначально завышенная  тепловая мощность источника теплоснабжения);</a:t>
            </a: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ru-RU" dirty="0"/>
              <a:t>Увеличение  потерь  при  транспортировке  теплоты  (разрушение  тепловой изоляции трубопроводов,  залив  лотков, в которых они проложены, водой  из различных коммуникаций,  утечки теплоносителя из трубопроводов в результате  порывов либо </a:t>
            </a:r>
            <a:r>
              <a:rPr lang="ru-RU" dirty="0" err="1"/>
              <a:t>неплотностей</a:t>
            </a:r>
            <a:r>
              <a:rPr lang="ru-RU" dirty="0"/>
              <a:t>  запорной арматуры…);</a:t>
            </a:r>
          </a:p>
        </p:txBody>
      </p:sp>
    </p:spTree>
    <p:extLst>
      <p:ext uri="{BB962C8B-B14F-4D97-AF65-F5344CB8AC3E}">
        <p14:creationId xmlns:p14="http://schemas.microsoft.com/office/powerpoint/2010/main" val="2713411867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03.01.2018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f:fields xmlns:f="http://schemas.fabasoft.com/folio/2007/fields" catsources="">
  <f:record>
    <f:field ref="FSCFOLIO_1_1001_SignaturesFldCtx_FSCFOLIO_1_1001_FieldLastSignature" par="" text=""/>
    <f:field ref="FSCFOLIO_1_1001_SignaturesFldCtx_FSCFOLIO_1_1001_FieldLastSignatureBy" par="" text=""/>
    <f:field ref="FSCFOLIO_1_1001_SignaturesFldCtx_FSCFOLIO_1_1001_FieldLastSignatureAt" par="" date="" text=""/>
    <f:field ref="FSCFOLIO_1_1001_SignaturesFldCtx_FSCFOLIO_1_1001_FieldLastSignatureRemark" par="" text=""/>
    <f:field ref="FSCFOLIO_1_1001_FieldCurrentUser" par="" text="Dmytro Ivanenko"/>
    <f:field ref="FSCFOLIO_1_1001_FieldCurrentDate" par="" text="Sep 20, 2019 9:32 AM"/>
    <f:field ref="objname" par="" text="02. CoM-DeP_District heating_D.Ivanenko_FV" edit="true"/>
    <f:field ref="objsubject" par="" text="" edit="true"/>
    <f:field ref="objcreatedby" par="" text="Peherstorfer Norbert "/>
    <f:field ref="objcreatedat" par="" date="2019-07-13T03:29:49" text="Jul 13, 2019 3:29:49 AM"/>
    <f:field ref="objchangedby" par="" text="Peherstorfer Norbert "/>
    <f:field ref="objmodifiedat" par="" date="2019-07-04T11:27:48" text="Jul 4, 2019 11:27:48 AM"/>
    <f:field ref="objprimaryrelated__0_objname" par="" text="Final vers" edit="true"/>
    <f:field ref="objprimaryrelated__0_objsubject" par="" text="" edit="true"/>
    <f:field ref="objprimaryrelated__0_objcreatedby" par="" text="Peherstorfer Norbert "/>
    <f:field ref="objprimaryrelated__0_objcreatedat" par="" date="2019-07-13T03:29:36" text="Jul 13, 2019 3:29:36 AM"/>
    <f:field ref="objprimaryrelated__0_objchangedby" par="" text="Peherstorfer Norbert "/>
    <f:field ref="objprimaryrelated__0_objmodifiedat" par="" date="2019-07-13T03:30:11" text="Jul 13, 2019 3:30:11 AM"/>
  </f:record>
  <f:display par="" text="Signatures">
    <f:field ref="FSCFOLIO_1_1001_SignaturesFldCtx_FSCFOLIO_1_1001_FieldLastSignature" text="Last Signature"/>
    <f:field ref="FSCFOLIO_1_1001_SignaturesFldCtx_FSCFOLIO_1_1001_FieldLastSignatureBy" text="Last Signature By"/>
    <f:field ref="FSCFOLIO_1_1001_SignaturesFldCtx_FSCFOLIO_1_1001_FieldLastSignatureAt" text="Last Signature on/at"/>
    <f:field ref="FSCFOLIO_1_1001_SignaturesFldCtx_FSCFOLIO_1_1001_FieldLastSignatureRemark" text="Remark of Last Signature"/>
  </f:display>
  <f:display par="" text="General">
    <f:field ref="FSCFOLIO_1_1001_FieldCurrentUser" text="Current User"/>
    <f:field ref="FSCFOLIO_1_1001_FieldCurrentDate" text="Current Time Stamp"/>
    <f:field ref="objname" text="Name"/>
    <f:field ref="objsubject" text="Subject"/>
    <f:field ref="objcreatedby" text="Created by"/>
    <f:field ref="objcreatedat" text="Created on/at"/>
    <f:field ref="objchangedby" text="Last Change by"/>
    <f:field ref="objmodifiedat" text="Last Change on/at"/>
  </f:display>
  <f:display par="" text="Folder">
    <f:field ref="objprimaryrelated__0_objname" text="Name"/>
    <f:field ref="objprimaryrelated__0_objsubject" text="Subject"/>
    <f:field ref="objprimaryrelated__0_objcreatedby" text="Created by"/>
    <f:field ref="objprimaryrelated__0_objcreatedat" text="Created on/at"/>
    <f:field ref="objprimaryrelated__0_objchangedby" text="Last Change by"/>
    <f:field ref="objprimaryrelated__0_objmodifiedat" text="Last Change on/at"/>
  </f:display>
</f:fields>
</file>

<file path=customXml/itemProps1.xml><?xml version="1.0" encoding="utf-8"?>
<ds:datastoreItem xmlns:ds="http://schemas.openxmlformats.org/officeDocument/2006/customXml" ds:itemID="{4E8A9591-F074-446B-902F-511FF79C122F}">
  <ds:schemaRefs>
    <ds:schemaRef ds:uri="http://schemas.fabasoft.com/folio/2007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03.01.2018</Template>
  <TotalTime>3933</TotalTime>
  <Words>4159</Words>
  <Application>Microsoft Office PowerPoint</Application>
  <PresentationFormat>Экран (4:3)</PresentationFormat>
  <Paragraphs>820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Template 03.01.2018</vt:lpstr>
      <vt:lpstr>Презентация PowerPoint</vt:lpstr>
      <vt:lpstr>Общие вопросы вебинара</vt:lpstr>
      <vt:lpstr>Постановка задачи</vt:lpstr>
      <vt:lpstr>Постановка задачи</vt:lpstr>
      <vt:lpstr>Ожидаемые эффекты</vt:lpstr>
      <vt:lpstr>Ожидаемые эффекты</vt:lpstr>
      <vt:lpstr>Исходные данные</vt:lpstr>
      <vt:lpstr>Исходные данные</vt:lpstr>
      <vt:lpstr>Исходные данные</vt:lpstr>
      <vt:lpstr>Исходные данные</vt:lpstr>
      <vt:lpstr>Исходные данные</vt:lpstr>
      <vt:lpstr>Исходные данные</vt:lpstr>
      <vt:lpstr>Исходные данные</vt:lpstr>
      <vt:lpstr>Исходные данные</vt:lpstr>
      <vt:lpstr>Исходные данные</vt:lpstr>
      <vt:lpstr>Исходные данные</vt:lpstr>
      <vt:lpstr>Техническая и нормативная документация</vt:lpstr>
      <vt:lpstr>Техническая и нормативная документация</vt:lpstr>
      <vt:lpstr>Техническая и нормативная документация</vt:lpstr>
      <vt:lpstr>Техническая и нормативная документация</vt:lpstr>
      <vt:lpstr>Техническая и нормативная документация</vt:lpstr>
      <vt:lpstr>Проблемы, барьеры и ошибки</vt:lpstr>
      <vt:lpstr>Проблемы, барьеры и ошибки</vt:lpstr>
      <vt:lpstr>Проблемы, барьеры и ошибки</vt:lpstr>
      <vt:lpstr>Проблемы, барьеры и ошибки</vt:lpstr>
      <vt:lpstr>Проблемы, барьеры и ошибки</vt:lpstr>
      <vt:lpstr>Проблемы, барьеры и ошибки</vt:lpstr>
      <vt:lpstr>Проблемы, барьеры и ошибки</vt:lpstr>
      <vt:lpstr>Проблемы, барьеры и ошибки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Браслав (Беларусь)</vt:lpstr>
      <vt:lpstr>Браслав (Беларусь)</vt:lpstr>
      <vt:lpstr>Голая Пристань (Украина)</vt:lpstr>
      <vt:lpstr>Голая Пристань (Украина)</vt:lpstr>
      <vt:lpstr>Самбор и Жовква (Украина)</vt:lpstr>
      <vt:lpstr>Самбор и Жовква (Украина)</vt:lpstr>
      <vt:lpstr>Жовква (Украина)</vt:lpstr>
      <vt:lpstr>Жовква (Украина)</vt:lpstr>
      <vt:lpstr>Презентация PowerPoint</vt:lpstr>
      <vt:lpstr>Презентация PowerPoint</vt:lpstr>
      <vt:lpstr>Как улучшить теплоснабжение?</vt:lpstr>
      <vt:lpstr>Спасибо за внимание!  Дмитрий Иваненко  Тел.: +38-067-741-68-67  e-mail: dmytro.ivanenko@eumayors.eu  SKYPE: dmitry2891  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MV</dc:creator>
  <cp:lastModifiedBy>userGay1511</cp:lastModifiedBy>
  <cp:revision>287</cp:revision>
  <cp:lastPrinted>2018-11-20T11:24:44Z</cp:lastPrinted>
  <dcterms:created xsi:type="dcterms:W3CDTF">2018-01-03T15:00:45Z</dcterms:created>
  <dcterms:modified xsi:type="dcterms:W3CDTF">2019-09-24T13:42:37Z</dcterms:modified>
</cp:coreProperties>
</file>