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319" r:id="rId4"/>
    <p:sldId id="320" r:id="rId5"/>
    <p:sldId id="321" r:id="rId6"/>
    <p:sldId id="322" r:id="rId7"/>
    <p:sldId id="326" r:id="rId8"/>
    <p:sldId id="323" r:id="rId9"/>
    <p:sldId id="318" r:id="rId10"/>
    <p:sldId id="324" r:id="rId11"/>
    <p:sldId id="281" r:id="rId12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7"/>
    <a:srgbClr val="FFAC75"/>
    <a:srgbClr val="B3D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07" autoAdjust="0"/>
    <p:restoredTop sz="94714" autoAdjust="0"/>
  </p:normalViewPr>
  <p:slideViewPr>
    <p:cSldViewPr snapToGrid="0" snapToObjects="1">
      <p:cViewPr varScale="1">
        <p:scale>
          <a:sx n="90" d="100"/>
          <a:sy n="90" d="100"/>
        </p:scale>
        <p:origin x="84" y="5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D513846-2DA2-4D94-8E5A-23D521309CBB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105B372-4BC3-4E25-A4BC-4FCEBBCC9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7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3445F-4680-42CA-B909-6F0702257FEB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200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930-E74D-084B-AC67-4ED21655EC8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34F9-AF57-7845-B44D-9B22BF704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930-E74D-084B-AC67-4ED21655EC8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34F9-AF57-7845-B44D-9B22BF704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6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930-E74D-084B-AC67-4ED21655EC8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34F9-AF57-7845-B44D-9B22BF704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930-E74D-084B-AC67-4ED21655EC8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34F9-AF57-7845-B44D-9B22BF704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6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930-E74D-084B-AC67-4ED21655EC8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34F9-AF57-7845-B44D-9B22BF704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9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930-E74D-084B-AC67-4ED21655EC8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34F9-AF57-7845-B44D-9B22BF704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9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930-E74D-084B-AC67-4ED21655EC8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34F9-AF57-7845-B44D-9B22BF704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930-E74D-084B-AC67-4ED21655EC8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34F9-AF57-7845-B44D-9B22BF704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3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930-E74D-084B-AC67-4ED21655EC8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34F9-AF57-7845-B44D-9B22BF704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0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930-E74D-084B-AC67-4ED21655EC8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34F9-AF57-7845-B44D-9B22BF704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930-E74D-084B-AC67-4ED21655EC8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34F9-AF57-7845-B44D-9B22BF704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46930-E74D-084B-AC67-4ED21655EC8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534F9-AF57-7845-B44D-9B22BF704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8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mailto:eopac.lg@g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evmolrada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ata\Разные проекты\Ксения Квитка\Женский Фонд\слайд\слайд главная 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37066" y="3409763"/>
            <a:ext cx="9563100" cy="1329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54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ЕКОНОМІЧНІ МОЖЛИВОСТІ ПОСТРАЖДАЛИМ ВІД КОНФЛІКТУ </a:t>
            </a:r>
          </a:p>
        </p:txBody>
      </p:sp>
      <p:pic>
        <p:nvPicPr>
          <p:cNvPr id="10" name="Picture 4" descr="C:\Data\Разные проекты\Ксения Квитка\Женский Фонд\слайд\слайд спра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9986" y="-4317682"/>
            <a:ext cx="10926525" cy="619760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02336" y="427248"/>
            <a:ext cx="3337161" cy="1298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052" name="Picture 4" descr="C:\Data\Разные проекты\Ксения Квитка\Женский Фонд\слайд\слайд низ.png"/>
            <p:cNvPicPr>
              <a:picLocks noChangeAspect="1" noChangeArrowheads="1"/>
            </p:cNvPicPr>
            <p:nvPr/>
          </p:nvPicPr>
          <p:blipFill rotWithShape="1">
            <a:blip r:embed="rId2"/>
            <a:srcRect t="92429" r="27075"/>
            <a:stretch/>
          </p:blipFill>
          <p:spPr bwMode="auto">
            <a:xfrm>
              <a:off x="0" y="6176962"/>
              <a:ext cx="9282545" cy="681037"/>
            </a:xfrm>
            <a:prstGeom prst="rect">
              <a:avLst/>
            </a:prstGeom>
            <a:noFill/>
          </p:spPr>
        </p:pic>
        <p:pic>
          <p:nvPicPr>
            <p:cNvPr id="2053" name="Picture 5" descr="C:\Data\Разные проекты\Ксения Квитка\Женский Фонд\слайд\слайд верх.png"/>
            <p:cNvPicPr>
              <a:picLocks noChangeAspect="1" noChangeArrowheads="1"/>
            </p:cNvPicPr>
            <p:nvPr/>
          </p:nvPicPr>
          <p:blipFill rotWithShape="1">
            <a:blip r:embed="rId3"/>
            <a:srcRect l="35000" b="92765"/>
            <a:stretch/>
          </p:blipFill>
          <p:spPr bwMode="auto">
            <a:xfrm>
              <a:off x="4267200" y="0"/>
              <a:ext cx="7924800" cy="623456"/>
            </a:xfrm>
            <a:prstGeom prst="rect">
              <a:avLst/>
            </a:prstGeom>
            <a:noFill/>
          </p:spPr>
        </p:pic>
      </p:grpSp>
      <p:pic>
        <p:nvPicPr>
          <p:cNvPr id="13" name="Picture 7" descr="C:\Data\Разные проекты\Ксения Квитка\Женский Фонд\слайд\лого.png"/>
          <p:cNvPicPr>
            <a:picLocks noChangeAspect="1" noChangeArrowheads="1"/>
          </p:cNvPicPr>
          <p:nvPr/>
        </p:nvPicPr>
        <p:blipFill rotWithShape="1">
          <a:blip r:embed="rId4"/>
          <a:srcRect l="60996" t="80762"/>
          <a:stretch/>
        </p:blipFill>
        <p:spPr bwMode="auto">
          <a:xfrm>
            <a:off x="5711608" y="-363628"/>
            <a:ext cx="5405218" cy="1884271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3869" y="222488"/>
            <a:ext cx="3337161" cy="1298155"/>
          </a:xfrm>
          <a:prstGeom prst="rect">
            <a:avLst/>
          </a:prstGeom>
          <a:noFill/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B8CEB7C-0C9B-4EFB-A7F2-CCACAC938CB1}"/>
              </a:ext>
            </a:extLst>
          </p:cNvPr>
          <p:cNvSpPr txBox="1">
            <a:spLocks/>
          </p:cNvSpPr>
          <p:nvPr/>
        </p:nvSpPr>
        <p:spPr>
          <a:xfrm>
            <a:off x="441141" y="1490232"/>
            <a:ext cx="11310257" cy="7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uk-UA" sz="4000" b="1" dirty="0">
                <a:solidFill>
                  <a:schemeClr val="accent2"/>
                </a:solidFill>
                <a:latin typeface="+mn-lt"/>
                <a:cs typeface="Lato" pitchFamily="34" charset="0"/>
              </a:rPr>
              <a:t>ПАРТНЕР ПРОЕКТУ В </a:t>
            </a:r>
            <a:r>
              <a:rPr lang="uk-UA" sz="4000" b="1" dirty="0" smtClean="0">
                <a:solidFill>
                  <a:schemeClr val="accent2"/>
                </a:solidFill>
                <a:latin typeface="+mn-lt"/>
                <a:cs typeface="Lato" pitchFamily="34" charset="0"/>
              </a:rPr>
              <a:t>ЛУГАНСЬКІЙ </a:t>
            </a:r>
            <a:r>
              <a:rPr lang="uk-UA" sz="4000" b="1" dirty="0">
                <a:solidFill>
                  <a:schemeClr val="accent2"/>
                </a:solidFill>
                <a:latin typeface="+mn-lt"/>
                <a:cs typeface="Lato" pitchFamily="34" charset="0"/>
              </a:rPr>
              <a:t>ОБЛАСТІ</a:t>
            </a:r>
            <a:endParaRPr lang="ru-RU" sz="4000" b="1" dirty="0">
              <a:solidFill>
                <a:schemeClr val="accent2"/>
              </a:solidFill>
              <a:latin typeface="+mn-lt"/>
              <a:cs typeface="Lato" pitchFamily="34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8F6CFD63-036D-4457-9DAD-377B05184892}"/>
              </a:ext>
            </a:extLst>
          </p:cNvPr>
          <p:cNvSpPr txBox="1">
            <a:spLocks/>
          </p:cNvSpPr>
          <p:nvPr/>
        </p:nvSpPr>
        <p:spPr>
          <a:xfrm>
            <a:off x="2852908" y="2167437"/>
            <a:ext cx="8955762" cy="3262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err="1"/>
              <a:t>Громадська</a:t>
            </a:r>
            <a:r>
              <a:rPr lang="ru-RU" sz="4000" b="1" dirty="0"/>
              <a:t> </a:t>
            </a:r>
            <a:r>
              <a:rPr lang="ru-RU" sz="4000" b="1" dirty="0" err="1"/>
              <a:t>організація</a:t>
            </a:r>
            <a:r>
              <a:rPr lang="ru-RU" sz="4000" b="1" dirty="0"/>
              <a:t>   </a:t>
            </a:r>
            <a:r>
              <a:rPr lang="ru-RU" sz="4000" b="1" dirty="0" smtClean="0"/>
              <a:t>«</a:t>
            </a:r>
            <a:r>
              <a:rPr lang="ru-RU" sz="4000" b="1" dirty="0" err="1" smtClean="0"/>
              <a:t>Сєвєродонецька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молодіжна</a:t>
            </a:r>
            <a:r>
              <a:rPr lang="ru-RU" sz="4000" b="1" dirty="0" smtClean="0"/>
              <a:t> рада</a:t>
            </a:r>
            <a:r>
              <a:rPr lang="ru-RU" sz="4000" b="1" dirty="0" smtClean="0"/>
              <a:t>»</a:t>
            </a:r>
            <a:br>
              <a:rPr lang="ru-RU" sz="4000" b="1" dirty="0" smtClean="0"/>
            </a:br>
            <a:r>
              <a:rPr lang="en-US" sz="4000" b="1" dirty="0">
                <a:hlinkClick r:id="rId6"/>
              </a:rPr>
              <a:t>https://www.facebook.com/sevmolrada</a:t>
            </a:r>
            <a:r>
              <a:rPr lang="en-US" sz="4000" b="1" dirty="0" smtClean="0">
                <a:hlinkClick r:id="rId6"/>
              </a:rPr>
              <a:t>/</a:t>
            </a:r>
            <a:r>
              <a:rPr lang="uk-UA" sz="4000" b="1" dirty="0" smtClean="0"/>
              <a:t> </a:t>
            </a:r>
            <a:endParaRPr lang="ru-RU" sz="4000" dirty="0"/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Координатор</a:t>
            </a:r>
            <a:r>
              <a:rPr lang="ru-RU" sz="4000" dirty="0"/>
              <a:t>: </a:t>
            </a:r>
            <a:r>
              <a:rPr lang="ru-RU" sz="4000" dirty="0" err="1" smtClean="0"/>
              <a:t>Кирило</a:t>
            </a:r>
            <a:r>
              <a:rPr lang="ru-RU" sz="4000" dirty="0" smtClean="0"/>
              <a:t> </a:t>
            </a:r>
            <a:r>
              <a:rPr lang="ru-RU" sz="4000" dirty="0" err="1" smtClean="0"/>
              <a:t>Дубровін</a:t>
            </a:r>
            <a:endParaRPr lang="ru-RU" sz="4000" dirty="0"/>
          </a:p>
          <a:p>
            <a:pPr marL="0" indent="0">
              <a:buNone/>
            </a:pPr>
            <a:r>
              <a:rPr lang="en-US" sz="4000" dirty="0" smtClean="0">
                <a:hlinkClick r:id="rId7"/>
              </a:rPr>
              <a:t>eopac.lg@gmail.com</a:t>
            </a:r>
            <a:r>
              <a:rPr lang="uk-UA" sz="4000" dirty="0" smtClean="0"/>
              <a:t> </a:t>
            </a:r>
            <a:r>
              <a:rPr lang="uk-UA" sz="3600" dirty="0" smtClean="0"/>
              <a:t>098-002-99-88</a:t>
            </a:r>
            <a:endParaRPr lang="ru-RU" sz="3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uk-UA" sz="3600" dirty="0">
              <a:cs typeface="Lato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uk-UA" sz="3600" dirty="0">
              <a:cs typeface="Lato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uk-UA" sz="3600" dirty="0">
              <a:cs typeface="Lato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600" dirty="0">
              <a:cs typeface="Lato" pitchFamily="34" charset="0"/>
            </a:endParaRPr>
          </a:p>
        </p:txBody>
      </p:sp>
      <p:pic>
        <p:nvPicPr>
          <p:cNvPr id="1026" name="Picture 2" descr="D:\лог смр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5171" y="2572073"/>
            <a:ext cx="2045027" cy="1593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3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052" name="Picture 4" descr="C:\Data\Разные проекты\Ксения Квитка\Женский Фонд\слайд\слайд низ.png"/>
            <p:cNvPicPr>
              <a:picLocks noChangeAspect="1" noChangeArrowheads="1"/>
            </p:cNvPicPr>
            <p:nvPr/>
          </p:nvPicPr>
          <p:blipFill rotWithShape="1">
            <a:blip r:embed="rId2"/>
            <a:srcRect t="92429" r="27075"/>
            <a:stretch/>
          </p:blipFill>
          <p:spPr bwMode="auto">
            <a:xfrm>
              <a:off x="0" y="6176962"/>
              <a:ext cx="9282545" cy="681037"/>
            </a:xfrm>
            <a:prstGeom prst="rect">
              <a:avLst/>
            </a:prstGeom>
            <a:noFill/>
          </p:spPr>
        </p:pic>
        <p:pic>
          <p:nvPicPr>
            <p:cNvPr id="2053" name="Picture 5" descr="C:\Data\Разные проекты\Ксения Квитка\Женский Фонд\слайд\слайд верх.png"/>
            <p:cNvPicPr>
              <a:picLocks noChangeAspect="1" noChangeArrowheads="1"/>
            </p:cNvPicPr>
            <p:nvPr/>
          </p:nvPicPr>
          <p:blipFill rotWithShape="1">
            <a:blip r:embed="rId3"/>
            <a:srcRect l="35000" b="92765"/>
            <a:stretch/>
          </p:blipFill>
          <p:spPr bwMode="auto">
            <a:xfrm>
              <a:off x="4267200" y="0"/>
              <a:ext cx="7924800" cy="623456"/>
            </a:xfrm>
            <a:prstGeom prst="rect">
              <a:avLst/>
            </a:prstGeom>
            <a:noFill/>
          </p:spPr>
        </p:pic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1294229" y="1252026"/>
            <a:ext cx="9796018" cy="1434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kern="0" dirty="0">
                <a:solidFill>
                  <a:srgbClr val="009900"/>
                </a:solidFill>
                <a:latin typeface="Verdana"/>
              </a:rPr>
              <a:t>Д</a:t>
            </a:r>
            <a:r>
              <a:rPr lang="uk-UA" sz="5400" kern="0" dirty="0" smtClean="0">
                <a:solidFill>
                  <a:srgbClr val="009900"/>
                </a:solidFill>
                <a:latin typeface="Verdana"/>
              </a:rPr>
              <a:t>ЯКУЮ </a:t>
            </a:r>
            <a:r>
              <a:rPr lang="uk-UA" sz="5400" kern="0" dirty="0">
                <a:solidFill>
                  <a:srgbClr val="009900"/>
                </a:solidFill>
                <a:latin typeface="Verdana"/>
              </a:rPr>
              <a:t>ЗА УВАГУ!</a:t>
            </a:r>
            <a:endParaRPr lang="ru-RU" sz="5400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417739" y="3094892"/>
            <a:ext cx="9144000" cy="3492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Aft>
                <a:spcPct val="0"/>
              </a:spcAft>
              <a:buNone/>
            </a:pPr>
            <a:r>
              <a:rPr lang="uk-UA" sz="2000" kern="0" dirty="0">
                <a:solidFill>
                  <a:schemeClr val="accent2"/>
                </a:solidFill>
                <a:latin typeface="Verdana"/>
              </a:rPr>
              <a:t>Ця презентація була розроблена </a:t>
            </a:r>
            <a:r>
              <a:rPr lang="uk-UA" sz="2000" kern="0">
                <a:solidFill>
                  <a:schemeClr val="accent2"/>
                </a:solidFill>
                <a:latin typeface="Verdana"/>
              </a:rPr>
              <a:t>завдяки підтримці </a:t>
            </a:r>
            <a:r>
              <a:rPr lang="uk-UA" sz="2000" kern="0" dirty="0">
                <a:solidFill>
                  <a:schemeClr val="accent2"/>
                </a:solidFill>
                <a:latin typeface="Verdana"/>
              </a:rPr>
              <a:t>американського народу з допомогою Агентства США з Міжнародного Розвитку. </a:t>
            </a:r>
          </a:p>
          <a:p>
            <a:pPr lvl="0" algn="ctr" fontAlgn="base">
              <a:spcAft>
                <a:spcPct val="0"/>
              </a:spcAft>
              <a:buNone/>
            </a:pPr>
            <a:endParaRPr lang="en-US" sz="2000" kern="0" dirty="0">
              <a:solidFill>
                <a:schemeClr val="accent2"/>
              </a:solidFill>
              <a:latin typeface="Verdana"/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lang="uk-UA" sz="2000" kern="0" dirty="0">
                <a:solidFill>
                  <a:schemeClr val="accent2"/>
                </a:solidFill>
                <a:latin typeface="Verdana"/>
              </a:rPr>
              <a:t>Відповідальність за зміст цієї презентації несе </a:t>
            </a:r>
            <a:r>
              <a:rPr lang="ru-RU" sz="2000" kern="0" dirty="0">
                <a:solidFill>
                  <a:schemeClr val="accent2"/>
                </a:solidFill>
                <a:latin typeface="Verdana"/>
              </a:rPr>
              <a:t>Укра</a:t>
            </a:r>
            <a:r>
              <a:rPr lang="uk-UA" sz="2000" kern="0" dirty="0">
                <a:solidFill>
                  <a:schemeClr val="accent2"/>
                </a:solidFill>
                <a:latin typeface="Verdana"/>
              </a:rPr>
              <a:t>їнській Жіночий Фонд; інформація, яка міститься в цій презентації, не завжди відповідає поглядам Агентства США з Міжнародного Розвитку або уряду Сполучених Штатів.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2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052" name="Picture 4" descr="C:\Data\Разные проекты\Ксения Квитка\Женский Фонд\слайд\слайд низ.png"/>
            <p:cNvPicPr>
              <a:picLocks noChangeAspect="1" noChangeArrowheads="1"/>
            </p:cNvPicPr>
            <p:nvPr/>
          </p:nvPicPr>
          <p:blipFill rotWithShape="1">
            <a:blip r:embed="rId2"/>
            <a:srcRect t="92429" r="27075"/>
            <a:stretch/>
          </p:blipFill>
          <p:spPr bwMode="auto">
            <a:xfrm>
              <a:off x="0" y="6176962"/>
              <a:ext cx="9282545" cy="681037"/>
            </a:xfrm>
            <a:prstGeom prst="rect">
              <a:avLst/>
            </a:prstGeom>
            <a:noFill/>
          </p:spPr>
        </p:pic>
        <p:pic>
          <p:nvPicPr>
            <p:cNvPr id="2053" name="Picture 5" descr="C:\Data\Разные проекты\Ксения Квитка\Женский Фонд\слайд\слайд верх.png"/>
            <p:cNvPicPr>
              <a:picLocks noChangeAspect="1" noChangeArrowheads="1"/>
            </p:cNvPicPr>
            <p:nvPr/>
          </p:nvPicPr>
          <p:blipFill rotWithShape="1">
            <a:blip r:embed="rId3"/>
            <a:srcRect l="35000" b="92765"/>
            <a:stretch/>
          </p:blipFill>
          <p:spPr bwMode="auto">
            <a:xfrm>
              <a:off x="4267200" y="0"/>
              <a:ext cx="7924800" cy="623456"/>
            </a:xfrm>
            <a:prstGeom prst="rect">
              <a:avLst/>
            </a:prstGeom>
            <a:noFill/>
          </p:spPr>
        </p:pic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623667" y="161366"/>
            <a:ext cx="9144000" cy="1076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40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КОМПОНЕНТ </a:t>
            </a:r>
            <a:r>
              <a:rPr lang="en-US" sz="40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2</a:t>
            </a:r>
            <a:endParaRPr lang="ru-RU" sz="40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23666" y="1237959"/>
            <a:ext cx="11150991" cy="5123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ru-RU" sz="4000" dirty="0" err="1">
                <a:latin typeface="Lato" pitchFamily="34" charset="0"/>
                <a:cs typeface="Lato" pitchFamily="34" charset="0"/>
              </a:rPr>
              <a:t>сприяння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створенню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нових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робочих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місць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і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розвитку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</a:t>
            </a:r>
            <a:r>
              <a:rPr lang="ru-RU" sz="4000" dirty="0" err="1" smtClean="0">
                <a:latin typeface="Lato" pitchFamily="34" charset="0"/>
                <a:cs typeface="Lato" pitchFamily="34" charset="0"/>
              </a:rPr>
              <a:t>підприємницьких</a:t>
            </a:r>
            <a:r>
              <a:rPr lang="ru-RU" sz="4000" dirty="0" smtClean="0">
                <a:latin typeface="Lato" pitchFamily="34" charset="0"/>
                <a:cs typeface="Lato" pitchFamily="34" charset="0"/>
              </a:rPr>
              <a:t> </a:t>
            </a:r>
            <a:r>
              <a:rPr lang="ru-RU" sz="4000" dirty="0" err="1" smtClean="0">
                <a:latin typeface="Lato" pitchFamily="34" charset="0"/>
                <a:cs typeface="Lato" pitchFamily="34" charset="0"/>
              </a:rPr>
              <a:t>навичок</a:t>
            </a:r>
            <a:r>
              <a:rPr lang="ru-RU" sz="4000" dirty="0" smtClean="0">
                <a:latin typeface="Lato" pitchFamily="34" charset="0"/>
                <a:cs typeface="Lato" pitchFamily="34" charset="0"/>
              </a:rPr>
              <a:t> </a:t>
            </a:r>
            <a:r>
              <a:rPr lang="ru-RU" sz="4000" dirty="0" smtClean="0">
                <a:latin typeface="Lato" pitchFamily="34" charset="0"/>
                <a:cs typeface="Lato" pitchFamily="34" charset="0"/>
              </a:rPr>
              <a:t>та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підтримку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у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веденні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бізнесу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постраждалим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від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конфлікту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</a:t>
            </a:r>
            <a:r>
              <a:rPr lang="uk-UA" sz="4000" dirty="0">
                <a:latin typeface="Lato" pitchFamily="34" charset="0"/>
                <a:cs typeface="Lato" pitchFamily="34" charset="0"/>
              </a:rPr>
              <a:t>через проведення </a:t>
            </a:r>
            <a:r>
              <a:rPr lang="uk-UA" sz="4000" dirty="0" err="1">
                <a:latin typeface="Lato" pitchFamily="34" charset="0"/>
                <a:cs typeface="Lato" pitchFamily="34" charset="0"/>
              </a:rPr>
              <a:t>тренігового</a:t>
            </a:r>
            <a:r>
              <a:rPr lang="uk-UA" sz="4000" dirty="0">
                <a:latin typeface="Lato" pitchFamily="34" charset="0"/>
                <a:cs typeface="Lato" pitchFamily="34" charset="0"/>
              </a:rPr>
              <a:t> навчального курсу та</a:t>
            </a:r>
            <a:r>
              <a:rPr lang="en-US" sz="4000" dirty="0">
                <a:latin typeface="Lato" pitchFamily="34" charset="0"/>
                <a:cs typeface="Lato" pitchFamily="34" charset="0"/>
              </a:rPr>
              <a:t> </a:t>
            </a:r>
            <a:r>
              <a:rPr lang="uk-UA" sz="4000" dirty="0">
                <a:latin typeface="Lato" pitchFamily="34" charset="0"/>
                <a:cs typeface="Lato" pitchFamily="34" charset="0"/>
              </a:rPr>
              <a:t>методичного супроводу за принципом «рівний рівному», у т. ч.  надання юридичних консультацій</a:t>
            </a:r>
          </a:p>
        </p:txBody>
      </p:sp>
    </p:spTree>
    <p:extLst>
      <p:ext uri="{BB962C8B-B14F-4D97-AF65-F5344CB8AC3E}">
        <p14:creationId xmlns:p14="http://schemas.microsoft.com/office/powerpoint/2010/main" val="28697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052" name="Picture 4" descr="C:\Data\Разные проекты\Ксения Квитка\Женский Фонд\слайд\слайд низ.png"/>
            <p:cNvPicPr>
              <a:picLocks noChangeAspect="1" noChangeArrowheads="1"/>
            </p:cNvPicPr>
            <p:nvPr/>
          </p:nvPicPr>
          <p:blipFill rotWithShape="1">
            <a:blip r:embed="rId2"/>
            <a:srcRect t="92429" r="27075"/>
            <a:stretch/>
          </p:blipFill>
          <p:spPr bwMode="auto">
            <a:xfrm>
              <a:off x="0" y="6176962"/>
              <a:ext cx="9282545" cy="681037"/>
            </a:xfrm>
            <a:prstGeom prst="rect">
              <a:avLst/>
            </a:prstGeom>
            <a:noFill/>
          </p:spPr>
        </p:pic>
        <p:pic>
          <p:nvPicPr>
            <p:cNvPr id="2053" name="Picture 5" descr="C:\Data\Разные проекты\Ксения Квитка\Женский Фонд\слайд\слайд верх.png"/>
            <p:cNvPicPr>
              <a:picLocks noChangeAspect="1" noChangeArrowheads="1"/>
            </p:cNvPicPr>
            <p:nvPr/>
          </p:nvPicPr>
          <p:blipFill rotWithShape="1">
            <a:blip r:embed="rId3"/>
            <a:srcRect l="35000" b="92765"/>
            <a:stretch/>
          </p:blipFill>
          <p:spPr bwMode="auto">
            <a:xfrm>
              <a:off x="4267200" y="0"/>
              <a:ext cx="7924800" cy="623456"/>
            </a:xfrm>
            <a:prstGeom prst="rect">
              <a:avLst/>
            </a:prstGeom>
            <a:noFill/>
          </p:spPr>
        </p:pic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1048378" y="1964737"/>
            <a:ext cx="10068448" cy="3768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b="1" dirty="0" err="1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Центри</a:t>
            </a:r>
            <a:r>
              <a:rPr lang="ru-RU" sz="40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підтримки</a:t>
            </a:r>
            <a:r>
              <a:rPr lang="ru-RU" sz="40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мікробізнесу</a:t>
            </a:r>
            <a:r>
              <a:rPr lang="ru-RU" sz="40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 та </a:t>
            </a:r>
            <a:r>
              <a:rPr lang="ru-RU" sz="4000" b="1" dirty="0" err="1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самозайнятості</a:t>
            </a:r>
            <a:r>
              <a:rPr lang="ru-RU" sz="40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uk-UA" sz="40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в 8 </a:t>
            </a:r>
            <a:r>
              <a:rPr lang="uk-UA" sz="4000" b="1" dirty="0" smtClean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областях</a:t>
            </a:r>
            <a:endParaRPr lang="uk-UA" sz="40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  <a:p>
            <a:pPr>
              <a:lnSpc>
                <a:spcPct val="100000"/>
              </a:lnSpc>
            </a:pPr>
            <a:endParaRPr lang="uk-UA" sz="20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>
                <a:latin typeface="Lato" pitchFamily="34" charset="0"/>
                <a:ea typeface="+mn-ea"/>
                <a:cs typeface="Lato" pitchFamily="34" charset="0"/>
              </a:rPr>
              <a:t>Бізнес-тренінги для людей, які готові почати свою справу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000" dirty="0">
              <a:latin typeface="Lato" pitchFamily="34" charset="0"/>
              <a:ea typeface="+mn-ea"/>
              <a:cs typeface="Lato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>
                <a:latin typeface="Lato" pitchFamily="34" charset="0"/>
                <a:ea typeface="+mn-ea"/>
                <a:cs typeface="Lato" pitchFamily="34" charset="0"/>
              </a:rPr>
              <a:t>Консультації з питань підприємництва</a:t>
            </a:r>
            <a:endParaRPr lang="ru-RU" sz="4000" dirty="0">
              <a:latin typeface="Lato" pitchFamily="34" charset="0"/>
              <a:ea typeface="+mn-ea"/>
              <a:cs typeface="Lato" pitchFamily="34" charset="0"/>
            </a:endParaRPr>
          </a:p>
          <a:p>
            <a:pPr>
              <a:lnSpc>
                <a:spcPct val="100000"/>
              </a:lnSpc>
            </a:pPr>
            <a:endParaRPr lang="ru-RU" sz="40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8" name="Picture 7" descr="C:\Data\Разные проекты\Ксения Квитка\Женский Фонд\слайд\лого.png"/>
          <p:cNvPicPr>
            <a:picLocks noChangeAspect="1" noChangeArrowheads="1"/>
          </p:cNvPicPr>
          <p:nvPr/>
        </p:nvPicPr>
        <p:blipFill rotWithShape="1">
          <a:blip r:embed="rId4"/>
          <a:srcRect l="60996" t="80762"/>
          <a:stretch/>
        </p:blipFill>
        <p:spPr bwMode="auto">
          <a:xfrm>
            <a:off x="5711608" y="-363628"/>
            <a:ext cx="5405218" cy="1884271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3869" y="222488"/>
            <a:ext cx="3337161" cy="1298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91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052" name="Picture 4" descr="C:\Data\Разные проекты\Ксения Квитка\Женский Фонд\слайд\слайд низ.png"/>
            <p:cNvPicPr>
              <a:picLocks noChangeAspect="1" noChangeArrowheads="1"/>
            </p:cNvPicPr>
            <p:nvPr/>
          </p:nvPicPr>
          <p:blipFill rotWithShape="1">
            <a:blip r:embed="rId2"/>
            <a:srcRect t="92429" r="27075"/>
            <a:stretch/>
          </p:blipFill>
          <p:spPr bwMode="auto">
            <a:xfrm>
              <a:off x="0" y="6176962"/>
              <a:ext cx="9282545" cy="681037"/>
            </a:xfrm>
            <a:prstGeom prst="rect">
              <a:avLst/>
            </a:prstGeom>
            <a:noFill/>
          </p:spPr>
        </p:pic>
        <p:pic>
          <p:nvPicPr>
            <p:cNvPr id="2053" name="Picture 5" descr="C:\Data\Разные проекты\Ксения Квитка\Женский Фонд\слайд\слайд верх.png"/>
            <p:cNvPicPr>
              <a:picLocks noChangeAspect="1" noChangeArrowheads="1"/>
            </p:cNvPicPr>
            <p:nvPr/>
          </p:nvPicPr>
          <p:blipFill rotWithShape="1">
            <a:blip r:embed="rId3"/>
            <a:srcRect l="35000" b="92765"/>
            <a:stretch/>
          </p:blipFill>
          <p:spPr bwMode="auto">
            <a:xfrm>
              <a:off x="4267200" y="0"/>
              <a:ext cx="7924800" cy="623456"/>
            </a:xfrm>
            <a:prstGeom prst="rect">
              <a:avLst/>
            </a:prstGeom>
            <a:noFill/>
          </p:spPr>
        </p:pic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1125416" y="2408831"/>
            <a:ext cx="10068448" cy="3768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b="1" dirty="0" err="1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Центри</a:t>
            </a:r>
            <a:r>
              <a:rPr lang="ru-RU" sz="40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підтримки</a:t>
            </a:r>
            <a:r>
              <a:rPr lang="ru-RU" sz="40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мікробізнесу</a:t>
            </a:r>
            <a:r>
              <a:rPr lang="ru-RU" sz="40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 та </a:t>
            </a:r>
            <a:r>
              <a:rPr lang="ru-RU" sz="4000" b="1" dirty="0" err="1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самозайнятості</a:t>
            </a:r>
            <a:r>
              <a:rPr lang="ru-RU" sz="40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uk-UA" sz="40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в 8 </a:t>
            </a:r>
            <a:r>
              <a:rPr lang="uk-UA" sz="4000" b="1" dirty="0" smtClean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областях</a:t>
            </a:r>
            <a:endParaRPr lang="uk-UA" sz="40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  <a:p>
            <a:pPr>
              <a:lnSpc>
                <a:spcPct val="100000"/>
              </a:lnSpc>
            </a:pPr>
            <a:endParaRPr lang="uk-UA" sz="20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4000" dirty="0" err="1">
                <a:latin typeface="Lato" pitchFamily="34" charset="0"/>
                <a:ea typeface="+mn-ea"/>
                <a:cs typeface="Lato" pitchFamily="34" charset="0"/>
              </a:rPr>
              <a:t>Юридичні</a:t>
            </a:r>
            <a:r>
              <a:rPr lang="ru-RU" sz="4000" dirty="0">
                <a:latin typeface="Lato" pitchFamily="34" charset="0"/>
                <a:ea typeface="+mn-ea"/>
                <a:cs typeface="Lato" pitchFamily="34" charset="0"/>
              </a:rPr>
              <a:t> </a:t>
            </a:r>
            <a:r>
              <a:rPr lang="ru-RU" sz="4000" dirty="0" err="1">
                <a:latin typeface="Lato" pitchFamily="34" charset="0"/>
                <a:ea typeface="+mn-ea"/>
                <a:cs typeface="Lato" pitchFamily="34" charset="0"/>
              </a:rPr>
              <a:t>консультації</a:t>
            </a:r>
            <a:r>
              <a:rPr lang="ru-RU" sz="4000" dirty="0">
                <a:latin typeface="Lato" pitchFamily="34" charset="0"/>
                <a:ea typeface="+mn-ea"/>
                <a:cs typeface="Lato" pitchFamily="34" charset="0"/>
              </a:rPr>
              <a:t>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Lato" pitchFamily="34" charset="0"/>
              <a:ea typeface="+mn-ea"/>
              <a:cs typeface="Lato" pitchFamily="34" charset="0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4000" dirty="0" err="1">
                <a:latin typeface="Lato" pitchFamily="34" charset="0"/>
                <a:ea typeface="+mn-ea"/>
                <a:cs typeface="Lato" pitchFamily="34" charset="0"/>
              </a:rPr>
              <a:t>Підтримка</a:t>
            </a:r>
            <a:r>
              <a:rPr lang="ru-RU" sz="4000" dirty="0">
                <a:latin typeface="Lato" pitchFamily="34" charset="0"/>
                <a:ea typeface="+mn-ea"/>
                <a:cs typeface="Lato" pitchFamily="34" charset="0"/>
              </a:rPr>
              <a:t> та </a:t>
            </a:r>
            <a:r>
              <a:rPr lang="ru-RU" sz="4000" dirty="0" err="1">
                <a:latin typeface="Lato" pitchFamily="34" charset="0"/>
                <a:ea typeface="+mn-ea"/>
                <a:cs typeface="Lato" pitchFamily="34" charset="0"/>
              </a:rPr>
              <a:t>консультації</a:t>
            </a:r>
            <a:r>
              <a:rPr lang="ru-RU" sz="4000" dirty="0">
                <a:latin typeface="Lato" pitchFamily="34" charset="0"/>
                <a:ea typeface="+mn-ea"/>
                <a:cs typeface="Lato" pitchFamily="34" charset="0"/>
              </a:rPr>
              <a:t> для </a:t>
            </a:r>
            <a:r>
              <a:rPr lang="ru-RU" sz="4000" dirty="0" err="1">
                <a:latin typeface="Lato" pitchFamily="34" charset="0"/>
                <a:ea typeface="+mn-ea"/>
                <a:cs typeface="Lato" pitchFamily="34" charset="0"/>
              </a:rPr>
              <a:t>підприємств</a:t>
            </a:r>
            <a:r>
              <a:rPr lang="ru-RU" sz="4000" dirty="0">
                <a:latin typeface="Lato" pitchFamily="34" charset="0"/>
                <a:ea typeface="+mn-ea"/>
                <a:cs typeface="Lato" pitchFamily="34" charset="0"/>
              </a:rPr>
              <a:t>, </a:t>
            </a:r>
            <a:r>
              <a:rPr lang="ru-RU" sz="4000" dirty="0" err="1">
                <a:latin typeface="Lato" pitchFamily="34" charset="0"/>
                <a:ea typeface="+mn-ea"/>
                <a:cs typeface="Lato" pitchFamily="34" charset="0"/>
              </a:rPr>
              <a:t>що</a:t>
            </a:r>
            <a:r>
              <a:rPr lang="ru-RU" sz="4000" dirty="0">
                <a:latin typeface="Lato" pitchFamily="34" charset="0"/>
                <a:ea typeface="+mn-ea"/>
                <a:cs typeface="Lato" pitchFamily="34" charset="0"/>
              </a:rPr>
              <a:t> </a:t>
            </a:r>
            <a:r>
              <a:rPr lang="ru-RU" sz="4000" dirty="0" err="1">
                <a:latin typeface="Lato" pitchFamily="34" charset="0"/>
                <a:ea typeface="+mn-ea"/>
                <a:cs typeface="Lato" pitchFamily="34" charset="0"/>
              </a:rPr>
              <a:t>працевлаштовують</a:t>
            </a:r>
            <a:r>
              <a:rPr lang="ru-RU" sz="4000" dirty="0">
                <a:latin typeface="Lato" pitchFamily="34" charset="0"/>
                <a:ea typeface="+mn-ea"/>
                <a:cs typeface="Lato" pitchFamily="34" charset="0"/>
              </a:rPr>
              <a:t> </a:t>
            </a:r>
            <a:r>
              <a:rPr lang="ru-RU" sz="4000" dirty="0" err="1">
                <a:latin typeface="Lato" pitchFamily="34" charset="0"/>
                <a:ea typeface="+mn-ea"/>
                <a:cs typeface="Lato" pitchFamily="34" charset="0"/>
              </a:rPr>
              <a:t>цільові</a:t>
            </a:r>
            <a:r>
              <a:rPr lang="ru-RU" sz="4000" dirty="0">
                <a:latin typeface="Lato" pitchFamily="34" charset="0"/>
                <a:ea typeface="+mn-ea"/>
                <a:cs typeface="Lato" pitchFamily="34" charset="0"/>
              </a:rPr>
              <a:t> </a:t>
            </a:r>
            <a:r>
              <a:rPr lang="ru-RU" sz="4000" dirty="0" err="1">
                <a:latin typeface="Lato" pitchFamily="34" charset="0"/>
                <a:ea typeface="+mn-ea"/>
                <a:cs typeface="Lato" pitchFamily="34" charset="0"/>
              </a:rPr>
              <a:t>групи</a:t>
            </a:r>
            <a:r>
              <a:rPr lang="ru-RU" sz="4000" dirty="0">
                <a:latin typeface="Lato" pitchFamily="34" charset="0"/>
                <a:ea typeface="+mn-ea"/>
                <a:cs typeface="Lato" pitchFamily="34" charset="0"/>
              </a:rPr>
              <a:t> (</a:t>
            </a:r>
            <a:r>
              <a:rPr lang="ru-RU" sz="4000" dirty="0" err="1">
                <a:latin typeface="Lato" pitchFamily="34" charset="0"/>
                <a:ea typeface="+mn-ea"/>
                <a:cs typeface="Lato" pitchFamily="34" charset="0"/>
              </a:rPr>
              <a:t>грантери</a:t>
            </a:r>
            <a:r>
              <a:rPr lang="ru-RU" sz="4000" dirty="0">
                <a:latin typeface="Lato" pitchFamily="34" charset="0"/>
                <a:ea typeface="+mn-ea"/>
                <a:cs typeface="Lato" pitchFamily="34" charset="0"/>
              </a:rPr>
              <a:t> компоненту 1)</a:t>
            </a:r>
          </a:p>
          <a:p>
            <a:pPr>
              <a:lnSpc>
                <a:spcPct val="100000"/>
              </a:lnSpc>
            </a:pPr>
            <a:endParaRPr lang="ru-RU" sz="40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8" name="Picture 7" descr="C:\Data\Разные проекты\Ксения Квитка\Женский Фонд\слайд\лого.png"/>
          <p:cNvPicPr>
            <a:picLocks noChangeAspect="1" noChangeArrowheads="1"/>
          </p:cNvPicPr>
          <p:nvPr/>
        </p:nvPicPr>
        <p:blipFill rotWithShape="1">
          <a:blip r:embed="rId4"/>
          <a:srcRect l="60996" t="80762"/>
          <a:stretch/>
        </p:blipFill>
        <p:spPr bwMode="auto">
          <a:xfrm>
            <a:off x="5711608" y="-363628"/>
            <a:ext cx="5405218" cy="1884271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3869" y="222488"/>
            <a:ext cx="3337161" cy="1298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28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052" name="Picture 4" descr="C:\Data\Разные проекты\Ксения Квитка\Женский Фонд\слайд\слайд низ.png"/>
            <p:cNvPicPr>
              <a:picLocks noChangeAspect="1" noChangeArrowheads="1"/>
            </p:cNvPicPr>
            <p:nvPr/>
          </p:nvPicPr>
          <p:blipFill rotWithShape="1">
            <a:blip r:embed="rId2"/>
            <a:srcRect t="92429" r="27075"/>
            <a:stretch/>
          </p:blipFill>
          <p:spPr bwMode="auto">
            <a:xfrm>
              <a:off x="0" y="6176962"/>
              <a:ext cx="9282545" cy="681037"/>
            </a:xfrm>
            <a:prstGeom prst="rect">
              <a:avLst/>
            </a:prstGeom>
            <a:noFill/>
          </p:spPr>
        </p:pic>
        <p:pic>
          <p:nvPicPr>
            <p:cNvPr id="2053" name="Picture 5" descr="C:\Data\Разные проекты\Ксения Квитка\Женский Фонд\слайд\слайд верх.png"/>
            <p:cNvPicPr>
              <a:picLocks noChangeAspect="1" noChangeArrowheads="1"/>
            </p:cNvPicPr>
            <p:nvPr/>
          </p:nvPicPr>
          <p:blipFill rotWithShape="1">
            <a:blip r:embed="rId3"/>
            <a:srcRect l="35000" b="92765"/>
            <a:stretch/>
          </p:blipFill>
          <p:spPr bwMode="auto">
            <a:xfrm>
              <a:off x="4267200" y="0"/>
              <a:ext cx="7924800" cy="623456"/>
            </a:xfrm>
            <a:prstGeom prst="rect">
              <a:avLst/>
            </a:prstGeom>
            <a:noFill/>
          </p:spPr>
        </p:pic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543359" y="1551290"/>
            <a:ext cx="9144000" cy="1329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ХТО МОЖЕ БРАТИ УЧАСТЬ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43359" y="2637842"/>
            <a:ext cx="10820399" cy="3918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 err="1">
                <a:latin typeface="Lato" pitchFamily="34" charset="0"/>
                <a:cs typeface="Lato" pitchFamily="34" charset="0"/>
              </a:rPr>
              <a:t>Внутрішньо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переміщені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особи,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демобілізовані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військовослужбовці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та члени їх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сімей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, люди в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кризових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ситуаціях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(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жінки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 та </a:t>
            </a:r>
            <a:r>
              <a:rPr lang="ru-RU" sz="4000" dirty="0" err="1">
                <a:latin typeface="Lato" pitchFamily="34" charset="0"/>
                <a:cs typeface="Lato" pitchFamily="34" charset="0"/>
              </a:rPr>
              <a:t>чоловіки</a:t>
            </a:r>
            <a:r>
              <a:rPr lang="ru-RU" sz="4000" dirty="0">
                <a:latin typeface="Lato" pitchFamily="34" charset="0"/>
                <a:cs typeface="Lato" pitchFamily="34" charset="0"/>
              </a:rPr>
              <a:t>), люди з інвалідністю</a:t>
            </a:r>
            <a:endParaRPr lang="uk-UA" sz="1000" dirty="0">
              <a:latin typeface="Lato" pitchFamily="34" charset="0"/>
              <a:cs typeface="Lato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4000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13" name="Picture 7" descr="C:\Data\Разные проекты\Ксения Квитка\Женский Фонд\слайд\лого.png"/>
          <p:cNvPicPr>
            <a:picLocks noChangeAspect="1" noChangeArrowheads="1"/>
          </p:cNvPicPr>
          <p:nvPr/>
        </p:nvPicPr>
        <p:blipFill rotWithShape="1">
          <a:blip r:embed="rId4"/>
          <a:srcRect l="60996" t="80762"/>
          <a:stretch/>
        </p:blipFill>
        <p:spPr bwMode="auto">
          <a:xfrm>
            <a:off x="5711608" y="-363628"/>
            <a:ext cx="5405218" cy="1884271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3869" y="222488"/>
            <a:ext cx="3337161" cy="1298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394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052" name="Picture 4" descr="C:\Data\Разные проекты\Ксения Квитка\Женский Фонд\слайд\слайд низ.png"/>
            <p:cNvPicPr>
              <a:picLocks noChangeAspect="1" noChangeArrowheads="1"/>
            </p:cNvPicPr>
            <p:nvPr/>
          </p:nvPicPr>
          <p:blipFill rotWithShape="1">
            <a:blip r:embed="rId2"/>
            <a:srcRect t="92429" r="27075"/>
            <a:stretch/>
          </p:blipFill>
          <p:spPr bwMode="auto">
            <a:xfrm>
              <a:off x="0" y="6176962"/>
              <a:ext cx="9282545" cy="681037"/>
            </a:xfrm>
            <a:prstGeom prst="rect">
              <a:avLst/>
            </a:prstGeom>
            <a:noFill/>
          </p:spPr>
        </p:pic>
        <p:pic>
          <p:nvPicPr>
            <p:cNvPr id="2053" name="Picture 5" descr="C:\Data\Разные проекты\Ксения Квитка\Женский Фонд\слайд\слайд верх.png"/>
            <p:cNvPicPr>
              <a:picLocks noChangeAspect="1" noChangeArrowheads="1"/>
            </p:cNvPicPr>
            <p:nvPr/>
          </p:nvPicPr>
          <p:blipFill rotWithShape="1">
            <a:blip r:embed="rId3"/>
            <a:srcRect l="35000" b="92765"/>
            <a:stretch/>
          </p:blipFill>
          <p:spPr bwMode="auto">
            <a:xfrm>
              <a:off x="4267200" y="0"/>
              <a:ext cx="7924800" cy="623456"/>
            </a:xfrm>
            <a:prstGeom prst="rect">
              <a:avLst/>
            </a:prstGeom>
            <a:noFill/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754512" y="1877599"/>
            <a:ext cx="10820399" cy="3347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FF7F27"/>
                </a:solidFill>
                <a:latin typeface="Lato" pitchFamily="34" charset="0"/>
                <a:cs typeface="Lato" pitchFamily="34" charset="0"/>
              </a:rPr>
              <a:t>АНОНС ОСНОВНИХ ПОДІЙ: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b="1" dirty="0">
              <a:solidFill>
                <a:srgbClr val="FF7F27"/>
              </a:solidFill>
              <a:latin typeface="Lato" pitchFamily="34" charset="0"/>
              <a:cs typeface="Lato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4000" dirty="0">
                <a:latin typeface="Lato" pitchFamily="34" charset="0"/>
                <a:cs typeface="Lato" pitchFamily="34" charset="0"/>
              </a:rPr>
              <a:t>Конкурси на участь у навчанні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4000" dirty="0">
                <a:latin typeface="Lato" pitchFamily="34" charset="0"/>
                <a:cs typeface="Lato" pitchFamily="34" charset="0"/>
              </a:rPr>
              <a:t>Тренінгові сесії з розвитку бізнес-навичок</a:t>
            </a:r>
            <a:r>
              <a:rPr lang="en-US" sz="4000" dirty="0">
                <a:latin typeface="Lato" pitchFamily="34" charset="0"/>
                <a:cs typeface="Lato" pitchFamily="34" charset="0"/>
              </a:rPr>
              <a:t> (10 </a:t>
            </a:r>
            <a:r>
              <a:rPr lang="uk-UA" sz="4000" dirty="0">
                <a:latin typeface="Lato" pitchFamily="34" charset="0"/>
                <a:cs typeface="Lato" pitchFamily="34" charset="0"/>
              </a:rPr>
              <a:t>модулів)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4000" dirty="0">
                <a:latin typeface="Lato" pitchFamily="34" charset="0"/>
                <a:cs typeface="Lato" pitchFamily="34" charset="0"/>
              </a:rPr>
              <a:t>Конкурси для створення/перенесення бізнесу</a:t>
            </a:r>
          </a:p>
        </p:txBody>
      </p:sp>
      <p:pic>
        <p:nvPicPr>
          <p:cNvPr id="8" name="Picture 7" descr="C:\Data\Разные проекты\Ксения Квитка\Женский Фонд\слайд\лого.png"/>
          <p:cNvPicPr>
            <a:picLocks noChangeAspect="1" noChangeArrowheads="1"/>
          </p:cNvPicPr>
          <p:nvPr/>
        </p:nvPicPr>
        <p:blipFill rotWithShape="1">
          <a:blip r:embed="rId4"/>
          <a:srcRect l="60996" t="80762"/>
          <a:stretch/>
        </p:blipFill>
        <p:spPr bwMode="auto">
          <a:xfrm>
            <a:off x="5711608" y="-363628"/>
            <a:ext cx="5405218" cy="1884271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3869" y="222488"/>
            <a:ext cx="3337161" cy="1298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296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052" name="Picture 4" descr="C:\Data\Разные проекты\Ксения Квитка\Женский Фонд\слайд\слайд низ.png"/>
            <p:cNvPicPr>
              <a:picLocks noChangeAspect="1" noChangeArrowheads="1"/>
            </p:cNvPicPr>
            <p:nvPr/>
          </p:nvPicPr>
          <p:blipFill rotWithShape="1">
            <a:blip r:embed="rId2"/>
            <a:srcRect t="92429" r="27075"/>
            <a:stretch/>
          </p:blipFill>
          <p:spPr bwMode="auto">
            <a:xfrm>
              <a:off x="0" y="6176962"/>
              <a:ext cx="9282545" cy="681037"/>
            </a:xfrm>
            <a:prstGeom prst="rect">
              <a:avLst/>
            </a:prstGeom>
            <a:noFill/>
          </p:spPr>
        </p:pic>
        <p:pic>
          <p:nvPicPr>
            <p:cNvPr id="2053" name="Picture 5" descr="C:\Data\Разные проекты\Ксения Квитка\Женский Фонд\слайд\слайд верх.png"/>
            <p:cNvPicPr>
              <a:picLocks noChangeAspect="1" noChangeArrowheads="1"/>
            </p:cNvPicPr>
            <p:nvPr/>
          </p:nvPicPr>
          <p:blipFill rotWithShape="1">
            <a:blip r:embed="rId3"/>
            <a:srcRect l="35000" b="92765"/>
            <a:stretch/>
          </p:blipFill>
          <p:spPr bwMode="auto">
            <a:xfrm>
              <a:off x="4267200" y="0"/>
              <a:ext cx="7924800" cy="623456"/>
            </a:xfrm>
            <a:prstGeom prst="rect">
              <a:avLst/>
            </a:prstGeom>
            <a:noFill/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754512" y="1520643"/>
            <a:ext cx="10820399" cy="3704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err="1" smtClean="0">
                <a:solidFill>
                  <a:srgbClr val="FF7F27"/>
                </a:solidFill>
                <a:latin typeface="Lato" pitchFamily="34" charset="0"/>
                <a:cs typeface="Lato" pitchFamily="34" charset="0"/>
              </a:rPr>
              <a:t>Оголошено</a:t>
            </a:r>
            <a:r>
              <a:rPr lang="ru-RU" sz="4000" b="1" dirty="0" smtClean="0">
                <a:solidFill>
                  <a:srgbClr val="FF7F27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ru-RU" sz="4000" b="1" dirty="0" err="1" smtClean="0">
                <a:solidFill>
                  <a:srgbClr val="FF7F27"/>
                </a:solidFill>
                <a:latin typeface="Lato" pitchFamily="34" charset="0"/>
                <a:cs typeface="Lato" pitchFamily="34" charset="0"/>
              </a:rPr>
              <a:t>набір</a:t>
            </a:r>
            <a:r>
              <a:rPr lang="ru-RU" sz="4000" b="1" dirty="0" smtClean="0">
                <a:solidFill>
                  <a:srgbClr val="FF7F27"/>
                </a:solidFill>
                <a:latin typeface="Lato" pitchFamily="34" charset="0"/>
                <a:cs typeface="Lato" pitchFamily="34" charset="0"/>
              </a:rPr>
              <a:t> на </a:t>
            </a:r>
            <a:r>
              <a:rPr lang="ru-RU" sz="4000" b="1" dirty="0" err="1" smtClean="0">
                <a:solidFill>
                  <a:srgbClr val="FF7F27"/>
                </a:solidFill>
                <a:latin typeface="Lato" pitchFamily="34" charset="0"/>
                <a:cs typeface="Lato" pitchFamily="34" charset="0"/>
              </a:rPr>
              <a:t>безкоштовний</a:t>
            </a:r>
            <a:r>
              <a:rPr lang="ru-RU" sz="4000" b="1" dirty="0" smtClean="0">
                <a:solidFill>
                  <a:srgbClr val="FF7F27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ru-RU" sz="4000" b="1" dirty="0" err="1" smtClean="0">
                <a:solidFill>
                  <a:srgbClr val="FF7F27"/>
                </a:solidFill>
                <a:latin typeface="Lato" pitchFamily="34" charset="0"/>
                <a:cs typeface="Lato" pitchFamily="34" charset="0"/>
              </a:rPr>
              <a:t>тренінговий</a:t>
            </a:r>
            <a:r>
              <a:rPr lang="ru-RU" sz="4000" b="1" dirty="0" smtClean="0">
                <a:solidFill>
                  <a:srgbClr val="FF7F27"/>
                </a:solidFill>
                <a:latin typeface="Lato" pitchFamily="34" charset="0"/>
                <a:cs typeface="Lato" pitchFamily="34" charset="0"/>
              </a:rPr>
              <a:t> курс з </a:t>
            </a:r>
            <a:r>
              <a:rPr lang="ru-RU" sz="4000" b="1" dirty="0" err="1" smtClean="0">
                <a:solidFill>
                  <a:srgbClr val="FF7F27"/>
                </a:solidFill>
                <a:latin typeface="Lato" pitchFamily="34" charset="0"/>
                <a:cs typeface="Lato" pitchFamily="34" charset="0"/>
              </a:rPr>
              <a:t>розвитку</a:t>
            </a:r>
            <a:r>
              <a:rPr lang="ru-RU" sz="4000" b="1" dirty="0" smtClean="0">
                <a:solidFill>
                  <a:srgbClr val="FF7F27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ru-RU" sz="4000" b="1" dirty="0" err="1" smtClean="0">
                <a:solidFill>
                  <a:srgbClr val="FF7F27"/>
                </a:solidFill>
                <a:latin typeface="Lato" pitchFamily="34" charset="0"/>
                <a:cs typeface="Lato" pitchFamily="34" charset="0"/>
              </a:rPr>
              <a:t>бізнес-навичок</a:t>
            </a:r>
            <a:r>
              <a:rPr lang="ru-RU" sz="4000" b="1" dirty="0" smtClean="0">
                <a:solidFill>
                  <a:srgbClr val="FF7F27"/>
                </a:solidFill>
                <a:latin typeface="Lato" pitchFamily="34" charset="0"/>
                <a:cs typeface="Lato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FF7F27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8" name="Picture 7" descr="C:\Data\Разные проекты\Ксения Квитка\Женский Фонд\слайд\лого.png"/>
          <p:cNvPicPr>
            <a:picLocks noChangeAspect="1" noChangeArrowheads="1"/>
          </p:cNvPicPr>
          <p:nvPr/>
        </p:nvPicPr>
        <p:blipFill rotWithShape="1">
          <a:blip r:embed="rId4"/>
          <a:srcRect l="60996" t="80762"/>
          <a:stretch/>
        </p:blipFill>
        <p:spPr bwMode="auto">
          <a:xfrm>
            <a:off x="5711608" y="-363628"/>
            <a:ext cx="5405218" cy="1884271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3869" y="222488"/>
            <a:ext cx="3337161" cy="1298155"/>
          </a:xfrm>
          <a:prstGeom prst="rect">
            <a:avLst/>
          </a:prstGeom>
          <a:noFill/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10" t="3494" r="12940" b="34441"/>
          <a:stretch/>
        </p:blipFill>
        <p:spPr>
          <a:xfrm>
            <a:off x="3274828" y="2818798"/>
            <a:ext cx="7940986" cy="353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4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26126"/>
            <a:ext cx="12192000" cy="6857999"/>
            <a:chOff x="0" y="0"/>
            <a:chExt cx="12192000" cy="6857999"/>
          </a:xfrm>
        </p:grpSpPr>
        <p:pic>
          <p:nvPicPr>
            <p:cNvPr id="2052" name="Picture 4" descr="C:\Data\Разные проекты\Ксения Квитка\Женский Фонд\слайд\слайд низ.png"/>
            <p:cNvPicPr>
              <a:picLocks noChangeAspect="1" noChangeArrowheads="1"/>
            </p:cNvPicPr>
            <p:nvPr/>
          </p:nvPicPr>
          <p:blipFill rotWithShape="1">
            <a:blip r:embed="rId2"/>
            <a:srcRect t="92429" r="27075"/>
            <a:stretch/>
          </p:blipFill>
          <p:spPr bwMode="auto">
            <a:xfrm>
              <a:off x="0" y="6176962"/>
              <a:ext cx="9282545" cy="681037"/>
            </a:xfrm>
            <a:prstGeom prst="rect">
              <a:avLst/>
            </a:prstGeom>
            <a:noFill/>
          </p:spPr>
        </p:pic>
        <p:pic>
          <p:nvPicPr>
            <p:cNvPr id="2053" name="Picture 5" descr="C:\Data\Разные проекты\Ксения Квитка\Женский Фонд\слайд\слайд верх.png"/>
            <p:cNvPicPr>
              <a:picLocks noChangeAspect="1" noChangeArrowheads="1"/>
            </p:cNvPicPr>
            <p:nvPr/>
          </p:nvPicPr>
          <p:blipFill rotWithShape="1">
            <a:blip r:embed="rId3"/>
            <a:srcRect l="35000" b="92765"/>
            <a:stretch/>
          </p:blipFill>
          <p:spPr bwMode="auto">
            <a:xfrm>
              <a:off x="4267200" y="0"/>
              <a:ext cx="7924800" cy="623456"/>
            </a:xfrm>
            <a:prstGeom prst="rect">
              <a:avLst/>
            </a:prstGeom>
            <a:noFill/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754512" y="1742515"/>
            <a:ext cx="10820399" cy="3367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FF7F27"/>
                </a:solidFill>
                <a:latin typeface="Lato" pitchFamily="34" charset="0"/>
                <a:cs typeface="Lato" pitchFamily="34" charset="0"/>
              </a:rPr>
              <a:t>АНОНС ОСНОВНИХ ПОДІЙ: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>
              <a:solidFill>
                <a:srgbClr val="FF7F27"/>
              </a:solidFill>
              <a:latin typeface="Lato" pitchFamily="34" charset="0"/>
              <a:cs typeface="Lato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4000" dirty="0">
                <a:latin typeface="Lato" pitchFamily="34" charset="0"/>
                <a:cs typeface="Lato" pitchFamily="34" charset="0"/>
              </a:rPr>
              <a:t>Надання грантової підтримки (38 тис. грн)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4000" dirty="0">
                <a:latin typeface="Lato" pitchFamily="34" charset="0"/>
                <a:cs typeface="Lato" pitchFamily="34" charset="0"/>
              </a:rPr>
              <a:t>Надання консультативної підтримки переможцям конкурсу протягом 3 місяців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uk-UA" sz="4000" b="1" dirty="0">
              <a:solidFill>
                <a:srgbClr val="FF7F27"/>
              </a:solidFill>
              <a:latin typeface="Lato" pitchFamily="34" charset="0"/>
              <a:cs typeface="Lato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000" b="1" dirty="0">
              <a:latin typeface="Lato" pitchFamily="34" charset="0"/>
              <a:cs typeface="Lato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4000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8" name="Picture 7" descr="C:\Data\Разные проекты\Ксения Квитка\Женский Фонд\слайд\лого.png"/>
          <p:cNvPicPr>
            <a:picLocks noChangeAspect="1" noChangeArrowheads="1"/>
          </p:cNvPicPr>
          <p:nvPr/>
        </p:nvPicPr>
        <p:blipFill rotWithShape="1">
          <a:blip r:embed="rId4"/>
          <a:srcRect l="60996" t="80762"/>
          <a:stretch/>
        </p:blipFill>
        <p:spPr bwMode="auto">
          <a:xfrm>
            <a:off x="5711608" y="-363628"/>
            <a:ext cx="5405218" cy="1884271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3869" y="222488"/>
            <a:ext cx="3337161" cy="1298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161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052" name="Picture 4" descr="C:\Data\Разные проекты\Ксения Квитка\Женский Фонд\слайд\слайд низ.png"/>
            <p:cNvPicPr>
              <a:picLocks noChangeAspect="1" noChangeArrowheads="1"/>
            </p:cNvPicPr>
            <p:nvPr/>
          </p:nvPicPr>
          <p:blipFill rotWithShape="1">
            <a:blip r:embed="rId3"/>
            <a:srcRect t="92429" r="27075"/>
            <a:stretch/>
          </p:blipFill>
          <p:spPr bwMode="auto">
            <a:xfrm>
              <a:off x="0" y="6176962"/>
              <a:ext cx="9282545" cy="681037"/>
            </a:xfrm>
            <a:prstGeom prst="rect">
              <a:avLst/>
            </a:prstGeom>
            <a:noFill/>
          </p:spPr>
        </p:pic>
        <p:pic>
          <p:nvPicPr>
            <p:cNvPr id="2053" name="Picture 5" descr="C:\Data\Разные проекты\Ксения Квитка\Женский Фонд\слайд\слайд верх.png"/>
            <p:cNvPicPr>
              <a:picLocks noChangeAspect="1" noChangeArrowheads="1"/>
            </p:cNvPicPr>
            <p:nvPr/>
          </p:nvPicPr>
          <p:blipFill rotWithShape="1">
            <a:blip r:embed="rId4"/>
            <a:srcRect l="35000" b="92765"/>
            <a:stretch/>
          </p:blipFill>
          <p:spPr bwMode="auto">
            <a:xfrm>
              <a:off x="4267200" y="0"/>
              <a:ext cx="7924800" cy="623456"/>
            </a:xfrm>
            <a:prstGeom prst="rect">
              <a:avLst/>
            </a:prstGeom>
            <a:noFill/>
          </p:spPr>
        </p:pic>
      </p:grpSp>
      <p:pic>
        <p:nvPicPr>
          <p:cNvPr id="8" name="Picture 7" descr="C:\Data\Разные проекты\Ксения Квитка\Женский Фонд\слайд\лого.png"/>
          <p:cNvPicPr>
            <a:picLocks noChangeAspect="1" noChangeArrowheads="1"/>
          </p:cNvPicPr>
          <p:nvPr/>
        </p:nvPicPr>
        <p:blipFill rotWithShape="1">
          <a:blip r:embed="rId5"/>
          <a:srcRect l="60996" t="80762"/>
          <a:stretch/>
        </p:blipFill>
        <p:spPr bwMode="auto">
          <a:xfrm>
            <a:off x="5711608" y="-363628"/>
            <a:ext cx="5405218" cy="1884271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83869" y="222488"/>
            <a:ext cx="3337161" cy="1298155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04427" y="3760935"/>
            <a:ext cx="7165055" cy="204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kern="0" dirty="0">
                <a:solidFill>
                  <a:srgbClr val="009900"/>
                </a:solidFill>
                <a:latin typeface="+mn-lt"/>
              </a:rPr>
              <a:t>eopac.org.ua</a:t>
            </a:r>
            <a:endParaRPr lang="uk-UA" sz="8000" b="1" kern="0" dirty="0">
              <a:solidFill>
                <a:srgbClr val="009900"/>
              </a:solidFill>
              <a:latin typeface="+mn-lt"/>
            </a:endParaRPr>
          </a:p>
          <a:p>
            <a:pPr algn="ctr"/>
            <a:r>
              <a:rPr lang="en-US" sz="4000" b="1" kern="0" dirty="0">
                <a:solidFill>
                  <a:srgbClr val="009900"/>
                </a:solidFill>
                <a:latin typeface="+mn-lt"/>
              </a:rPr>
              <a:t>facebook.com/groups/</a:t>
            </a:r>
            <a:r>
              <a:rPr lang="en-US" sz="4000" b="1" kern="0" dirty="0" err="1">
                <a:solidFill>
                  <a:srgbClr val="009900"/>
                </a:solidFill>
                <a:latin typeface="+mn-lt"/>
              </a:rPr>
              <a:t>eopac</a:t>
            </a:r>
            <a:r>
              <a:rPr lang="en-US" sz="4000" b="1" kern="0" dirty="0">
                <a:solidFill>
                  <a:srgbClr val="009900"/>
                </a:solidFill>
                <a:latin typeface="+mn-lt"/>
              </a:rPr>
              <a:t>/</a:t>
            </a:r>
            <a:endParaRPr lang="uk-UA" sz="4000" b="1" kern="0" dirty="0">
              <a:solidFill>
                <a:srgbClr val="009900"/>
              </a:solidFill>
              <a:latin typeface="+mn-lt"/>
            </a:endParaRPr>
          </a:p>
          <a:p>
            <a:pPr algn="ctr"/>
            <a:endParaRPr lang="ru-RU" sz="4000" b="1" kern="0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406415BF-F6AE-4636-8286-5BFF0B5B3C4B}"/>
              </a:ext>
            </a:extLst>
          </p:cNvPr>
          <p:cNvSpPr txBox="1">
            <a:spLocks/>
          </p:cNvSpPr>
          <p:nvPr/>
        </p:nvSpPr>
        <p:spPr>
          <a:xfrm>
            <a:off x="660903" y="1574929"/>
            <a:ext cx="10357164" cy="2186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kern="0" dirty="0">
                <a:solidFill>
                  <a:srgbClr val="FF7F27"/>
                </a:solidFill>
                <a:latin typeface="+mn-lt"/>
              </a:rPr>
              <a:t>ПРОЕКТ </a:t>
            </a:r>
            <a:r>
              <a:rPr lang="en-US" sz="4800" b="1" kern="0" dirty="0">
                <a:solidFill>
                  <a:srgbClr val="FF7F27"/>
                </a:solidFill>
                <a:latin typeface="+mn-lt"/>
              </a:rPr>
              <a:t>USAID</a:t>
            </a:r>
            <a:endParaRPr lang="uk-UA" sz="4800" b="1" kern="0" dirty="0">
              <a:solidFill>
                <a:srgbClr val="FF7F27"/>
              </a:solidFill>
              <a:latin typeface="+mn-lt"/>
            </a:endParaRPr>
          </a:p>
          <a:p>
            <a:pPr algn="ctr"/>
            <a:r>
              <a:rPr lang="ru-RU" sz="4800" b="1" kern="0" dirty="0">
                <a:solidFill>
                  <a:srgbClr val="FF7F27"/>
                </a:solidFill>
                <a:latin typeface="+mn-lt"/>
              </a:rPr>
              <a:t>«</a:t>
            </a:r>
            <a:r>
              <a:rPr lang="uk-UA" sz="4800" b="1" kern="0" dirty="0">
                <a:solidFill>
                  <a:srgbClr val="FF7F27"/>
                </a:solidFill>
                <a:latin typeface="+mn-lt"/>
              </a:rPr>
              <a:t>ЕКОНОМІЧНІ МОЖЛИВОСТІ ПОСТРАЖДАЛИМ ВІД КОНФЛІКТУ»</a:t>
            </a:r>
          </a:p>
        </p:txBody>
      </p:sp>
    </p:spTree>
    <p:extLst>
      <p:ext uri="{BB962C8B-B14F-4D97-AF65-F5344CB8AC3E}">
        <p14:creationId xmlns:p14="http://schemas.microsoft.com/office/powerpoint/2010/main" val="3862367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251</Words>
  <Application>Microsoft Office PowerPoint</Application>
  <PresentationFormat>Широкоэкранный</PresentationFormat>
  <Paragraphs>43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Oksana Kvitka</dc:creator>
  <cp:lastModifiedBy>user</cp:lastModifiedBy>
  <cp:revision>76</cp:revision>
  <cp:lastPrinted>2017-11-14T20:34:40Z</cp:lastPrinted>
  <dcterms:created xsi:type="dcterms:W3CDTF">2016-10-04T08:54:10Z</dcterms:created>
  <dcterms:modified xsi:type="dcterms:W3CDTF">2017-11-14T20:59:16Z</dcterms:modified>
</cp:coreProperties>
</file>