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5" autoAdjust="0"/>
    <p:restoredTop sz="97193" autoAdjust="0"/>
  </p:normalViewPr>
  <p:slideViewPr>
    <p:cSldViewPr>
      <p:cViewPr varScale="1">
        <p:scale>
          <a:sx n="125" d="100"/>
          <a:sy n="125" d="100"/>
        </p:scale>
        <p:origin x="-12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D542C-3448-46D3-BCD7-7F577FAEA24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0B1F8-5D18-4054-97A4-E1FA50D11C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876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0B1F8-5D18-4054-97A4-E1FA50D11C8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44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28/07/2016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0B70D-E41F-4305-879D-CE9B3EC70C66}" type="datetimeFigureOut">
              <a:rPr lang="uk-UA" smtClean="0"/>
              <a:t>28.07.2016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91645-CBDA-4AA7-AEAE-A7C270D20D8B}" type="slidenum">
              <a:rPr lang="uk-UA" smtClean="0"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0"/>
            <a:ext cx="2736304" cy="1196752"/>
          </a:xfrm>
          <a:prstGeom prst="rect">
            <a:avLst/>
          </a:prstGeom>
        </p:spPr>
      </p:pic>
      <p:pic>
        <p:nvPicPr>
          <p:cNvPr id="3" name="Slid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64704"/>
            <a:ext cx="5301949" cy="31049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48064" y="332656"/>
            <a:ext cx="3816424" cy="193899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WNISEF та </a:t>
            </a:r>
            <a:r>
              <a:rPr lang="uk-UA" sz="2400" b="1" dirty="0">
                <a:solidFill>
                  <a:schemeClr val="bg1"/>
                </a:solidFill>
              </a:rPr>
              <a:t>АТ «</a:t>
            </a:r>
            <a:r>
              <a:rPr lang="ru-RU" sz="2400" b="1" dirty="0">
                <a:solidFill>
                  <a:schemeClr val="bg1"/>
                </a:solidFill>
              </a:rPr>
              <a:t>Ощадбанк</a:t>
            </a:r>
            <a:r>
              <a:rPr lang="uk-UA" sz="2400" b="1" dirty="0" smtClean="0">
                <a:solidFill>
                  <a:schemeClr val="bg1"/>
                </a:solidFill>
              </a:rPr>
              <a:t>»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оголошують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про </a:t>
            </a:r>
            <a:r>
              <a:rPr lang="ru-RU" b="1" dirty="0" smtClean="0">
                <a:solidFill>
                  <a:schemeClr val="bg1"/>
                </a:solidFill>
              </a:rPr>
              <a:t>початок </a:t>
            </a:r>
            <a:r>
              <a:rPr lang="ru-RU" b="1" dirty="0">
                <a:solidFill>
                  <a:schemeClr val="bg1"/>
                </a:solidFill>
              </a:rPr>
              <a:t>взаємодії за програмою </a:t>
            </a:r>
            <a:r>
              <a:rPr lang="ru-RU" b="1" dirty="0" smtClean="0">
                <a:solidFill>
                  <a:schemeClr val="bg1"/>
                </a:solidFill>
              </a:rPr>
              <a:t>доступного кредитування</a:t>
            </a:r>
            <a:endParaRPr lang="en-US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соціальних </a:t>
            </a:r>
            <a:r>
              <a:rPr lang="ru-RU" b="1" dirty="0" smtClean="0">
                <a:solidFill>
                  <a:schemeClr val="bg1"/>
                </a:solidFill>
              </a:rPr>
              <a:t>підприємств</a:t>
            </a:r>
            <a:endParaRPr lang="en-US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>
                <a:solidFill>
                  <a:schemeClr val="bg1"/>
                </a:solidFill>
              </a:rPr>
              <a:t>від 5% річних!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274" y="2564904"/>
            <a:ext cx="5544616" cy="424847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7428" y="3269796"/>
            <a:ext cx="3594492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u="sng" dirty="0">
                <a:solidFill>
                  <a:schemeClr val="tx2"/>
                </a:solidFill>
              </a:rPr>
              <a:t>5 простих кроків участі в </a:t>
            </a:r>
            <a:r>
              <a:rPr lang="ru-RU" sz="1600" b="1" i="1" u="sng" dirty="0" smtClean="0">
                <a:solidFill>
                  <a:schemeClr val="tx2"/>
                </a:solidFill>
              </a:rPr>
              <a:t>програмі</a:t>
            </a:r>
            <a:endParaRPr lang="en-US" sz="1600" b="1" i="1" u="sng" dirty="0" smtClean="0">
              <a:solidFill>
                <a:schemeClr val="tx2"/>
              </a:solidFill>
            </a:endParaRPr>
          </a:p>
          <a:p>
            <a:r>
              <a:rPr lang="ru-RU" sz="1050" b="1" dirty="0" smtClean="0">
                <a:solidFill>
                  <a:schemeClr val="tx2"/>
                </a:solidFill>
              </a:rPr>
              <a:t>1</a:t>
            </a:r>
            <a:r>
              <a:rPr lang="ru-RU" sz="1050" b="1" dirty="0">
                <a:solidFill>
                  <a:schemeClr val="tx2"/>
                </a:solidFill>
              </a:rPr>
              <a:t>. </a:t>
            </a:r>
            <a:r>
              <a:rPr lang="ru-RU" sz="1200" dirty="0">
                <a:solidFill>
                  <a:schemeClr val="tx2"/>
                </a:solidFill>
              </a:rPr>
              <a:t>Заповнити аплікаційну форму (бізнес-план) та </a:t>
            </a:r>
            <a:r>
              <a:rPr lang="en-US" sz="1200" dirty="0" smtClean="0">
                <a:solidFill>
                  <a:schemeClr val="tx2"/>
                </a:solidFill>
              </a:rPr>
              <a:t>    </a:t>
            </a:r>
            <a:r>
              <a:rPr lang="ru-RU" sz="1200" dirty="0" smtClean="0">
                <a:solidFill>
                  <a:schemeClr val="tx2"/>
                </a:solidFill>
              </a:rPr>
              <a:t>надіслати </a:t>
            </a:r>
            <a:r>
              <a:rPr lang="ru-RU" sz="1200" dirty="0">
                <a:solidFill>
                  <a:schemeClr val="tx2"/>
                </a:solidFill>
              </a:rPr>
              <a:t>її на електронну адресу </a:t>
            </a:r>
            <a:r>
              <a:rPr lang="uk-UA" sz="1200" dirty="0">
                <a:solidFill>
                  <a:schemeClr val="tx2"/>
                </a:solidFill>
              </a:rPr>
              <a:t>Банку.</a:t>
            </a:r>
            <a:endParaRPr lang="ru-RU" sz="1200" dirty="0">
              <a:solidFill>
                <a:schemeClr val="tx2"/>
              </a:solidFill>
            </a:endParaRPr>
          </a:p>
          <a:p>
            <a:r>
              <a:rPr lang="ru-RU" sz="1200" b="1" dirty="0">
                <a:solidFill>
                  <a:schemeClr val="tx2"/>
                </a:solidFill>
              </a:rPr>
              <a:t>2. </a:t>
            </a:r>
            <a:r>
              <a:rPr lang="ru-RU" sz="1200" dirty="0">
                <a:solidFill>
                  <a:schemeClr val="tx2"/>
                </a:solidFill>
              </a:rPr>
              <a:t>Отримати позитивне рішення комітету Програми соціального інвестування та рекомендаційний лист (термін розгляду аплікаційної форми WNISEF – 10 робочих днів).</a:t>
            </a:r>
          </a:p>
          <a:p>
            <a:r>
              <a:rPr lang="ru-RU" sz="1200" b="1" dirty="0">
                <a:solidFill>
                  <a:schemeClr val="tx2"/>
                </a:solidFill>
              </a:rPr>
              <a:t>3. </a:t>
            </a:r>
            <a:r>
              <a:rPr lang="ru-RU" sz="1200" dirty="0">
                <a:solidFill>
                  <a:schemeClr val="tx2"/>
                </a:solidFill>
              </a:rPr>
              <a:t>На підставі рекомендаційного листа звернутись до</a:t>
            </a:r>
            <a:r>
              <a:rPr lang="uk-UA" sz="1200" dirty="0">
                <a:solidFill>
                  <a:schemeClr val="tx2"/>
                </a:solidFill>
              </a:rPr>
              <a:t> АТ «</a:t>
            </a:r>
            <a:r>
              <a:rPr lang="ru-RU" sz="1200" dirty="0">
                <a:solidFill>
                  <a:schemeClr val="tx2"/>
                </a:solidFill>
              </a:rPr>
              <a:t>Ощадбанк</a:t>
            </a:r>
            <a:r>
              <a:rPr lang="uk-UA" sz="1200" dirty="0">
                <a:solidFill>
                  <a:schemeClr val="tx2"/>
                </a:solidFill>
              </a:rPr>
              <a:t>»</a:t>
            </a:r>
            <a:r>
              <a:rPr lang="ru-RU" sz="1200" dirty="0">
                <a:solidFill>
                  <a:schemeClr val="tx2"/>
                </a:solidFill>
              </a:rPr>
              <a:t>, зібрати і подати повний пакет документів для отримання кредиту (лише позитивне рішення банку щодо надання кредиту підприємству запускає механізм доступного кредитування за Програмою соціального інвестування WNISEF).</a:t>
            </a:r>
          </a:p>
          <a:p>
            <a:r>
              <a:rPr lang="ru-RU" sz="1200" b="1" dirty="0">
                <a:solidFill>
                  <a:schemeClr val="tx2"/>
                </a:solidFill>
              </a:rPr>
              <a:t>4. </a:t>
            </a:r>
            <a:r>
              <a:rPr lang="ru-RU" sz="1200" dirty="0">
                <a:solidFill>
                  <a:schemeClr val="tx2"/>
                </a:solidFill>
              </a:rPr>
              <a:t>Отримання кредиту.</a:t>
            </a:r>
          </a:p>
          <a:p>
            <a:r>
              <a:rPr lang="ru-RU" sz="1200" b="1" dirty="0">
                <a:solidFill>
                  <a:schemeClr val="tx2"/>
                </a:solidFill>
              </a:rPr>
              <a:t>5. </a:t>
            </a:r>
            <a:r>
              <a:rPr lang="ru-RU" sz="1200" dirty="0">
                <a:solidFill>
                  <a:schemeClr val="tx2"/>
                </a:solidFill>
              </a:rPr>
              <a:t>Щоквартальне звітування перед WNISEF щодо результатів вирішення соціальних питань.</a:t>
            </a:r>
          </a:p>
        </p:txBody>
      </p:sp>
      <p:pic>
        <p:nvPicPr>
          <p:cNvPr id="5" name="Рисунок 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09243"/>
            <a:ext cx="1439600" cy="6994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D6C56A16B4C6E4C83AFF99DFDC1421B" ma:contentTypeVersion="1" ma:contentTypeDescription="Створення нового документа." ma:contentTypeScope="" ma:versionID="efb4605d5f877d904207c828900de6a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180291e931af4ae60928e3686aa54f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початку розкладу" ma:description="Планування дати початку – це стовпець сайту, створений за допомогою засобу публікації. Він використовується, щоб указати дату й час, коли ця сторінка вперше відобразиться для відвідувачів сайту." ma:internalName="PublishingStartDate">
      <xsd:simpleType>
        <xsd:restriction base="dms:Unknown"/>
      </xsd:simpleType>
    </xsd:element>
    <xsd:element name="PublishingExpirationDate" ma:index="9" nillable="true" ma:displayName="Дата початку розкладу" ma:description="Планування дати завершення – це стовпець сайту, створений за допомогою засобу публікації. Він використовується, щоб указати дату й час, коли ця сторінка більше не відображатиметься для відвідувачів сайту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C3F8BE-F79F-40C5-8B08-CED5571E0B60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62B7563-87CE-4319-BF53-E18A4A5B01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B9922F-1C39-4DCE-A281-24BF9CC7F8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128</Words>
  <Application>Microsoft Office PowerPoint</Application>
  <PresentationFormat>Экран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creator>Unknown Creator</dc:creator>
  <cp:lastModifiedBy>Коваленко Оксана Михайлівна</cp:lastModifiedBy>
  <cp:revision>18</cp:revision>
  <dcterms:created xsi:type="dcterms:W3CDTF">2016-06-08T13:36:29Z</dcterms:created>
  <dcterms:modified xsi:type="dcterms:W3CDTF">2016-07-28T07:45:52Z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0x010100FD6C56A16B4C6E4C83AFF99DFDC1421B</vt:lpwstr>
  </property>
</Properties>
</file>