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  <Override PartName="/ppt/charts/colors9.xml" ContentType="application/vnd.ms-office.chartcolorstyle+xml"/>
  <Override PartName="/ppt/charts/style9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7" r:id="rId3"/>
  </p:sldMasterIdLst>
  <p:notesMasterIdLst>
    <p:notesMasterId r:id="rId20"/>
  </p:notesMasterIdLst>
  <p:sldIdLst>
    <p:sldId id="292" r:id="rId4"/>
    <p:sldId id="989" r:id="rId5"/>
    <p:sldId id="996" r:id="rId6"/>
    <p:sldId id="1000" r:id="rId7"/>
    <p:sldId id="997" r:id="rId8"/>
    <p:sldId id="999" r:id="rId9"/>
    <p:sldId id="998" r:id="rId10"/>
    <p:sldId id="1001" r:id="rId11"/>
    <p:sldId id="1002" r:id="rId12"/>
    <p:sldId id="1003" r:id="rId13"/>
    <p:sldId id="1004" r:id="rId14"/>
    <p:sldId id="316" r:id="rId15"/>
    <p:sldId id="993" r:id="rId16"/>
    <p:sldId id="1006" r:id="rId17"/>
    <p:sldId id="1007" r:id="rId18"/>
    <p:sldId id="994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етр Бочуля" initials="ПБ" lastIdx="1" clrIdx="0">
    <p:extLst>
      <p:ext uri="{19B8F6BF-5375-455C-9EA6-DF929625EA0E}">
        <p15:presenceInfo xmlns:p15="http://schemas.microsoft.com/office/powerpoint/2012/main" xmlns="" userId="S::p.bochulya@kyivesco.com.ua::2c2199ba-7904-4bf8-89e9-5ef8a42ed89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6297"/>
    <a:srgbClr val="A1DCF1"/>
    <a:srgbClr val="9AD9F0"/>
    <a:srgbClr val="16A1F6"/>
    <a:srgbClr val="F9F412"/>
    <a:srgbClr val="FFFF00"/>
    <a:srgbClr val="10526A"/>
    <a:srgbClr val="293C4B"/>
    <a:srgbClr val="996600"/>
    <a:srgbClr val="1260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12" autoAdjust="0"/>
    <p:restoredTop sz="95190" autoAdjust="0"/>
  </p:normalViewPr>
  <p:slideViewPr>
    <p:cSldViewPr>
      <p:cViewPr>
        <p:scale>
          <a:sx n="117" d="100"/>
          <a:sy n="117" d="100"/>
        </p:scale>
        <p:origin x="-114" y="-12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Микола Лунін" userId="638658dd-9d29-44ee-8782-e71fbf0aec3f" providerId="ADAL" clId="{286AE3EF-1C1F-4818-A9CF-C7B6AECDC53D}"/>
    <pc:docChg chg="undo redo custSel addSld delSld modSld sldOrd">
      <pc:chgData name="Микола Лунін" userId="638658dd-9d29-44ee-8782-e71fbf0aec3f" providerId="ADAL" clId="{286AE3EF-1C1F-4818-A9CF-C7B6AECDC53D}" dt="2021-05-13T08:36:49.680" v="644" actId="20577"/>
      <pc:docMkLst>
        <pc:docMk/>
      </pc:docMkLst>
      <pc:sldChg chg="modSp mod">
        <pc:chgData name="Микола Лунін" userId="638658dd-9d29-44ee-8782-e71fbf0aec3f" providerId="ADAL" clId="{286AE3EF-1C1F-4818-A9CF-C7B6AECDC53D}" dt="2021-05-12T09:09:54.589" v="214" actId="20577"/>
        <pc:sldMkLst>
          <pc:docMk/>
          <pc:sldMk cId="2168311560" sldId="996"/>
        </pc:sldMkLst>
        <pc:spChg chg="mod">
          <ac:chgData name="Микола Лунін" userId="638658dd-9d29-44ee-8782-e71fbf0aec3f" providerId="ADAL" clId="{286AE3EF-1C1F-4818-A9CF-C7B6AECDC53D}" dt="2021-05-12T09:09:54.589" v="214" actId="20577"/>
          <ac:spMkLst>
            <pc:docMk/>
            <pc:sldMk cId="2168311560" sldId="996"/>
            <ac:spMk id="6" creationId="{39DF2606-CB50-4BE2-9327-2CA0BC47B3A6}"/>
          </ac:spMkLst>
        </pc:spChg>
      </pc:sldChg>
      <pc:sldChg chg="modSp mod">
        <pc:chgData name="Микола Лунін" userId="638658dd-9d29-44ee-8782-e71fbf0aec3f" providerId="ADAL" clId="{286AE3EF-1C1F-4818-A9CF-C7B6AECDC53D}" dt="2021-05-12T07:30:58.952" v="32" actId="404"/>
        <pc:sldMkLst>
          <pc:docMk/>
          <pc:sldMk cId="219603167" sldId="997"/>
        </pc:sldMkLst>
        <pc:spChg chg="mod">
          <ac:chgData name="Микола Лунін" userId="638658dd-9d29-44ee-8782-e71fbf0aec3f" providerId="ADAL" clId="{286AE3EF-1C1F-4818-A9CF-C7B6AECDC53D}" dt="2021-05-12T07:30:58.952" v="32" actId="404"/>
          <ac:spMkLst>
            <pc:docMk/>
            <pc:sldMk cId="219603167" sldId="997"/>
            <ac:spMk id="3" creationId="{00000000-0000-0000-0000-000000000000}"/>
          </ac:spMkLst>
        </pc:spChg>
        <pc:graphicFrameChg chg="mod">
          <ac:chgData name="Микола Лунін" userId="638658dd-9d29-44ee-8782-e71fbf0aec3f" providerId="ADAL" clId="{286AE3EF-1C1F-4818-A9CF-C7B6AECDC53D}" dt="2021-05-12T07:30:49.911" v="30"/>
          <ac:graphicFrameMkLst>
            <pc:docMk/>
            <pc:sldMk cId="219603167" sldId="997"/>
            <ac:graphicFrameMk id="2" creationId="{00000000-0000-0000-0000-000000000000}"/>
          </ac:graphicFrameMkLst>
        </pc:graphicFrameChg>
      </pc:sldChg>
      <pc:sldChg chg="modSp mod">
        <pc:chgData name="Микола Лунін" userId="638658dd-9d29-44ee-8782-e71fbf0aec3f" providerId="ADAL" clId="{286AE3EF-1C1F-4818-A9CF-C7B6AECDC53D}" dt="2021-05-12T09:15:40.649" v="256" actId="207"/>
        <pc:sldMkLst>
          <pc:docMk/>
          <pc:sldMk cId="3155089229" sldId="998"/>
        </pc:sldMkLst>
        <pc:spChg chg="mod">
          <ac:chgData name="Микола Лунін" userId="638658dd-9d29-44ee-8782-e71fbf0aec3f" providerId="ADAL" clId="{286AE3EF-1C1F-4818-A9CF-C7B6AECDC53D}" dt="2021-05-12T09:10:27.806" v="237" actId="20577"/>
          <ac:spMkLst>
            <pc:docMk/>
            <pc:sldMk cId="3155089229" sldId="998"/>
            <ac:spMk id="2" creationId="{439F458C-71A9-45E7-972C-FA4C50A1CC3A}"/>
          </ac:spMkLst>
        </pc:spChg>
        <pc:graphicFrameChg chg="mod">
          <ac:chgData name="Микола Лунін" userId="638658dd-9d29-44ee-8782-e71fbf0aec3f" providerId="ADAL" clId="{286AE3EF-1C1F-4818-A9CF-C7B6AECDC53D}" dt="2021-05-12T09:15:40.649" v="256" actId="207"/>
          <ac:graphicFrameMkLst>
            <pc:docMk/>
            <pc:sldMk cId="3155089229" sldId="998"/>
            <ac:graphicFrameMk id="3" creationId="{00000000-0000-0000-0000-000000000000}"/>
          </ac:graphicFrameMkLst>
        </pc:graphicFrameChg>
      </pc:sldChg>
      <pc:sldChg chg="addSp delSp modSp add del mod">
        <pc:chgData name="Микола Лунін" userId="638658dd-9d29-44ee-8782-e71fbf0aec3f" providerId="ADAL" clId="{286AE3EF-1C1F-4818-A9CF-C7B6AECDC53D}" dt="2021-05-12T07:36:45.384" v="52" actId="2696"/>
        <pc:sldMkLst>
          <pc:docMk/>
          <pc:sldMk cId="247350113" sldId="999"/>
        </pc:sldMkLst>
        <pc:spChg chg="mod">
          <ac:chgData name="Микола Лунін" userId="638658dd-9d29-44ee-8782-e71fbf0aec3f" providerId="ADAL" clId="{286AE3EF-1C1F-4818-A9CF-C7B6AECDC53D}" dt="2021-05-12T07:31:15.869" v="37" actId="20577"/>
          <ac:spMkLst>
            <pc:docMk/>
            <pc:sldMk cId="247350113" sldId="999"/>
            <ac:spMk id="3" creationId="{00000000-0000-0000-0000-000000000000}"/>
          </ac:spMkLst>
        </pc:spChg>
        <pc:graphicFrameChg chg="del">
          <ac:chgData name="Микола Лунін" userId="638658dd-9d29-44ee-8782-e71fbf0aec3f" providerId="ADAL" clId="{286AE3EF-1C1F-4818-A9CF-C7B6AECDC53D}" dt="2021-05-12T07:32:35.709" v="38" actId="478"/>
          <ac:graphicFrameMkLst>
            <pc:docMk/>
            <pc:sldMk cId="247350113" sldId="999"/>
            <ac:graphicFrameMk id="2" creationId="{00000000-0000-0000-0000-000000000000}"/>
          </ac:graphicFrameMkLst>
        </pc:graphicFrameChg>
        <pc:graphicFrameChg chg="add mod">
          <ac:chgData name="Микола Лунін" userId="638658dd-9d29-44ee-8782-e71fbf0aec3f" providerId="ADAL" clId="{286AE3EF-1C1F-4818-A9CF-C7B6AECDC53D}" dt="2021-05-12T07:34:53.796" v="48" actId="1957"/>
          <ac:graphicFrameMkLst>
            <pc:docMk/>
            <pc:sldMk cId="247350113" sldId="999"/>
            <ac:graphicFrameMk id="7" creationId="{6AB91424-A740-4091-AD3A-21A895D65CA3}"/>
          </ac:graphicFrameMkLst>
        </pc:graphicFrameChg>
      </pc:sldChg>
      <pc:sldChg chg="addSp delSp modSp add mod">
        <pc:chgData name="Микола Лунін" userId="638658dd-9d29-44ee-8782-e71fbf0aec3f" providerId="ADAL" clId="{286AE3EF-1C1F-4818-A9CF-C7B6AECDC53D}" dt="2021-05-13T08:30:12.547" v="620" actId="20577"/>
        <pc:sldMkLst>
          <pc:docMk/>
          <pc:sldMk cId="878854690" sldId="999"/>
        </pc:sldMkLst>
        <pc:spChg chg="mod">
          <ac:chgData name="Микола Лунін" userId="638658dd-9d29-44ee-8782-e71fbf0aec3f" providerId="ADAL" clId="{286AE3EF-1C1F-4818-A9CF-C7B6AECDC53D}" dt="2021-05-13T08:30:02.579" v="613" actId="20577"/>
          <ac:spMkLst>
            <pc:docMk/>
            <pc:sldMk cId="878854690" sldId="999"/>
            <ac:spMk id="3" creationId="{00000000-0000-0000-0000-000000000000}"/>
          </ac:spMkLst>
        </pc:spChg>
        <pc:spChg chg="mod">
          <ac:chgData name="Микола Лунін" userId="638658dd-9d29-44ee-8782-e71fbf0aec3f" providerId="ADAL" clId="{286AE3EF-1C1F-4818-A9CF-C7B6AECDC53D}" dt="2021-05-13T08:30:12.547" v="620" actId="20577"/>
          <ac:spMkLst>
            <pc:docMk/>
            <pc:sldMk cId="878854690" sldId="999"/>
            <ac:spMk id="4" creationId="{61CC9362-96EF-4FBC-8508-92EE30D19552}"/>
          </ac:spMkLst>
        </pc:spChg>
        <pc:graphicFrameChg chg="del">
          <ac:chgData name="Микола Лунін" userId="638658dd-9d29-44ee-8782-e71fbf0aec3f" providerId="ADAL" clId="{286AE3EF-1C1F-4818-A9CF-C7B6AECDC53D}" dt="2021-05-12T07:45:53.783" v="54" actId="478"/>
          <ac:graphicFrameMkLst>
            <pc:docMk/>
            <pc:sldMk cId="878854690" sldId="999"/>
            <ac:graphicFrameMk id="2" creationId="{00000000-0000-0000-0000-000000000000}"/>
          </ac:graphicFrameMkLst>
        </pc:graphicFrameChg>
        <pc:graphicFrameChg chg="add mod">
          <ac:chgData name="Микола Лунін" userId="638658dd-9d29-44ee-8782-e71fbf0aec3f" providerId="ADAL" clId="{286AE3EF-1C1F-4818-A9CF-C7B6AECDC53D}" dt="2021-05-12T09:08:42.435" v="167" actId="14100"/>
          <ac:graphicFrameMkLst>
            <pc:docMk/>
            <pc:sldMk cId="878854690" sldId="999"/>
            <ac:graphicFrameMk id="7" creationId="{D1938F25-AE6D-4FE6-A195-D115902D7059}"/>
          </ac:graphicFrameMkLst>
        </pc:graphicFrameChg>
      </pc:sldChg>
      <pc:sldChg chg="addSp delSp modSp add mod">
        <pc:chgData name="Микола Лунін" userId="638658dd-9d29-44ee-8782-e71fbf0aec3f" providerId="ADAL" clId="{286AE3EF-1C1F-4818-A9CF-C7B6AECDC53D}" dt="2021-05-12T09:53:25.967" v="576" actId="14100"/>
        <pc:sldMkLst>
          <pc:docMk/>
          <pc:sldMk cId="1278254239" sldId="1000"/>
        </pc:sldMkLst>
        <pc:spChg chg="mod">
          <ac:chgData name="Микола Лунін" userId="638658dd-9d29-44ee-8782-e71fbf0aec3f" providerId="ADAL" clId="{286AE3EF-1C1F-4818-A9CF-C7B6AECDC53D}" dt="2021-05-12T09:09:43.772" v="195" actId="1076"/>
          <ac:spMkLst>
            <pc:docMk/>
            <pc:sldMk cId="1278254239" sldId="1000"/>
            <ac:spMk id="6" creationId="{39DF2606-CB50-4BE2-9327-2CA0BC47B3A6}"/>
          </ac:spMkLst>
        </pc:spChg>
        <pc:spChg chg="mod">
          <ac:chgData name="Микола Лунін" userId="638658dd-9d29-44ee-8782-e71fbf0aec3f" providerId="ADAL" clId="{286AE3EF-1C1F-4818-A9CF-C7B6AECDC53D}" dt="2021-05-12T09:53:23.375" v="575" actId="1076"/>
          <ac:spMkLst>
            <pc:docMk/>
            <pc:sldMk cId="1278254239" sldId="1000"/>
            <ac:spMk id="9" creationId="{4DDC7CA0-B967-48A2-B75A-787FCA0D893E}"/>
          </ac:spMkLst>
        </pc:spChg>
        <pc:spChg chg="mod">
          <ac:chgData name="Микола Лунін" userId="638658dd-9d29-44ee-8782-e71fbf0aec3f" providerId="ADAL" clId="{286AE3EF-1C1F-4818-A9CF-C7B6AECDC53D}" dt="2021-05-12T09:05:35.673" v="134" actId="1076"/>
          <ac:spMkLst>
            <pc:docMk/>
            <pc:sldMk cId="1278254239" sldId="1000"/>
            <ac:spMk id="11" creationId="{DE008C93-F000-43EC-A444-372231E8599C}"/>
          </ac:spMkLst>
        </pc:spChg>
        <pc:graphicFrameChg chg="add mod">
          <ac:chgData name="Микола Лунін" userId="638658dd-9d29-44ee-8782-e71fbf0aec3f" providerId="ADAL" clId="{286AE3EF-1C1F-4818-A9CF-C7B6AECDC53D}" dt="2021-05-12T09:53:25.967" v="576" actId="14100"/>
          <ac:graphicFrameMkLst>
            <pc:docMk/>
            <pc:sldMk cId="1278254239" sldId="1000"/>
            <ac:graphicFrameMk id="4" creationId="{1AC59E85-1881-4211-B3B3-AAE28CDC8F05}"/>
          </ac:graphicFrameMkLst>
        </pc:graphicFrameChg>
        <pc:graphicFrameChg chg="del">
          <ac:chgData name="Микола Лунін" userId="638658dd-9d29-44ee-8782-e71fbf0aec3f" providerId="ADAL" clId="{286AE3EF-1C1F-4818-A9CF-C7B6AECDC53D}" dt="2021-05-12T08:59:42.620" v="89" actId="478"/>
          <ac:graphicFrameMkLst>
            <pc:docMk/>
            <pc:sldMk cId="1278254239" sldId="1000"/>
            <ac:graphicFrameMk id="5" creationId="{00000000-0000-0000-0000-000000000000}"/>
          </ac:graphicFrameMkLst>
        </pc:graphicFrameChg>
        <pc:cxnChg chg="mod ord">
          <ac:chgData name="Микола Лунін" userId="638658dd-9d29-44ee-8782-e71fbf0aec3f" providerId="ADAL" clId="{286AE3EF-1C1F-4818-A9CF-C7B6AECDC53D}" dt="2021-05-12T09:07:17.529" v="153" actId="166"/>
          <ac:cxnSpMkLst>
            <pc:docMk/>
            <pc:sldMk cId="1278254239" sldId="1000"/>
            <ac:cxnSpMk id="8" creationId="{00000000-0000-0000-0000-000000000000}"/>
          </ac:cxnSpMkLst>
        </pc:cxnChg>
        <pc:cxnChg chg="mod ord">
          <ac:chgData name="Микола Лунін" userId="638658dd-9d29-44ee-8782-e71fbf0aec3f" providerId="ADAL" clId="{286AE3EF-1C1F-4818-A9CF-C7B6AECDC53D}" dt="2021-05-12T09:07:13.987" v="152" actId="166"/>
          <ac:cxnSpMkLst>
            <pc:docMk/>
            <pc:sldMk cId="1278254239" sldId="1000"/>
            <ac:cxnSpMk id="10" creationId="{76A08435-C97B-4295-BAA5-A6E44D4EDC07}"/>
          </ac:cxnSpMkLst>
        </pc:cxnChg>
      </pc:sldChg>
      <pc:sldChg chg="addSp delSp modSp add mod">
        <pc:chgData name="Микола Лунін" userId="638658dd-9d29-44ee-8782-e71fbf0aec3f" providerId="ADAL" clId="{286AE3EF-1C1F-4818-A9CF-C7B6AECDC53D}" dt="2021-05-13T08:34:13.542" v="636" actId="20577"/>
        <pc:sldMkLst>
          <pc:docMk/>
          <pc:sldMk cId="1705103034" sldId="1001"/>
        </pc:sldMkLst>
        <pc:spChg chg="mod">
          <ac:chgData name="Микола Лунін" userId="638658dd-9d29-44ee-8782-e71fbf0aec3f" providerId="ADAL" clId="{286AE3EF-1C1F-4818-A9CF-C7B6AECDC53D}" dt="2021-05-13T08:23:39.974" v="601" actId="20577"/>
          <ac:spMkLst>
            <pc:docMk/>
            <pc:sldMk cId="1705103034" sldId="1001"/>
            <ac:spMk id="2" creationId="{439F458C-71A9-45E7-972C-FA4C50A1CC3A}"/>
          </ac:spMkLst>
        </pc:spChg>
        <pc:spChg chg="mod">
          <ac:chgData name="Микола Лунін" userId="638658dd-9d29-44ee-8782-e71fbf0aec3f" providerId="ADAL" clId="{286AE3EF-1C1F-4818-A9CF-C7B6AECDC53D}" dt="2021-05-13T08:34:13.542" v="636" actId="20577"/>
          <ac:spMkLst>
            <pc:docMk/>
            <pc:sldMk cId="1705103034" sldId="1001"/>
            <ac:spMk id="4" creationId="{9E9C5875-768F-4652-9EE4-80631D7E67BF}"/>
          </ac:spMkLst>
        </pc:spChg>
        <pc:graphicFrameChg chg="del">
          <ac:chgData name="Микола Лунін" userId="638658dd-9d29-44ee-8782-e71fbf0aec3f" providerId="ADAL" clId="{286AE3EF-1C1F-4818-A9CF-C7B6AECDC53D}" dt="2021-05-12T09:12:39.075" v="243" actId="478"/>
          <ac:graphicFrameMkLst>
            <pc:docMk/>
            <pc:sldMk cId="1705103034" sldId="1001"/>
            <ac:graphicFrameMk id="3" creationId="{00000000-0000-0000-0000-000000000000}"/>
          </ac:graphicFrameMkLst>
        </pc:graphicFrameChg>
        <pc:graphicFrameChg chg="add mod">
          <ac:chgData name="Микола Лунін" userId="638658dd-9d29-44ee-8782-e71fbf0aec3f" providerId="ADAL" clId="{286AE3EF-1C1F-4818-A9CF-C7B6AECDC53D}" dt="2021-05-12T09:18:30.326" v="291" actId="404"/>
          <ac:graphicFrameMkLst>
            <pc:docMk/>
            <pc:sldMk cId="1705103034" sldId="1001"/>
            <ac:graphicFrameMk id="7" creationId="{0D461703-6B4D-4B21-A514-C71DB6C7333F}"/>
          </ac:graphicFrameMkLst>
        </pc:graphicFrameChg>
      </pc:sldChg>
      <pc:sldChg chg="addSp delSp modSp add mod ord">
        <pc:chgData name="Микола Лунін" userId="638658dd-9d29-44ee-8782-e71fbf0aec3f" providerId="ADAL" clId="{286AE3EF-1C1F-4818-A9CF-C7B6AECDC53D}" dt="2021-05-13T08:32:55.233" v="635" actId="20577"/>
        <pc:sldMkLst>
          <pc:docMk/>
          <pc:sldMk cId="1719762767" sldId="1002"/>
        </pc:sldMkLst>
        <pc:spChg chg="mod">
          <ac:chgData name="Микола Лунін" userId="638658dd-9d29-44ee-8782-e71fbf0aec3f" providerId="ADAL" clId="{286AE3EF-1C1F-4818-A9CF-C7B6AECDC53D}" dt="2021-05-13T08:32:42.401" v="628" actId="20577"/>
          <ac:spMkLst>
            <pc:docMk/>
            <pc:sldMk cId="1719762767" sldId="1002"/>
            <ac:spMk id="3" creationId="{00000000-0000-0000-0000-000000000000}"/>
          </ac:spMkLst>
        </pc:spChg>
        <pc:spChg chg="mod">
          <ac:chgData name="Микола Лунін" userId="638658dd-9d29-44ee-8782-e71fbf0aec3f" providerId="ADAL" clId="{286AE3EF-1C1F-4818-A9CF-C7B6AECDC53D}" dt="2021-05-13T08:32:55.233" v="635" actId="20577"/>
          <ac:spMkLst>
            <pc:docMk/>
            <pc:sldMk cId="1719762767" sldId="1002"/>
            <ac:spMk id="4" creationId="{61CC9362-96EF-4FBC-8508-92EE30D19552}"/>
          </ac:spMkLst>
        </pc:spChg>
        <pc:graphicFrameChg chg="add mod">
          <ac:chgData name="Микола Лунін" userId="638658dd-9d29-44ee-8782-e71fbf0aec3f" providerId="ADAL" clId="{286AE3EF-1C1F-4818-A9CF-C7B6AECDC53D}" dt="2021-05-12T09:45:26.258" v="413" actId="207"/>
          <ac:graphicFrameMkLst>
            <pc:docMk/>
            <pc:sldMk cId="1719762767" sldId="1002"/>
            <ac:graphicFrameMk id="6" creationId="{4212570B-A073-408E-9250-9CB36FCD9E78}"/>
          </ac:graphicFrameMkLst>
        </pc:graphicFrameChg>
        <pc:graphicFrameChg chg="del">
          <ac:chgData name="Микола Лунін" userId="638658dd-9d29-44ee-8782-e71fbf0aec3f" providerId="ADAL" clId="{286AE3EF-1C1F-4818-A9CF-C7B6AECDC53D}" dt="2021-05-12T09:24:35.643" v="312" actId="478"/>
          <ac:graphicFrameMkLst>
            <pc:docMk/>
            <pc:sldMk cId="1719762767" sldId="1002"/>
            <ac:graphicFrameMk id="7" creationId="{D1938F25-AE6D-4FE6-A195-D115902D7059}"/>
          </ac:graphicFrameMkLst>
        </pc:graphicFrameChg>
      </pc:sldChg>
      <pc:sldChg chg="modSp add mod ord">
        <pc:chgData name="Микола Лунін" userId="638658dd-9d29-44ee-8782-e71fbf0aec3f" providerId="ADAL" clId="{286AE3EF-1C1F-4818-A9CF-C7B6AECDC53D}" dt="2021-05-13T08:36:49.680" v="644" actId="20577"/>
        <pc:sldMkLst>
          <pc:docMk/>
          <pc:sldMk cId="2410262442" sldId="1003"/>
        </pc:sldMkLst>
        <pc:spChg chg="mod">
          <ac:chgData name="Микола Лунін" userId="638658dd-9d29-44ee-8782-e71fbf0aec3f" providerId="ADAL" clId="{286AE3EF-1C1F-4818-A9CF-C7B6AECDC53D}" dt="2021-05-13T08:36:49.680" v="644" actId="20577"/>
          <ac:spMkLst>
            <pc:docMk/>
            <pc:sldMk cId="2410262442" sldId="1003"/>
            <ac:spMk id="2" creationId="{439F458C-71A9-45E7-972C-FA4C50A1CC3A}"/>
          </ac:spMkLst>
        </pc:spChg>
        <pc:spChg chg="mod">
          <ac:chgData name="Микола Лунін" userId="638658dd-9d29-44ee-8782-e71fbf0aec3f" providerId="ADAL" clId="{286AE3EF-1C1F-4818-A9CF-C7B6AECDC53D}" dt="2021-05-13T08:36:46.336" v="642" actId="20577"/>
          <ac:spMkLst>
            <pc:docMk/>
            <pc:sldMk cId="2410262442" sldId="1003"/>
            <ac:spMk id="4" creationId="{9E9C5875-768F-4652-9EE4-80631D7E67BF}"/>
          </ac:spMkLst>
        </pc:spChg>
        <pc:graphicFrameChg chg="mod">
          <ac:chgData name="Микола Лунін" userId="638658dd-9d29-44ee-8782-e71fbf0aec3f" providerId="ADAL" clId="{286AE3EF-1C1F-4818-A9CF-C7B6AECDC53D}" dt="2021-05-12T09:51:36.662" v="554" actId="207"/>
          <ac:graphicFrameMkLst>
            <pc:docMk/>
            <pc:sldMk cId="2410262442" sldId="1003"/>
            <ac:graphicFrameMk id="7" creationId="{0D461703-6B4D-4B21-A514-C71DB6C7333F}"/>
          </ac:graphicFrameMkLst>
        </pc:graphicFrameChg>
      </pc:sldChg>
      <pc:sldChg chg="addSp delSp modSp add mod ord">
        <pc:chgData name="Микола Лунін" userId="638658dd-9d29-44ee-8782-e71fbf0aec3f" providerId="ADAL" clId="{286AE3EF-1C1F-4818-A9CF-C7B6AECDC53D}" dt="2021-05-13T07:25:18.567" v="586" actId="20577"/>
        <pc:sldMkLst>
          <pc:docMk/>
          <pc:sldMk cId="230874928" sldId="1004"/>
        </pc:sldMkLst>
        <pc:spChg chg="mod">
          <ac:chgData name="Микола Лунін" userId="638658dd-9d29-44ee-8782-e71fbf0aec3f" providerId="ADAL" clId="{286AE3EF-1C1F-4818-A9CF-C7B6AECDC53D}" dt="2021-05-12T09:52:41.926" v="572" actId="20577"/>
          <ac:spMkLst>
            <pc:docMk/>
            <pc:sldMk cId="230874928" sldId="1004"/>
            <ac:spMk id="6" creationId="{39DF2606-CB50-4BE2-9327-2CA0BC47B3A6}"/>
          </ac:spMkLst>
        </pc:spChg>
        <pc:spChg chg="del">
          <ac:chgData name="Микола Лунін" userId="638658dd-9d29-44ee-8782-e71fbf0aec3f" providerId="ADAL" clId="{286AE3EF-1C1F-4818-A9CF-C7B6AECDC53D}" dt="2021-05-12T09:46:55.581" v="496" actId="478"/>
          <ac:spMkLst>
            <pc:docMk/>
            <pc:sldMk cId="230874928" sldId="1004"/>
            <ac:spMk id="9" creationId="{4DDC7CA0-B967-48A2-B75A-787FCA0D893E}"/>
          </ac:spMkLst>
        </pc:spChg>
        <pc:spChg chg="del">
          <ac:chgData name="Микола Лунін" userId="638658dd-9d29-44ee-8782-e71fbf0aec3f" providerId="ADAL" clId="{286AE3EF-1C1F-4818-A9CF-C7B6AECDC53D}" dt="2021-05-12T09:46:52.957" v="495" actId="478"/>
          <ac:spMkLst>
            <pc:docMk/>
            <pc:sldMk cId="230874928" sldId="1004"/>
            <ac:spMk id="11" creationId="{DE008C93-F000-43EC-A444-372231E8599C}"/>
          </ac:spMkLst>
        </pc:spChg>
        <pc:spChg chg="add del mod">
          <ac:chgData name="Микола Лунін" userId="638658dd-9d29-44ee-8782-e71fbf0aec3f" providerId="ADAL" clId="{286AE3EF-1C1F-4818-A9CF-C7B6AECDC53D}" dt="2021-05-12T09:49:58.562" v="509"/>
          <ac:spMkLst>
            <pc:docMk/>
            <pc:sldMk cId="230874928" sldId="1004"/>
            <ac:spMk id="12" creationId="{1FA7915C-7D74-426D-8964-7F5B138C0BFF}"/>
          </ac:spMkLst>
        </pc:spChg>
        <pc:spChg chg="add mod">
          <ac:chgData name="Микола Лунін" userId="638658dd-9d29-44ee-8782-e71fbf0aec3f" providerId="ADAL" clId="{286AE3EF-1C1F-4818-A9CF-C7B6AECDC53D}" dt="2021-05-13T07:25:18.567" v="586" actId="20577"/>
          <ac:spMkLst>
            <pc:docMk/>
            <pc:sldMk cId="230874928" sldId="1004"/>
            <ac:spMk id="14" creationId="{2AEDA5F9-AE68-45DD-93EF-FF0787A6FB99}"/>
          </ac:spMkLst>
        </pc:spChg>
        <pc:graphicFrameChg chg="del">
          <ac:chgData name="Микола Лунін" userId="638658dd-9d29-44ee-8782-e71fbf0aec3f" providerId="ADAL" clId="{286AE3EF-1C1F-4818-A9CF-C7B6AECDC53D}" dt="2021-05-12T09:46:47.640" v="493" actId="478"/>
          <ac:graphicFrameMkLst>
            <pc:docMk/>
            <pc:sldMk cId="230874928" sldId="1004"/>
            <ac:graphicFrameMk id="4" creationId="{1AC59E85-1881-4211-B3B3-AAE28CDC8F05}"/>
          </ac:graphicFrameMkLst>
        </pc:graphicFrameChg>
        <pc:graphicFrameChg chg="add mod">
          <ac:chgData name="Микола Лунін" userId="638658dd-9d29-44ee-8782-e71fbf0aec3f" providerId="ADAL" clId="{286AE3EF-1C1F-4818-A9CF-C7B6AECDC53D}" dt="2021-05-12T09:51:54.077" v="556" actId="207"/>
          <ac:graphicFrameMkLst>
            <pc:docMk/>
            <pc:sldMk cId="230874928" sldId="1004"/>
            <ac:graphicFrameMk id="5" creationId="{F9FD16B1-381B-4F5A-8012-FFB4F5FA3B43}"/>
          </ac:graphicFrameMkLst>
        </pc:graphicFrameChg>
        <pc:graphicFrameChg chg="add del mod">
          <ac:chgData name="Микола Лунін" userId="638658dd-9d29-44ee-8782-e71fbf0aec3f" providerId="ADAL" clId="{286AE3EF-1C1F-4818-A9CF-C7B6AECDC53D}" dt="2021-05-12T09:49:58.562" v="509"/>
          <ac:graphicFrameMkLst>
            <pc:docMk/>
            <pc:sldMk cId="230874928" sldId="1004"/>
            <ac:graphicFrameMk id="13" creationId="{D53FB6D1-EB7D-457C-8419-429D14DB0BE5}"/>
          </ac:graphicFrameMkLst>
        </pc:graphicFrameChg>
        <pc:cxnChg chg="del">
          <ac:chgData name="Микола Лунін" userId="638658dd-9d29-44ee-8782-e71fbf0aec3f" providerId="ADAL" clId="{286AE3EF-1C1F-4818-A9CF-C7B6AECDC53D}" dt="2021-05-12T09:46:57.308" v="497" actId="478"/>
          <ac:cxnSpMkLst>
            <pc:docMk/>
            <pc:sldMk cId="230874928" sldId="1004"/>
            <ac:cxnSpMk id="8" creationId="{00000000-0000-0000-0000-000000000000}"/>
          </ac:cxnSpMkLst>
        </pc:cxnChg>
        <pc:cxnChg chg="del">
          <ac:chgData name="Микола Лунін" userId="638658dd-9d29-44ee-8782-e71fbf0aec3f" providerId="ADAL" clId="{286AE3EF-1C1F-4818-A9CF-C7B6AECDC53D}" dt="2021-05-12T09:46:49.615" v="494" actId="478"/>
          <ac:cxnSpMkLst>
            <pc:docMk/>
            <pc:sldMk cId="230874928" sldId="1004"/>
            <ac:cxnSpMk id="10" creationId="{76A08435-C97B-4295-BAA5-A6E44D4EDC07}"/>
          </ac:cxnSpMkLst>
        </pc:cxn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D:\&#1056;&#1086;&#1073;&#1086;&#1095;&#1080;&#1081;%20&#1089;&#1090;&#1110;&#1083;%2027.04.2020\&#1040;&#1050;&#1058;&#1048;\&#1057;&#1077;&#1074;&#1077;&#1088;&#1086;&#1076;&#1086;&#1085;&#1077;&#1094;&#1100;&#1082;\&#1057;&#1077;&#1074;&#1077;&#1088;&#1086;&#1076;&#1086;&#1085;&#1077;&#1094;&#1100;&#1082;\&#1047;&#1074;&#1077;&#1076;&#1077;&#1085;&#1072;%20&#1057;&#1108;&#1074;&#1108;&#1088;&#1086;&#1076;&#1086;&#1085;&#1077;&#1094;&#1100;&#1082;%20&#1083;&#1080;&#1089;&#1090;&#1086;&#1087;&#1072;&#1076;-&#1073;&#1077;&#1088;&#1077;&#1079;&#1077;&#1085;&#1100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D:\&#1056;&#1086;&#1073;&#1086;&#1095;&#1080;&#1081;%20&#1089;&#1090;&#1110;&#1083;%2027.04.2020\&#1040;&#1050;&#1058;&#1048;\&#1057;&#1077;&#1074;&#1077;&#1088;&#1086;&#1076;&#1086;&#1085;&#1077;&#1094;&#1100;&#1082;\&#1057;&#1077;&#1074;&#1077;&#1088;&#1086;&#1076;&#1086;&#1085;&#1077;&#1094;&#1100;&#1082;\&#1047;&#1074;&#1077;&#1076;&#1077;&#1085;&#1072;%20&#1057;&#1108;&#1074;&#1108;&#1088;&#1086;&#1076;&#1086;&#1085;&#1077;&#1094;&#1100;&#1082;%20&#1083;&#1080;&#1089;&#1090;&#1086;&#1087;&#1072;&#1076;-&#1073;&#1077;&#1088;&#1077;&#1079;&#1077;&#1085;&#1100;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Excel2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D:\&#1056;&#1086;&#1073;&#1086;&#1095;&#1080;&#1081;%20&#1089;&#1090;&#1110;&#1083;%2027.04.2020\&#1040;&#1050;&#1058;&#1048;\&#1057;&#1077;&#1074;&#1077;&#1088;&#1086;&#1076;&#1086;&#1085;&#1077;&#1094;&#1100;&#1082;\&#1057;&#1077;&#1074;&#1077;&#1088;&#1086;&#1076;&#1086;&#1085;&#1077;&#1094;&#1100;&#1082;\&#1047;&#1074;&#1077;&#1076;&#1077;&#1085;&#1072;%20&#1057;&#1108;&#1074;&#1108;&#1088;&#1086;&#1076;&#1086;&#1085;&#1077;&#1094;&#1100;&#1082;%20&#1083;&#1080;&#1089;&#1090;&#1086;&#1087;&#1072;&#1076;-&#1073;&#1077;&#1088;&#1077;&#1079;&#1077;&#1085;&#1100;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_____Microsoft_Excel3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_____Microsoft_Excel4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_____Microsoft_Excel5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306599473764471E-2"/>
          <c:y val="4.2118039952443093E-2"/>
          <c:w val="0.95464332465474855"/>
          <c:h val="0.8810606864577236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AD9F0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F12-4E7F-A44D-7998AD6D10E4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3F12-4E7F-A44D-7998AD6D10E4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F12-4E7F-A44D-7998AD6D10E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Лист1!$B$3:$B$12</c:f>
              <c:strCache>
                <c:ptCount val="10"/>
                <c:pt idx="0">
                  <c:v>СЗШ № 5 </c:v>
                </c:pt>
                <c:pt idx="1">
                  <c:v>Гімназія </c:v>
                </c:pt>
                <c:pt idx="2">
                  <c:v>ККДНЗ № 38 «Росиночка» </c:v>
                </c:pt>
                <c:pt idx="3">
                  <c:v>СЗШ № 1 </c:v>
                </c:pt>
                <c:pt idx="4">
                  <c:v>СЗШ № 8 </c:v>
                </c:pt>
                <c:pt idx="5">
                  <c:v>СЗШ №10</c:v>
                </c:pt>
                <c:pt idx="6">
                  <c:v>ЦДЮТ (Северодонецьк)</c:v>
                </c:pt>
                <c:pt idx="7">
                  <c:v>СЗШ № 13 </c:v>
                </c:pt>
                <c:pt idx="8">
                  <c:v>КДНЗ № 19 «Ластівка» </c:v>
                </c:pt>
                <c:pt idx="9">
                  <c:v>СЗШ № 15 </c:v>
                </c:pt>
              </c:strCache>
            </c:strRef>
          </c:cat>
          <c:val>
            <c:numRef>
              <c:f>Лист1!$AC$3:$AC$12</c:f>
              <c:numCache>
                <c:formatCode>0%</c:formatCode>
                <c:ptCount val="10"/>
                <c:pt idx="0">
                  <c:v>0.48928193006765019</c:v>
                </c:pt>
                <c:pt idx="1">
                  <c:v>0.39679800023806677</c:v>
                </c:pt>
                <c:pt idx="2">
                  <c:v>0.38799281115635731</c:v>
                </c:pt>
                <c:pt idx="3">
                  <c:v>0.36459166800021348</c:v>
                </c:pt>
                <c:pt idx="4">
                  <c:v>0.34388189629182997</c:v>
                </c:pt>
                <c:pt idx="5">
                  <c:v>0.31343143393863493</c:v>
                </c:pt>
                <c:pt idx="6">
                  <c:v>0.26104392307935209</c:v>
                </c:pt>
                <c:pt idx="7">
                  <c:v>0.23987556561085976</c:v>
                </c:pt>
                <c:pt idx="8">
                  <c:v>0.21779719620292948</c:v>
                </c:pt>
                <c:pt idx="9">
                  <c:v>0.13665771484375011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F12-4E7F-A44D-7998AD6D10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813504"/>
        <c:axId val="39815040"/>
      </c:barChart>
      <c:catAx>
        <c:axId val="39813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815040"/>
        <c:crosses val="autoZero"/>
        <c:auto val="1"/>
        <c:lblAlgn val="ctr"/>
        <c:lblOffset val="100"/>
        <c:noMultiLvlLbl val="0"/>
      </c:catAx>
      <c:valAx>
        <c:axId val="39815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813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314590350015332E-2"/>
          <c:y val="2.0508897207603179E-2"/>
          <c:w val="0.93577772104959089"/>
          <c:h val="0.895220242557661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A1DCF1"/>
            </a:solidFill>
            <a:ln>
              <a:solidFill>
                <a:srgbClr val="A1DCF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5189-46B4-9CDA-5E4A92BE0179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189-46B4-9CDA-5E4A92BE017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СЗШ № 5 </c:v>
                </c:pt>
                <c:pt idx="1">
                  <c:v>СЗШ №10</c:v>
                </c:pt>
                <c:pt idx="2">
                  <c:v>Гімназія </c:v>
                </c:pt>
                <c:pt idx="3">
                  <c:v>СЗШ № 13 </c:v>
                </c:pt>
                <c:pt idx="4">
                  <c:v>ККДНЗ № 38 «Росиночка» </c:v>
                </c:pt>
                <c:pt idx="5">
                  <c:v>СЗШ № 1 </c:v>
                </c:pt>
                <c:pt idx="6">
                  <c:v>СЗШ № 8 </c:v>
                </c:pt>
                <c:pt idx="7">
                  <c:v>ЦДЮТ (Северодонецьк)</c:v>
                </c:pt>
                <c:pt idx="8">
                  <c:v>СЗШ № 15 </c:v>
                </c:pt>
                <c:pt idx="9">
                  <c:v>КДНЗ № 19 «Ластівка» </c:v>
                </c:pt>
              </c:strCache>
            </c:strRef>
          </c:cat>
          <c:val>
            <c:numRef>
              <c:f>Лист1!$B$2:$B$11</c:f>
              <c:numCache>
                <c:formatCode>0.0%</c:formatCode>
                <c:ptCount val="10"/>
                <c:pt idx="0">
                  <c:v>0.52734303074940148</c:v>
                </c:pt>
                <c:pt idx="1">
                  <c:v>0.49596700274977079</c:v>
                </c:pt>
                <c:pt idx="2">
                  <c:v>0.46474368379353848</c:v>
                </c:pt>
                <c:pt idx="3">
                  <c:v>0.45852546916890091</c:v>
                </c:pt>
                <c:pt idx="4">
                  <c:v>0.42802019068984853</c:v>
                </c:pt>
                <c:pt idx="5">
                  <c:v>0.4097859327217126</c:v>
                </c:pt>
                <c:pt idx="6">
                  <c:v>0.33181160227146211</c:v>
                </c:pt>
                <c:pt idx="7">
                  <c:v>0.31477669660678642</c:v>
                </c:pt>
                <c:pt idx="8">
                  <c:v>0.25599170493260259</c:v>
                </c:pt>
                <c:pt idx="9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189-46B4-9CDA-5E4A92BE01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860480"/>
        <c:axId val="39866368"/>
      </c:barChart>
      <c:catAx>
        <c:axId val="39860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b" anchorCtr="0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866368"/>
        <c:crosses val="autoZero"/>
        <c:auto val="1"/>
        <c:lblAlgn val="ctr"/>
        <c:lblOffset val="100"/>
        <c:tickLblSkip val="1"/>
        <c:noMultiLvlLbl val="0"/>
      </c:catAx>
      <c:valAx>
        <c:axId val="39866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860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0" i="0" baseline="0" dirty="0" err="1">
                <a:effectLst/>
              </a:rPr>
              <a:t>Зменшення</a:t>
            </a:r>
            <a:r>
              <a:rPr lang="ru-RU" sz="1800" b="0" i="0" baseline="0" dirty="0">
                <a:effectLst/>
              </a:rPr>
              <a:t> </a:t>
            </a:r>
            <a:r>
              <a:rPr lang="ru-RU" sz="1800" b="0" i="0" baseline="0" dirty="0" err="1">
                <a:effectLst/>
              </a:rPr>
              <a:t>витрат</a:t>
            </a:r>
            <a:r>
              <a:rPr lang="ru-RU" sz="1800" b="0" i="0" baseline="0" dirty="0">
                <a:effectLst/>
              </a:rPr>
              <a:t> на оплату </a:t>
            </a:r>
            <a:r>
              <a:rPr lang="ru-RU" sz="1800" b="0" i="0" baseline="0" dirty="0" err="1">
                <a:effectLst/>
              </a:rPr>
              <a:t>теплової</a:t>
            </a:r>
            <a:r>
              <a:rPr lang="ru-RU" sz="1800" b="0" i="0" baseline="0" dirty="0">
                <a:effectLst/>
              </a:rPr>
              <a:t> </a:t>
            </a:r>
            <a:r>
              <a:rPr lang="ru-RU" sz="1800" b="0" i="0" baseline="0" dirty="0" err="1">
                <a:effectLst/>
              </a:rPr>
              <a:t>енергії</a:t>
            </a:r>
            <a:endParaRPr lang="uk-UA" dirty="0">
              <a:effectLst/>
            </a:endParaRPr>
          </a:p>
        </c:rich>
      </c:tx>
      <c:layout>
        <c:manualLayout>
          <c:xMode val="edge"/>
          <c:yMode val="edge"/>
          <c:x val="0.30539670885429571"/>
          <c:y val="5.315238946053178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334-4455-BCFB-DF38D336957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334-4455-BCFB-DF38D3369572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A334-4455-BCFB-DF38D336957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Лист1!$B$53:$B$62</c:f>
              <c:strCache>
                <c:ptCount val="10"/>
                <c:pt idx="0">
                  <c:v>КДНЗ № 19 «Ластівка» </c:v>
                </c:pt>
                <c:pt idx="1">
                  <c:v>ЦДЮТ (Северодонецьк)</c:v>
                </c:pt>
                <c:pt idx="2">
                  <c:v>СЗШ №10</c:v>
                </c:pt>
                <c:pt idx="3">
                  <c:v>СЗШ № 15 </c:v>
                </c:pt>
                <c:pt idx="4">
                  <c:v>СЗШ № 13 </c:v>
                </c:pt>
                <c:pt idx="5">
                  <c:v>Гімназія </c:v>
                </c:pt>
                <c:pt idx="6">
                  <c:v>СЗШ № 1 </c:v>
                </c:pt>
                <c:pt idx="7">
                  <c:v>ККДНЗ № 38 «Росиночка» </c:v>
                </c:pt>
                <c:pt idx="8">
                  <c:v>СЗШ № 5 </c:v>
                </c:pt>
                <c:pt idx="9">
                  <c:v>СЗШ № 8 </c:v>
                </c:pt>
              </c:strCache>
            </c:strRef>
          </c:cat>
          <c:val>
            <c:numRef>
              <c:f>Лист1!$AA$53:$AA$62</c:f>
              <c:numCache>
                <c:formatCode>0.0</c:formatCode>
                <c:ptCount val="10"/>
                <c:pt idx="0">
                  <c:v>217.3</c:v>
                </c:pt>
                <c:pt idx="1">
                  <c:v>228.9</c:v>
                </c:pt>
                <c:pt idx="2">
                  <c:v>242.6</c:v>
                </c:pt>
                <c:pt idx="3">
                  <c:v>244.7</c:v>
                </c:pt>
                <c:pt idx="4">
                  <c:v>290.3</c:v>
                </c:pt>
                <c:pt idx="5">
                  <c:v>307.5</c:v>
                </c:pt>
                <c:pt idx="6">
                  <c:v>366.1</c:v>
                </c:pt>
                <c:pt idx="7">
                  <c:v>400.3</c:v>
                </c:pt>
                <c:pt idx="8">
                  <c:v>406.5</c:v>
                </c:pt>
                <c:pt idx="9">
                  <c:v>897.8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334-4455-BCFB-DF38D33695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1231104"/>
        <c:axId val="41232640"/>
      </c:barChart>
      <c:catAx>
        <c:axId val="412311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232640"/>
        <c:crosses val="autoZero"/>
        <c:auto val="1"/>
        <c:lblAlgn val="ctr"/>
        <c:lblOffset val="100"/>
        <c:noMultiLvlLbl val="0"/>
      </c:catAx>
      <c:valAx>
        <c:axId val="412326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231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0" i="0" baseline="0" dirty="0" err="1">
                <a:effectLst/>
              </a:rPr>
              <a:t>Зменшення</a:t>
            </a:r>
            <a:r>
              <a:rPr lang="ru-RU" sz="1800" b="0" i="0" baseline="0" dirty="0">
                <a:effectLst/>
              </a:rPr>
              <a:t> </a:t>
            </a:r>
            <a:r>
              <a:rPr lang="ru-RU" sz="1800" b="0" i="0" baseline="0" dirty="0" err="1">
                <a:effectLst/>
              </a:rPr>
              <a:t>витрат</a:t>
            </a:r>
            <a:r>
              <a:rPr lang="ru-RU" sz="1800" b="0" i="0" baseline="0" dirty="0">
                <a:effectLst/>
              </a:rPr>
              <a:t> на оплату </a:t>
            </a:r>
            <a:r>
              <a:rPr lang="ru-RU" sz="1800" b="0" i="0" baseline="0" dirty="0" err="1">
                <a:effectLst/>
              </a:rPr>
              <a:t>теплової</a:t>
            </a:r>
            <a:r>
              <a:rPr lang="ru-RU" sz="1800" b="0" i="0" baseline="0" dirty="0">
                <a:effectLst/>
              </a:rPr>
              <a:t> </a:t>
            </a:r>
            <a:r>
              <a:rPr lang="ru-RU" sz="1800" b="0" i="0" baseline="0" dirty="0" err="1">
                <a:effectLst/>
              </a:rPr>
              <a:t>енергії</a:t>
            </a:r>
            <a:endParaRPr lang="ru-RU" dirty="0">
              <a:effectLst/>
            </a:endParaRPr>
          </a:p>
        </c:rich>
      </c:tx>
      <c:layout>
        <c:manualLayout>
          <c:xMode val="edge"/>
          <c:yMode val="edge"/>
          <c:x val="0.29155349697986771"/>
          <c:y val="5.390624668391691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C07-41FF-AD79-CBABAF6A3E5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BC07-41FF-AD79-CBABAF6A3E5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КДНЗ № 19 «Ластівка» </c:v>
                </c:pt>
                <c:pt idx="1">
                  <c:v>СЗШ № 15 </c:v>
                </c:pt>
                <c:pt idx="2">
                  <c:v>ЦДЮТ (Северодонецьк)</c:v>
                </c:pt>
                <c:pt idx="3">
                  <c:v>СЗШ №10</c:v>
                </c:pt>
                <c:pt idx="4">
                  <c:v>СЗШ № 13 </c:v>
                </c:pt>
                <c:pt idx="5">
                  <c:v>Гімназія </c:v>
                </c:pt>
                <c:pt idx="6">
                  <c:v>СЗШ № 1 </c:v>
                </c:pt>
                <c:pt idx="7">
                  <c:v>ККДНЗ № 38 «Росиночка» </c:v>
                </c:pt>
                <c:pt idx="8">
                  <c:v>СЗШ № 5 </c:v>
                </c:pt>
                <c:pt idx="9">
                  <c:v>СЗШ № 8 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0</c:v>
                </c:pt>
                <c:pt idx="1">
                  <c:v>105.25</c:v>
                </c:pt>
                <c:pt idx="2">
                  <c:v>111.84</c:v>
                </c:pt>
                <c:pt idx="3">
                  <c:v>180.76</c:v>
                </c:pt>
                <c:pt idx="4">
                  <c:v>184.17</c:v>
                </c:pt>
                <c:pt idx="5">
                  <c:v>210.29</c:v>
                </c:pt>
                <c:pt idx="6">
                  <c:v>234.69</c:v>
                </c:pt>
                <c:pt idx="7">
                  <c:v>267.39999999999998</c:v>
                </c:pt>
                <c:pt idx="8">
                  <c:v>272.36</c:v>
                </c:pt>
                <c:pt idx="9">
                  <c:v>444.91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C07-41FF-AD79-CBABAF6A3E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1170816"/>
        <c:axId val="41172352"/>
      </c:barChart>
      <c:catAx>
        <c:axId val="411708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172352"/>
        <c:crosses val="autoZero"/>
        <c:auto val="1"/>
        <c:lblAlgn val="ctr"/>
        <c:lblOffset val="100"/>
        <c:noMultiLvlLbl val="0"/>
      </c:catAx>
      <c:valAx>
        <c:axId val="411723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170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BE6297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AE7-4E4F-BE0D-0E60A974CA1A}"/>
              </c:ext>
            </c:extLst>
          </c:dPt>
          <c:dPt>
            <c:idx val="8"/>
            <c:invertIfNegative val="0"/>
            <c:bubble3D val="0"/>
            <c:spPr>
              <a:solidFill>
                <a:srgbClr val="BE6297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AE7-4E4F-BE0D-0E60A974CA1A}"/>
              </c:ext>
            </c:extLst>
          </c:dPt>
          <c:dPt>
            <c:idx val="9"/>
            <c:invertIfNegative val="0"/>
            <c:bubble3D val="0"/>
            <c:spPr>
              <a:solidFill>
                <a:srgbClr val="BE6297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AE7-4E4F-BE0D-0E60A974CA1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Лист1!$B$39:$B$48</c:f>
              <c:strCache>
                <c:ptCount val="10"/>
                <c:pt idx="0">
                  <c:v>ЦДЮТ (Северодонецьк)</c:v>
                </c:pt>
                <c:pt idx="1">
                  <c:v>СЗШ № 13 </c:v>
                </c:pt>
                <c:pt idx="2">
                  <c:v>Гімназія </c:v>
                </c:pt>
                <c:pt idx="3">
                  <c:v>СЗШ № 1 </c:v>
                </c:pt>
                <c:pt idx="4">
                  <c:v>СЗШ № 5 </c:v>
                </c:pt>
                <c:pt idx="5">
                  <c:v>ККДНЗ № 38 «Росиночка» </c:v>
                </c:pt>
                <c:pt idx="6">
                  <c:v>СЗШ № 15 </c:v>
                </c:pt>
                <c:pt idx="7">
                  <c:v>СЗШ № 8 </c:v>
                </c:pt>
                <c:pt idx="8">
                  <c:v>КДНЗ № 19 «Ластівка» </c:v>
                </c:pt>
                <c:pt idx="9">
                  <c:v>СЗШ №10</c:v>
                </c:pt>
              </c:strCache>
            </c:strRef>
          </c:cat>
          <c:val>
            <c:numRef>
              <c:f>Лист1!$AB$39:$AB$48</c:f>
              <c:numCache>
                <c:formatCode>_(* #,##0.00_);_(* \(#,##0.00\);_(* "-"??_);_(@_)</c:formatCode>
                <c:ptCount val="10"/>
                <c:pt idx="0">
                  <c:v>14.54</c:v>
                </c:pt>
                <c:pt idx="1">
                  <c:v>16.68</c:v>
                </c:pt>
                <c:pt idx="2">
                  <c:v>23.45</c:v>
                </c:pt>
                <c:pt idx="3">
                  <c:v>32.22</c:v>
                </c:pt>
                <c:pt idx="4">
                  <c:v>35.369999999999997</c:v>
                </c:pt>
                <c:pt idx="5">
                  <c:v>35.99</c:v>
                </c:pt>
                <c:pt idx="6">
                  <c:v>63.32</c:v>
                </c:pt>
                <c:pt idx="7">
                  <c:v>96.29</c:v>
                </c:pt>
                <c:pt idx="8">
                  <c:v>97.98</c:v>
                </c:pt>
                <c:pt idx="9">
                  <c:v>141.55000000000001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AE7-4E4F-BE0D-0E60A974CA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5833600"/>
        <c:axId val="45859968"/>
      </c:barChart>
      <c:catAx>
        <c:axId val="458336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859968"/>
        <c:crosses val="autoZero"/>
        <c:auto val="1"/>
        <c:lblAlgn val="ctr"/>
        <c:lblOffset val="100"/>
        <c:noMultiLvlLbl val="0"/>
      </c:catAx>
      <c:valAx>
        <c:axId val="458599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833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D581-4FFF-8DAD-BFABCAB9968D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581-4FFF-8DAD-BFABCAB9968D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D581-4FFF-8DAD-BFABCAB9968D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581-4FFF-8DAD-BFABCAB9968D}"/>
              </c:ext>
            </c:extLst>
          </c:dPt>
          <c:dPt>
            <c:idx val="5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D581-4FFF-8DAD-BFABCAB9968D}"/>
              </c:ext>
            </c:extLst>
          </c:dPt>
          <c:dPt>
            <c:idx val="6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581-4FFF-8DAD-BFABCAB9968D}"/>
              </c:ext>
            </c:extLst>
          </c:dPt>
          <c:dPt>
            <c:idx val="7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D581-4FFF-8DAD-BFABCAB9968D}"/>
              </c:ext>
            </c:extLst>
          </c:dPt>
          <c:dPt>
            <c:idx val="8"/>
            <c:invertIfNegative val="0"/>
            <c:bubble3D val="0"/>
            <c:spPr>
              <a:solidFill>
                <a:srgbClr val="BE6297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581-4FFF-8DAD-BFABCAB9968D}"/>
              </c:ext>
            </c:extLst>
          </c:dPt>
          <c:dPt>
            <c:idx val="9"/>
            <c:invertIfNegative val="0"/>
            <c:bubble3D val="0"/>
            <c:spPr>
              <a:solidFill>
                <a:srgbClr val="BE6297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D581-4FFF-8DAD-BFABCAB9968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КДНЗ № 19 «Ластівка» </c:v>
                </c:pt>
                <c:pt idx="1">
                  <c:v>ЦДЮТ (Северодонецьк)</c:v>
                </c:pt>
                <c:pt idx="2">
                  <c:v>Гімназія </c:v>
                </c:pt>
                <c:pt idx="3">
                  <c:v>СЗШ № 13 </c:v>
                </c:pt>
                <c:pt idx="4">
                  <c:v>СЗШ № 1 </c:v>
                </c:pt>
                <c:pt idx="5">
                  <c:v>СЗШ № 5 </c:v>
                </c:pt>
                <c:pt idx="6">
                  <c:v>ККДНЗ № 38 «Росиночка» </c:v>
                </c:pt>
                <c:pt idx="7">
                  <c:v>СЗШ № 8 </c:v>
                </c:pt>
                <c:pt idx="8">
                  <c:v>СЗШ № 15 </c:v>
                </c:pt>
                <c:pt idx="9">
                  <c:v>СЗШ №10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0</c:v>
                </c:pt>
                <c:pt idx="1">
                  <c:v>15.06</c:v>
                </c:pt>
                <c:pt idx="2">
                  <c:v>23.63</c:v>
                </c:pt>
                <c:pt idx="3">
                  <c:v>26.95</c:v>
                </c:pt>
                <c:pt idx="4">
                  <c:v>29.9</c:v>
                </c:pt>
                <c:pt idx="5">
                  <c:v>31.59</c:v>
                </c:pt>
                <c:pt idx="6">
                  <c:v>34.159999999999997</c:v>
                </c:pt>
                <c:pt idx="7">
                  <c:v>80.040000000000006</c:v>
                </c:pt>
                <c:pt idx="8">
                  <c:v>98.05</c:v>
                </c:pt>
                <c:pt idx="9">
                  <c:v>184.19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581-4FFF-8DAD-BFABCAB996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2948480"/>
        <c:axId val="42950016"/>
      </c:barChart>
      <c:catAx>
        <c:axId val="429484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950016"/>
        <c:crosses val="autoZero"/>
        <c:auto val="1"/>
        <c:lblAlgn val="ctr"/>
        <c:lblOffset val="100"/>
        <c:noMultiLvlLbl val="0"/>
      </c:catAx>
      <c:valAx>
        <c:axId val="429500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948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 err="1"/>
              <a:t>Зменшення</a:t>
            </a:r>
            <a:r>
              <a:rPr lang="ru-RU" sz="1600" dirty="0"/>
              <a:t> </a:t>
            </a:r>
            <a:r>
              <a:rPr lang="ru-RU" sz="1600" dirty="0" err="1"/>
              <a:t>витрат</a:t>
            </a:r>
            <a:r>
              <a:rPr lang="ru-RU" sz="1600" dirty="0"/>
              <a:t> на оплату </a:t>
            </a:r>
            <a:r>
              <a:rPr lang="ru-RU" sz="1600" dirty="0" err="1"/>
              <a:t>теплової</a:t>
            </a:r>
            <a:r>
              <a:rPr lang="ru-RU" sz="1600" dirty="0"/>
              <a:t> </a:t>
            </a:r>
            <a:r>
              <a:rPr lang="ru-RU" sz="1600" dirty="0" err="1"/>
              <a:t>енергії</a:t>
            </a:r>
            <a:endParaRPr lang="ru-RU" sz="1600" dirty="0"/>
          </a:p>
        </c:rich>
      </c:tx>
      <c:layout>
        <c:manualLayout>
          <c:xMode val="edge"/>
          <c:yMode val="edge"/>
          <c:x val="0.34891487751360967"/>
          <c:y val="3.749999769315959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9565-4DF7-A785-BE387DB7CDC1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565-4DF7-A785-BE387DB7CDC1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9565-4DF7-A785-BE387DB7CDC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КДНЗ № 19 «Ластівка» </c:v>
                </c:pt>
                <c:pt idx="1">
                  <c:v>ЦДЮТ (Северодонецьк)</c:v>
                </c:pt>
                <c:pt idx="2">
                  <c:v>СЗШ № 15 </c:v>
                </c:pt>
                <c:pt idx="3">
                  <c:v>СЗШ №10</c:v>
                </c:pt>
                <c:pt idx="4">
                  <c:v>СЗШ № 13 </c:v>
                </c:pt>
                <c:pt idx="5">
                  <c:v>Гімназія </c:v>
                </c:pt>
                <c:pt idx="6">
                  <c:v>СЗШ № 1 </c:v>
                </c:pt>
                <c:pt idx="7">
                  <c:v>ККДНЗ № 38 «Росиночка» </c:v>
                </c:pt>
                <c:pt idx="8">
                  <c:v>СЗШ № 5 </c:v>
                </c:pt>
                <c:pt idx="9">
                  <c:v>СЗШ № 8 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217.34</c:v>
                </c:pt>
                <c:pt idx="1">
                  <c:v>340.79</c:v>
                </c:pt>
                <c:pt idx="2">
                  <c:v>349.96</c:v>
                </c:pt>
                <c:pt idx="3">
                  <c:v>423.33</c:v>
                </c:pt>
                <c:pt idx="4">
                  <c:v>474.43</c:v>
                </c:pt>
                <c:pt idx="5">
                  <c:v>517.79</c:v>
                </c:pt>
                <c:pt idx="6">
                  <c:v>600.79999999999995</c:v>
                </c:pt>
                <c:pt idx="7">
                  <c:v>667.8</c:v>
                </c:pt>
                <c:pt idx="8">
                  <c:v>678.91</c:v>
                </c:pt>
                <c:pt idx="9">
                  <c:v>1336.73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565-4DF7-A785-BE387DB7CD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0402304"/>
        <c:axId val="40412288"/>
      </c:barChart>
      <c:catAx>
        <c:axId val="404023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412288"/>
        <c:crosses val="autoZero"/>
        <c:auto val="1"/>
        <c:lblAlgn val="ctr"/>
        <c:lblOffset val="100"/>
        <c:noMultiLvlLbl val="0"/>
      </c:catAx>
      <c:valAx>
        <c:axId val="404122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402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9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0767-4C78-9C7A-36BC28CDC4C5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D581-4FFF-8DAD-BFABCAB9968D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581-4FFF-8DAD-BFABCAB9968D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D581-4FFF-8DAD-BFABCAB9968D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581-4FFF-8DAD-BFABCAB9968D}"/>
              </c:ext>
            </c:extLst>
          </c:dPt>
          <c:dPt>
            <c:idx val="5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D581-4FFF-8DAD-BFABCAB9968D}"/>
              </c:ext>
            </c:extLst>
          </c:dPt>
          <c:dPt>
            <c:idx val="6"/>
            <c:invertIfNegative val="0"/>
            <c:bubble3D val="0"/>
            <c:spPr>
              <a:solidFill>
                <a:srgbClr val="BE6297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581-4FFF-8DAD-BFABCAB9968D}"/>
              </c:ext>
            </c:extLst>
          </c:dPt>
          <c:dPt>
            <c:idx val="7"/>
            <c:invertIfNegative val="0"/>
            <c:bubble3D val="0"/>
            <c:spPr>
              <a:solidFill>
                <a:srgbClr val="BE6297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D581-4FFF-8DAD-BFABCAB9968D}"/>
              </c:ext>
            </c:extLst>
          </c:dPt>
          <c:dPt>
            <c:idx val="8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581-4FFF-8DAD-BFABCAB9968D}"/>
              </c:ext>
            </c:extLst>
          </c:dPt>
          <c:dPt>
            <c:idx val="9"/>
            <c:invertIfNegative val="0"/>
            <c:bubble3D val="0"/>
            <c:spPr>
              <a:solidFill>
                <a:srgbClr val="BE6297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D581-4FFF-8DAD-BFABCAB9968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ЦДЮТ (Северодонецьк)</c:v>
                </c:pt>
                <c:pt idx="1">
                  <c:v>СЗШ № 13 </c:v>
                </c:pt>
                <c:pt idx="2">
                  <c:v>Гімназія </c:v>
                </c:pt>
                <c:pt idx="3">
                  <c:v>СЗШ № 1 </c:v>
                </c:pt>
                <c:pt idx="4">
                  <c:v>СЗШ № 5 </c:v>
                </c:pt>
                <c:pt idx="5">
                  <c:v>ККДНЗ № 38 «Росиночка» </c:v>
                </c:pt>
                <c:pt idx="6">
                  <c:v>КДНЗ № 19 «Ластівка» </c:v>
                </c:pt>
                <c:pt idx="7">
                  <c:v>СЗШ № 15 </c:v>
                </c:pt>
                <c:pt idx="8">
                  <c:v>СЗШ № 8 </c:v>
                </c:pt>
                <c:pt idx="9">
                  <c:v>СЗШ №10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29.6</c:v>
                </c:pt>
                <c:pt idx="1">
                  <c:v>43.61</c:v>
                </c:pt>
                <c:pt idx="2">
                  <c:v>47.08</c:v>
                </c:pt>
                <c:pt idx="3">
                  <c:v>62.12</c:v>
                </c:pt>
                <c:pt idx="4">
                  <c:v>66.959999999999994</c:v>
                </c:pt>
                <c:pt idx="5">
                  <c:v>70.150000000000006</c:v>
                </c:pt>
                <c:pt idx="6">
                  <c:v>97.97</c:v>
                </c:pt>
                <c:pt idx="7">
                  <c:v>161.37</c:v>
                </c:pt>
                <c:pt idx="8">
                  <c:v>176.33</c:v>
                </c:pt>
                <c:pt idx="9">
                  <c:v>325.75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581-4FFF-8DAD-BFABCAB996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0516608"/>
        <c:axId val="40522496"/>
      </c:barChart>
      <c:catAx>
        <c:axId val="40516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522496"/>
        <c:crosses val="autoZero"/>
        <c:auto val="1"/>
        <c:lblAlgn val="ctr"/>
        <c:lblOffset val="100"/>
        <c:noMultiLvlLbl val="0"/>
      </c:catAx>
      <c:valAx>
        <c:axId val="405224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516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C49F-4FC8-A65E-5B5EAD5590CB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49F-4FC8-A65E-5B5EAD5590CB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C49F-4FC8-A65E-5B5EAD5590C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КДНЗ № 19 «Ластівка» </c:v>
                </c:pt>
                <c:pt idx="1">
                  <c:v>СЗШ № 15 </c:v>
                </c:pt>
                <c:pt idx="2">
                  <c:v>ЦДЮТ (Северодонецьк)</c:v>
                </c:pt>
                <c:pt idx="3">
                  <c:v>СЗШ №10</c:v>
                </c:pt>
                <c:pt idx="4">
                  <c:v>СЗШ № 13 </c:v>
                </c:pt>
                <c:pt idx="5">
                  <c:v>Гімназія </c:v>
                </c:pt>
                <c:pt idx="6">
                  <c:v>СЗШ № 1 </c:v>
                </c:pt>
                <c:pt idx="7">
                  <c:v>СЗШ № 5 </c:v>
                </c:pt>
                <c:pt idx="8">
                  <c:v>ККДНЗ № 38 «Росиночка» </c:v>
                </c:pt>
                <c:pt idx="9">
                  <c:v>СЗШ № 8 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110.66999999999996</c:v>
                </c:pt>
                <c:pt idx="1">
                  <c:v>191.39</c:v>
                </c:pt>
                <c:pt idx="2">
                  <c:v>205.14</c:v>
                </c:pt>
                <c:pt idx="3">
                  <c:v>238.21000000000006</c:v>
                </c:pt>
                <c:pt idx="4">
                  <c:v>264.65999999999991</c:v>
                </c:pt>
                <c:pt idx="5">
                  <c:v>315.78000000000009</c:v>
                </c:pt>
                <c:pt idx="6">
                  <c:v>335.33999999999986</c:v>
                </c:pt>
                <c:pt idx="7">
                  <c:v>379.83000000000004</c:v>
                </c:pt>
                <c:pt idx="8">
                  <c:v>406.88000000000011</c:v>
                </c:pt>
                <c:pt idx="9">
                  <c:v>805.27000000000021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49F-4FC8-A65E-5B5EAD5590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567552"/>
        <c:axId val="40569088"/>
      </c:barChart>
      <c:catAx>
        <c:axId val="40567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569088"/>
        <c:crosses val="autoZero"/>
        <c:auto val="1"/>
        <c:lblAlgn val="ctr"/>
        <c:lblOffset val="100"/>
        <c:noMultiLvlLbl val="0"/>
      </c:catAx>
      <c:valAx>
        <c:axId val="40569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567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E8B5D5-7DA1-4785-80AF-F6270D3F1C0A}" type="datetimeFigureOut">
              <a:rPr lang="ru-RU" smtClean="0"/>
              <a:t>27.07.2021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9A9887-1F92-4E2E-A982-94390F09B5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632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6C025-7A37-4534-85B7-E0CBF5D75474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8689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>
          <a:xfrm>
            <a:off x="0" y="3560763"/>
            <a:ext cx="12192000" cy="243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5" name="Rectangle 15"/>
          <p:cNvSpPr/>
          <p:nvPr userDrawn="1"/>
        </p:nvSpPr>
        <p:spPr>
          <a:xfrm rot="2700000">
            <a:off x="9017531" y="5672668"/>
            <a:ext cx="701675" cy="935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37"/>
          <a:stretch>
            <a:fillRect/>
          </a:stretch>
        </p:blipFill>
        <p:spPr bwMode="auto">
          <a:xfrm>
            <a:off x="8449733" y="5807076"/>
            <a:ext cx="373380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3926418" y="6281739"/>
            <a:ext cx="3541183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969696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100" dirty="0"/>
              <a:t>Kyiv Invest Forum</a:t>
            </a:r>
            <a:endParaRPr lang="en-US" sz="1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7791" y="3879790"/>
            <a:ext cx="7786141" cy="1670372"/>
          </a:xfrm>
        </p:spPr>
        <p:txBody>
          <a:bodyPr/>
          <a:lstStyle>
            <a:lvl1pPr algn="l">
              <a:defRPr sz="5400" b="1" spc="-1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89601" y="4039737"/>
            <a:ext cx="4974611" cy="1315926"/>
          </a:xfrm>
          <a:effectLst/>
        </p:spPr>
        <p:txBody>
          <a:bodyPr>
            <a:noAutofit/>
          </a:bodyPr>
          <a:lstStyle>
            <a:lvl1pPr marL="0" indent="0" algn="r">
              <a:buNone/>
              <a:defRPr sz="2400" b="1" cap="none" spc="0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0EF8C656-1FA4-4B47-AC9D-4DCD061ECCB9}" type="datetime1">
              <a:rPr lang="uk-UA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27.07.2021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9085" y="6281739"/>
            <a:ext cx="747183" cy="365125"/>
          </a:xfrm>
        </p:spPr>
        <p:txBody>
          <a:bodyPr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t>/ 10</a:t>
            </a:r>
            <a:endParaRPr lang="en-US" sz="1000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2A64CC-781D-4FE4-A46F-F28968420766}" type="slidenum">
              <a:rPr lang="en-US" altLang="ru-RU">
                <a:solidFill>
                  <a:srgbClr val="00552D"/>
                </a:solidFill>
              </a:rPr>
              <a:pPr/>
              <a:t>‹#›</a:t>
            </a:fld>
            <a:endParaRPr lang="en-US" altLang="ru-RU">
              <a:solidFill>
                <a:srgbClr val="0055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1720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A9E16-CCA0-4A29-9AC8-EE6C11681E5D}" type="datetime1">
              <a:rPr lang="uk-UA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27.07.2021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1832DA-87ED-43CB-9151-E616D94BF507}" type="slidenum">
              <a:rPr lang="en-US" altLang="ru-RU">
                <a:solidFill>
                  <a:srgbClr val="00552D"/>
                </a:solidFill>
              </a:rPr>
              <a:pPr/>
              <a:t>‹#›</a:t>
            </a:fld>
            <a:endParaRPr lang="en-US" altLang="ru-RU">
              <a:solidFill>
                <a:srgbClr val="00552D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709085" y="6281739"/>
            <a:ext cx="747183" cy="365125"/>
          </a:xfrm>
        </p:spPr>
        <p:txBody>
          <a:bodyPr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t>/ 10</a:t>
            </a:r>
            <a:endParaRPr lang="en-US" sz="1000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728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2322576"/>
          </a:xfrm>
        </p:spPr>
        <p:txBody>
          <a:bodyPr anchor="b"/>
          <a:lstStyle>
            <a:lvl1pPr>
              <a:defRPr sz="3600" b="1" spc="-1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3886200" y="3791712"/>
            <a:ext cx="7315200" cy="1795272"/>
          </a:xfrm>
        </p:spPr>
        <p:txBody>
          <a:bodyPr>
            <a:normAutofit/>
          </a:bodyPr>
          <a:lstStyle>
            <a:lvl1pPr marL="0" indent="0">
              <a:buNone/>
              <a:defRPr sz="18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19989-114C-4401-A06F-B655786EC93F}" type="datetime1">
              <a:rPr lang="uk-UA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27.07.2021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81426B9-BAB9-4114-A763-1EED26B50715}" type="slidenum">
              <a:rPr lang="en-US" altLang="ru-RU">
                <a:solidFill>
                  <a:srgbClr val="00552D"/>
                </a:solidFill>
              </a:rPr>
              <a:pPr/>
              <a:t>‹#›</a:t>
            </a:fld>
            <a:endParaRPr lang="en-US" altLang="ru-RU">
              <a:solidFill>
                <a:srgbClr val="00552D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709085" y="6281739"/>
            <a:ext cx="747183" cy="365125"/>
          </a:xfrm>
        </p:spPr>
        <p:txBody>
          <a:bodyPr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t>/ 10</a:t>
            </a:r>
            <a:endParaRPr lang="en-US" sz="1000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136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419B8-DD71-422B-9750-72CD8219E760}" type="datetime1">
              <a:rPr lang="uk-UA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27.07.2021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337D279-E5A3-40CD-BACC-771223FD9EE8}" type="slidenum">
              <a:rPr lang="en-US" altLang="ru-RU">
                <a:solidFill>
                  <a:srgbClr val="00552D"/>
                </a:solidFill>
              </a:rPr>
              <a:pPr/>
              <a:t>‹#›</a:t>
            </a:fld>
            <a:endParaRPr lang="en-US" altLang="ru-RU">
              <a:solidFill>
                <a:srgbClr val="00552D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709085" y="6281739"/>
            <a:ext cx="747183" cy="365125"/>
          </a:xfrm>
        </p:spPr>
        <p:txBody>
          <a:bodyPr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t>/ 10</a:t>
            </a:r>
            <a:endParaRPr lang="en-US" sz="1000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1429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8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30F84-0BFB-44FD-845D-F63D2B5BBB79}" type="datetime1">
              <a:rPr lang="uk-UA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27.07.2021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916FF6E-AA2B-4197-976B-209518A8BF98}" type="slidenum">
              <a:rPr lang="en-US" altLang="ru-RU">
                <a:solidFill>
                  <a:srgbClr val="00552D"/>
                </a:solidFill>
              </a:rPr>
              <a:pPr/>
              <a:t>‹#›</a:t>
            </a:fld>
            <a:endParaRPr lang="en-US" altLang="ru-RU">
              <a:solidFill>
                <a:srgbClr val="00552D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709085" y="6281739"/>
            <a:ext cx="747183" cy="365125"/>
          </a:xfrm>
        </p:spPr>
        <p:txBody>
          <a:bodyPr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t>/ 10</a:t>
            </a:r>
            <a:endParaRPr lang="en-US" sz="1000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351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mag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>
            <a:grpSpLocks/>
          </p:cNvGrpSpPr>
          <p:nvPr userDrawn="1"/>
        </p:nvGrpSpPr>
        <p:grpSpPr bwMode="auto">
          <a:xfrm>
            <a:off x="1680634" y="1585914"/>
            <a:ext cx="4559300" cy="1800225"/>
            <a:chOff x="802105" y="1463331"/>
            <a:chExt cx="3744000" cy="2160000"/>
          </a:xfrm>
        </p:grpSpPr>
        <p:sp>
          <p:nvSpPr>
            <p:cNvPr id="4" name="Rectangle 5"/>
            <p:cNvSpPr/>
            <p:nvPr userDrawn="1"/>
          </p:nvSpPr>
          <p:spPr>
            <a:xfrm>
              <a:off x="802105" y="1463331"/>
              <a:ext cx="3552802" cy="1870476"/>
            </a:xfrm>
            <a:custGeom>
              <a:avLst/>
              <a:gdLst>
                <a:gd name="connsiteX0" fmla="*/ 0 w 3744000"/>
                <a:gd name="connsiteY0" fmla="*/ 0 h 2088000"/>
                <a:gd name="connsiteX1" fmla="*/ 3744000 w 3744000"/>
                <a:gd name="connsiteY1" fmla="*/ 0 h 2088000"/>
                <a:gd name="connsiteX2" fmla="*/ 3744000 w 3744000"/>
                <a:gd name="connsiteY2" fmla="*/ 2088000 h 2088000"/>
                <a:gd name="connsiteX3" fmla="*/ 0 w 3744000"/>
                <a:gd name="connsiteY3" fmla="*/ 2088000 h 2088000"/>
                <a:gd name="connsiteX4" fmla="*/ 0 w 3744000"/>
                <a:gd name="connsiteY4" fmla="*/ 0 h 2088000"/>
                <a:gd name="connsiteX0" fmla="*/ 0 w 3744000"/>
                <a:gd name="connsiteY0" fmla="*/ 0 h 2101648"/>
                <a:gd name="connsiteX1" fmla="*/ 3744000 w 3744000"/>
                <a:gd name="connsiteY1" fmla="*/ 0 h 2101648"/>
                <a:gd name="connsiteX2" fmla="*/ 3744000 w 3744000"/>
                <a:gd name="connsiteY2" fmla="*/ 2088000 h 2101648"/>
                <a:gd name="connsiteX3" fmla="*/ 272955 w 3744000"/>
                <a:gd name="connsiteY3" fmla="*/ 2101648 h 2101648"/>
                <a:gd name="connsiteX4" fmla="*/ 0 w 3744000"/>
                <a:gd name="connsiteY4" fmla="*/ 0 h 2101648"/>
                <a:gd name="connsiteX0" fmla="*/ 0 w 3744000"/>
                <a:gd name="connsiteY0" fmla="*/ 0 h 2101648"/>
                <a:gd name="connsiteX1" fmla="*/ 3552931 w 3744000"/>
                <a:gd name="connsiteY1" fmla="*/ 163774 h 2101648"/>
                <a:gd name="connsiteX2" fmla="*/ 3744000 w 3744000"/>
                <a:gd name="connsiteY2" fmla="*/ 2088000 h 2101648"/>
                <a:gd name="connsiteX3" fmla="*/ 272955 w 3744000"/>
                <a:gd name="connsiteY3" fmla="*/ 2101648 h 2101648"/>
                <a:gd name="connsiteX4" fmla="*/ 0 w 3744000"/>
                <a:gd name="connsiteY4" fmla="*/ 0 h 2101648"/>
                <a:gd name="connsiteX0" fmla="*/ 0 w 3552931"/>
                <a:gd name="connsiteY0" fmla="*/ 0 h 2101648"/>
                <a:gd name="connsiteX1" fmla="*/ 3552931 w 3552931"/>
                <a:gd name="connsiteY1" fmla="*/ 163774 h 2101648"/>
                <a:gd name="connsiteX2" fmla="*/ 3525636 w 3552931"/>
                <a:gd name="connsiteY2" fmla="*/ 1869636 h 2101648"/>
                <a:gd name="connsiteX3" fmla="*/ 272955 w 3552931"/>
                <a:gd name="connsiteY3" fmla="*/ 2101648 h 2101648"/>
                <a:gd name="connsiteX4" fmla="*/ 0 w 3552931"/>
                <a:gd name="connsiteY4" fmla="*/ 0 h 2101648"/>
                <a:gd name="connsiteX0" fmla="*/ 0 w 3552931"/>
                <a:gd name="connsiteY0" fmla="*/ 0 h 1992466"/>
                <a:gd name="connsiteX1" fmla="*/ 3552931 w 3552931"/>
                <a:gd name="connsiteY1" fmla="*/ 163774 h 1992466"/>
                <a:gd name="connsiteX2" fmla="*/ 3525636 w 3552931"/>
                <a:gd name="connsiteY2" fmla="*/ 1869636 h 1992466"/>
                <a:gd name="connsiteX3" fmla="*/ 259307 w 3552931"/>
                <a:gd name="connsiteY3" fmla="*/ 1992466 h 1992466"/>
                <a:gd name="connsiteX4" fmla="*/ 0 w 3552931"/>
                <a:gd name="connsiteY4" fmla="*/ 0 h 1992466"/>
                <a:gd name="connsiteX0" fmla="*/ 0 w 3552931"/>
                <a:gd name="connsiteY0" fmla="*/ 0 h 1869636"/>
                <a:gd name="connsiteX1" fmla="*/ 3552931 w 3552931"/>
                <a:gd name="connsiteY1" fmla="*/ 163774 h 1869636"/>
                <a:gd name="connsiteX2" fmla="*/ 3525636 w 3552931"/>
                <a:gd name="connsiteY2" fmla="*/ 1869636 h 1869636"/>
                <a:gd name="connsiteX3" fmla="*/ 204716 w 3552931"/>
                <a:gd name="connsiteY3" fmla="*/ 1855989 h 1869636"/>
                <a:gd name="connsiteX4" fmla="*/ 0 w 3552931"/>
                <a:gd name="connsiteY4" fmla="*/ 0 h 1869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2931" h="1869636">
                  <a:moveTo>
                    <a:pt x="0" y="0"/>
                  </a:moveTo>
                  <a:lnTo>
                    <a:pt x="3552931" y="163774"/>
                  </a:lnTo>
                  <a:lnTo>
                    <a:pt x="3525636" y="1869636"/>
                  </a:lnTo>
                  <a:lnTo>
                    <a:pt x="204716" y="18559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3556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5" name="Rectangle 19"/>
            <p:cNvSpPr/>
            <p:nvPr userDrawn="1"/>
          </p:nvSpPr>
          <p:spPr>
            <a:xfrm>
              <a:off x="802105" y="1463331"/>
              <a:ext cx="3744000" cy="21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6" name="Rectangle 15"/>
          <p:cNvSpPr/>
          <p:nvPr userDrawn="1"/>
        </p:nvSpPr>
        <p:spPr>
          <a:xfrm rot="2700000">
            <a:off x="9017531" y="5672668"/>
            <a:ext cx="701675" cy="935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7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37"/>
          <a:stretch>
            <a:fillRect/>
          </a:stretch>
        </p:blipFill>
        <p:spPr bwMode="auto">
          <a:xfrm>
            <a:off x="8449733" y="5807076"/>
            <a:ext cx="373380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0"/>
          <p:cNvSpPr/>
          <p:nvPr userDrawn="1"/>
        </p:nvSpPr>
        <p:spPr>
          <a:xfrm>
            <a:off x="0" y="533400"/>
            <a:ext cx="383117" cy="55578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9" name="Group 20"/>
          <p:cNvGrpSpPr>
            <a:grpSpLocks/>
          </p:cNvGrpSpPr>
          <p:nvPr userDrawn="1"/>
        </p:nvGrpSpPr>
        <p:grpSpPr bwMode="auto">
          <a:xfrm flipH="1">
            <a:off x="6426201" y="1585914"/>
            <a:ext cx="4561417" cy="1800225"/>
            <a:chOff x="802105" y="1463331"/>
            <a:chExt cx="3744000" cy="2160000"/>
          </a:xfrm>
        </p:grpSpPr>
        <p:sp>
          <p:nvSpPr>
            <p:cNvPr id="10" name="Rectangle 5"/>
            <p:cNvSpPr/>
            <p:nvPr userDrawn="1"/>
          </p:nvSpPr>
          <p:spPr>
            <a:xfrm>
              <a:off x="802105" y="1463331"/>
              <a:ext cx="3552891" cy="1870476"/>
            </a:xfrm>
            <a:custGeom>
              <a:avLst/>
              <a:gdLst>
                <a:gd name="connsiteX0" fmla="*/ 0 w 3744000"/>
                <a:gd name="connsiteY0" fmla="*/ 0 h 2088000"/>
                <a:gd name="connsiteX1" fmla="*/ 3744000 w 3744000"/>
                <a:gd name="connsiteY1" fmla="*/ 0 h 2088000"/>
                <a:gd name="connsiteX2" fmla="*/ 3744000 w 3744000"/>
                <a:gd name="connsiteY2" fmla="*/ 2088000 h 2088000"/>
                <a:gd name="connsiteX3" fmla="*/ 0 w 3744000"/>
                <a:gd name="connsiteY3" fmla="*/ 2088000 h 2088000"/>
                <a:gd name="connsiteX4" fmla="*/ 0 w 3744000"/>
                <a:gd name="connsiteY4" fmla="*/ 0 h 2088000"/>
                <a:gd name="connsiteX0" fmla="*/ 0 w 3744000"/>
                <a:gd name="connsiteY0" fmla="*/ 0 h 2101648"/>
                <a:gd name="connsiteX1" fmla="*/ 3744000 w 3744000"/>
                <a:gd name="connsiteY1" fmla="*/ 0 h 2101648"/>
                <a:gd name="connsiteX2" fmla="*/ 3744000 w 3744000"/>
                <a:gd name="connsiteY2" fmla="*/ 2088000 h 2101648"/>
                <a:gd name="connsiteX3" fmla="*/ 272955 w 3744000"/>
                <a:gd name="connsiteY3" fmla="*/ 2101648 h 2101648"/>
                <a:gd name="connsiteX4" fmla="*/ 0 w 3744000"/>
                <a:gd name="connsiteY4" fmla="*/ 0 h 2101648"/>
                <a:gd name="connsiteX0" fmla="*/ 0 w 3744000"/>
                <a:gd name="connsiteY0" fmla="*/ 0 h 2101648"/>
                <a:gd name="connsiteX1" fmla="*/ 3552931 w 3744000"/>
                <a:gd name="connsiteY1" fmla="*/ 163774 h 2101648"/>
                <a:gd name="connsiteX2" fmla="*/ 3744000 w 3744000"/>
                <a:gd name="connsiteY2" fmla="*/ 2088000 h 2101648"/>
                <a:gd name="connsiteX3" fmla="*/ 272955 w 3744000"/>
                <a:gd name="connsiteY3" fmla="*/ 2101648 h 2101648"/>
                <a:gd name="connsiteX4" fmla="*/ 0 w 3744000"/>
                <a:gd name="connsiteY4" fmla="*/ 0 h 2101648"/>
                <a:gd name="connsiteX0" fmla="*/ 0 w 3552931"/>
                <a:gd name="connsiteY0" fmla="*/ 0 h 2101648"/>
                <a:gd name="connsiteX1" fmla="*/ 3552931 w 3552931"/>
                <a:gd name="connsiteY1" fmla="*/ 163774 h 2101648"/>
                <a:gd name="connsiteX2" fmla="*/ 3525636 w 3552931"/>
                <a:gd name="connsiteY2" fmla="*/ 1869636 h 2101648"/>
                <a:gd name="connsiteX3" fmla="*/ 272955 w 3552931"/>
                <a:gd name="connsiteY3" fmla="*/ 2101648 h 2101648"/>
                <a:gd name="connsiteX4" fmla="*/ 0 w 3552931"/>
                <a:gd name="connsiteY4" fmla="*/ 0 h 2101648"/>
                <a:gd name="connsiteX0" fmla="*/ 0 w 3552931"/>
                <a:gd name="connsiteY0" fmla="*/ 0 h 1992466"/>
                <a:gd name="connsiteX1" fmla="*/ 3552931 w 3552931"/>
                <a:gd name="connsiteY1" fmla="*/ 163774 h 1992466"/>
                <a:gd name="connsiteX2" fmla="*/ 3525636 w 3552931"/>
                <a:gd name="connsiteY2" fmla="*/ 1869636 h 1992466"/>
                <a:gd name="connsiteX3" fmla="*/ 259307 w 3552931"/>
                <a:gd name="connsiteY3" fmla="*/ 1992466 h 1992466"/>
                <a:gd name="connsiteX4" fmla="*/ 0 w 3552931"/>
                <a:gd name="connsiteY4" fmla="*/ 0 h 1992466"/>
                <a:gd name="connsiteX0" fmla="*/ 0 w 3552931"/>
                <a:gd name="connsiteY0" fmla="*/ 0 h 1869636"/>
                <a:gd name="connsiteX1" fmla="*/ 3552931 w 3552931"/>
                <a:gd name="connsiteY1" fmla="*/ 163774 h 1869636"/>
                <a:gd name="connsiteX2" fmla="*/ 3525636 w 3552931"/>
                <a:gd name="connsiteY2" fmla="*/ 1869636 h 1869636"/>
                <a:gd name="connsiteX3" fmla="*/ 204716 w 3552931"/>
                <a:gd name="connsiteY3" fmla="*/ 1855989 h 1869636"/>
                <a:gd name="connsiteX4" fmla="*/ 0 w 3552931"/>
                <a:gd name="connsiteY4" fmla="*/ 0 h 1869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2931" h="1869636">
                  <a:moveTo>
                    <a:pt x="0" y="0"/>
                  </a:moveTo>
                  <a:lnTo>
                    <a:pt x="3552931" y="163774"/>
                  </a:lnTo>
                  <a:lnTo>
                    <a:pt x="3525636" y="1869636"/>
                  </a:lnTo>
                  <a:lnTo>
                    <a:pt x="204716" y="18559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3556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1" name="Rectangle 22"/>
            <p:cNvSpPr/>
            <p:nvPr userDrawn="1"/>
          </p:nvSpPr>
          <p:spPr>
            <a:xfrm>
              <a:off x="802105" y="1463331"/>
              <a:ext cx="3744000" cy="21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12" name="Group 23"/>
          <p:cNvGrpSpPr>
            <a:grpSpLocks/>
          </p:cNvGrpSpPr>
          <p:nvPr userDrawn="1"/>
        </p:nvGrpSpPr>
        <p:grpSpPr bwMode="auto">
          <a:xfrm flipV="1">
            <a:off x="1680634" y="3738564"/>
            <a:ext cx="4559300" cy="1800225"/>
            <a:chOff x="802105" y="1463331"/>
            <a:chExt cx="3744000" cy="2160000"/>
          </a:xfrm>
        </p:grpSpPr>
        <p:sp>
          <p:nvSpPr>
            <p:cNvPr id="13" name="Rectangle 5"/>
            <p:cNvSpPr/>
            <p:nvPr userDrawn="1"/>
          </p:nvSpPr>
          <p:spPr>
            <a:xfrm>
              <a:off x="802105" y="1463331"/>
              <a:ext cx="3552802" cy="1870476"/>
            </a:xfrm>
            <a:custGeom>
              <a:avLst/>
              <a:gdLst>
                <a:gd name="connsiteX0" fmla="*/ 0 w 3744000"/>
                <a:gd name="connsiteY0" fmla="*/ 0 h 2088000"/>
                <a:gd name="connsiteX1" fmla="*/ 3744000 w 3744000"/>
                <a:gd name="connsiteY1" fmla="*/ 0 h 2088000"/>
                <a:gd name="connsiteX2" fmla="*/ 3744000 w 3744000"/>
                <a:gd name="connsiteY2" fmla="*/ 2088000 h 2088000"/>
                <a:gd name="connsiteX3" fmla="*/ 0 w 3744000"/>
                <a:gd name="connsiteY3" fmla="*/ 2088000 h 2088000"/>
                <a:gd name="connsiteX4" fmla="*/ 0 w 3744000"/>
                <a:gd name="connsiteY4" fmla="*/ 0 h 2088000"/>
                <a:gd name="connsiteX0" fmla="*/ 0 w 3744000"/>
                <a:gd name="connsiteY0" fmla="*/ 0 h 2101648"/>
                <a:gd name="connsiteX1" fmla="*/ 3744000 w 3744000"/>
                <a:gd name="connsiteY1" fmla="*/ 0 h 2101648"/>
                <a:gd name="connsiteX2" fmla="*/ 3744000 w 3744000"/>
                <a:gd name="connsiteY2" fmla="*/ 2088000 h 2101648"/>
                <a:gd name="connsiteX3" fmla="*/ 272955 w 3744000"/>
                <a:gd name="connsiteY3" fmla="*/ 2101648 h 2101648"/>
                <a:gd name="connsiteX4" fmla="*/ 0 w 3744000"/>
                <a:gd name="connsiteY4" fmla="*/ 0 h 2101648"/>
                <a:gd name="connsiteX0" fmla="*/ 0 w 3744000"/>
                <a:gd name="connsiteY0" fmla="*/ 0 h 2101648"/>
                <a:gd name="connsiteX1" fmla="*/ 3552931 w 3744000"/>
                <a:gd name="connsiteY1" fmla="*/ 163774 h 2101648"/>
                <a:gd name="connsiteX2" fmla="*/ 3744000 w 3744000"/>
                <a:gd name="connsiteY2" fmla="*/ 2088000 h 2101648"/>
                <a:gd name="connsiteX3" fmla="*/ 272955 w 3744000"/>
                <a:gd name="connsiteY3" fmla="*/ 2101648 h 2101648"/>
                <a:gd name="connsiteX4" fmla="*/ 0 w 3744000"/>
                <a:gd name="connsiteY4" fmla="*/ 0 h 2101648"/>
                <a:gd name="connsiteX0" fmla="*/ 0 w 3552931"/>
                <a:gd name="connsiteY0" fmla="*/ 0 h 2101648"/>
                <a:gd name="connsiteX1" fmla="*/ 3552931 w 3552931"/>
                <a:gd name="connsiteY1" fmla="*/ 163774 h 2101648"/>
                <a:gd name="connsiteX2" fmla="*/ 3525636 w 3552931"/>
                <a:gd name="connsiteY2" fmla="*/ 1869636 h 2101648"/>
                <a:gd name="connsiteX3" fmla="*/ 272955 w 3552931"/>
                <a:gd name="connsiteY3" fmla="*/ 2101648 h 2101648"/>
                <a:gd name="connsiteX4" fmla="*/ 0 w 3552931"/>
                <a:gd name="connsiteY4" fmla="*/ 0 h 2101648"/>
                <a:gd name="connsiteX0" fmla="*/ 0 w 3552931"/>
                <a:gd name="connsiteY0" fmla="*/ 0 h 1992466"/>
                <a:gd name="connsiteX1" fmla="*/ 3552931 w 3552931"/>
                <a:gd name="connsiteY1" fmla="*/ 163774 h 1992466"/>
                <a:gd name="connsiteX2" fmla="*/ 3525636 w 3552931"/>
                <a:gd name="connsiteY2" fmla="*/ 1869636 h 1992466"/>
                <a:gd name="connsiteX3" fmla="*/ 259307 w 3552931"/>
                <a:gd name="connsiteY3" fmla="*/ 1992466 h 1992466"/>
                <a:gd name="connsiteX4" fmla="*/ 0 w 3552931"/>
                <a:gd name="connsiteY4" fmla="*/ 0 h 1992466"/>
                <a:gd name="connsiteX0" fmla="*/ 0 w 3552931"/>
                <a:gd name="connsiteY0" fmla="*/ 0 h 1869636"/>
                <a:gd name="connsiteX1" fmla="*/ 3552931 w 3552931"/>
                <a:gd name="connsiteY1" fmla="*/ 163774 h 1869636"/>
                <a:gd name="connsiteX2" fmla="*/ 3525636 w 3552931"/>
                <a:gd name="connsiteY2" fmla="*/ 1869636 h 1869636"/>
                <a:gd name="connsiteX3" fmla="*/ 204716 w 3552931"/>
                <a:gd name="connsiteY3" fmla="*/ 1855989 h 1869636"/>
                <a:gd name="connsiteX4" fmla="*/ 0 w 3552931"/>
                <a:gd name="connsiteY4" fmla="*/ 0 h 1869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2931" h="1869636">
                  <a:moveTo>
                    <a:pt x="0" y="0"/>
                  </a:moveTo>
                  <a:lnTo>
                    <a:pt x="3552931" y="163774"/>
                  </a:lnTo>
                  <a:lnTo>
                    <a:pt x="3525636" y="1869636"/>
                  </a:lnTo>
                  <a:lnTo>
                    <a:pt x="204716" y="18559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3556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4" name="Rectangle 25"/>
            <p:cNvSpPr/>
            <p:nvPr userDrawn="1"/>
          </p:nvSpPr>
          <p:spPr>
            <a:xfrm>
              <a:off x="802105" y="1463331"/>
              <a:ext cx="3744000" cy="21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15" name="Group 26"/>
          <p:cNvGrpSpPr>
            <a:grpSpLocks/>
          </p:cNvGrpSpPr>
          <p:nvPr userDrawn="1"/>
        </p:nvGrpSpPr>
        <p:grpSpPr bwMode="auto">
          <a:xfrm flipH="1" flipV="1">
            <a:off x="6426201" y="3738564"/>
            <a:ext cx="4561417" cy="1800225"/>
            <a:chOff x="802105" y="1463331"/>
            <a:chExt cx="3744000" cy="2160000"/>
          </a:xfrm>
        </p:grpSpPr>
        <p:sp>
          <p:nvSpPr>
            <p:cNvPr id="16" name="Rectangle 5"/>
            <p:cNvSpPr/>
            <p:nvPr userDrawn="1"/>
          </p:nvSpPr>
          <p:spPr>
            <a:xfrm>
              <a:off x="802105" y="1463331"/>
              <a:ext cx="3552891" cy="1870476"/>
            </a:xfrm>
            <a:custGeom>
              <a:avLst/>
              <a:gdLst>
                <a:gd name="connsiteX0" fmla="*/ 0 w 3744000"/>
                <a:gd name="connsiteY0" fmla="*/ 0 h 2088000"/>
                <a:gd name="connsiteX1" fmla="*/ 3744000 w 3744000"/>
                <a:gd name="connsiteY1" fmla="*/ 0 h 2088000"/>
                <a:gd name="connsiteX2" fmla="*/ 3744000 w 3744000"/>
                <a:gd name="connsiteY2" fmla="*/ 2088000 h 2088000"/>
                <a:gd name="connsiteX3" fmla="*/ 0 w 3744000"/>
                <a:gd name="connsiteY3" fmla="*/ 2088000 h 2088000"/>
                <a:gd name="connsiteX4" fmla="*/ 0 w 3744000"/>
                <a:gd name="connsiteY4" fmla="*/ 0 h 2088000"/>
                <a:gd name="connsiteX0" fmla="*/ 0 w 3744000"/>
                <a:gd name="connsiteY0" fmla="*/ 0 h 2101648"/>
                <a:gd name="connsiteX1" fmla="*/ 3744000 w 3744000"/>
                <a:gd name="connsiteY1" fmla="*/ 0 h 2101648"/>
                <a:gd name="connsiteX2" fmla="*/ 3744000 w 3744000"/>
                <a:gd name="connsiteY2" fmla="*/ 2088000 h 2101648"/>
                <a:gd name="connsiteX3" fmla="*/ 272955 w 3744000"/>
                <a:gd name="connsiteY3" fmla="*/ 2101648 h 2101648"/>
                <a:gd name="connsiteX4" fmla="*/ 0 w 3744000"/>
                <a:gd name="connsiteY4" fmla="*/ 0 h 2101648"/>
                <a:gd name="connsiteX0" fmla="*/ 0 w 3744000"/>
                <a:gd name="connsiteY0" fmla="*/ 0 h 2101648"/>
                <a:gd name="connsiteX1" fmla="*/ 3552931 w 3744000"/>
                <a:gd name="connsiteY1" fmla="*/ 163774 h 2101648"/>
                <a:gd name="connsiteX2" fmla="*/ 3744000 w 3744000"/>
                <a:gd name="connsiteY2" fmla="*/ 2088000 h 2101648"/>
                <a:gd name="connsiteX3" fmla="*/ 272955 w 3744000"/>
                <a:gd name="connsiteY3" fmla="*/ 2101648 h 2101648"/>
                <a:gd name="connsiteX4" fmla="*/ 0 w 3744000"/>
                <a:gd name="connsiteY4" fmla="*/ 0 h 2101648"/>
                <a:gd name="connsiteX0" fmla="*/ 0 w 3552931"/>
                <a:gd name="connsiteY0" fmla="*/ 0 h 2101648"/>
                <a:gd name="connsiteX1" fmla="*/ 3552931 w 3552931"/>
                <a:gd name="connsiteY1" fmla="*/ 163774 h 2101648"/>
                <a:gd name="connsiteX2" fmla="*/ 3525636 w 3552931"/>
                <a:gd name="connsiteY2" fmla="*/ 1869636 h 2101648"/>
                <a:gd name="connsiteX3" fmla="*/ 272955 w 3552931"/>
                <a:gd name="connsiteY3" fmla="*/ 2101648 h 2101648"/>
                <a:gd name="connsiteX4" fmla="*/ 0 w 3552931"/>
                <a:gd name="connsiteY4" fmla="*/ 0 h 2101648"/>
                <a:gd name="connsiteX0" fmla="*/ 0 w 3552931"/>
                <a:gd name="connsiteY0" fmla="*/ 0 h 1992466"/>
                <a:gd name="connsiteX1" fmla="*/ 3552931 w 3552931"/>
                <a:gd name="connsiteY1" fmla="*/ 163774 h 1992466"/>
                <a:gd name="connsiteX2" fmla="*/ 3525636 w 3552931"/>
                <a:gd name="connsiteY2" fmla="*/ 1869636 h 1992466"/>
                <a:gd name="connsiteX3" fmla="*/ 259307 w 3552931"/>
                <a:gd name="connsiteY3" fmla="*/ 1992466 h 1992466"/>
                <a:gd name="connsiteX4" fmla="*/ 0 w 3552931"/>
                <a:gd name="connsiteY4" fmla="*/ 0 h 1992466"/>
                <a:gd name="connsiteX0" fmla="*/ 0 w 3552931"/>
                <a:gd name="connsiteY0" fmla="*/ 0 h 1869636"/>
                <a:gd name="connsiteX1" fmla="*/ 3552931 w 3552931"/>
                <a:gd name="connsiteY1" fmla="*/ 163774 h 1869636"/>
                <a:gd name="connsiteX2" fmla="*/ 3525636 w 3552931"/>
                <a:gd name="connsiteY2" fmla="*/ 1869636 h 1869636"/>
                <a:gd name="connsiteX3" fmla="*/ 204716 w 3552931"/>
                <a:gd name="connsiteY3" fmla="*/ 1855989 h 1869636"/>
                <a:gd name="connsiteX4" fmla="*/ 0 w 3552931"/>
                <a:gd name="connsiteY4" fmla="*/ 0 h 1869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2931" h="1869636">
                  <a:moveTo>
                    <a:pt x="0" y="0"/>
                  </a:moveTo>
                  <a:lnTo>
                    <a:pt x="3552931" y="163774"/>
                  </a:lnTo>
                  <a:lnTo>
                    <a:pt x="3525636" y="1869636"/>
                  </a:lnTo>
                  <a:lnTo>
                    <a:pt x="204716" y="18559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3556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7" name="Rectangle 28"/>
            <p:cNvSpPr/>
            <p:nvPr userDrawn="1"/>
          </p:nvSpPr>
          <p:spPr>
            <a:xfrm>
              <a:off x="802105" y="1463331"/>
              <a:ext cx="3744000" cy="21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18" name="Oval 4"/>
          <p:cNvSpPr>
            <a:spLocks noChangeAspect="1"/>
          </p:cNvSpPr>
          <p:nvPr userDrawn="1"/>
        </p:nvSpPr>
        <p:spPr>
          <a:xfrm>
            <a:off x="5662084" y="3103563"/>
            <a:ext cx="1344083" cy="100806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19100" dir="2700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9" name="Footer Placeholder 4"/>
          <p:cNvSpPr txBox="1">
            <a:spLocks/>
          </p:cNvSpPr>
          <p:nvPr userDrawn="1"/>
        </p:nvSpPr>
        <p:spPr>
          <a:xfrm>
            <a:off x="3926418" y="6281739"/>
            <a:ext cx="3541183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969696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100" dirty="0"/>
              <a:t>Kyiv Invest Forum</a:t>
            </a:r>
            <a:endParaRPr lang="en-US" sz="1000" dirty="0"/>
          </a:p>
        </p:txBody>
      </p:sp>
      <p:sp>
        <p:nvSpPr>
          <p:cNvPr id="34" name="Title 5"/>
          <p:cNvSpPr>
            <a:spLocks noGrp="1"/>
          </p:cNvSpPr>
          <p:nvPr>
            <p:ph type="title"/>
          </p:nvPr>
        </p:nvSpPr>
        <p:spPr>
          <a:xfrm>
            <a:off x="427202" y="561746"/>
            <a:ext cx="7109527" cy="61772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7CE6F985-CD76-4212-818B-F9D5D617A765}" type="datetime1">
              <a:rPr lang="uk-UA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27.07.2021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E7BE3AF-82A2-4015-A1B3-0539C74130FB}" type="slidenum">
              <a:rPr lang="en-US" altLang="ru-RU">
                <a:solidFill>
                  <a:srgbClr val="00552D"/>
                </a:solidFill>
              </a:rPr>
              <a:pPr/>
              <a:t>‹#›</a:t>
            </a:fld>
            <a:endParaRPr lang="en-US" altLang="ru-RU">
              <a:solidFill>
                <a:srgbClr val="00552D"/>
              </a:solidFill>
            </a:endParaRPr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709085" y="6281739"/>
            <a:ext cx="747183" cy="365125"/>
          </a:xfrm>
        </p:spPr>
        <p:txBody>
          <a:bodyPr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t>/ 10</a:t>
            </a:r>
            <a:endParaRPr lang="en-US" sz="1000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2580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p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5"/>
          <p:cNvSpPr/>
          <p:nvPr userDrawn="1"/>
        </p:nvSpPr>
        <p:spPr>
          <a:xfrm rot="2700000">
            <a:off x="9017531" y="5672668"/>
            <a:ext cx="701675" cy="935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4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37"/>
          <a:stretch>
            <a:fillRect/>
          </a:stretch>
        </p:blipFill>
        <p:spPr bwMode="auto">
          <a:xfrm>
            <a:off x="8449733" y="5807076"/>
            <a:ext cx="373380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"/>
          <p:cNvSpPr/>
          <p:nvPr userDrawn="1"/>
        </p:nvSpPr>
        <p:spPr>
          <a:xfrm>
            <a:off x="0" y="533400"/>
            <a:ext cx="383117" cy="55578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3926418" y="6281739"/>
            <a:ext cx="3541183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969696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100" dirty="0"/>
              <a:t>Kyiv Invest Forum</a:t>
            </a:r>
            <a:endParaRPr lang="en-US" sz="1000" dirty="0"/>
          </a:p>
        </p:txBody>
      </p:sp>
      <p:sp>
        <p:nvSpPr>
          <p:cNvPr id="34" name="Title 5"/>
          <p:cNvSpPr>
            <a:spLocks noGrp="1"/>
          </p:cNvSpPr>
          <p:nvPr>
            <p:ph type="title"/>
          </p:nvPr>
        </p:nvSpPr>
        <p:spPr>
          <a:xfrm>
            <a:off x="427202" y="561746"/>
            <a:ext cx="7109527" cy="61772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7F6DA7FC-C52A-4047-8D52-4B0A8A1E607B}" type="datetime1">
              <a:rPr lang="uk-UA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27.07.2021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B670683-AF95-4C8B-80CC-51E7C65D6488}" type="slidenum">
              <a:rPr lang="en-US" altLang="ru-RU">
                <a:solidFill>
                  <a:srgbClr val="00552D"/>
                </a:solidFill>
              </a:rPr>
              <a:pPr/>
              <a:t>‹#›</a:t>
            </a:fld>
            <a:endParaRPr lang="en-US" altLang="ru-RU">
              <a:solidFill>
                <a:srgbClr val="00552D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709085" y="6281739"/>
            <a:ext cx="747183" cy="365125"/>
          </a:xfrm>
        </p:spPr>
        <p:txBody>
          <a:bodyPr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t>/ 10</a:t>
            </a:r>
            <a:endParaRPr lang="en-US" sz="1000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5162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42EFB-6D78-455E-A9B2-8034E7F78013}" type="datetime1">
              <a:rPr lang="uk-UA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27.07.2021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B9B2154-19E8-4621-BBCB-BC20DCE60990}" type="slidenum">
              <a:rPr lang="en-US" altLang="ru-RU">
                <a:solidFill>
                  <a:srgbClr val="00552D"/>
                </a:solidFill>
              </a:rPr>
              <a:pPr/>
              <a:t>‹#›</a:t>
            </a:fld>
            <a:endParaRPr lang="en-US" altLang="ru-RU">
              <a:solidFill>
                <a:srgbClr val="00552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709085" y="6281739"/>
            <a:ext cx="747183" cy="365125"/>
          </a:xfrm>
        </p:spPr>
        <p:txBody>
          <a:bodyPr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t>/ 10</a:t>
            </a:r>
            <a:endParaRPr lang="en-US" sz="1000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553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 txBox="1">
            <a:spLocks/>
          </p:cNvSpPr>
          <p:nvPr userDrawn="1"/>
        </p:nvSpPr>
        <p:spPr>
          <a:xfrm>
            <a:off x="3926418" y="6281739"/>
            <a:ext cx="3541183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969696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100" dirty="0"/>
              <a:t>Kyiv Invest Forum</a:t>
            </a:r>
            <a:endParaRPr lang="en-US" sz="1000" dirty="0"/>
          </a:p>
        </p:txBody>
      </p:sp>
      <p:pic>
        <p:nvPicPr>
          <p:cNvPr id="3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37"/>
          <a:stretch>
            <a:fillRect/>
          </a:stretch>
        </p:blipFill>
        <p:spPr bwMode="auto">
          <a:xfrm>
            <a:off x="8449733" y="5807076"/>
            <a:ext cx="373380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EE6A2-0E73-4910-A516-FA515C0521CF}" type="datetime1">
              <a:rPr lang="uk-UA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27.07.2021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68F7A7A-E5A5-4D8D-B912-38117A025789}" type="slidenum">
              <a:rPr lang="en-US" altLang="ru-RU">
                <a:solidFill>
                  <a:srgbClr val="00552D"/>
                </a:solidFill>
              </a:rPr>
              <a:pPr/>
              <a:t>‹#›</a:t>
            </a:fld>
            <a:endParaRPr lang="en-US" altLang="ru-RU">
              <a:solidFill>
                <a:srgbClr val="00552D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709085" y="6281739"/>
            <a:ext cx="747183" cy="365125"/>
          </a:xfrm>
        </p:spPr>
        <p:txBody>
          <a:bodyPr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t>/ 10</a:t>
            </a:r>
            <a:endParaRPr lang="en-US" sz="1000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1449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194560"/>
          </a:xfrm>
        </p:spPr>
        <p:txBody>
          <a:bodyPr anchor="b"/>
          <a:lstStyle>
            <a:lvl1pPr>
              <a:defRPr sz="28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337560"/>
            <a:ext cx="2834640" cy="25603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50721-352D-469D-901A-D0C94A8A7A14}" type="datetime1">
              <a:rPr lang="uk-UA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27.07.2021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605577-903C-447D-BA3A-F8529766225B}" type="slidenum">
              <a:rPr lang="en-US" altLang="ru-RU">
                <a:solidFill>
                  <a:srgbClr val="00552D"/>
                </a:solidFill>
              </a:rPr>
              <a:pPr/>
              <a:t>‹#›</a:t>
            </a:fld>
            <a:endParaRPr lang="en-US" altLang="ru-RU">
              <a:solidFill>
                <a:srgbClr val="00552D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709085" y="6281739"/>
            <a:ext cx="747183" cy="365125"/>
          </a:xfrm>
        </p:spPr>
        <p:txBody>
          <a:bodyPr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t>/ 10</a:t>
            </a:r>
            <a:endParaRPr lang="en-US" sz="1000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1676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194560"/>
          </a:xfrm>
        </p:spPr>
        <p:txBody>
          <a:bodyPr anchor="b"/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5" y="767419"/>
            <a:ext cx="8115231" cy="5330952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340602"/>
            <a:ext cx="2834640" cy="25603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1B463-A732-4B08-9055-A05E1EB88C99}" type="datetime1">
              <a:rPr lang="uk-UA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27.07.2021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95B21E0-FA99-4FBD-A81D-F2DB7F9189B4}" type="slidenum">
              <a:rPr lang="en-US" altLang="ru-RU">
                <a:solidFill>
                  <a:srgbClr val="00552D"/>
                </a:solidFill>
              </a:rPr>
              <a:pPr/>
              <a:t>‹#›</a:t>
            </a:fld>
            <a:endParaRPr lang="en-US" altLang="ru-RU">
              <a:solidFill>
                <a:srgbClr val="00552D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709085" y="6281739"/>
            <a:ext cx="747183" cy="365125"/>
          </a:xfrm>
        </p:spPr>
        <p:txBody>
          <a:bodyPr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t>/ 10</a:t>
            </a:r>
            <a:endParaRPr lang="en-US" sz="1000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556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FB55F-3681-4ECF-88E1-7B5357EA2147}" type="datetime1">
              <a:rPr lang="uk-UA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27.07.2021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FC945AE-5E11-4D6E-97C4-39FF1A93A764}" type="slidenum">
              <a:rPr lang="en-US" altLang="ru-RU">
                <a:solidFill>
                  <a:srgbClr val="00552D"/>
                </a:solidFill>
              </a:rPr>
              <a:pPr/>
              <a:t>‹#›</a:t>
            </a:fld>
            <a:endParaRPr lang="en-US" altLang="ru-RU">
              <a:solidFill>
                <a:srgbClr val="00552D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709085" y="6281739"/>
            <a:ext cx="747183" cy="365125"/>
          </a:xfrm>
        </p:spPr>
        <p:txBody>
          <a:bodyPr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t>/ 10</a:t>
            </a:r>
            <a:endParaRPr lang="en-US" sz="1000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9875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F767E-7A91-480B-A3DF-5A87B9BDBC27}" type="datetime1">
              <a:rPr lang="uk-UA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27.07.2021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D9B209-504D-415C-8B63-41DE3C2653A9}" type="slidenum">
              <a:rPr lang="en-US" altLang="ru-RU">
                <a:solidFill>
                  <a:srgbClr val="00552D"/>
                </a:solidFill>
              </a:rPr>
              <a:pPr/>
              <a:t>‹#›</a:t>
            </a:fld>
            <a:endParaRPr lang="en-US" altLang="ru-RU">
              <a:solidFill>
                <a:srgbClr val="00552D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709085" y="6281739"/>
            <a:ext cx="747183" cy="365125"/>
          </a:xfrm>
        </p:spPr>
        <p:txBody>
          <a:bodyPr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t>/ 10</a:t>
            </a:r>
            <a:endParaRPr lang="en-US" sz="1000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3466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op Hea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/>
          <p:nvPr userDrawn="1"/>
        </p:nvSpPr>
        <p:spPr>
          <a:xfrm>
            <a:off x="0" y="533400"/>
            <a:ext cx="383117" cy="5557838"/>
          </a:xfrm>
          <a:prstGeom prst="rect">
            <a:avLst/>
          </a:prstGeom>
          <a:solidFill>
            <a:srgbClr val="D03E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Footer Placeholder 4"/>
          <p:cNvSpPr txBox="1">
            <a:spLocks/>
          </p:cNvSpPr>
          <p:nvPr userDrawn="1"/>
        </p:nvSpPr>
        <p:spPr>
          <a:xfrm>
            <a:off x="3926418" y="6281739"/>
            <a:ext cx="3541183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969696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100" dirty="0"/>
              <a:t>SAEE Invest Forum</a:t>
            </a:r>
            <a:endParaRPr lang="en-US" sz="1000" dirty="0"/>
          </a:p>
        </p:txBody>
      </p:sp>
      <p:pic>
        <p:nvPicPr>
          <p:cNvPr id="5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1" y="6181725"/>
            <a:ext cx="2059516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itle 5"/>
          <p:cNvSpPr>
            <a:spLocks noGrp="1"/>
          </p:cNvSpPr>
          <p:nvPr>
            <p:ph type="title"/>
          </p:nvPr>
        </p:nvSpPr>
        <p:spPr>
          <a:xfrm>
            <a:off x="427202" y="561746"/>
            <a:ext cx="7109527" cy="617724"/>
          </a:xfrm>
        </p:spPr>
        <p:txBody>
          <a:bodyPr/>
          <a:lstStyle>
            <a:lvl1pPr>
              <a:defRPr>
                <a:solidFill>
                  <a:srgbClr val="D03E2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41E94B1D-1EB8-47D9-B933-EA455FDD2B16}" type="datetime1">
              <a:rPr lang="uk-UA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27.07.2021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D03E27"/>
                </a:solidFill>
              </a:defRPr>
            </a:lvl1pPr>
          </a:lstStyle>
          <a:p>
            <a:fld id="{210A5BC6-9571-4711-A62F-B750E6B18E81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709085" y="6281739"/>
            <a:ext cx="747183" cy="365125"/>
          </a:xfrm>
        </p:spPr>
        <p:txBody>
          <a:bodyPr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t>/ 10</a:t>
            </a:r>
          </a:p>
        </p:txBody>
      </p:sp>
    </p:spTree>
    <p:extLst>
      <p:ext uri="{BB962C8B-B14F-4D97-AF65-F5344CB8AC3E}">
        <p14:creationId xmlns:p14="http://schemas.microsoft.com/office/powerpoint/2010/main" val="32165730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>
          <a:xfrm>
            <a:off x="0" y="3560763"/>
            <a:ext cx="12192000" cy="243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5" name="Rectangle 15"/>
          <p:cNvSpPr/>
          <p:nvPr userDrawn="1"/>
        </p:nvSpPr>
        <p:spPr>
          <a:xfrm rot="2700000">
            <a:off x="9017531" y="5672668"/>
            <a:ext cx="701675" cy="935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37"/>
          <a:stretch>
            <a:fillRect/>
          </a:stretch>
        </p:blipFill>
        <p:spPr bwMode="auto">
          <a:xfrm>
            <a:off x="8449733" y="5807076"/>
            <a:ext cx="373380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3926418" y="6281739"/>
            <a:ext cx="3541183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969696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100" dirty="0"/>
              <a:t>Kyiv Invest Forum</a:t>
            </a:r>
            <a:endParaRPr lang="en-US" sz="1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7791" y="3879790"/>
            <a:ext cx="7786141" cy="1670372"/>
          </a:xfrm>
        </p:spPr>
        <p:txBody>
          <a:bodyPr/>
          <a:lstStyle>
            <a:lvl1pPr algn="l">
              <a:defRPr sz="5400" b="1" spc="-1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89601" y="4039737"/>
            <a:ext cx="4974611" cy="1315926"/>
          </a:xfrm>
          <a:effectLst/>
        </p:spPr>
        <p:txBody>
          <a:bodyPr>
            <a:noAutofit/>
          </a:bodyPr>
          <a:lstStyle>
            <a:lvl1pPr marL="0" indent="0" algn="r">
              <a:buNone/>
              <a:defRPr sz="2400" b="1" cap="none" spc="0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0EF8C656-1FA4-4B47-AC9D-4DCD061ECCB9}" type="datetime1">
              <a:rPr lang="uk-UA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27.07.2021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9085" y="6281739"/>
            <a:ext cx="747183" cy="365125"/>
          </a:xfrm>
        </p:spPr>
        <p:txBody>
          <a:bodyPr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t>/ 10</a:t>
            </a:r>
            <a:endParaRPr lang="en-US" sz="1000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2A64CC-781D-4FE4-A46F-F28968420766}" type="slidenum">
              <a:rPr lang="en-US" altLang="ru-RU">
                <a:solidFill>
                  <a:srgbClr val="00552D"/>
                </a:solidFill>
              </a:rPr>
              <a:pPr/>
              <a:t>‹#›</a:t>
            </a:fld>
            <a:endParaRPr lang="en-US" altLang="ru-RU">
              <a:solidFill>
                <a:srgbClr val="0055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9616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A9E16-CCA0-4A29-9AC8-EE6C11681E5D}" type="datetime1">
              <a:rPr lang="uk-UA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27.07.2021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1832DA-87ED-43CB-9151-E616D94BF507}" type="slidenum">
              <a:rPr lang="en-US" altLang="ru-RU">
                <a:solidFill>
                  <a:srgbClr val="00552D"/>
                </a:solidFill>
              </a:rPr>
              <a:pPr/>
              <a:t>‹#›</a:t>
            </a:fld>
            <a:endParaRPr lang="en-US" altLang="ru-RU">
              <a:solidFill>
                <a:srgbClr val="00552D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709085" y="6281739"/>
            <a:ext cx="747183" cy="365125"/>
          </a:xfrm>
        </p:spPr>
        <p:txBody>
          <a:bodyPr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t>/ 10</a:t>
            </a:r>
            <a:endParaRPr lang="en-US" sz="1000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0627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2322576"/>
          </a:xfrm>
        </p:spPr>
        <p:txBody>
          <a:bodyPr anchor="b"/>
          <a:lstStyle>
            <a:lvl1pPr>
              <a:defRPr sz="3600" b="1" spc="-1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3886200" y="3791712"/>
            <a:ext cx="7315200" cy="1795272"/>
          </a:xfrm>
        </p:spPr>
        <p:txBody>
          <a:bodyPr>
            <a:normAutofit/>
          </a:bodyPr>
          <a:lstStyle>
            <a:lvl1pPr marL="0" indent="0">
              <a:buNone/>
              <a:defRPr sz="18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19989-114C-4401-A06F-B655786EC93F}" type="datetime1">
              <a:rPr lang="uk-UA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27.07.2021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81426B9-BAB9-4114-A763-1EED26B50715}" type="slidenum">
              <a:rPr lang="en-US" altLang="ru-RU">
                <a:solidFill>
                  <a:srgbClr val="00552D"/>
                </a:solidFill>
              </a:rPr>
              <a:pPr/>
              <a:t>‹#›</a:t>
            </a:fld>
            <a:endParaRPr lang="en-US" altLang="ru-RU">
              <a:solidFill>
                <a:srgbClr val="00552D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709085" y="6281739"/>
            <a:ext cx="747183" cy="365125"/>
          </a:xfrm>
        </p:spPr>
        <p:txBody>
          <a:bodyPr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t>/ 10</a:t>
            </a:r>
            <a:endParaRPr lang="en-US" sz="1000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7886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419B8-DD71-422B-9750-72CD8219E760}" type="datetime1">
              <a:rPr lang="uk-UA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27.07.2021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337D279-E5A3-40CD-BACC-771223FD9EE8}" type="slidenum">
              <a:rPr lang="en-US" altLang="ru-RU">
                <a:solidFill>
                  <a:srgbClr val="00552D"/>
                </a:solidFill>
              </a:rPr>
              <a:pPr/>
              <a:t>‹#›</a:t>
            </a:fld>
            <a:endParaRPr lang="en-US" altLang="ru-RU">
              <a:solidFill>
                <a:srgbClr val="00552D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709085" y="6281739"/>
            <a:ext cx="747183" cy="365125"/>
          </a:xfrm>
        </p:spPr>
        <p:txBody>
          <a:bodyPr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t>/ 10</a:t>
            </a:r>
            <a:endParaRPr lang="en-US" sz="1000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44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8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30F84-0BFB-44FD-845D-F63D2B5BBB79}" type="datetime1">
              <a:rPr lang="uk-UA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27.07.2021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916FF6E-AA2B-4197-976B-209518A8BF98}" type="slidenum">
              <a:rPr lang="en-US" altLang="ru-RU">
                <a:solidFill>
                  <a:srgbClr val="00552D"/>
                </a:solidFill>
              </a:rPr>
              <a:pPr/>
              <a:t>‹#›</a:t>
            </a:fld>
            <a:endParaRPr lang="en-US" altLang="ru-RU">
              <a:solidFill>
                <a:srgbClr val="00552D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709085" y="6281739"/>
            <a:ext cx="747183" cy="365125"/>
          </a:xfrm>
        </p:spPr>
        <p:txBody>
          <a:bodyPr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t>/ 10</a:t>
            </a:r>
            <a:endParaRPr lang="en-US" sz="1000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7058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mag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>
            <a:grpSpLocks/>
          </p:cNvGrpSpPr>
          <p:nvPr userDrawn="1"/>
        </p:nvGrpSpPr>
        <p:grpSpPr bwMode="auto">
          <a:xfrm>
            <a:off x="1680634" y="1585914"/>
            <a:ext cx="4559300" cy="1800225"/>
            <a:chOff x="802105" y="1463331"/>
            <a:chExt cx="3744000" cy="2160000"/>
          </a:xfrm>
        </p:grpSpPr>
        <p:sp>
          <p:nvSpPr>
            <p:cNvPr id="4" name="Rectangle 5"/>
            <p:cNvSpPr/>
            <p:nvPr userDrawn="1"/>
          </p:nvSpPr>
          <p:spPr>
            <a:xfrm>
              <a:off x="802105" y="1463331"/>
              <a:ext cx="3552802" cy="1870476"/>
            </a:xfrm>
            <a:custGeom>
              <a:avLst/>
              <a:gdLst>
                <a:gd name="connsiteX0" fmla="*/ 0 w 3744000"/>
                <a:gd name="connsiteY0" fmla="*/ 0 h 2088000"/>
                <a:gd name="connsiteX1" fmla="*/ 3744000 w 3744000"/>
                <a:gd name="connsiteY1" fmla="*/ 0 h 2088000"/>
                <a:gd name="connsiteX2" fmla="*/ 3744000 w 3744000"/>
                <a:gd name="connsiteY2" fmla="*/ 2088000 h 2088000"/>
                <a:gd name="connsiteX3" fmla="*/ 0 w 3744000"/>
                <a:gd name="connsiteY3" fmla="*/ 2088000 h 2088000"/>
                <a:gd name="connsiteX4" fmla="*/ 0 w 3744000"/>
                <a:gd name="connsiteY4" fmla="*/ 0 h 2088000"/>
                <a:gd name="connsiteX0" fmla="*/ 0 w 3744000"/>
                <a:gd name="connsiteY0" fmla="*/ 0 h 2101648"/>
                <a:gd name="connsiteX1" fmla="*/ 3744000 w 3744000"/>
                <a:gd name="connsiteY1" fmla="*/ 0 h 2101648"/>
                <a:gd name="connsiteX2" fmla="*/ 3744000 w 3744000"/>
                <a:gd name="connsiteY2" fmla="*/ 2088000 h 2101648"/>
                <a:gd name="connsiteX3" fmla="*/ 272955 w 3744000"/>
                <a:gd name="connsiteY3" fmla="*/ 2101648 h 2101648"/>
                <a:gd name="connsiteX4" fmla="*/ 0 w 3744000"/>
                <a:gd name="connsiteY4" fmla="*/ 0 h 2101648"/>
                <a:gd name="connsiteX0" fmla="*/ 0 w 3744000"/>
                <a:gd name="connsiteY0" fmla="*/ 0 h 2101648"/>
                <a:gd name="connsiteX1" fmla="*/ 3552931 w 3744000"/>
                <a:gd name="connsiteY1" fmla="*/ 163774 h 2101648"/>
                <a:gd name="connsiteX2" fmla="*/ 3744000 w 3744000"/>
                <a:gd name="connsiteY2" fmla="*/ 2088000 h 2101648"/>
                <a:gd name="connsiteX3" fmla="*/ 272955 w 3744000"/>
                <a:gd name="connsiteY3" fmla="*/ 2101648 h 2101648"/>
                <a:gd name="connsiteX4" fmla="*/ 0 w 3744000"/>
                <a:gd name="connsiteY4" fmla="*/ 0 h 2101648"/>
                <a:gd name="connsiteX0" fmla="*/ 0 w 3552931"/>
                <a:gd name="connsiteY0" fmla="*/ 0 h 2101648"/>
                <a:gd name="connsiteX1" fmla="*/ 3552931 w 3552931"/>
                <a:gd name="connsiteY1" fmla="*/ 163774 h 2101648"/>
                <a:gd name="connsiteX2" fmla="*/ 3525636 w 3552931"/>
                <a:gd name="connsiteY2" fmla="*/ 1869636 h 2101648"/>
                <a:gd name="connsiteX3" fmla="*/ 272955 w 3552931"/>
                <a:gd name="connsiteY3" fmla="*/ 2101648 h 2101648"/>
                <a:gd name="connsiteX4" fmla="*/ 0 w 3552931"/>
                <a:gd name="connsiteY4" fmla="*/ 0 h 2101648"/>
                <a:gd name="connsiteX0" fmla="*/ 0 w 3552931"/>
                <a:gd name="connsiteY0" fmla="*/ 0 h 1992466"/>
                <a:gd name="connsiteX1" fmla="*/ 3552931 w 3552931"/>
                <a:gd name="connsiteY1" fmla="*/ 163774 h 1992466"/>
                <a:gd name="connsiteX2" fmla="*/ 3525636 w 3552931"/>
                <a:gd name="connsiteY2" fmla="*/ 1869636 h 1992466"/>
                <a:gd name="connsiteX3" fmla="*/ 259307 w 3552931"/>
                <a:gd name="connsiteY3" fmla="*/ 1992466 h 1992466"/>
                <a:gd name="connsiteX4" fmla="*/ 0 w 3552931"/>
                <a:gd name="connsiteY4" fmla="*/ 0 h 1992466"/>
                <a:gd name="connsiteX0" fmla="*/ 0 w 3552931"/>
                <a:gd name="connsiteY0" fmla="*/ 0 h 1869636"/>
                <a:gd name="connsiteX1" fmla="*/ 3552931 w 3552931"/>
                <a:gd name="connsiteY1" fmla="*/ 163774 h 1869636"/>
                <a:gd name="connsiteX2" fmla="*/ 3525636 w 3552931"/>
                <a:gd name="connsiteY2" fmla="*/ 1869636 h 1869636"/>
                <a:gd name="connsiteX3" fmla="*/ 204716 w 3552931"/>
                <a:gd name="connsiteY3" fmla="*/ 1855989 h 1869636"/>
                <a:gd name="connsiteX4" fmla="*/ 0 w 3552931"/>
                <a:gd name="connsiteY4" fmla="*/ 0 h 1869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2931" h="1869636">
                  <a:moveTo>
                    <a:pt x="0" y="0"/>
                  </a:moveTo>
                  <a:lnTo>
                    <a:pt x="3552931" y="163774"/>
                  </a:lnTo>
                  <a:lnTo>
                    <a:pt x="3525636" y="1869636"/>
                  </a:lnTo>
                  <a:lnTo>
                    <a:pt x="204716" y="18559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3556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5" name="Rectangle 19"/>
            <p:cNvSpPr/>
            <p:nvPr userDrawn="1"/>
          </p:nvSpPr>
          <p:spPr>
            <a:xfrm>
              <a:off x="802105" y="1463331"/>
              <a:ext cx="3744000" cy="21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6" name="Rectangle 15"/>
          <p:cNvSpPr/>
          <p:nvPr userDrawn="1"/>
        </p:nvSpPr>
        <p:spPr>
          <a:xfrm rot="2700000">
            <a:off x="9017531" y="5672668"/>
            <a:ext cx="701675" cy="935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7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37"/>
          <a:stretch>
            <a:fillRect/>
          </a:stretch>
        </p:blipFill>
        <p:spPr bwMode="auto">
          <a:xfrm>
            <a:off x="8449733" y="5807076"/>
            <a:ext cx="373380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0"/>
          <p:cNvSpPr/>
          <p:nvPr userDrawn="1"/>
        </p:nvSpPr>
        <p:spPr>
          <a:xfrm>
            <a:off x="0" y="533400"/>
            <a:ext cx="383117" cy="55578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9" name="Group 20"/>
          <p:cNvGrpSpPr>
            <a:grpSpLocks/>
          </p:cNvGrpSpPr>
          <p:nvPr userDrawn="1"/>
        </p:nvGrpSpPr>
        <p:grpSpPr bwMode="auto">
          <a:xfrm flipH="1">
            <a:off x="6426201" y="1585914"/>
            <a:ext cx="4561417" cy="1800225"/>
            <a:chOff x="802105" y="1463331"/>
            <a:chExt cx="3744000" cy="2160000"/>
          </a:xfrm>
        </p:grpSpPr>
        <p:sp>
          <p:nvSpPr>
            <p:cNvPr id="10" name="Rectangle 5"/>
            <p:cNvSpPr/>
            <p:nvPr userDrawn="1"/>
          </p:nvSpPr>
          <p:spPr>
            <a:xfrm>
              <a:off x="802105" y="1463331"/>
              <a:ext cx="3552891" cy="1870476"/>
            </a:xfrm>
            <a:custGeom>
              <a:avLst/>
              <a:gdLst>
                <a:gd name="connsiteX0" fmla="*/ 0 w 3744000"/>
                <a:gd name="connsiteY0" fmla="*/ 0 h 2088000"/>
                <a:gd name="connsiteX1" fmla="*/ 3744000 w 3744000"/>
                <a:gd name="connsiteY1" fmla="*/ 0 h 2088000"/>
                <a:gd name="connsiteX2" fmla="*/ 3744000 w 3744000"/>
                <a:gd name="connsiteY2" fmla="*/ 2088000 h 2088000"/>
                <a:gd name="connsiteX3" fmla="*/ 0 w 3744000"/>
                <a:gd name="connsiteY3" fmla="*/ 2088000 h 2088000"/>
                <a:gd name="connsiteX4" fmla="*/ 0 w 3744000"/>
                <a:gd name="connsiteY4" fmla="*/ 0 h 2088000"/>
                <a:gd name="connsiteX0" fmla="*/ 0 w 3744000"/>
                <a:gd name="connsiteY0" fmla="*/ 0 h 2101648"/>
                <a:gd name="connsiteX1" fmla="*/ 3744000 w 3744000"/>
                <a:gd name="connsiteY1" fmla="*/ 0 h 2101648"/>
                <a:gd name="connsiteX2" fmla="*/ 3744000 w 3744000"/>
                <a:gd name="connsiteY2" fmla="*/ 2088000 h 2101648"/>
                <a:gd name="connsiteX3" fmla="*/ 272955 w 3744000"/>
                <a:gd name="connsiteY3" fmla="*/ 2101648 h 2101648"/>
                <a:gd name="connsiteX4" fmla="*/ 0 w 3744000"/>
                <a:gd name="connsiteY4" fmla="*/ 0 h 2101648"/>
                <a:gd name="connsiteX0" fmla="*/ 0 w 3744000"/>
                <a:gd name="connsiteY0" fmla="*/ 0 h 2101648"/>
                <a:gd name="connsiteX1" fmla="*/ 3552931 w 3744000"/>
                <a:gd name="connsiteY1" fmla="*/ 163774 h 2101648"/>
                <a:gd name="connsiteX2" fmla="*/ 3744000 w 3744000"/>
                <a:gd name="connsiteY2" fmla="*/ 2088000 h 2101648"/>
                <a:gd name="connsiteX3" fmla="*/ 272955 w 3744000"/>
                <a:gd name="connsiteY3" fmla="*/ 2101648 h 2101648"/>
                <a:gd name="connsiteX4" fmla="*/ 0 w 3744000"/>
                <a:gd name="connsiteY4" fmla="*/ 0 h 2101648"/>
                <a:gd name="connsiteX0" fmla="*/ 0 w 3552931"/>
                <a:gd name="connsiteY0" fmla="*/ 0 h 2101648"/>
                <a:gd name="connsiteX1" fmla="*/ 3552931 w 3552931"/>
                <a:gd name="connsiteY1" fmla="*/ 163774 h 2101648"/>
                <a:gd name="connsiteX2" fmla="*/ 3525636 w 3552931"/>
                <a:gd name="connsiteY2" fmla="*/ 1869636 h 2101648"/>
                <a:gd name="connsiteX3" fmla="*/ 272955 w 3552931"/>
                <a:gd name="connsiteY3" fmla="*/ 2101648 h 2101648"/>
                <a:gd name="connsiteX4" fmla="*/ 0 w 3552931"/>
                <a:gd name="connsiteY4" fmla="*/ 0 h 2101648"/>
                <a:gd name="connsiteX0" fmla="*/ 0 w 3552931"/>
                <a:gd name="connsiteY0" fmla="*/ 0 h 1992466"/>
                <a:gd name="connsiteX1" fmla="*/ 3552931 w 3552931"/>
                <a:gd name="connsiteY1" fmla="*/ 163774 h 1992466"/>
                <a:gd name="connsiteX2" fmla="*/ 3525636 w 3552931"/>
                <a:gd name="connsiteY2" fmla="*/ 1869636 h 1992466"/>
                <a:gd name="connsiteX3" fmla="*/ 259307 w 3552931"/>
                <a:gd name="connsiteY3" fmla="*/ 1992466 h 1992466"/>
                <a:gd name="connsiteX4" fmla="*/ 0 w 3552931"/>
                <a:gd name="connsiteY4" fmla="*/ 0 h 1992466"/>
                <a:gd name="connsiteX0" fmla="*/ 0 w 3552931"/>
                <a:gd name="connsiteY0" fmla="*/ 0 h 1869636"/>
                <a:gd name="connsiteX1" fmla="*/ 3552931 w 3552931"/>
                <a:gd name="connsiteY1" fmla="*/ 163774 h 1869636"/>
                <a:gd name="connsiteX2" fmla="*/ 3525636 w 3552931"/>
                <a:gd name="connsiteY2" fmla="*/ 1869636 h 1869636"/>
                <a:gd name="connsiteX3" fmla="*/ 204716 w 3552931"/>
                <a:gd name="connsiteY3" fmla="*/ 1855989 h 1869636"/>
                <a:gd name="connsiteX4" fmla="*/ 0 w 3552931"/>
                <a:gd name="connsiteY4" fmla="*/ 0 h 1869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2931" h="1869636">
                  <a:moveTo>
                    <a:pt x="0" y="0"/>
                  </a:moveTo>
                  <a:lnTo>
                    <a:pt x="3552931" y="163774"/>
                  </a:lnTo>
                  <a:lnTo>
                    <a:pt x="3525636" y="1869636"/>
                  </a:lnTo>
                  <a:lnTo>
                    <a:pt x="204716" y="18559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3556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1" name="Rectangle 22"/>
            <p:cNvSpPr/>
            <p:nvPr userDrawn="1"/>
          </p:nvSpPr>
          <p:spPr>
            <a:xfrm>
              <a:off x="802105" y="1463331"/>
              <a:ext cx="3744000" cy="21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12" name="Group 23"/>
          <p:cNvGrpSpPr>
            <a:grpSpLocks/>
          </p:cNvGrpSpPr>
          <p:nvPr userDrawn="1"/>
        </p:nvGrpSpPr>
        <p:grpSpPr bwMode="auto">
          <a:xfrm flipV="1">
            <a:off x="1680634" y="3738564"/>
            <a:ext cx="4559300" cy="1800225"/>
            <a:chOff x="802105" y="1463331"/>
            <a:chExt cx="3744000" cy="2160000"/>
          </a:xfrm>
        </p:grpSpPr>
        <p:sp>
          <p:nvSpPr>
            <p:cNvPr id="13" name="Rectangle 5"/>
            <p:cNvSpPr/>
            <p:nvPr userDrawn="1"/>
          </p:nvSpPr>
          <p:spPr>
            <a:xfrm>
              <a:off x="802105" y="1463331"/>
              <a:ext cx="3552802" cy="1870476"/>
            </a:xfrm>
            <a:custGeom>
              <a:avLst/>
              <a:gdLst>
                <a:gd name="connsiteX0" fmla="*/ 0 w 3744000"/>
                <a:gd name="connsiteY0" fmla="*/ 0 h 2088000"/>
                <a:gd name="connsiteX1" fmla="*/ 3744000 w 3744000"/>
                <a:gd name="connsiteY1" fmla="*/ 0 h 2088000"/>
                <a:gd name="connsiteX2" fmla="*/ 3744000 w 3744000"/>
                <a:gd name="connsiteY2" fmla="*/ 2088000 h 2088000"/>
                <a:gd name="connsiteX3" fmla="*/ 0 w 3744000"/>
                <a:gd name="connsiteY3" fmla="*/ 2088000 h 2088000"/>
                <a:gd name="connsiteX4" fmla="*/ 0 w 3744000"/>
                <a:gd name="connsiteY4" fmla="*/ 0 h 2088000"/>
                <a:gd name="connsiteX0" fmla="*/ 0 w 3744000"/>
                <a:gd name="connsiteY0" fmla="*/ 0 h 2101648"/>
                <a:gd name="connsiteX1" fmla="*/ 3744000 w 3744000"/>
                <a:gd name="connsiteY1" fmla="*/ 0 h 2101648"/>
                <a:gd name="connsiteX2" fmla="*/ 3744000 w 3744000"/>
                <a:gd name="connsiteY2" fmla="*/ 2088000 h 2101648"/>
                <a:gd name="connsiteX3" fmla="*/ 272955 w 3744000"/>
                <a:gd name="connsiteY3" fmla="*/ 2101648 h 2101648"/>
                <a:gd name="connsiteX4" fmla="*/ 0 w 3744000"/>
                <a:gd name="connsiteY4" fmla="*/ 0 h 2101648"/>
                <a:gd name="connsiteX0" fmla="*/ 0 w 3744000"/>
                <a:gd name="connsiteY0" fmla="*/ 0 h 2101648"/>
                <a:gd name="connsiteX1" fmla="*/ 3552931 w 3744000"/>
                <a:gd name="connsiteY1" fmla="*/ 163774 h 2101648"/>
                <a:gd name="connsiteX2" fmla="*/ 3744000 w 3744000"/>
                <a:gd name="connsiteY2" fmla="*/ 2088000 h 2101648"/>
                <a:gd name="connsiteX3" fmla="*/ 272955 w 3744000"/>
                <a:gd name="connsiteY3" fmla="*/ 2101648 h 2101648"/>
                <a:gd name="connsiteX4" fmla="*/ 0 w 3744000"/>
                <a:gd name="connsiteY4" fmla="*/ 0 h 2101648"/>
                <a:gd name="connsiteX0" fmla="*/ 0 w 3552931"/>
                <a:gd name="connsiteY0" fmla="*/ 0 h 2101648"/>
                <a:gd name="connsiteX1" fmla="*/ 3552931 w 3552931"/>
                <a:gd name="connsiteY1" fmla="*/ 163774 h 2101648"/>
                <a:gd name="connsiteX2" fmla="*/ 3525636 w 3552931"/>
                <a:gd name="connsiteY2" fmla="*/ 1869636 h 2101648"/>
                <a:gd name="connsiteX3" fmla="*/ 272955 w 3552931"/>
                <a:gd name="connsiteY3" fmla="*/ 2101648 h 2101648"/>
                <a:gd name="connsiteX4" fmla="*/ 0 w 3552931"/>
                <a:gd name="connsiteY4" fmla="*/ 0 h 2101648"/>
                <a:gd name="connsiteX0" fmla="*/ 0 w 3552931"/>
                <a:gd name="connsiteY0" fmla="*/ 0 h 1992466"/>
                <a:gd name="connsiteX1" fmla="*/ 3552931 w 3552931"/>
                <a:gd name="connsiteY1" fmla="*/ 163774 h 1992466"/>
                <a:gd name="connsiteX2" fmla="*/ 3525636 w 3552931"/>
                <a:gd name="connsiteY2" fmla="*/ 1869636 h 1992466"/>
                <a:gd name="connsiteX3" fmla="*/ 259307 w 3552931"/>
                <a:gd name="connsiteY3" fmla="*/ 1992466 h 1992466"/>
                <a:gd name="connsiteX4" fmla="*/ 0 w 3552931"/>
                <a:gd name="connsiteY4" fmla="*/ 0 h 1992466"/>
                <a:gd name="connsiteX0" fmla="*/ 0 w 3552931"/>
                <a:gd name="connsiteY0" fmla="*/ 0 h 1869636"/>
                <a:gd name="connsiteX1" fmla="*/ 3552931 w 3552931"/>
                <a:gd name="connsiteY1" fmla="*/ 163774 h 1869636"/>
                <a:gd name="connsiteX2" fmla="*/ 3525636 w 3552931"/>
                <a:gd name="connsiteY2" fmla="*/ 1869636 h 1869636"/>
                <a:gd name="connsiteX3" fmla="*/ 204716 w 3552931"/>
                <a:gd name="connsiteY3" fmla="*/ 1855989 h 1869636"/>
                <a:gd name="connsiteX4" fmla="*/ 0 w 3552931"/>
                <a:gd name="connsiteY4" fmla="*/ 0 h 1869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2931" h="1869636">
                  <a:moveTo>
                    <a:pt x="0" y="0"/>
                  </a:moveTo>
                  <a:lnTo>
                    <a:pt x="3552931" y="163774"/>
                  </a:lnTo>
                  <a:lnTo>
                    <a:pt x="3525636" y="1869636"/>
                  </a:lnTo>
                  <a:lnTo>
                    <a:pt x="204716" y="18559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3556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4" name="Rectangle 25"/>
            <p:cNvSpPr/>
            <p:nvPr userDrawn="1"/>
          </p:nvSpPr>
          <p:spPr>
            <a:xfrm>
              <a:off x="802105" y="1463331"/>
              <a:ext cx="3744000" cy="21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15" name="Group 26"/>
          <p:cNvGrpSpPr>
            <a:grpSpLocks/>
          </p:cNvGrpSpPr>
          <p:nvPr userDrawn="1"/>
        </p:nvGrpSpPr>
        <p:grpSpPr bwMode="auto">
          <a:xfrm flipH="1" flipV="1">
            <a:off x="6426201" y="3738564"/>
            <a:ext cx="4561417" cy="1800225"/>
            <a:chOff x="802105" y="1463331"/>
            <a:chExt cx="3744000" cy="2160000"/>
          </a:xfrm>
        </p:grpSpPr>
        <p:sp>
          <p:nvSpPr>
            <p:cNvPr id="16" name="Rectangle 5"/>
            <p:cNvSpPr/>
            <p:nvPr userDrawn="1"/>
          </p:nvSpPr>
          <p:spPr>
            <a:xfrm>
              <a:off x="802105" y="1463331"/>
              <a:ext cx="3552891" cy="1870476"/>
            </a:xfrm>
            <a:custGeom>
              <a:avLst/>
              <a:gdLst>
                <a:gd name="connsiteX0" fmla="*/ 0 w 3744000"/>
                <a:gd name="connsiteY0" fmla="*/ 0 h 2088000"/>
                <a:gd name="connsiteX1" fmla="*/ 3744000 w 3744000"/>
                <a:gd name="connsiteY1" fmla="*/ 0 h 2088000"/>
                <a:gd name="connsiteX2" fmla="*/ 3744000 w 3744000"/>
                <a:gd name="connsiteY2" fmla="*/ 2088000 h 2088000"/>
                <a:gd name="connsiteX3" fmla="*/ 0 w 3744000"/>
                <a:gd name="connsiteY3" fmla="*/ 2088000 h 2088000"/>
                <a:gd name="connsiteX4" fmla="*/ 0 w 3744000"/>
                <a:gd name="connsiteY4" fmla="*/ 0 h 2088000"/>
                <a:gd name="connsiteX0" fmla="*/ 0 w 3744000"/>
                <a:gd name="connsiteY0" fmla="*/ 0 h 2101648"/>
                <a:gd name="connsiteX1" fmla="*/ 3744000 w 3744000"/>
                <a:gd name="connsiteY1" fmla="*/ 0 h 2101648"/>
                <a:gd name="connsiteX2" fmla="*/ 3744000 w 3744000"/>
                <a:gd name="connsiteY2" fmla="*/ 2088000 h 2101648"/>
                <a:gd name="connsiteX3" fmla="*/ 272955 w 3744000"/>
                <a:gd name="connsiteY3" fmla="*/ 2101648 h 2101648"/>
                <a:gd name="connsiteX4" fmla="*/ 0 w 3744000"/>
                <a:gd name="connsiteY4" fmla="*/ 0 h 2101648"/>
                <a:gd name="connsiteX0" fmla="*/ 0 w 3744000"/>
                <a:gd name="connsiteY0" fmla="*/ 0 h 2101648"/>
                <a:gd name="connsiteX1" fmla="*/ 3552931 w 3744000"/>
                <a:gd name="connsiteY1" fmla="*/ 163774 h 2101648"/>
                <a:gd name="connsiteX2" fmla="*/ 3744000 w 3744000"/>
                <a:gd name="connsiteY2" fmla="*/ 2088000 h 2101648"/>
                <a:gd name="connsiteX3" fmla="*/ 272955 w 3744000"/>
                <a:gd name="connsiteY3" fmla="*/ 2101648 h 2101648"/>
                <a:gd name="connsiteX4" fmla="*/ 0 w 3744000"/>
                <a:gd name="connsiteY4" fmla="*/ 0 h 2101648"/>
                <a:gd name="connsiteX0" fmla="*/ 0 w 3552931"/>
                <a:gd name="connsiteY0" fmla="*/ 0 h 2101648"/>
                <a:gd name="connsiteX1" fmla="*/ 3552931 w 3552931"/>
                <a:gd name="connsiteY1" fmla="*/ 163774 h 2101648"/>
                <a:gd name="connsiteX2" fmla="*/ 3525636 w 3552931"/>
                <a:gd name="connsiteY2" fmla="*/ 1869636 h 2101648"/>
                <a:gd name="connsiteX3" fmla="*/ 272955 w 3552931"/>
                <a:gd name="connsiteY3" fmla="*/ 2101648 h 2101648"/>
                <a:gd name="connsiteX4" fmla="*/ 0 w 3552931"/>
                <a:gd name="connsiteY4" fmla="*/ 0 h 2101648"/>
                <a:gd name="connsiteX0" fmla="*/ 0 w 3552931"/>
                <a:gd name="connsiteY0" fmla="*/ 0 h 1992466"/>
                <a:gd name="connsiteX1" fmla="*/ 3552931 w 3552931"/>
                <a:gd name="connsiteY1" fmla="*/ 163774 h 1992466"/>
                <a:gd name="connsiteX2" fmla="*/ 3525636 w 3552931"/>
                <a:gd name="connsiteY2" fmla="*/ 1869636 h 1992466"/>
                <a:gd name="connsiteX3" fmla="*/ 259307 w 3552931"/>
                <a:gd name="connsiteY3" fmla="*/ 1992466 h 1992466"/>
                <a:gd name="connsiteX4" fmla="*/ 0 w 3552931"/>
                <a:gd name="connsiteY4" fmla="*/ 0 h 1992466"/>
                <a:gd name="connsiteX0" fmla="*/ 0 w 3552931"/>
                <a:gd name="connsiteY0" fmla="*/ 0 h 1869636"/>
                <a:gd name="connsiteX1" fmla="*/ 3552931 w 3552931"/>
                <a:gd name="connsiteY1" fmla="*/ 163774 h 1869636"/>
                <a:gd name="connsiteX2" fmla="*/ 3525636 w 3552931"/>
                <a:gd name="connsiteY2" fmla="*/ 1869636 h 1869636"/>
                <a:gd name="connsiteX3" fmla="*/ 204716 w 3552931"/>
                <a:gd name="connsiteY3" fmla="*/ 1855989 h 1869636"/>
                <a:gd name="connsiteX4" fmla="*/ 0 w 3552931"/>
                <a:gd name="connsiteY4" fmla="*/ 0 h 1869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2931" h="1869636">
                  <a:moveTo>
                    <a:pt x="0" y="0"/>
                  </a:moveTo>
                  <a:lnTo>
                    <a:pt x="3552931" y="163774"/>
                  </a:lnTo>
                  <a:lnTo>
                    <a:pt x="3525636" y="1869636"/>
                  </a:lnTo>
                  <a:lnTo>
                    <a:pt x="204716" y="18559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3556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7" name="Rectangle 28"/>
            <p:cNvSpPr/>
            <p:nvPr userDrawn="1"/>
          </p:nvSpPr>
          <p:spPr>
            <a:xfrm>
              <a:off x="802105" y="1463331"/>
              <a:ext cx="3744000" cy="21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18" name="Oval 4"/>
          <p:cNvSpPr>
            <a:spLocks noChangeAspect="1"/>
          </p:cNvSpPr>
          <p:nvPr userDrawn="1"/>
        </p:nvSpPr>
        <p:spPr>
          <a:xfrm>
            <a:off x="5662084" y="3103563"/>
            <a:ext cx="1344083" cy="100806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19100" dir="2700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9" name="Footer Placeholder 4"/>
          <p:cNvSpPr txBox="1">
            <a:spLocks/>
          </p:cNvSpPr>
          <p:nvPr userDrawn="1"/>
        </p:nvSpPr>
        <p:spPr>
          <a:xfrm>
            <a:off x="3926418" y="6281739"/>
            <a:ext cx="3541183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969696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100" dirty="0"/>
              <a:t>Kyiv Invest Forum</a:t>
            </a:r>
            <a:endParaRPr lang="en-US" sz="1000" dirty="0"/>
          </a:p>
        </p:txBody>
      </p:sp>
      <p:sp>
        <p:nvSpPr>
          <p:cNvPr id="34" name="Title 5"/>
          <p:cNvSpPr>
            <a:spLocks noGrp="1"/>
          </p:cNvSpPr>
          <p:nvPr>
            <p:ph type="title"/>
          </p:nvPr>
        </p:nvSpPr>
        <p:spPr>
          <a:xfrm>
            <a:off x="427202" y="561746"/>
            <a:ext cx="7109527" cy="61772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7CE6F985-CD76-4212-818B-F9D5D617A765}" type="datetime1">
              <a:rPr lang="uk-UA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27.07.2021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E7BE3AF-82A2-4015-A1B3-0539C74130FB}" type="slidenum">
              <a:rPr lang="en-US" altLang="ru-RU">
                <a:solidFill>
                  <a:srgbClr val="00552D"/>
                </a:solidFill>
              </a:rPr>
              <a:pPr/>
              <a:t>‹#›</a:t>
            </a:fld>
            <a:endParaRPr lang="en-US" altLang="ru-RU">
              <a:solidFill>
                <a:srgbClr val="00552D"/>
              </a:solidFill>
            </a:endParaRPr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709085" y="6281739"/>
            <a:ext cx="747183" cy="365125"/>
          </a:xfrm>
        </p:spPr>
        <p:txBody>
          <a:bodyPr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t>/ 10</a:t>
            </a:r>
            <a:endParaRPr lang="en-US" sz="1000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8685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p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5"/>
          <p:cNvSpPr/>
          <p:nvPr userDrawn="1"/>
        </p:nvSpPr>
        <p:spPr>
          <a:xfrm rot="2700000">
            <a:off x="9017531" y="5672668"/>
            <a:ext cx="701675" cy="935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4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37"/>
          <a:stretch>
            <a:fillRect/>
          </a:stretch>
        </p:blipFill>
        <p:spPr bwMode="auto">
          <a:xfrm>
            <a:off x="8449733" y="5807076"/>
            <a:ext cx="373380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"/>
          <p:cNvSpPr/>
          <p:nvPr userDrawn="1"/>
        </p:nvSpPr>
        <p:spPr>
          <a:xfrm>
            <a:off x="0" y="533400"/>
            <a:ext cx="383117" cy="55578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3926418" y="6281739"/>
            <a:ext cx="3541183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969696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100" dirty="0"/>
              <a:t>Kyiv Invest Forum</a:t>
            </a:r>
            <a:endParaRPr lang="en-US" sz="1000" dirty="0"/>
          </a:p>
        </p:txBody>
      </p:sp>
      <p:sp>
        <p:nvSpPr>
          <p:cNvPr id="34" name="Title 5"/>
          <p:cNvSpPr>
            <a:spLocks noGrp="1"/>
          </p:cNvSpPr>
          <p:nvPr>
            <p:ph type="title"/>
          </p:nvPr>
        </p:nvSpPr>
        <p:spPr>
          <a:xfrm>
            <a:off x="427202" y="561746"/>
            <a:ext cx="7109527" cy="61772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7F6DA7FC-C52A-4047-8D52-4B0A8A1E607B}" type="datetime1">
              <a:rPr lang="uk-UA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27.07.2021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B670683-AF95-4C8B-80CC-51E7C65D6488}" type="slidenum">
              <a:rPr lang="en-US" altLang="ru-RU">
                <a:solidFill>
                  <a:srgbClr val="00552D"/>
                </a:solidFill>
              </a:rPr>
              <a:pPr/>
              <a:t>‹#›</a:t>
            </a:fld>
            <a:endParaRPr lang="en-US" altLang="ru-RU">
              <a:solidFill>
                <a:srgbClr val="00552D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709085" y="6281739"/>
            <a:ext cx="747183" cy="365125"/>
          </a:xfrm>
        </p:spPr>
        <p:txBody>
          <a:bodyPr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t>/ 10</a:t>
            </a:r>
            <a:endParaRPr lang="en-US" sz="1000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647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42EFB-6D78-455E-A9B2-8034E7F78013}" type="datetime1">
              <a:rPr lang="uk-UA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27.07.2021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B9B2154-19E8-4621-BBCB-BC20DCE60990}" type="slidenum">
              <a:rPr lang="en-US" altLang="ru-RU">
                <a:solidFill>
                  <a:srgbClr val="00552D"/>
                </a:solidFill>
              </a:rPr>
              <a:pPr/>
              <a:t>‹#›</a:t>
            </a:fld>
            <a:endParaRPr lang="en-US" altLang="ru-RU">
              <a:solidFill>
                <a:srgbClr val="00552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709085" y="6281739"/>
            <a:ext cx="747183" cy="365125"/>
          </a:xfrm>
        </p:spPr>
        <p:txBody>
          <a:bodyPr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t>/ 10</a:t>
            </a:r>
            <a:endParaRPr lang="en-US" sz="1000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9483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 txBox="1">
            <a:spLocks/>
          </p:cNvSpPr>
          <p:nvPr userDrawn="1"/>
        </p:nvSpPr>
        <p:spPr>
          <a:xfrm>
            <a:off x="3926418" y="6281739"/>
            <a:ext cx="3541183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969696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100" dirty="0"/>
              <a:t>Kyiv Invest Forum</a:t>
            </a:r>
            <a:endParaRPr lang="en-US" sz="1000" dirty="0"/>
          </a:p>
        </p:txBody>
      </p:sp>
      <p:pic>
        <p:nvPicPr>
          <p:cNvPr id="3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37"/>
          <a:stretch>
            <a:fillRect/>
          </a:stretch>
        </p:blipFill>
        <p:spPr bwMode="auto">
          <a:xfrm>
            <a:off x="8449733" y="5807076"/>
            <a:ext cx="373380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EE6A2-0E73-4910-A516-FA515C0521CF}" type="datetime1">
              <a:rPr lang="uk-UA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27.07.2021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68F7A7A-E5A5-4D8D-B912-38117A025789}" type="slidenum">
              <a:rPr lang="en-US" altLang="ru-RU">
                <a:solidFill>
                  <a:srgbClr val="00552D"/>
                </a:solidFill>
              </a:rPr>
              <a:pPr/>
              <a:t>‹#›</a:t>
            </a:fld>
            <a:endParaRPr lang="en-US" altLang="ru-RU">
              <a:solidFill>
                <a:srgbClr val="00552D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709085" y="6281739"/>
            <a:ext cx="747183" cy="365125"/>
          </a:xfrm>
        </p:spPr>
        <p:txBody>
          <a:bodyPr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t>/ 10</a:t>
            </a:r>
            <a:endParaRPr lang="en-US" sz="1000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5931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194560"/>
          </a:xfrm>
        </p:spPr>
        <p:txBody>
          <a:bodyPr anchor="b"/>
          <a:lstStyle>
            <a:lvl1pPr>
              <a:defRPr sz="28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337560"/>
            <a:ext cx="2834640" cy="25603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50721-352D-469D-901A-D0C94A8A7A14}" type="datetime1">
              <a:rPr lang="uk-UA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27.07.2021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605577-903C-447D-BA3A-F8529766225B}" type="slidenum">
              <a:rPr lang="en-US" altLang="ru-RU">
                <a:solidFill>
                  <a:srgbClr val="00552D"/>
                </a:solidFill>
              </a:rPr>
              <a:pPr/>
              <a:t>‹#›</a:t>
            </a:fld>
            <a:endParaRPr lang="en-US" altLang="ru-RU">
              <a:solidFill>
                <a:srgbClr val="00552D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709085" y="6281739"/>
            <a:ext cx="747183" cy="365125"/>
          </a:xfrm>
        </p:spPr>
        <p:txBody>
          <a:bodyPr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t>/ 10</a:t>
            </a:r>
            <a:endParaRPr lang="en-US" sz="1000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3234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194560"/>
          </a:xfrm>
        </p:spPr>
        <p:txBody>
          <a:bodyPr anchor="b"/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5" y="767419"/>
            <a:ext cx="8115231" cy="5330952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340602"/>
            <a:ext cx="2834640" cy="25603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1B463-A732-4B08-9055-A05E1EB88C99}" type="datetime1">
              <a:rPr lang="uk-UA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27.07.2021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95B21E0-FA99-4FBD-A81D-F2DB7F9189B4}" type="slidenum">
              <a:rPr lang="en-US" altLang="ru-RU">
                <a:solidFill>
                  <a:srgbClr val="00552D"/>
                </a:solidFill>
              </a:rPr>
              <a:pPr/>
              <a:t>‹#›</a:t>
            </a:fld>
            <a:endParaRPr lang="en-US" altLang="ru-RU">
              <a:solidFill>
                <a:srgbClr val="00552D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709085" y="6281739"/>
            <a:ext cx="747183" cy="365125"/>
          </a:xfrm>
        </p:spPr>
        <p:txBody>
          <a:bodyPr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t>/ 10</a:t>
            </a:r>
            <a:endParaRPr lang="en-US" sz="1000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9038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FB55F-3681-4ECF-88E1-7B5357EA2147}" type="datetime1">
              <a:rPr lang="uk-UA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27.07.2021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FC945AE-5E11-4D6E-97C4-39FF1A93A764}" type="slidenum">
              <a:rPr lang="en-US" altLang="ru-RU">
                <a:solidFill>
                  <a:srgbClr val="00552D"/>
                </a:solidFill>
              </a:rPr>
              <a:pPr/>
              <a:t>‹#›</a:t>
            </a:fld>
            <a:endParaRPr lang="en-US" altLang="ru-RU">
              <a:solidFill>
                <a:srgbClr val="00552D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709085" y="6281739"/>
            <a:ext cx="747183" cy="365125"/>
          </a:xfrm>
        </p:spPr>
        <p:txBody>
          <a:bodyPr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t>/ 10</a:t>
            </a:r>
            <a:endParaRPr lang="en-US" sz="1000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9274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F767E-7A91-480B-A3DF-5A87B9BDBC27}" type="datetime1">
              <a:rPr lang="uk-UA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27.07.2021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D9B209-504D-415C-8B63-41DE3C2653A9}" type="slidenum">
              <a:rPr lang="en-US" altLang="ru-RU">
                <a:solidFill>
                  <a:srgbClr val="00552D"/>
                </a:solidFill>
              </a:rPr>
              <a:pPr/>
              <a:t>‹#›</a:t>
            </a:fld>
            <a:endParaRPr lang="en-US" altLang="ru-RU">
              <a:solidFill>
                <a:srgbClr val="00552D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709085" y="6281739"/>
            <a:ext cx="747183" cy="365125"/>
          </a:xfrm>
        </p:spPr>
        <p:txBody>
          <a:bodyPr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t>/ 10</a:t>
            </a:r>
            <a:endParaRPr lang="en-US" sz="1000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721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op Hea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/>
          <p:nvPr userDrawn="1"/>
        </p:nvSpPr>
        <p:spPr>
          <a:xfrm>
            <a:off x="0" y="533400"/>
            <a:ext cx="383117" cy="5557838"/>
          </a:xfrm>
          <a:prstGeom prst="rect">
            <a:avLst/>
          </a:prstGeom>
          <a:solidFill>
            <a:srgbClr val="D03E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Footer Placeholder 4"/>
          <p:cNvSpPr txBox="1">
            <a:spLocks/>
          </p:cNvSpPr>
          <p:nvPr userDrawn="1"/>
        </p:nvSpPr>
        <p:spPr>
          <a:xfrm>
            <a:off x="3926418" y="6281739"/>
            <a:ext cx="3541183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969696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100" dirty="0"/>
              <a:t>SAEE Invest Forum</a:t>
            </a:r>
            <a:endParaRPr lang="en-US" sz="1000" dirty="0"/>
          </a:p>
        </p:txBody>
      </p:sp>
      <p:pic>
        <p:nvPicPr>
          <p:cNvPr id="5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1" y="6181725"/>
            <a:ext cx="2059516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itle 5"/>
          <p:cNvSpPr>
            <a:spLocks noGrp="1"/>
          </p:cNvSpPr>
          <p:nvPr>
            <p:ph type="title"/>
          </p:nvPr>
        </p:nvSpPr>
        <p:spPr>
          <a:xfrm>
            <a:off x="427202" y="561746"/>
            <a:ext cx="7109527" cy="617724"/>
          </a:xfrm>
        </p:spPr>
        <p:txBody>
          <a:bodyPr/>
          <a:lstStyle>
            <a:lvl1pPr>
              <a:defRPr>
                <a:solidFill>
                  <a:srgbClr val="D03E2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41E94B1D-1EB8-47D9-B933-EA455FDD2B16}" type="datetime1">
              <a:rPr lang="uk-UA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27.07.2021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D03E27"/>
                </a:solidFill>
              </a:defRPr>
            </a:lvl1pPr>
          </a:lstStyle>
          <a:p>
            <a:fld id="{210A5BC6-9571-4711-A62F-B750E6B18E81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709085" y="6281739"/>
            <a:ext cx="747183" cy="365125"/>
          </a:xfrm>
        </p:spPr>
        <p:txBody>
          <a:bodyPr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t>/ 10</a:t>
            </a:r>
          </a:p>
        </p:txBody>
      </p:sp>
    </p:spTree>
    <p:extLst>
      <p:ext uri="{BB962C8B-B14F-4D97-AF65-F5344CB8AC3E}">
        <p14:creationId xmlns:p14="http://schemas.microsoft.com/office/powerpoint/2010/main" val="2272402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531814"/>
            <a:ext cx="3443817" cy="55578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7568" y="863601"/>
            <a:ext cx="2772833" cy="48609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755967" y="531814"/>
            <a:ext cx="444500" cy="5557837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69267" y="863601"/>
            <a:ext cx="7315200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10267" y="6281739"/>
            <a:ext cx="173355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fld id="{41BE9B00-7C3C-427B-A994-8DA41B80EB65}" type="datetime1">
              <a:rPr lang="uk-UA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457200">
                <a:defRPr/>
              </a:pPr>
              <a:t>27.07.2021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201" y="6281739"/>
            <a:ext cx="74295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r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t>/ 10</a:t>
            </a:r>
            <a:endParaRPr lang="en-US" sz="1000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7567" y="6281739"/>
            <a:ext cx="463551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 b="1">
                <a:solidFill>
                  <a:schemeClr val="accent2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716F9F28-1A70-4CEF-84EA-DCBBBD66B143}" type="slidenum">
              <a:rPr lang="en-US" altLang="ru-RU" smtClean="0">
                <a:solidFill>
                  <a:srgbClr val="00552D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>
              <a:solidFill>
                <a:srgbClr val="00552D"/>
              </a:solidFill>
            </a:endParaRPr>
          </a:p>
        </p:txBody>
      </p:sp>
      <p:pic>
        <p:nvPicPr>
          <p:cNvPr id="2057" name="Picture 17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37"/>
          <a:stretch>
            <a:fillRect/>
          </a:stretch>
        </p:blipFill>
        <p:spPr bwMode="auto">
          <a:xfrm>
            <a:off x="8449733" y="5807076"/>
            <a:ext cx="373380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926418" y="6281739"/>
            <a:ext cx="3541183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969696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100" dirty="0"/>
              <a:t>Kyiv Invest Forum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70255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 spc="-6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Myriad Pro Cond" panose="020B0506030403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Myriad Pro Cond" panose="020B0506030403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Myriad Pro Cond" panose="020B0506030403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Myriad Pro Cond" panose="020B0506030403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Myriad Pro Cond" panose="020B0506030403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Myriad Pro Cond" panose="020B0506030403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Myriad Pro Cond" panose="020B0506030403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Myriad Pro Cond" panose="020B0506030403020204" pitchFamily="34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2"/>
        </a:buClr>
        <a:buFont typeface="Wingdings 2" pitchFamily="18" charset="2"/>
        <a:buChar char=""/>
        <a:defRPr sz="17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2"/>
        </a:buClr>
        <a:buFont typeface="Wingdings 2" pitchFamily="18" charset="2"/>
        <a:buChar char=""/>
        <a:defRPr sz="1500"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2"/>
        </a:buClr>
        <a:buFont typeface="Wingdings 2" pitchFamily="18" charset="2"/>
        <a:buChar char=""/>
        <a:defRPr sz="13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2"/>
        </a:buClr>
        <a:buFont typeface="Wingdings 2" pitchFamily="18" charset="2"/>
        <a:buChar char=""/>
        <a:defRPr sz="13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531814"/>
            <a:ext cx="3443817" cy="55578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7568" y="863601"/>
            <a:ext cx="2772833" cy="48609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755967" y="531814"/>
            <a:ext cx="444500" cy="5557837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69267" y="863601"/>
            <a:ext cx="7315200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10267" y="6281739"/>
            <a:ext cx="173355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fld id="{41BE9B00-7C3C-427B-A994-8DA41B80EB65}" type="datetime1">
              <a:rPr lang="uk-UA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457200">
                <a:defRPr/>
              </a:pPr>
              <a:t>27.07.2021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201" y="6281739"/>
            <a:ext cx="74295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r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t>/ 10</a:t>
            </a:r>
            <a:endParaRPr lang="en-US" sz="1000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7567" y="6281739"/>
            <a:ext cx="463551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 b="1">
                <a:solidFill>
                  <a:schemeClr val="accent2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716F9F28-1A70-4CEF-84EA-DCBBBD66B143}" type="slidenum">
              <a:rPr lang="en-US" altLang="ru-RU" smtClean="0">
                <a:solidFill>
                  <a:srgbClr val="00552D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>
              <a:solidFill>
                <a:srgbClr val="00552D"/>
              </a:solidFill>
            </a:endParaRPr>
          </a:p>
        </p:txBody>
      </p:sp>
      <p:pic>
        <p:nvPicPr>
          <p:cNvPr id="2057" name="Picture 17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37"/>
          <a:stretch>
            <a:fillRect/>
          </a:stretch>
        </p:blipFill>
        <p:spPr bwMode="auto">
          <a:xfrm>
            <a:off x="8449733" y="5807076"/>
            <a:ext cx="373380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926418" y="6281739"/>
            <a:ext cx="3541183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969696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100" dirty="0"/>
              <a:t>Kyiv Invest Forum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03143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 spc="-6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Myriad Pro Cond" panose="020B0506030403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Myriad Pro Cond" panose="020B0506030403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Myriad Pro Cond" panose="020B0506030403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Myriad Pro Cond" panose="020B0506030403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Myriad Pro Cond" panose="020B0506030403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Myriad Pro Cond" panose="020B0506030403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Myriad Pro Cond" panose="020B0506030403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Myriad Pro Cond" panose="020B0506030403020204" pitchFamily="34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2"/>
        </a:buClr>
        <a:buFont typeface="Wingdings 2" pitchFamily="18" charset="2"/>
        <a:buChar char=""/>
        <a:defRPr sz="17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2"/>
        </a:buClr>
        <a:buFont typeface="Wingdings 2" pitchFamily="18" charset="2"/>
        <a:buChar char=""/>
        <a:defRPr sz="1500"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2"/>
        </a:buClr>
        <a:buFont typeface="Wingdings 2" pitchFamily="18" charset="2"/>
        <a:buChar char=""/>
        <a:defRPr sz="13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2"/>
        </a:buClr>
        <a:buFont typeface="Wingdings 2" pitchFamily="18" charset="2"/>
        <a:buChar char=""/>
        <a:defRPr sz="13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oleObject" Target="../embeddings/oleObject1.bin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pn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pn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Равнобедренный треугольник 32"/>
          <p:cNvSpPr>
            <a:spLocks noChangeAspect="1"/>
          </p:cNvSpPr>
          <p:nvPr/>
        </p:nvSpPr>
        <p:spPr>
          <a:xfrm rot="5400000" flipH="1">
            <a:off x="5992613" y="1419256"/>
            <a:ext cx="4273999" cy="3704133"/>
          </a:xfrm>
          <a:prstGeom prst="triangle">
            <a:avLst/>
          </a:prstGeom>
          <a:blipFill dpi="0" rotWithShape="0">
            <a:blip r:embed="rId3">
              <a:alphaModFix amt="35000"/>
            </a:blip>
            <a:srcRect/>
            <a:stretch>
              <a:fillRect l="-44000" r="-1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0" name="Равнобедренный треугольник 29"/>
          <p:cNvSpPr>
            <a:spLocks noChangeAspect="1"/>
          </p:cNvSpPr>
          <p:nvPr/>
        </p:nvSpPr>
        <p:spPr>
          <a:xfrm rot="5400000">
            <a:off x="9930110" y="3321451"/>
            <a:ext cx="791460" cy="685931"/>
          </a:xfrm>
          <a:prstGeom prst="triangle">
            <a:avLst/>
          </a:prstGeom>
          <a:solidFill>
            <a:srgbClr val="F2F6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grpSp>
        <p:nvGrpSpPr>
          <p:cNvPr id="66" name="Группа 65"/>
          <p:cNvGrpSpPr>
            <a:grpSpLocks noChangeAspect="1"/>
          </p:cNvGrpSpPr>
          <p:nvPr/>
        </p:nvGrpSpPr>
        <p:grpSpPr>
          <a:xfrm>
            <a:off x="7246838" y="3661042"/>
            <a:ext cx="3423164" cy="3151926"/>
            <a:chOff x="4852932" y="-832356"/>
            <a:chExt cx="4491483" cy="4135596"/>
          </a:xfrm>
        </p:grpSpPr>
        <p:sp>
          <p:nvSpPr>
            <p:cNvPr id="47" name="Равнобедренный треугольник 46"/>
            <p:cNvSpPr>
              <a:spLocks noChangeAspect="1"/>
            </p:cNvSpPr>
            <p:nvPr/>
          </p:nvSpPr>
          <p:spPr>
            <a:xfrm rot="16200000" flipH="1">
              <a:off x="4783700" y="271544"/>
              <a:ext cx="1038463" cy="900000"/>
            </a:xfrm>
            <a:prstGeom prst="triangle">
              <a:avLst/>
            </a:prstGeom>
            <a:solidFill>
              <a:srgbClr val="F3F4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48" name="Равнобедренный треугольник 47"/>
            <p:cNvSpPr>
              <a:spLocks noChangeAspect="1"/>
            </p:cNvSpPr>
            <p:nvPr/>
          </p:nvSpPr>
          <p:spPr>
            <a:xfrm rot="5400000">
              <a:off x="5683273" y="271543"/>
              <a:ext cx="1038463" cy="900000"/>
            </a:xfrm>
            <a:prstGeom prst="triangle">
              <a:avLst/>
            </a:prstGeom>
            <a:solidFill>
              <a:srgbClr val="E4EA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49" name="Равнобедренный треугольник 48"/>
            <p:cNvSpPr>
              <a:spLocks noChangeAspect="1"/>
            </p:cNvSpPr>
            <p:nvPr/>
          </p:nvSpPr>
          <p:spPr>
            <a:xfrm rot="16200000" flipH="1">
              <a:off x="6577108" y="2334009"/>
              <a:ext cx="1038463" cy="900000"/>
            </a:xfrm>
            <a:prstGeom prst="triangle">
              <a:avLst/>
            </a:prstGeom>
            <a:solidFill>
              <a:srgbClr val="4371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50" name="Равнобедренный треугольник 49"/>
            <p:cNvSpPr>
              <a:spLocks noChangeAspect="1"/>
            </p:cNvSpPr>
            <p:nvPr/>
          </p:nvSpPr>
          <p:spPr>
            <a:xfrm rot="16200000" flipH="1">
              <a:off x="6582846" y="1305581"/>
              <a:ext cx="1038463" cy="900000"/>
            </a:xfrm>
            <a:prstGeom prst="triangle">
              <a:avLst/>
            </a:prstGeom>
            <a:solidFill>
              <a:srgbClr val="859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51" name="Равнобедренный треугольник 50"/>
            <p:cNvSpPr>
              <a:spLocks noChangeAspect="1"/>
            </p:cNvSpPr>
            <p:nvPr/>
          </p:nvSpPr>
          <p:spPr>
            <a:xfrm rot="5400000">
              <a:off x="6580925" y="789820"/>
              <a:ext cx="1038463" cy="900000"/>
            </a:xfrm>
            <a:prstGeom prst="triangle">
              <a:avLst/>
            </a:prstGeom>
            <a:solidFill>
              <a:srgbClr val="B0BF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52" name="Равнобедренный треугольник 51"/>
            <p:cNvSpPr>
              <a:spLocks noChangeAspect="1"/>
            </p:cNvSpPr>
            <p:nvPr/>
          </p:nvSpPr>
          <p:spPr>
            <a:xfrm rot="16200000" flipH="1">
              <a:off x="5683273" y="787910"/>
              <a:ext cx="1038463" cy="900000"/>
            </a:xfrm>
            <a:prstGeom prst="triangle">
              <a:avLst/>
            </a:prstGeom>
            <a:solidFill>
              <a:srgbClr val="D4E0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53" name="Равнобедренный треугольник 52"/>
            <p:cNvSpPr>
              <a:spLocks noChangeAspect="1"/>
            </p:cNvSpPr>
            <p:nvPr/>
          </p:nvSpPr>
          <p:spPr>
            <a:xfrm rot="16200000" flipH="1">
              <a:off x="4785621" y="1310008"/>
              <a:ext cx="1038463" cy="900000"/>
            </a:xfrm>
            <a:prstGeom prst="triangle">
              <a:avLst/>
            </a:prstGeom>
            <a:solidFill>
              <a:srgbClr val="D1E7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54" name="Равнобедренный треугольник 53"/>
            <p:cNvSpPr>
              <a:spLocks noChangeAspect="1"/>
            </p:cNvSpPr>
            <p:nvPr/>
          </p:nvSpPr>
          <p:spPr>
            <a:xfrm rot="5400000">
              <a:off x="5685621" y="1304268"/>
              <a:ext cx="1038463" cy="900000"/>
            </a:xfrm>
            <a:prstGeom prst="triangle">
              <a:avLst/>
            </a:prstGeom>
            <a:solidFill>
              <a:srgbClr val="B2DB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55" name="Равнобедренный треугольник 54"/>
            <p:cNvSpPr>
              <a:spLocks noChangeAspect="1"/>
            </p:cNvSpPr>
            <p:nvPr/>
          </p:nvSpPr>
          <p:spPr>
            <a:xfrm rot="16200000" flipH="1">
              <a:off x="5685619" y="1820095"/>
              <a:ext cx="1038463" cy="900000"/>
            </a:xfrm>
            <a:prstGeom prst="triangle">
              <a:avLst/>
            </a:prstGeom>
            <a:solidFill>
              <a:srgbClr val="7FC7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56" name="Равнобедренный треугольник 55"/>
            <p:cNvSpPr>
              <a:spLocks noChangeAspect="1"/>
            </p:cNvSpPr>
            <p:nvPr/>
          </p:nvSpPr>
          <p:spPr>
            <a:xfrm rot="5400000">
              <a:off x="6585621" y="1823502"/>
              <a:ext cx="1038463" cy="900000"/>
            </a:xfrm>
            <a:prstGeom prst="triangle">
              <a:avLst/>
            </a:prstGeom>
            <a:solidFill>
              <a:srgbClr val="699B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57" name="Равнобедренный треугольник 56"/>
            <p:cNvSpPr>
              <a:spLocks noChangeAspect="1"/>
            </p:cNvSpPr>
            <p:nvPr/>
          </p:nvSpPr>
          <p:spPr>
            <a:xfrm rot="5400000">
              <a:off x="7479883" y="1304268"/>
              <a:ext cx="1038463" cy="900000"/>
            </a:xfrm>
            <a:prstGeom prst="triangle">
              <a:avLst/>
            </a:prstGeom>
            <a:solidFill>
              <a:srgbClr val="ACDA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58" name="Равнобедренный треугольник 57"/>
            <p:cNvSpPr>
              <a:spLocks noChangeAspect="1"/>
            </p:cNvSpPr>
            <p:nvPr/>
          </p:nvSpPr>
          <p:spPr>
            <a:xfrm rot="16200000" flipH="1">
              <a:off x="5679355" y="-246007"/>
              <a:ext cx="1038463" cy="900000"/>
            </a:xfrm>
            <a:prstGeom prst="triangle">
              <a:avLst/>
            </a:prstGeom>
            <a:solidFill>
              <a:srgbClr val="DAEE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59" name="Равнобедренный треугольник 58"/>
            <p:cNvSpPr>
              <a:spLocks noChangeAspect="1"/>
            </p:cNvSpPr>
            <p:nvPr/>
          </p:nvSpPr>
          <p:spPr>
            <a:xfrm rot="5400000">
              <a:off x="6580925" y="-244490"/>
              <a:ext cx="1038463" cy="900000"/>
            </a:xfrm>
            <a:prstGeom prst="triangle">
              <a:avLst/>
            </a:prstGeom>
            <a:solidFill>
              <a:srgbClr val="B0E1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60" name="Равнобедренный треугольник 59"/>
            <p:cNvSpPr>
              <a:spLocks noChangeAspect="1"/>
            </p:cNvSpPr>
            <p:nvPr/>
          </p:nvSpPr>
          <p:spPr>
            <a:xfrm rot="16200000" flipH="1">
              <a:off x="7479881" y="786350"/>
              <a:ext cx="1038463" cy="900000"/>
            </a:xfrm>
            <a:prstGeom prst="triangle">
              <a:avLst/>
            </a:prstGeom>
            <a:solidFill>
              <a:srgbClr val="7CC5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61" name="Равнобедренный треугольник 60"/>
            <p:cNvSpPr>
              <a:spLocks noChangeAspect="1"/>
            </p:cNvSpPr>
            <p:nvPr/>
          </p:nvSpPr>
          <p:spPr>
            <a:xfrm rot="5400000">
              <a:off x="7479882" y="271543"/>
              <a:ext cx="1038463" cy="900000"/>
            </a:xfrm>
            <a:prstGeom prst="triangle">
              <a:avLst/>
            </a:prstGeom>
            <a:solidFill>
              <a:srgbClr val="B0E0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62" name="Равнобедренный треугольник 61"/>
            <p:cNvSpPr>
              <a:spLocks noChangeAspect="1"/>
            </p:cNvSpPr>
            <p:nvPr/>
          </p:nvSpPr>
          <p:spPr>
            <a:xfrm rot="16200000" flipH="1">
              <a:off x="6580924" y="270588"/>
              <a:ext cx="1038463" cy="900000"/>
            </a:xfrm>
            <a:prstGeom prst="triangle">
              <a:avLst/>
            </a:prstGeom>
            <a:solidFill>
              <a:srgbClr val="5596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63" name="Равнобедренный треугольник 62"/>
            <p:cNvSpPr>
              <a:spLocks noChangeAspect="1"/>
            </p:cNvSpPr>
            <p:nvPr/>
          </p:nvSpPr>
          <p:spPr>
            <a:xfrm rot="5400000">
              <a:off x="8375183" y="-244490"/>
              <a:ext cx="1038463" cy="900000"/>
            </a:xfrm>
            <a:prstGeom prst="triangle">
              <a:avLst/>
            </a:prstGeom>
            <a:solidFill>
              <a:srgbClr val="E8F4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64" name="Равнобедренный треугольник 63"/>
            <p:cNvSpPr>
              <a:spLocks noChangeAspect="1"/>
            </p:cNvSpPr>
            <p:nvPr/>
          </p:nvSpPr>
          <p:spPr>
            <a:xfrm rot="16200000" flipH="1">
              <a:off x="7479880" y="-242579"/>
              <a:ext cx="1038463" cy="900000"/>
            </a:xfrm>
            <a:prstGeom prst="triangle">
              <a:avLst/>
            </a:prstGeom>
            <a:solidFill>
              <a:srgbClr val="C7EA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65" name="Равнобедренный треугольник 64"/>
            <p:cNvSpPr>
              <a:spLocks noChangeAspect="1"/>
            </p:cNvSpPr>
            <p:nvPr/>
          </p:nvSpPr>
          <p:spPr>
            <a:xfrm rot="16200000" flipH="1">
              <a:off x="8375182" y="-763124"/>
              <a:ext cx="1038463" cy="900000"/>
            </a:xfrm>
            <a:prstGeom prst="triangle">
              <a:avLst/>
            </a:prstGeom>
            <a:solidFill>
              <a:srgbClr val="DBE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3"/>
          <a:stretch/>
        </p:blipFill>
        <p:spPr>
          <a:xfrm>
            <a:off x="7267378" y="-10886"/>
            <a:ext cx="3426249" cy="289834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9376" y="-1434070"/>
            <a:ext cx="9419469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2600" b="1" spc="-50" dirty="0">
              <a:solidFill>
                <a:srgbClr val="2A3D4C"/>
              </a:solidFill>
              <a:latin typeface="Trebuchet MS" panose="020B0603020202020204" pitchFamily="34" charset="0"/>
              <a:ea typeface="Malgun Gothic" panose="020B0503020000020004" pitchFamily="34" charset="-127"/>
            </a:endParaRPr>
          </a:p>
          <a:p>
            <a:endParaRPr lang="uk-UA" sz="2000" b="1" spc="-50" dirty="0">
              <a:solidFill>
                <a:srgbClr val="2A3D4C"/>
              </a:solidFill>
              <a:latin typeface="Trebuchet MS" panose="020B0603020202020204" pitchFamily="34" charset="0"/>
              <a:ea typeface="Malgun Gothic" panose="020B0503020000020004" pitchFamily="34" charset="-127"/>
            </a:endParaRPr>
          </a:p>
          <a:p>
            <a:endParaRPr lang="uk-UA" sz="2000" b="1" spc="-50" dirty="0">
              <a:solidFill>
                <a:srgbClr val="2A3D4C"/>
              </a:solidFill>
              <a:latin typeface="Trebuchet MS" panose="020B0603020202020204" pitchFamily="34" charset="0"/>
              <a:ea typeface="Malgun Gothic" panose="020B0503020000020004" pitchFamily="34" charset="-127"/>
            </a:endParaRPr>
          </a:p>
          <a:p>
            <a:endParaRPr lang="uk-UA" sz="2000" b="1" spc="-50" dirty="0">
              <a:solidFill>
                <a:srgbClr val="2A3D4C"/>
              </a:solidFill>
              <a:latin typeface="Trebuchet MS" panose="020B0603020202020204" pitchFamily="34" charset="0"/>
              <a:ea typeface="Malgun Gothic" panose="020B0503020000020004" pitchFamily="34" charset="-127"/>
            </a:endParaRPr>
          </a:p>
          <a:p>
            <a:pPr>
              <a:spcBef>
                <a:spcPts val="1200"/>
              </a:spcBef>
            </a:pPr>
            <a:endParaRPr lang="uk-UA" sz="2200" b="1" spc="-50" dirty="0">
              <a:solidFill>
                <a:srgbClr val="2A3D4C"/>
              </a:solidFill>
              <a:effectLst>
                <a:glow rad="215900">
                  <a:schemeClr val="bg1">
                    <a:alpha val="60000"/>
                  </a:schemeClr>
                </a:glow>
              </a:effectLst>
              <a:latin typeface="Trebuchet MS" panose="020B0603020202020204" pitchFamily="34" charset="0"/>
              <a:ea typeface="Malgun Gothic" panose="020B0503020000020004" pitchFamily="34" charset="-127"/>
            </a:endParaRPr>
          </a:p>
          <a:p>
            <a:pPr>
              <a:spcBef>
                <a:spcPts val="1200"/>
              </a:spcBef>
            </a:pPr>
            <a:endParaRPr lang="uk-UA" sz="2200" b="1" spc="-50" dirty="0">
              <a:solidFill>
                <a:srgbClr val="2A3D4C"/>
              </a:solidFill>
              <a:effectLst>
                <a:glow rad="215900">
                  <a:schemeClr val="bg1">
                    <a:alpha val="60000"/>
                  </a:schemeClr>
                </a:glow>
              </a:effectLst>
              <a:latin typeface="Trebuchet MS" panose="020B0603020202020204" pitchFamily="34" charset="0"/>
              <a:ea typeface="Malgun Gothic" panose="020B0503020000020004" pitchFamily="34" charset="-127"/>
            </a:endParaRPr>
          </a:p>
          <a:p>
            <a:pPr>
              <a:spcBef>
                <a:spcPts val="1200"/>
              </a:spcBef>
            </a:pPr>
            <a:endParaRPr lang="uk-UA" sz="2200" b="1" spc="-50" dirty="0">
              <a:solidFill>
                <a:srgbClr val="2A3D4C"/>
              </a:solidFill>
              <a:effectLst>
                <a:glow rad="215900">
                  <a:schemeClr val="bg1">
                    <a:alpha val="60000"/>
                  </a:schemeClr>
                </a:glow>
              </a:effectLst>
              <a:latin typeface="Trebuchet MS" panose="020B0603020202020204" pitchFamily="34" charset="0"/>
              <a:ea typeface="Malgun Gothic" panose="020B0503020000020004" pitchFamily="34" charset="-127"/>
            </a:endParaRPr>
          </a:p>
          <a:p>
            <a:pPr>
              <a:spcBef>
                <a:spcPts val="1200"/>
              </a:spcBef>
            </a:pPr>
            <a:endParaRPr lang="uk-UA" sz="2200" b="1" spc="-50" dirty="0">
              <a:solidFill>
                <a:srgbClr val="2A3D4C"/>
              </a:solidFill>
              <a:effectLst>
                <a:glow rad="215900">
                  <a:schemeClr val="bg1">
                    <a:alpha val="60000"/>
                  </a:schemeClr>
                </a:glow>
              </a:effectLst>
              <a:latin typeface="Trebuchet MS" panose="020B0603020202020204" pitchFamily="34" charset="0"/>
              <a:ea typeface="Malgun Gothic" panose="020B0503020000020004" pitchFamily="34" charset="-127"/>
            </a:endParaRPr>
          </a:p>
          <a:p>
            <a:pPr>
              <a:spcBef>
                <a:spcPts val="1200"/>
              </a:spcBef>
            </a:pPr>
            <a:r>
              <a:rPr lang="uk-UA" sz="3600" b="1" spc="-50" dirty="0">
                <a:solidFill>
                  <a:srgbClr val="2A3D4C"/>
                </a:solidFill>
                <a:effectLst>
                  <a:glow rad="215900">
                    <a:schemeClr val="bg1">
                      <a:alpha val="80000"/>
                    </a:schemeClr>
                  </a:glow>
                </a:effectLst>
                <a:latin typeface="Trebuchet MS" panose="020B0603020202020204" pitchFamily="34" charset="0"/>
                <a:ea typeface="Malgun Gothic" panose="020B0503020000020004" pitchFamily="34" charset="-127"/>
              </a:rPr>
              <a:t>Сєвєродонецьк - результати реалізованих проектів з енергосервісу. Перспективи розширення пулу ЕСКО-проектів</a:t>
            </a:r>
            <a:endParaRPr lang="uk-UA" sz="3600" spc="-50" dirty="0">
              <a:solidFill>
                <a:srgbClr val="2A3D4C"/>
              </a:solidFill>
              <a:latin typeface="Trebuchet MS" panose="020B0603020202020204" pitchFamily="34" charset="0"/>
              <a:ea typeface="Malgun Gothic" panose="020B0503020000020004" pitchFamily="34" charset="-127"/>
            </a:endParaRPr>
          </a:p>
          <a:p>
            <a:pPr>
              <a:spcAft>
                <a:spcPts val="600"/>
              </a:spcAft>
            </a:pPr>
            <a:endParaRPr lang="uk-UA" sz="2000" spc="-50" dirty="0">
              <a:solidFill>
                <a:srgbClr val="2A3D4C"/>
              </a:solidFill>
              <a:latin typeface="Trebuchet MS" panose="020B0603020202020204" pitchFamily="34" charset="0"/>
              <a:ea typeface="Malgun Gothic" panose="020B0503020000020004" pitchFamily="34" charset="-127"/>
            </a:endParaRPr>
          </a:p>
          <a:p>
            <a:pPr>
              <a:spcAft>
                <a:spcPts val="600"/>
              </a:spcAft>
            </a:pPr>
            <a:r>
              <a:rPr lang="uk-UA" sz="2000" spc="-50" dirty="0">
                <a:solidFill>
                  <a:srgbClr val="2A3D4C"/>
                </a:solidFill>
                <a:latin typeface="Trebuchet MS" panose="020B0603020202020204" pitchFamily="34" charset="0"/>
                <a:ea typeface="Malgun Gothic" panose="020B0503020000020004" pitchFamily="34" charset="-127"/>
              </a:rPr>
              <a:t>			</a:t>
            </a:r>
          </a:p>
          <a:p>
            <a:pPr>
              <a:spcAft>
                <a:spcPts val="600"/>
              </a:spcAft>
            </a:pPr>
            <a:r>
              <a:rPr lang="uk-UA" sz="2000" spc="-50" dirty="0">
                <a:solidFill>
                  <a:srgbClr val="2A3D4C"/>
                </a:solidFill>
                <a:latin typeface="Trebuchet MS" panose="020B0603020202020204" pitchFamily="34" charset="0"/>
                <a:ea typeface="Malgun Gothic" panose="020B0503020000020004" pitchFamily="34" charset="-127"/>
              </a:rPr>
              <a:t>			</a:t>
            </a:r>
          </a:p>
          <a:p>
            <a:pPr>
              <a:spcAft>
                <a:spcPts val="600"/>
              </a:spcAft>
            </a:pPr>
            <a:r>
              <a:rPr lang="uk-UA" sz="2000" spc="-50" dirty="0">
                <a:solidFill>
                  <a:srgbClr val="2A3D4C"/>
                </a:solidFill>
                <a:latin typeface="Trebuchet MS" panose="020B0603020202020204" pitchFamily="34" charset="0"/>
                <a:ea typeface="Malgun Gothic" panose="020B0503020000020004" pitchFamily="34" charset="-127"/>
              </a:rPr>
              <a:t>		 </a:t>
            </a:r>
          </a:p>
          <a:p>
            <a:pPr>
              <a:spcAft>
                <a:spcPts val="600"/>
              </a:spcAft>
            </a:pPr>
            <a:endParaRPr lang="uk-UA" sz="2000" spc="-50" dirty="0">
              <a:solidFill>
                <a:srgbClr val="2A3D4C"/>
              </a:solidFill>
              <a:latin typeface="Trebuchet MS" panose="020B0603020202020204" pitchFamily="34" charset="0"/>
              <a:ea typeface="Malgun Gothic" panose="020B0503020000020004" pitchFamily="34" charset="-127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30078" y="638399"/>
            <a:ext cx="6722106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uk-UA" sz="2400" b="1" spc="-50" dirty="0">
                <a:solidFill>
                  <a:srgbClr val="1E9E85"/>
                </a:solidFill>
                <a:latin typeface="Trebuchet MS" panose="020B0603020202020204" pitchFamily="34" charset="0"/>
                <a:ea typeface="Malgun Gothic" panose="020B0503020000020004" pitchFamily="34" charset="-127"/>
              </a:rPr>
              <a:t>ЕНЕРГОСЕРВІС </a:t>
            </a:r>
          </a:p>
          <a:p>
            <a:pPr algn="ctr">
              <a:spcAft>
                <a:spcPts val="600"/>
              </a:spcAft>
            </a:pPr>
            <a:r>
              <a:rPr lang="uk-UA" sz="2400" b="1" spc="-50" dirty="0">
                <a:solidFill>
                  <a:srgbClr val="1E9E85"/>
                </a:solidFill>
                <a:latin typeface="Trebuchet MS" panose="020B0603020202020204" pitchFamily="34" charset="0"/>
                <a:ea typeface="Malgun Gothic" panose="020B0503020000020004" pitchFamily="34" charset="-127"/>
              </a:rPr>
              <a:t>У БЮДЖЕТНІЙ СФЕРІ УКРАЇНИ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B93ADDA-9D16-427D-A980-77ADBA16A2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4571404"/>
            <a:ext cx="1957665" cy="213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123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39F458C-71A9-45E7-972C-FA4C50A1CC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03" y="157546"/>
            <a:ext cx="1201679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uk-UA" altLang="uk-UA" sz="3200" b="1" dirty="0">
                <a:solidFill>
                  <a:srgbClr val="2A767A"/>
                </a:solidFill>
                <a:cs typeface="Times New Roman" pitchFamily="18" charset="0"/>
              </a:rPr>
              <a:t>Прямі вигоди бюджету в сезонах 2019-2020, 2020-2021 склали 1,08 млн. грн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E9C5875-768F-4652-9EE4-80631D7E67BF}"/>
              </a:ext>
            </a:extLst>
          </p:cNvPr>
          <p:cNvSpPr txBox="1"/>
          <p:nvPr/>
        </p:nvSpPr>
        <p:spPr>
          <a:xfrm>
            <a:off x="167680" y="6116793"/>
            <a:ext cx="5424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Всього фактична економія бюджетних коштів за два опалювальних сезони склала 1080,94 тис. грн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xmlns="" id="{0D461703-6B4D-4B21-A514-C71DB6C733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336190"/>
              </p:ext>
            </p:extLst>
          </p:nvPr>
        </p:nvGraphicFramePr>
        <p:xfrm>
          <a:off x="839416" y="719666"/>
          <a:ext cx="11089232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10262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xmlns="" id="{39DF2606-CB50-4BE2-9327-2CA0BC47B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00" y="162654"/>
            <a:ext cx="12192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uk-UA" altLang="uk-UA" sz="3200" b="1" dirty="0">
                <a:solidFill>
                  <a:srgbClr val="2A767A"/>
                </a:solidFill>
                <a:cs typeface="Times New Roman" pitchFamily="18" charset="0"/>
              </a:rPr>
              <a:t>Економія в натуральних одиницях за сезони 2019-2020, 2020-2021, </a:t>
            </a:r>
            <a:r>
              <a:rPr lang="uk-UA" altLang="uk-UA" sz="3200" b="1" dirty="0" err="1">
                <a:solidFill>
                  <a:srgbClr val="2A767A"/>
                </a:solidFill>
                <a:cs typeface="Times New Roman" pitchFamily="18" charset="0"/>
              </a:rPr>
              <a:t>Гкал</a:t>
            </a:r>
            <a:r>
              <a:rPr lang="uk-UA" altLang="uk-UA" sz="3200" b="1" dirty="0">
                <a:solidFill>
                  <a:srgbClr val="2A767A"/>
                </a:solidFill>
                <a:cs typeface="Times New Roman" pitchFamily="18" charset="0"/>
              </a:rPr>
              <a:t>.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xmlns="" id="{F9FD16B1-381B-4F5A-8012-FFB4F5FA3B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3218499"/>
              </p:ext>
            </p:extLst>
          </p:nvPr>
        </p:nvGraphicFramePr>
        <p:xfrm>
          <a:off x="695400" y="908721"/>
          <a:ext cx="11305256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AEDA5F9-AE68-45DD-93EF-FF0787A6FB99}"/>
              </a:ext>
            </a:extLst>
          </p:cNvPr>
          <p:cNvSpPr txBox="1"/>
          <p:nvPr/>
        </p:nvSpPr>
        <p:spPr>
          <a:xfrm>
            <a:off x="-76102" y="6218647"/>
            <a:ext cx="62078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Всього економія в натуральних одиницях за два опалювальних сезони склала 3253,17 </a:t>
            </a:r>
            <a:r>
              <a:rPr lang="uk-UA" dirty="0" err="1"/>
              <a:t>ГКал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0874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8335962" y="3442350"/>
            <a:ext cx="2838450" cy="6477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>
              <a:defRPr sz="2100" b="1">
                <a:solidFill>
                  <a:srgbClr val="1F585B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r>
              <a:rPr lang="uk-UA" sz="1800" b="0" dirty="0">
                <a:solidFill>
                  <a:schemeClr val="accent2">
                    <a:lumMod val="50000"/>
                  </a:schemeClr>
                </a:solidFill>
              </a:rPr>
              <a:t>Дотримання</a:t>
            </a:r>
            <a:r>
              <a:rPr lang="uk-UA" sz="1800" dirty="0">
                <a:solidFill>
                  <a:schemeClr val="accent2">
                    <a:lumMod val="50000"/>
                  </a:schemeClr>
                </a:solidFill>
              </a:rPr>
              <a:t> лімітів споживання</a:t>
            </a:r>
            <a:endParaRPr lang="ru-RU" sz="1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69792" y="2086356"/>
            <a:ext cx="31178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Дотримання</a:t>
            </a:r>
            <a:r>
              <a:rPr lang="uk-UA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 санітарних вимог  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895294" y="3443471"/>
            <a:ext cx="34734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Подовження</a:t>
            </a:r>
            <a:r>
              <a:rPr lang="uk-UA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 життєвого циклу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будівель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4824" name="TextBox 21"/>
          <p:cNvSpPr txBox="1">
            <a:spLocks noChangeArrowheads="1"/>
          </p:cNvSpPr>
          <p:nvPr/>
        </p:nvSpPr>
        <p:spPr bwMode="auto">
          <a:xfrm>
            <a:off x="2112963" y="161471"/>
            <a:ext cx="84121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uk-UA" sz="3200" b="1" dirty="0">
                <a:solidFill>
                  <a:srgbClr val="2A767A"/>
                </a:solidFill>
                <a:cs typeface="Times New Roman" pitchFamily="18" charset="0"/>
              </a:rPr>
              <a:t>Фактичні результати інвестицій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270125" y="980729"/>
            <a:ext cx="7951788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Якісні результати: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878931" y="2198342"/>
            <a:ext cx="346868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Підвищення</a:t>
            </a:r>
            <a:r>
              <a:rPr lang="uk-UA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 комфорту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перебування</a:t>
            </a:r>
          </a:p>
        </p:txBody>
      </p:sp>
      <p:sp>
        <p:nvSpPr>
          <p:cNvPr id="54" name="Овал 53"/>
          <p:cNvSpPr>
            <a:spLocks noChangeAspect="1"/>
          </p:cNvSpPr>
          <p:nvPr/>
        </p:nvSpPr>
        <p:spPr>
          <a:xfrm>
            <a:off x="1965812" y="3417552"/>
            <a:ext cx="817563" cy="815975"/>
          </a:xfrm>
          <a:prstGeom prst="ellipse">
            <a:avLst/>
          </a:prstGeom>
          <a:solidFill>
            <a:srgbClr val="FBE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55" name="Овал 54"/>
          <p:cNvSpPr>
            <a:spLocks noChangeAspect="1"/>
          </p:cNvSpPr>
          <p:nvPr/>
        </p:nvSpPr>
        <p:spPr>
          <a:xfrm>
            <a:off x="7296150" y="3355435"/>
            <a:ext cx="815975" cy="81597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grpSp>
        <p:nvGrpSpPr>
          <p:cNvPr id="34830" name="Группа 1"/>
          <p:cNvGrpSpPr>
            <a:grpSpLocks/>
          </p:cNvGrpSpPr>
          <p:nvPr/>
        </p:nvGrpSpPr>
        <p:grpSpPr bwMode="auto">
          <a:xfrm>
            <a:off x="7381876" y="3095666"/>
            <a:ext cx="802025" cy="969237"/>
            <a:chOff x="5412602" y="3521116"/>
            <a:chExt cx="801393" cy="969007"/>
          </a:xfrm>
        </p:grpSpPr>
        <p:graphicFrame>
          <p:nvGraphicFramePr>
            <p:cNvPr id="34892" name="Диаграмма 5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039292465"/>
                </p:ext>
              </p:extLst>
            </p:nvPr>
          </p:nvGraphicFramePr>
          <p:xfrm>
            <a:off x="5412602" y="3521116"/>
            <a:ext cx="801393" cy="9690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2" name="Диаграмма" r:id="rId3" imgW="810838" imgH="975445" progId="Excel.Chart.8">
                    <p:embed/>
                  </p:oleObj>
                </mc:Choice>
                <mc:Fallback>
                  <p:oleObj name="Диаграмма" r:id="rId3" imgW="810838" imgH="975445" progId="Excel.Chart.8">
                    <p:embed/>
                    <p:pic>
                      <p:nvPicPr>
                        <p:cNvPr id="34892" name="Диаграмма 59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12602" y="3521116"/>
                          <a:ext cx="801393" cy="9690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" name="Прямая соединительная линия 4"/>
            <p:cNvCxnSpPr/>
            <p:nvPr/>
          </p:nvCxnSpPr>
          <p:spPr>
            <a:xfrm>
              <a:off x="5441451" y="4482926"/>
              <a:ext cx="720157" cy="0"/>
            </a:xfrm>
            <a:prstGeom prst="line">
              <a:avLst/>
            </a:prstGeom>
            <a:ln w="12700">
              <a:solidFill>
                <a:schemeClr val="accent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831" name="Группа 7"/>
          <p:cNvGrpSpPr>
            <a:grpSpLocks/>
          </p:cNvGrpSpPr>
          <p:nvPr/>
        </p:nvGrpSpPr>
        <p:grpSpPr bwMode="auto">
          <a:xfrm>
            <a:off x="2067694" y="3582883"/>
            <a:ext cx="576262" cy="454025"/>
            <a:chOff x="633562" y="4365104"/>
            <a:chExt cx="576000" cy="453479"/>
          </a:xfrm>
        </p:grpSpPr>
        <p:grpSp>
          <p:nvGrpSpPr>
            <p:cNvPr id="34880" name="Группа 12"/>
            <p:cNvGrpSpPr>
              <a:grpSpLocks/>
            </p:cNvGrpSpPr>
            <p:nvPr/>
          </p:nvGrpSpPr>
          <p:grpSpPr bwMode="auto">
            <a:xfrm>
              <a:off x="638343" y="4391089"/>
              <a:ext cx="346366" cy="395246"/>
              <a:chOff x="811150" y="4374059"/>
              <a:chExt cx="346366" cy="395246"/>
            </a:xfrm>
          </p:grpSpPr>
          <p:pic>
            <p:nvPicPr>
              <p:cNvPr id="34883" name="Рисунок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8902" y="4458444"/>
                <a:ext cx="310861" cy="3108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8" name="Равнобедренный треугольник 67"/>
              <p:cNvSpPr/>
              <p:nvPr/>
            </p:nvSpPr>
            <p:spPr>
              <a:xfrm>
                <a:off x="811129" y="4373444"/>
                <a:ext cx="345917" cy="87208"/>
              </a:xfrm>
              <a:prstGeom prst="triangle">
                <a:avLst/>
              </a:prstGeom>
              <a:solidFill>
                <a:srgbClr val="ED7D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uk-UA"/>
              </a:p>
            </p:txBody>
          </p:sp>
          <p:sp>
            <p:nvSpPr>
              <p:cNvPr id="72" name="Блок-схема: ссылка на другую страницу 71"/>
              <p:cNvSpPr/>
              <p:nvPr/>
            </p:nvSpPr>
            <p:spPr>
              <a:xfrm>
                <a:off x="960286" y="4409913"/>
                <a:ext cx="44430" cy="45982"/>
              </a:xfrm>
              <a:prstGeom prst="flowChartOffpageConnector">
                <a:avLst/>
              </a:prstGeom>
              <a:solidFill>
                <a:srgbClr val="FBE5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uk-UA"/>
              </a:p>
            </p:txBody>
          </p:sp>
          <p:sp>
            <p:nvSpPr>
              <p:cNvPr id="73" name="Прямоугольник 72"/>
              <p:cNvSpPr/>
              <p:nvPr/>
            </p:nvSpPr>
            <p:spPr>
              <a:xfrm>
                <a:off x="926964" y="4492364"/>
                <a:ext cx="36495" cy="36468"/>
              </a:xfrm>
              <a:prstGeom prst="rect">
                <a:avLst/>
              </a:prstGeom>
              <a:solidFill>
                <a:srgbClr val="FBE5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uk-UA"/>
              </a:p>
            </p:txBody>
          </p:sp>
          <p:sp>
            <p:nvSpPr>
              <p:cNvPr id="74" name="Прямоугольник 73"/>
              <p:cNvSpPr/>
              <p:nvPr/>
            </p:nvSpPr>
            <p:spPr>
              <a:xfrm>
                <a:off x="863493" y="4495535"/>
                <a:ext cx="36495" cy="34883"/>
              </a:xfrm>
              <a:prstGeom prst="rect">
                <a:avLst/>
              </a:prstGeom>
              <a:solidFill>
                <a:srgbClr val="FBE5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uk-UA"/>
              </a:p>
            </p:txBody>
          </p:sp>
          <p:sp>
            <p:nvSpPr>
              <p:cNvPr id="75" name="Прямоугольник 74"/>
              <p:cNvSpPr/>
              <p:nvPr/>
            </p:nvSpPr>
            <p:spPr>
              <a:xfrm>
                <a:off x="926964" y="4557372"/>
                <a:ext cx="36495" cy="34883"/>
              </a:xfrm>
              <a:prstGeom prst="rect">
                <a:avLst/>
              </a:prstGeom>
              <a:solidFill>
                <a:srgbClr val="FBE5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uk-UA"/>
              </a:p>
            </p:txBody>
          </p:sp>
          <p:sp>
            <p:nvSpPr>
              <p:cNvPr id="76" name="Прямоугольник 75"/>
              <p:cNvSpPr/>
              <p:nvPr/>
            </p:nvSpPr>
            <p:spPr>
              <a:xfrm>
                <a:off x="863493" y="4558958"/>
                <a:ext cx="36495" cy="36468"/>
              </a:xfrm>
              <a:prstGeom prst="rect">
                <a:avLst/>
              </a:prstGeom>
              <a:solidFill>
                <a:srgbClr val="FBE5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uk-UA"/>
              </a:p>
            </p:txBody>
          </p:sp>
          <p:sp>
            <p:nvSpPr>
              <p:cNvPr id="77" name="Прямоугольник 76"/>
              <p:cNvSpPr/>
              <p:nvPr/>
            </p:nvSpPr>
            <p:spPr>
              <a:xfrm>
                <a:off x="926964" y="4619211"/>
                <a:ext cx="36495" cy="36468"/>
              </a:xfrm>
              <a:prstGeom prst="rect">
                <a:avLst/>
              </a:prstGeom>
              <a:solidFill>
                <a:srgbClr val="FBE5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uk-UA"/>
              </a:p>
            </p:txBody>
          </p:sp>
          <p:sp>
            <p:nvSpPr>
              <p:cNvPr id="78" name="Прямоугольник 77"/>
              <p:cNvSpPr/>
              <p:nvPr/>
            </p:nvSpPr>
            <p:spPr>
              <a:xfrm>
                <a:off x="863493" y="4622382"/>
                <a:ext cx="36495" cy="34883"/>
              </a:xfrm>
              <a:prstGeom prst="rect">
                <a:avLst/>
              </a:prstGeom>
              <a:solidFill>
                <a:srgbClr val="FBE5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uk-UA"/>
              </a:p>
            </p:txBody>
          </p:sp>
        </p:grpSp>
        <p:cxnSp>
          <p:nvCxnSpPr>
            <p:cNvPr id="82" name="Прямая соединительная линия 81"/>
            <p:cNvCxnSpPr/>
            <p:nvPr/>
          </p:nvCxnSpPr>
          <p:spPr>
            <a:xfrm>
              <a:off x="633562" y="4818583"/>
              <a:ext cx="576000" cy="0"/>
            </a:xfrm>
            <a:prstGeom prst="line">
              <a:avLst/>
            </a:prstGeom>
            <a:ln w="9525">
              <a:solidFill>
                <a:srgbClr val="ED7D31"/>
              </a:solidFill>
              <a:headEnd type="none" w="med" len="med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Овал 14"/>
            <p:cNvSpPr/>
            <p:nvPr/>
          </p:nvSpPr>
          <p:spPr>
            <a:xfrm>
              <a:off x="1071513" y="4365104"/>
              <a:ext cx="99967" cy="95135"/>
            </a:xfrm>
            <a:prstGeom prst="ellipse">
              <a:avLst/>
            </a:prstGeom>
            <a:solidFill>
              <a:srgbClr val="FBE5D6"/>
            </a:solidFill>
            <a:ln>
              <a:solidFill>
                <a:srgbClr val="FBE5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uk-UA"/>
            </a:p>
          </p:txBody>
        </p:sp>
      </p:grpSp>
      <p:grpSp>
        <p:nvGrpSpPr>
          <p:cNvPr id="34832" name="Группа 18"/>
          <p:cNvGrpSpPr>
            <a:grpSpLocks/>
          </p:cNvGrpSpPr>
          <p:nvPr/>
        </p:nvGrpSpPr>
        <p:grpSpPr bwMode="auto">
          <a:xfrm>
            <a:off x="2411083" y="3524383"/>
            <a:ext cx="269875" cy="269875"/>
            <a:chOff x="1071952" y="3885774"/>
            <a:chExt cx="270236" cy="270236"/>
          </a:xfrm>
        </p:grpSpPr>
        <p:pic>
          <p:nvPicPr>
            <p:cNvPr id="34878" name="Рисунок 15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4301" y="3954062"/>
              <a:ext cx="129783" cy="129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79" name="Рисунок 17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1952" y="3885774"/>
              <a:ext cx="270236" cy="270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4833" name="Группа 2"/>
          <p:cNvGrpSpPr>
            <a:grpSpLocks/>
          </p:cNvGrpSpPr>
          <p:nvPr/>
        </p:nvGrpSpPr>
        <p:grpSpPr bwMode="auto">
          <a:xfrm>
            <a:off x="7313624" y="2055360"/>
            <a:ext cx="823912" cy="815975"/>
            <a:chOff x="5392029" y="2584183"/>
            <a:chExt cx="823567" cy="816214"/>
          </a:xfrm>
        </p:grpSpPr>
        <p:sp>
          <p:nvSpPr>
            <p:cNvPr id="53" name="Овал 52"/>
            <p:cNvSpPr>
              <a:spLocks noChangeAspect="1"/>
            </p:cNvSpPr>
            <p:nvPr/>
          </p:nvSpPr>
          <p:spPr>
            <a:xfrm>
              <a:off x="5392029" y="2584183"/>
              <a:ext cx="815633" cy="81621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uk-UA"/>
            </a:p>
          </p:txBody>
        </p:sp>
        <p:pic>
          <p:nvPicPr>
            <p:cNvPr id="34872" name="Рисунок 94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4554" y="3191368"/>
              <a:ext cx="158516" cy="158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73" name="Рисунок 95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0009" y="2839377"/>
              <a:ext cx="215587" cy="215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74" name="Рисунок 96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8946" y="3214448"/>
              <a:ext cx="159062" cy="159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75" name="Рисунок 97"/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2807" y="3156197"/>
              <a:ext cx="119653" cy="119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76" name="Рисунок 98"/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6484" y="3100837"/>
              <a:ext cx="83549" cy="83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77" name="Рисунок 109"/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BE5D6"/>
                </a:clrFrom>
                <a:clrTo>
                  <a:srgbClr val="FBE5D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607" y="2695241"/>
              <a:ext cx="487906" cy="487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4834" name="Группа 5"/>
          <p:cNvGrpSpPr>
            <a:grpSpLocks/>
          </p:cNvGrpSpPr>
          <p:nvPr/>
        </p:nvGrpSpPr>
        <p:grpSpPr bwMode="auto">
          <a:xfrm>
            <a:off x="1867551" y="2086356"/>
            <a:ext cx="815975" cy="815975"/>
            <a:chOff x="516394" y="2589850"/>
            <a:chExt cx="816214" cy="816214"/>
          </a:xfrm>
        </p:grpSpPr>
        <p:sp>
          <p:nvSpPr>
            <p:cNvPr id="51" name="Овал 50"/>
            <p:cNvSpPr>
              <a:spLocks noChangeAspect="1"/>
            </p:cNvSpPr>
            <p:nvPr/>
          </p:nvSpPr>
          <p:spPr>
            <a:xfrm>
              <a:off x="516394" y="2589850"/>
              <a:ext cx="816214" cy="81621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uk-UA"/>
            </a:p>
          </p:txBody>
        </p:sp>
        <p:pic>
          <p:nvPicPr>
            <p:cNvPr id="34865" name="Рисунок 110"/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521" y="2657773"/>
              <a:ext cx="521444" cy="521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66" name="Рисунок 112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608" y="3191368"/>
              <a:ext cx="158516" cy="158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67" name="Рисунок 113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6063" y="2839377"/>
              <a:ext cx="215587" cy="215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68" name="Рисунок 114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000" y="3214448"/>
              <a:ext cx="159062" cy="159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69" name="Рисунок 115"/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8861" y="3156197"/>
              <a:ext cx="119653" cy="119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70" name="Рисунок 116"/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2538" y="3100837"/>
              <a:ext cx="83549" cy="83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835" name="TextBox 63"/>
          <p:cNvSpPr txBox="1">
            <a:spLocks noChangeArrowheads="1"/>
          </p:cNvSpPr>
          <p:nvPr/>
        </p:nvSpPr>
        <p:spPr bwMode="auto">
          <a:xfrm>
            <a:off x="5466099" y="4337101"/>
            <a:ext cx="315912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 err="1">
                <a:solidFill>
                  <a:srgbClr val="843C0C"/>
                </a:solidFill>
                <a:latin typeface="Century Gothic" pitchFamily="34" charset="0"/>
              </a:rPr>
              <a:t>Нові</a:t>
            </a:r>
            <a:r>
              <a:rPr lang="ru-RU" altLang="ru-RU" sz="1800" b="1" dirty="0">
                <a:solidFill>
                  <a:srgbClr val="843C0C"/>
                </a:solidFill>
                <a:latin typeface="Century Gothic" pitchFamily="34" charset="0"/>
              </a:rPr>
              <a:t> </a:t>
            </a:r>
            <a:r>
              <a:rPr lang="ru-RU" altLang="ru-RU" sz="1800" b="1" dirty="0" err="1">
                <a:solidFill>
                  <a:srgbClr val="843C0C"/>
                </a:solidFill>
                <a:latin typeface="Century Gothic" pitchFamily="34" charset="0"/>
              </a:rPr>
              <a:t>обладнання</a:t>
            </a:r>
            <a:r>
              <a:rPr lang="ru-RU" altLang="ru-RU" sz="1800" b="1" dirty="0">
                <a:solidFill>
                  <a:srgbClr val="843C0C"/>
                </a:solidFill>
                <a:latin typeface="Century Gothic" pitchFamily="34" charset="0"/>
              </a:rPr>
              <a:t> і </a:t>
            </a:r>
            <a:r>
              <a:rPr lang="ru-RU" altLang="ru-RU" sz="1800" b="1" dirty="0" err="1">
                <a:solidFill>
                  <a:srgbClr val="843C0C"/>
                </a:solidFill>
                <a:latin typeface="Century Gothic" pitchFamily="34" charset="0"/>
              </a:rPr>
              <a:t>матеріали</a:t>
            </a:r>
            <a:r>
              <a:rPr lang="ru-RU" altLang="ru-RU" sz="1800" b="1" dirty="0">
                <a:solidFill>
                  <a:srgbClr val="843C0C"/>
                </a:solidFill>
                <a:latin typeface="Century Gothic" pitchFamily="34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843C0C"/>
                </a:solidFill>
                <a:latin typeface="Century Gothic" pitchFamily="34" charset="0"/>
              </a:rPr>
              <a:t>у </a:t>
            </a:r>
            <a:r>
              <a:rPr lang="uk-UA" altLang="ru-RU" sz="1800" dirty="0">
                <a:solidFill>
                  <a:srgbClr val="843C0C"/>
                </a:solidFill>
                <a:latin typeface="Century Gothic" pitchFamily="34" charset="0"/>
              </a:rPr>
              <a:t>власності громади після закінчення ЕСКО-договорів</a:t>
            </a:r>
            <a:endParaRPr lang="ru-RU" altLang="ru-RU" sz="1800" dirty="0">
              <a:solidFill>
                <a:srgbClr val="843C0C"/>
              </a:solidFill>
              <a:latin typeface="Century Gothic" pitchFamily="34" charset="0"/>
            </a:endParaRPr>
          </a:p>
        </p:txBody>
      </p:sp>
      <p:grpSp>
        <p:nvGrpSpPr>
          <p:cNvPr id="34836" name="Группа 64"/>
          <p:cNvGrpSpPr>
            <a:grpSpLocks/>
          </p:cNvGrpSpPr>
          <p:nvPr/>
        </p:nvGrpSpPr>
        <p:grpSpPr bwMode="auto">
          <a:xfrm>
            <a:off x="4184650" y="4607108"/>
            <a:ext cx="815975" cy="854075"/>
            <a:chOff x="2777330" y="5613982"/>
            <a:chExt cx="816214" cy="854426"/>
          </a:xfrm>
        </p:grpSpPr>
        <p:sp>
          <p:nvSpPr>
            <p:cNvPr id="66" name="Овал 65"/>
            <p:cNvSpPr>
              <a:spLocks noChangeAspect="1"/>
            </p:cNvSpPr>
            <p:nvPr/>
          </p:nvSpPr>
          <p:spPr>
            <a:xfrm>
              <a:off x="2777330" y="5613982"/>
              <a:ext cx="816214" cy="81631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uk-UA"/>
            </a:p>
          </p:txBody>
        </p:sp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lumMod val="75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1334" y="5964474"/>
              <a:ext cx="280213" cy="280213"/>
            </a:xfrm>
            <a:prstGeom prst="rect">
              <a:avLst/>
            </a:prstGeom>
          </p:spPr>
        </p:pic>
        <p:pic>
          <p:nvPicPr>
            <p:cNvPr id="101" name="Рисунок 100"/>
            <p:cNvPicPr>
              <a:picLocks noChangeAspect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24830" y="5702985"/>
              <a:ext cx="189083" cy="189082"/>
            </a:xfrm>
            <a:prstGeom prst="rect">
              <a:avLst/>
            </a:prstGeom>
          </p:spPr>
        </p:pic>
        <p:grpSp>
          <p:nvGrpSpPr>
            <p:cNvPr id="34849" name="Группа 70"/>
            <p:cNvGrpSpPr>
              <a:grpSpLocks noChangeAspect="1"/>
            </p:cNvGrpSpPr>
            <p:nvPr/>
          </p:nvGrpSpPr>
          <p:grpSpPr bwMode="auto">
            <a:xfrm>
              <a:off x="3019562" y="6190029"/>
              <a:ext cx="260502" cy="278379"/>
              <a:chOff x="3003479" y="6157029"/>
              <a:chExt cx="292765" cy="312856"/>
            </a:xfrm>
          </p:grpSpPr>
          <p:pic>
            <p:nvPicPr>
              <p:cNvPr id="93" name="Рисунок 92"/>
              <p:cNvPicPr>
                <a:picLocks noChangeAspect="1"/>
              </p:cNvPicPr>
              <p:nvPr/>
            </p:nvPicPr>
            <p:blipFill>
              <a:blip r:embed="rId1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32720" y="6163421"/>
                <a:ext cx="263524" cy="263524"/>
              </a:xfrm>
              <a:prstGeom prst="rect">
                <a:avLst/>
              </a:prstGeom>
            </p:spPr>
          </p:pic>
          <p:pic>
            <p:nvPicPr>
              <p:cNvPr id="100" name="Рисунок 99"/>
              <p:cNvPicPr>
                <a:picLocks noChangeAspect="1"/>
              </p:cNvPicPr>
              <p:nvPr/>
            </p:nvPicPr>
            <p:blipFill>
              <a:blip r:embed="rId1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lumMod val="75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453888">
                <a:off x="3003479" y="6157029"/>
                <a:ext cx="265521" cy="312856"/>
              </a:xfrm>
              <a:prstGeom prst="rect">
                <a:avLst/>
              </a:prstGeom>
            </p:spPr>
          </p:pic>
        </p:grpSp>
        <p:sp>
          <p:nvSpPr>
            <p:cNvPr id="79" name="Равнобедренный треугольник 78"/>
            <p:cNvSpPr/>
            <p:nvPr/>
          </p:nvSpPr>
          <p:spPr>
            <a:xfrm>
              <a:off x="2859904" y="5720389"/>
              <a:ext cx="346176" cy="85760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uk-UA"/>
            </a:p>
          </p:txBody>
        </p:sp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19" cstate="print">
              <a:duotone>
                <a:prstClr val="black"/>
                <a:schemeClr val="accent2">
                  <a:lumMod val="75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6158" y="5804642"/>
              <a:ext cx="310860" cy="310860"/>
            </a:xfrm>
            <a:prstGeom prst="rect">
              <a:avLst/>
            </a:prstGeom>
          </p:spPr>
        </p:pic>
        <p:sp>
          <p:nvSpPr>
            <p:cNvPr id="81" name="Прямоугольник 80"/>
            <p:cNvSpPr/>
            <p:nvPr/>
          </p:nvSpPr>
          <p:spPr>
            <a:xfrm>
              <a:off x="2875784" y="5801384"/>
              <a:ext cx="155621" cy="31445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uk-UA"/>
            </a:p>
          </p:txBody>
        </p:sp>
        <p:sp>
          <p:nvSpPr>
            <p:cNvPr id="83" name="Прямоугольный треугольник 82"/>
            <p:cNvSpPr/>
            <p:nvPr/>
          </p:nvSpPr>
          <p:spPr>
            <a:xfrm flipH="1">
              <a:off x="2859904" y="5717212"/>
              <a:ext cx="171500" cy="88937"/>
            </a:xfrm>
            <a:prstGeom prst="rtTriangl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uk-UA"/>
            </a:p>
          </p:txBody>
        </p:sp>
        <p:sp>
          <p:nvSpPr>
            <p:cNvPr id="84" name="Блок-схема: ссылка на другую страницу 83"/>
            <p:cNvSpPr/>
            <p:nvPr/>
          </p:nvSpPr>
          <p:spPr>
            <a:xfrm>
              <a:off x="3009173" y="5755328"/>
              <a:ext cx="46051" cy="46056"/>
            </a:xfrm>
            <a:prstGeom prst="flowChartOffpageConnector">
              <a:avLst/>
            </a:prstGeom>
            <a:solidFill>
              <a:srgbClr val="DFF1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uk-UA"/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2975826" y="5839500"/>
              <a:ext cx="36523" cy="34939"/>
            </a:xfrm>
            <a:prstGeom prst="rect">
              <a:avLst/>
            </a:prstGeom>
            <a:solidFill>
              <a:srgbClr val="DFF1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uk-UA"/>
            </a:p>
          </p:txBody>
        </p:sp>
        <p:sp>
          <p:nvSpPr>
            <p:cNvPr id="86" name="Прямоугольник 85"/>
            <p:cNvSpPr/>
            <p:nvPr/>
          </p:nvSpPr>
          <p:spPr>
            <a:xfrm>
              <a:off x="2912308" y="5841088"/>
              <a:ext cx="36523" cy="36527"/>
            </a:xfrm>
            <a:prstGeom prst="rect">
              <a:avLst/>
            </a:prstGeom>
            <a:solidFill>
              <a:srgbClr val="DFF1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uk-UA"/>
            </a:p>
          </p:txBody>
        </p:sp>
        <p:sp>
          <p:nvSpPr>
            <p:cNvPr id="87" name="Прямоугольник 86"/>
            <p:cNvSpPr/>
            <p:nvPr/>
          </p:nvSpPr>
          <p:spPr>
            <a:xfrm>
              <a:off x="2975826" y="5903026"/>
              <a:ext cx="36523" cy="36528"/>
            </a:xfrm>
            <a:prstGeom prst="rect">
              <a:avLst/>
            </a:prstGeom>
            <a:solidFill>
              <a:srgbClr val="DFF1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uk-UA"/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2912308" y="5904614"/>
              <a:ext cx="36523" cy="36527"/>
            </a:xfrm>
            <a:prstGeom prst="rect">
              <a:avLst/>
            </a:prstGeom>
            <a:solidFill>
              <a:srgbClr val="DFF1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uk-UA"/>
            </a:p>
          </p:txBody>
        </p:sp>
        <p:sp>
          <p:nvSpPr>
            <p:cNvPr id="89" name="Прямоугольник 88"/>
            <p:cNvSpPr/>
            <p:nvPr/>
          </p:nvSpPr>
          <p:spPr>
            <a:xfrm>
              <a:off x="2975826" y="5964964"/>
              <a:ext cx="36523" cy="36527"/>
            </a:xfrm>
            <a:prstGeom prst="rect">
              <a:avLst/>
            </a:prstGeom>
            <a:solidFill>
              <a:srgbClr val="DFF1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uk-UA"/>
            </a:p>
          </p:txBody>
        </p:sp>
        <p:sp>
          <p:nvSpPr>
            <p:cNvPr id="90" name="Прямоугольник 89"/>
            <p:cNvSpPr/>
            <p:nvPr/>
          </p:nvSpPr>
          <p:spPr>
            <a:xfrm>
              <a:off x="2912308" y="5968140"/>
              <a:ext cx="36523" cy="34939"/>
            </a:xfrm>
            <a:prstGeom prst="rect">
              <a:avLst/>
            </a:prstGeom>
            <a:solidFill>
              <a:srgbClr val="DFF1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uk-UA"/>
            </a:p>
          </p:txBody>
        </p:sp>
        <p:cxnSp>
          <p:nvCxnSpPr>
            <p:cNvPr id="91" name="Прямая соединительная линия 90"/>
            <p:cNvCxnSpPr/>
            <p:nvPr/>
          </p:nvCxnSpPr>
          <p:spPr>
            <a:xfrm>
              <a:off x="3031404" y="5679097"/>
              <a:ext cx="0" cy="466917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840" name="Рисунок 103"/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813" y="3858195"/>
            <a:ext cx="2159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" name="Рисунок 11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3326" y="6067517"/>
            <a:ext cx="834675" cy="790159"/>
          </a:xfrm>
          <a:prstGeom prst="rect">
            <a:avLst/>
          </a:prstGeom>
        </p:spPr>
      </p:pic>
      <p:sp>
        <p:nvSpPr>
          <p:cNvPr id="11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400256" y="6376244"/>
            <a:ext cx="2133600" cy="365125"/>
          </a:xfrm>
        </p:spPr>
        <p:txBody>
          <a:bodyPr/>
          <a:lstStyle/>
          <a:p>
            <a:fld id="{0D191B1D-3629-446E-978D-7B7D27B3DA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533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6F46414-DE4A-4E37-9CA0-2B6A57D25D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3900" y="4598988"/>
            <a:ext cx="270668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ru-RU" sz="2400" b="1" dirty="0">
                <a:solidFill>
                  <a:srgbClr val="1F585B"/>
                </a:solidFill>
                <a:latin typeface="Century Gothic" pitchFamily="34" charset="0"/>
              </a:rPr>
              <a:t>понад </a:t>
            </a:r>
            <a:r>
              <a:rPr lang="uk-UA" altLang="ru-RU" sz="2400" b="1" dirty="0" smtClean="0">
                <a:solidFill>
                  <a:srgbClr val="1F585B"/>
                </a:solidFill>
                <a:latin typeface="Century Gothic" pitchFamily="34" charset="0"/>
              </a:rPr>
              <a:t>0,54 </a:t>
            </a:r>
            <a:r>
              <a:rPr lang="uk-UA" altLang="ru-RU" sz="2400" b="1" dirty="0">
                <a:solidFill>
                  <a:srgbClr val="1F585B"/>
                </a:solidFill>
                <a:latin typeface="Century Gothic" pitchFamily="34" charset="0"/>
              </a:rPr>
              <a:t>млн грн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ru-RU" sz="2000" dirty="0">
                <a:solidFill>
                  <a:srgbClr val="266068"/>
                </a:solidFill>
                <a:latin typeface="Century Gothic" pitchFamily="34" charset="0"/>
              </a:rPr>
              <a:t>щороку під час дії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ru-RU" sz="2000" dirty="0">
                <a:solidFill>
                  <a:srgbClr val="266068"/>
                </a:solidFill>
                <a:latin typeface="Century Gothic" pitchFamily="34" charset="0"/>
              </a:rPr>
              <a:t>ЕСКО-договорів 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xmlns="" id="{B4DCE189-ABD1-4BA1-ADAD-6BA8CD0CA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5476" y="2000251"/>
            <a:ext cx="89328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ru-RU" b="1" dirty="0">
                <a:solidFill>
                  <a:srgbClr val="1F585B"/>
                </a:solidFill>
                <a:latin typeface="Century Gothic" pitchFamily="34" charset="0"/>
              </a:rPr>
              <a:t>Фінансово-економічні вигоди для бюджету:</a:t>
            </a:r>
            <a:endParaRPr lang="ru-RU" altLang="ru-RU" b="1" dirty="0">
              <a:solidFill>
                <a:srgbClr val="1F585B"/>
              </a:solidFill>
              <a:latin typeface="Century Gothic" pitchFamily="34" charset="0"/>
            </a:endParaRP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xmlns="" id="{05424531-927D-4B1D-A0C8-68A2052C54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800" y="2605088"/>
            <a:ext cx="6336703" cy="831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ru-RU" sz="2400" b="1" dirty="0">
                <a:solidFill>
                  <a:srgbClr val="1F585B"/>
                </a:solidFill>
                <a:latin typeface="Century Gothic" pitchFamily="34" charset="0"/>
              </a:rPr>
              <a:t>Економія понад </a:t>
            </a:r>
            <a:r>
              <a:rPr lang="uk-UA" altLang="ru-RU" sz="2400" b="1" dirty="0" smtClean="0">
                <a:solidFill>
                  <a:srgbClr val="1F585B"/>
                </a:solidFill>
                <a:latin typeface="Century Gothic" pitchFamily="34" charset="0"/>
              </a:rPr>
              <a:t>1,63 </a:t>
            </a:r>
            <a:r>
              <a:rPr lang="uk-UA" altLang="ru-RU" sz="2400" b="1" dirty="0">
                <a:solidFill>
                  <a:srgbClr val="1F585B"/>
                </a:solidFill>
                <a:latin typeface="Century Gothic" pitchFamily="34" charset="0"/>
              </a:rPr>
              <a:t>тис. </a:t>
            </a:r>
            <a:r>
              <a:rPr lang="uk-UA" altLang="ru-RU" sz="2400" b="1" dirty="0" err="1">
                <a:solidFill>
                  <a:srgbClr val="1F585B"/>
                </a:solidFill>
                <a:latin typeface="Century Gothic" pitchFamily="34" charset="0"/>
              </a:rPr>
              <a:t>Гкал</a:t>
            </a:r>
            <a:endParaRPr lang="uk-UA" altLang="ru-RU" sz="2400" b="1" dirty="0">
              <a:solidFill>
                <a:srgbClr val="1F585B"/>
              </a:solidFill>
              <a:latin typeface="Century Gothic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ru-RU" sz="2400" dirty="0">
                <a:solidFill>
                  <a:srgbClr val="266068"/>
                </a:solidFill>
                <a:latin typeface="Century Gothic" pitchFamily="34" charset="0"/>
              </a:rPr>
              <a:t>енергії щороку</a:t>
            </a:r>
            <a:endParaRPr lang="ru-RU" altLang="ru-RU" sz="2400" b="1" dirty="0">
              <a:solidFill>
                <a:srgbClr val="266068"/>
              </a:solidFill>
              <a:latin typeface="Century Gothic" pitchFamily="34" charset="0"/>
            </a:endParaRPr>
          </a:p>
        </p:txBody>
      </p:sp>
      <p:sp>
        <p:nvSpPr>
          <p:cNvPr id="7" name="TextBox 68">
            <a:extLst>
              <a:ext uri="{FF2B5EF4-FFF2-40B4-BE49-F238E27FC236}">
                <a16:creationId xmlns:a16="http://schemas.microsoft.com/office/drawing/2014/main" xmlns="" id="{386F6BF2-F502-4B07-A205-9EED02349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7725" y="884238"/>
            <a:ext cx="28956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ru-RU" sz="2200" b="1" dirty="0">
                <a:solidFill>
                  <a:srgbClr val="7030A0"/>
                </a:solidFill>
                <a:latin typeface="Century Gothic" pitchFamily="34" charset="0"/>
              </a:rPr>
              <a:t>10 об</a:t>
            </a:r>
            <a:r>
              <a:rPr lang="en-US" altLang="ru-RU" sz="2200" b="1" dirty="0">
                <a:solidFill>
                  <a:srgbClr val="7030A0"/>
                </a:solidFill>
                <a:latin typeface="Century Gothic" pitchFamily="34" charset="0"/>
              </a:rPr>
              <a:t>’</a:t>
            </a:r>
            <a:r>
              <a:rPr lang="uk-UA" altLang="ru-RU" sz="2200" b="1" dirty="0" err="1">
                <a:solidFill>
                  <a:srgbClr val="7030A0"/>
                </a:solidFill>
                <a:latin typeface="Century Gothic" pitchFamily="34" charset="0"/>
              </a:rPr>
              <a:t>єктів</a:t>
            </a:r>
            <a:r>
              <a:rPr lang="uk-UA" altLang="ru-RU" sz="2200" b="1" dirty="0">
                <a:solidFill>
                  <a:srgbClr val="7030A0"/>
                </a:solidFill>
                <a:latin typeface="Century Gothic" pitchFamily="34" charset="0"/>
              </a:rPr>
              <a:t>     </a:t>
            </a:r>
            <a:r>
              <a:rPr lang="uk-UA" altLang="ru-RU" sz="2200" dirty="0">
                <a:solidFill>
                  <a:srgbClr val="7030A0"/>
                </a:solidFill>
                <a:latin typeface="Century Gothic" pitchFamily="34" charset="0"/>
              </a:rPr>
              <a:t>бюджетної сфери</a:t>
            </a:r>
          </a:p>
        </p:txBody>
      </p:sp>
      <p:sp>
        <p:nvSpPr>
          <p:cNvPr id="8" name="TextBox 71">
            <a:extLst>
              <a:ext uri="{FF2B5EF4-FFF2-40B4-BE49-F238E27FC236}">
                <a16:creationId xmlns:a16="http://schemas.microsoft.com/office/drawing/2014/main" xmlns="" id="{67BC4575-71D1-4741-ABAF-00C4EDD4C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2539" y="885825"/>
            <a:ext cx="346233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ru-RU" sz="2200" b="1" dirty="0">
                <a:solidFill>
                  <a:srgbClr val="7030A0"/>
                </a:solidFill>
                <a:latin typeface="Century Gothic" pitchFamily="34" charset="0"/>
              </a:rPr>
              <a:t>≈ 6,5 років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ru-RU" sz="2200" dirty="0">
                <a:solidFill>
                  <a:srgbClr val="7030A0"/>
                </a:solidFill>
                <a:latin typeface="Century Gothic" pitchFamily="34" charset="0"/>
              </a:rPr>
              <a:t>строк договорів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55B787BB-9FD6-4BE2-8EBF-28EE19946A42}"/>
              </a:ext>
            </a:extLst>
          </p:cNvPr>
          <p:cNvSpPr>
            <a:spLocks noChangeAspect="1"/>
          </p:cNvSpPr>
          <p:nvPr/>
        </p:nvSpPr>
        <p:spPr>
          <a:xfrm>
            <a:off x="2344738" y="781051"/>
            <a:ext cx="982662" cy="98266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pic>
        <p:nvPicPr>
          <p:cNvPr id="10" name="Рисунок 96">
            <a:extLst>
              <a:ext uri="{FF2B5EF4-FFF2-40B4-BE49-F238E27FC236}">
                <a16:creationId xmlns:a16="http://schemas.microsoft.com/office/drawing/2014/main" xmlns="" id="{C4D77183-F8BC-414E-B447-8DBA383F71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150" y="841375"/>
            <a:ext cx="73183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Группа 113">
            <a:extLst>
              <a:ext uri="{FF2B5EF4-FFF2-40B4-BE49-F238E27FC236}">
                <a16:creationId xmlns:a16="http://schemas.microsoft.com/office/drawing/2014/main" xmlns="" id="{FA3D428C-DA95-44C6-B7E3-6CE18D2B3E38}"/>
              </a:ext>
            </a:extLst>
          </p:cNvPr>
          <p:cNvGrpSpPr>
            <a:grpSpLocks/>
          </p:cNvGrpSpPr>
          <p:nvPr/>
        </p:nvGrpSpPr>
        <p:grpSpPr bwMode="auto">
          <a:xfrm>
            <a:off x="6588126" y="765176"/>
            <a:ext cx="1046163" cy="1044575"/>
            <a:chOff x="4759325" y="901699"/>
            <a:chExt cx="1045866" cy="1045760"/>
          </a:xfrm>
        </p:grpSpPr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xmlns="" id="{E441BE3F-044B-483F-B6E2-E83E3C12A0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59325" y="935075"/>
              <a:ext cx="980796" cy="982188"/>
            </a:xfrm>
            <a:prstGeom prst="ellipse">
              <a:avLst/>
            </a:prstGeom>
            <a:solidFill>
              <a:srgbClr val="FFED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uk-UA"/>
            </a:p>
          </p:txBody>
        </p:sp>
        <p:pic>
          <p:nvPicPr>
            <p:cNvPr id="13" name="Рисунок 111">
              <a:extLst>
                <a:ext uri="{FF2B5EF4-FFF2-40B4-BE49-F238E27FC236}">
                  <a16:creationId xmlns:a16="http://schemas.microsoft.com/office/drawing/2014/main" xmlns="" id="{842764AB-489B-4388-967D-1D9DE47FCA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9433" y="901699"/>
              <a:ext cx="1045758" cy="104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Рисунок 112">
              <a:extLst>
                <a:ext uri="{FF2B5EF4-FFF2-40B4-BE49-F238E27FC236}">
                  <a16:creationId xmlns:a16="http://schemas.microsoft.com/office/drawing/2014/main" xmlns="" id="{78BE2C73-BFF1-48B8-A265-C45424133E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5053" y="1445810"/>
              <a:ext cx="327683" cy="327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EBE654C0-9C2B-4511-9DED-BD19E8A54FA5}"/>
              </a:ext>
            </a:extLst>
          </p:cNvPr>
          <p:cNvSpPr/>
          <p:nvPr/>
        </p:nvSpPr>
        <p:spPr>
          <a:xfrm rot="10800000">
            <a:off x="2843214" y="889001"/>
            <a:ext cx="128587" cy="98425"/>
          </a:xfrm>
          <a:prstGeom prst="rect">
            <a:avLst/>
          </a:prstGeom>
          <a:gradFill>
            <a:gsLst>
              <a:gs pos="50000">
                <a:schemeClr val="accent4"/>
              </a:gs>
              <a:gs pos="51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grpSp>
        <p:nvGrpSpPr>
          <p:cNvPr id="16" name="Группа 119">
            <a:extLst>
              <a:ext uri="{FF2B5EF4-FFF2-40B4-BE49-F238E27FC236}">
                <a16:creationId xmlns:a16="http://schemas.microsoft.com/office/drawing/2014/main" xmlns="" id="{CFEFA0AB-9C7A-484F-9B4C-840CA28D46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071664" y="2608015"/>
            <a:ext cx="817563" cy="815975"/>
            <a:chOff x="732345" y="2951606"/>
            <a:chExt cx="983116" cy="981513"/>
          </a:xfrm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xmlns="" id="{3546B1DC-CED2-480B-91BD-BFD25301E4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2345" y="2951606"/>
              <a:ext cx="981206" cy="981513"/>
            </a:xfrm>
            <a:prstGeom prst="ellipse">
              <a:avLst/>
            </a:prstGeom>
            <a:solidFill>
              <a:srgbClr val="DFF1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uk-UA"/>
            </a:p>
          </p:txBody>
        </p:sp>
        <p:graphicFrame>
          <p:nvGraphicFramePr>
            <p:cNvPr id="18" name="Диаграмма 56">
              <a:extLst>
                <a:ext uri="{FF2B5EF4-FFF2-40B4-BE49-F238E27FC236}">
                  <a16:creationId xmlns:a16="http://schemas.microsoft.com/office/drawing/2014/main" xmlns="" id="{E29818C5-BA00-4E4C-B700-60EB566BE006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757962" y="2901088"/>
            <a:ext cx="1018687" cy="960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6" name="Диаграмма" r:id="rId6" imgW="853514" imgH="804742" progId="Excel.Chart.8">
                    <p:embed/>
                  </p:oleObj>
                </mc:Choice>
                <mc:Fallback>
                  <p:oleObj name="Диаграмма" r:id="rId6" imgW="853514" imgH="804742" progId="Excel.Chart.8">
                    <p:embed/>
                    <p:pic>
                      <p:nvPicPr>
                        <p:cNvPr id="18" name="Диаграмма 56">
                          <a:extLst>
                            <a:ext uri="{FF2B5EF4-FFF2-40B4-BE49-F238E27FC236}">
                              <a16:creationId xmlns:a16="http://schemas.microsoft.com/office/drawing/2014/main" xmlns="" id="{E29818C5-BA00-4E4C-B700-60EB566BE006}"/>
                            </a:ext>
                          </a:extLst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7962" y="2901088"/>
                          <a:ext cx="1018687" cy="9605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" name="Группа 127">
            <a:extLst>
              <a:ext uri="{FF2B5EF4-FFF2-40B4-BE49-F238E27FC236}">
                <a16:creationId xmlns:a16="http://schemas.microsoft.com/office/drawing/2014/main" xmlns="" id="{756E77C9-4BE0-424C-81E7-F4A1B399672E}"/>
              </a:ext>
            </a:extLst>
          </p:cNvPr>
          <p:cNvGrpSpPr>
            <a:grpSpLocks/>
          </p:cNvGrpSpPr>
          <p:nvPr/>
        </p:nvGrpSpPr>
        <p:grpSpPr bwMode="auto">
          <a:xfrm>
            <a:off x="2425701" y="4598989"/>
            <a:ext cx="815975" cy="815975"/>
            <a:chOff x="1206712" y="4099652"/>
            <a:chExt cx="816214" cy="816214"/>
          </a:xfrm>
        </p:grpSpPr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xmlns="" id="{CE456525-93AD-4E5C-A6A6-E64D20D108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06712" y="4099652"/>
              <a:ext cx="816214" cy="816214"/>
            </a:xfrm>
            <a:prstGeom prst="ellipse">
              <a:avLst/>
            </a:prstGeom>
            <a:solidFill>
              <a:srgbClr val="DFF1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uk-UA"/>
            </a:p>
          </p:txBody>
        </p:sp>
        <p:pic>
          <p:nvPicPr>
            <p:cNvPr id="21" name="Рисунок 123">
              <a:extLst>
                <a:ext uri="{FF2B5EF4-FFF2-40B4-BE49-F238E27FC236}">
                  <a16:creationId xmlns:a16="http://schemas.microsoft.com/office/drawing/2014/main" xmlns="" id="{1425B727-3286-4D4B-BD1D-DF7559ACC1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6515" y="4192052"/>
              <a:ext cx="589221" cy="589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TextBox 128">
            <a:extLst>
              <a:ext uri="{FF2B5EF4-FFF2-40B4-BE49-F238E27FC236}">
                <a16:creationId xmlns:a16="http://schemas.microsoft.com/office/drawing/2014/main" xmlns="" id="{DDA6271A-5872-42E9-B069-4FC3C181A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7689" y="3933826"/>
            <a:ext cx="8931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ru-RU" sz="2400" b="1">
                <a:solidFill>
                  <a:srgbClr val="1F585B"/>
                </a:solidFill>
                <a:latin typeface="Century Gothic" pitchFamily="34" charset="0"/>
              </a:rPr>
              <a:t>Економія бюджетних коштів щороку: </a:t>
            </a:r>
          </a:p>
        </p:txBody>
      </p:sp>
      <p:sp>
        <p:nvSpPr>
          <p:cNvPr id="23" name="TextBox 129">
            <a:extLst>
              <a:ext uri="{FF2B5EF4-FFF2-40B4-BE49-F238E27FC236}">
                <a16:creationId xmlns:a16="http://schemas.microsoft.com/office/drawing/2014/main" xmlns="" id="{C8C6A283-3E52-487E-9132-CA01C75FB3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8713" y="4598989"/>
            <a:ext cx="351383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uk-UA" altLang="ru-RU" sz="2400" b="1" dirty="0">
                <a:solidFill>
                  <a:srgbClr val="1F585B"/>
                </a:solidFill>
                <a:latin typeface="Century Gothic" pitchFamily="34" charset="0"/>
              </a:rPr>
              <a:t>Понад </a:t>
            </a:r>
            <a:r>
              <a:rPr lang="uk-UA" altLang="ru-RU" sz="2400" b="1" dirty="0" smtClean="0">
                <a:solidFill>
                  <a:srgbClr val="1F585B"/>
                </a:solidFill>
                <a:latin typeface="Century Gothic" pitchFamily="34" charset="0"/>
              </a:rPr>
              <a:t>2,8 </a:t>
            </a:r>
            <a:r>
              <a:rPr lang="uk-UA" altLang="ru-RU" sz="2400" b="1" dirty="0">
                <a:solidFill>
                  <a:srgbClr val="1F585B"/>
                </a:solidFill>
                <a:latin typeface="Century Gothic" pitchFamily="34" charset="0"/>
              </a:rPr>
              <a:t>млн грн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ru-RU" sz="2000" dirty="0">
                <a:solidFill>
                  <a:srgbClr val="266068"/>
                </a:solidFill>
                <a:latin typeface="Century Gothic" pitchFamily="34" charset="0"/>
              </a:rPr>
              <a:t>щороку після завершення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ru-RU" sz="2000" dirty="0">
                <a:solidFill>
                  <a:srgbClr val="266068"/>
                </a:solidFill>
                <a:latin typeface="Century Gothic" pitchFamily="34" charset="0"/>
              </a:rPr>
              <a:t>ЕСКО-договорів</a:t>
            </a:r>
          </a:p>
        </p:txBody>
      </p:sp>
      <p:grpSp>
        <p:nvGrpSpPr>
          <p:cNvPr id="24" name="Группа 130">
            <a:extLst>
              <a:ext uri="{FF2B5EF4-FFF2-40B4-BE49-F238E27FC236}">
                <a16:creationId xmlns:a16="http://schemas.microsoft.com/office/drawing/2014/main" xmlns="" id="{C58137FF-1873-414D-9DE3-CF599A1EBC89}"/>
              </a:ext>
            </a:extLst>
          </p:cNvPr>
          <p:cNvGrpSpPr>
            <a:grpSpLocks/>
          </p:cNvGrpSpPr>
          <p:nvPr/>
        </p:nvGrpSpPr>
        <p:grpSpPr bwMode="auto">
          <a:xfrm>
            <a:off x="6529388" y="4592639"/>
            <a:ext cx="815975" cy="822325"/>
            <a:chOff x="1206712" y="4099652"/>
            <a:chExt cx="816214" cy="816214"/>
          </a:xfrm>
        </p:grpSpPr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xmlns="" id="{1268471A-978B-4B0C-BEA8-802234AE61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06712" y="4099652"/>
              <a:ext cx="816214" cy="816214"/>
            </a:xfrm>
            <a:prstGeom prst="ellipse">
              <a:avLst/>
            </a:prstGeom>
            <a:solidFill>
              <a:srgbClr val="DFF1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uk-UA"/>
            </a:p>
          </p:txBody>
        </p:sp>
        <p:pic>
          <p:nvPicPr>
            <p:cNvPr id="26" name="Рисунок 132">
              <a:extLst>
                <a:ext uri="{FF2B5EF4-FFF2-40B4-BE49-F238E27FC236}">
                  <a16:creationId xmlns:a16="http://schemas.microsoft.com/office/drawing/2014/main" xmlns="" id="{2D322AED-0BE9-4732-9217-EF877A76F1D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6515" y="4192052"/>
              <a:ext cx="589221" cy="589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7FF422A2-216C-4AB7-BC4C-587FCF9B4093}"/>
              </a:ext>
            </a:extLst>
          </p:cNvPr>
          <p:cNvCxnSpPr/>
          <p:nvPr/>
        </p:nvCxnSpPr>
        <p:spPr>
          <a:xfrm flipH="1">
            <a:off x="6261100" y="4597401"/>
            <a:ext cx="0" cy="68262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Стрелка вниз 9">
            <a:extLst>
              <a:ext uri="{FF2B5EF4-FFF2-40B4-BE49-F238E27FC236}">
                <a16:creationId xmlns:a16="http://schemas.microsoft.com/office/drawing/2014/main" xmlns="" id="{F0CDD2E7-FC96-4248-B91E-480DE19296D6}"/>
              </a:ext>
            </a:extLst>
          </p:cNvPr>
          <p:cNvSpPr/>
          <p:nvPr/>
        </p:nvSpPr>
        <p:spPr>
          <a:xfrm>
            <a:off x="5937251" y="3509963"/>
            <a:ext cx="657225" cy="423862"/>
          </a:xfrm>
          <a:prstGeom prst="downArrow">
            <a:avLst/>
          </a:prstGeom>
          <a:solidFill>
            <a:srgbClr val="41A7B5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TextBox 1">
            <a:extLst>
              <a:ext uri="{FF2B5EF4-FFF2-40B4-BE49-F238E27FC236}">
                <a16:creationId xmlns:a16="http://schemas.microsoft.com/office/drawing/2014/main" xmlns="" id="{8A569A19-5FB9-4A34-9428-1BE7D5F25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1376" y="15875"/>
            <a:ext cx="84121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uk-UA" sz="3200" b="1" dirty="0" smtClean="0">
                <a:solidFill>
                  <a:srgbClr val="2A767A"/>
                </a:solidFill>
                <a:cs typeface="Times New Roman" pitchFamily="18" charset="0"/>
              </a:rPr>
              <a:t>Фактичні результати за 2019-2021 роки</a:t>
            </a:r>
            <a:endParaRPr lang="uk-UA" altLang="uk-UA" sz="3200" b="1" dirty="0">
              <a:solidFill>
                <a:srgbClr val="2A767A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648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4122232"/>
            <a:ext cx="1728192" cy="2301938"/>
          </a:xfrm>
          <a:prstGeom prst="rect">
            <a:avLst/>
          </a:prstGeom>
        </p:spPr>
      </p:pic>
      <p:sp>
        <p:nvSpPr>
          <p:cNvPr id="6" name="Крест 5"/>
          <p:cNvSpPr/>
          <p:nvPr/>
        </p:nvSpPr>
        <p:spPr>
          <a:xfrm>
            <a:off x="5072604" y="5195688"/>
            <a:ext cx="398255" cy="393552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Picture 2" descr="Результат пошуку зображень за запитом &quot;семпал свту-11т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2" t="24231" r="25504" b="41759"/>
          <a:stretch/>
        </p:blipFill>
        <p:spPr bwMode="auto">
          <a:xfrm>
            <a:off x="5853770" y="4573372"/>
            <a:ext cx="1872209" cy="16381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251858"/>
              </p:ext>
            </p:extLst>
          </p:nvPr>
        </p:nvGraphicFramePr>
        <p:xfrm>
          <a:off x="8138029" y="5589240"/>
          <a:ext cx="3924300" cy="1143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85900">
                  <a:extLst>
                    <a:ext uri="{9D8B030D-6E8A-4147-A177-3AD203B41FA5}">
                      <a16:colId xmlns:a16="http://schemas.microsoft.com/office/drawing/2014/main" xmlns="" val="391242562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96013390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883757146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Щорічні вигоди (Економія бюджетних коштів)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err="1">
                          <a:effectLst/>
                        </a:rPr>
                        <a:t>Під</a:t>
                      </a:r>
                      <a:r>
                        <a:rPr lang="ru-RU" sz="1100" u="none" strike="noStrike" dirty="0">
                          <a:effectLst/>
                        </a:rPr>
                        <a:t> час дії </a:t>
                      </a:r>
                      <a:r>
                        <a:rPr lang="ru-RU" sz="1100" u="none" strike="noStrike" dirty="0" smtClean="0">
                          <a:effectLst/>
                        </a:rPr>
                        <a:t>енергосервісних </a:t>
                      </a:r>
                      <a:r>
                        <a:rPr lang="ru-RU" sz="1100" u="none" strike="noStrike" dirty="0" err="1" smtClean="0">
                          <a:effectLst/>
                        </a:rPr>
                        <a:t>договорів</a:t>
                      </a:r>
                      <a:r>
                        <a:rPr lang="ru-RU" sz="1100" u="none" strike="noStrike" dirty="0" smtClean="0">
                          <a:effectLst/>
                        </a:rPr>
                        <a:t>, </a:t>
                      </a:r>
                      <a:r>
                        <a:rPr lang="ru-RU" sz="1100" u="none" strike="noStrike" dirty="0">
                          <a:effectLst/>
                        </a:rPr>
                        <a:t>грн.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err="1">
                          <a:effectLst/>
                        </a:rPr>
                        <a:t>Після</a:t>
                      </a:r>
                      <a:r>
                        <a:rPr lang="ru-RU" sz="1100" u="none" strike="noStrike" dirty="0">
                          <a:effectLst/>
                        </a:rPr>
                        <a:t> </a:t>
                      </a:r>
                      <a:r>
                        <a:rPr lang="ru-RU" sz="1100" u="none" strike="noStrike" dirty="0" err="1">
                          <a:effectLst/>
                        </a:rPr>
                        <a:t>завершення</a:t>
                      </a:r>
                      <a:r>
                        <a:rPr lang="ru-RU" sz="1100" u="none" strike="noStrike" dirty="0">
                          <a:effectLst/>
                        </a:rPr>
                        <a:t> дії </a:t>
                      </a:r>
                      <a:r>
                        <a:rPr lang="ru-RU" sz="1100" u="none" strike="noStrike" dirty="0" smtClean="0">
                          <a:effectLst/>
                        </a:rPr>
                        <a:t>енергосервісних </a:t>
                      </a:r>
                      <a:r>
                        <a:rPr lang="ru-RU" sz="1100" u="none" strike="noStrike" dirty="0" err="1" smtClean="0">
                          <a:effectLst/>
                        </a:rPr>
                        <a:t>договорів</a:t>
                      </a:r>
                      <a:r>
                        <a:rPr lang="ru-RU" sz="1100" u="none" strike="noStrike" dirty="0" smtClean="0">
                          <a:effectLst/>
                        </a:rPr>
                        <a:t>, </a:t>
                      </a:r>
                      <a:r>
                        <a:rPr lang="ru-RU" sz="1100" u="none" strike="noStrike" dirty="0">
                          <a:effectLst/>
                        </a:rPr>
                        <a:t>грн.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7313085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u="none" strike="noStrike">
                          <a:effectLst/>
                        </a:rPr>
                        <a:t>Замовника</a:t>
                      </a:r>
                      <a:endParaRPr lang="uk-UA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u="none" strike="noStrike" dirty="0" smtClean="0">
                          <a:effectLst/>
                        </a:rPr>
                        <a:t>  376 935</a:t>
                      </a:r>
                      <a:endParaRPr lang="uk-UA" sz="1100" u="none" strike="noStrike" dirty="0"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u="none" strike="noStrike" dirty="0" smtClean="0">
                          <a:effectLst/>
                        </a:rPr>
                        <a:t>  2 493 436</a:t>
                      </a:r>
                      <a:endParaRPr lang="uk-UA" sz="1100" u="none" strike="noStrike" dirty="0">
                        <a:effectLst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0027647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u="none" strike="noStrike">
                          <a:effectLst/>
                        </a:rPr>
                        <a:t>Виконавця</a:t>
                      </a:r>
                      <a:endParaRPr lang="uk-UA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u="none" strike="noStrike" dirty="0" smtClean="0">
                          <a:effectLst/>
                        </a:rPr>
                        <a:t>  2</a:t>
                      </a:r>
                      <a:r>
                        <a:rPr lang="uk-UA" sz="1100" u="none" strike="noStrike" baseline="0" dirty="0" smtClean="0">
                          <a:effectLst/>
                        </a:rPr>
                        <a:t> 108 617</a:t>
                      </a:r>
                      <a:endParaRPr lang="uk-UA" sz="1100" u="none" strike="noStrike" dirty="0"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u="none" strike="noStrike" dirty="0">
                          <a:effectLst/>
                        </a:rPr>
                        <a:t>-</a:t>
                      </a:r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282969353"/>
                  </a:ext>
                </a:extLst>
              </a:tr>
            </a:tbl>
          </a:graphicData>
        </a:graphic>
      </p:graphicFrame>
      <p:graphicFrame>
        <p:nvGraphicFramePr>
          <p:cNvPr id="1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3646746"/>
              </p:ext>
            </p:extLst>
          </p:nvPr>
        </p:nvGraphicFramePr>
        <p:xfrm>
          <a:off x="191344" y="108019"/>
          <a:ext cx="11870986" cy="38970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00976">
                  <a:extLst>
                    <a:ext uri="{9D8B030D-6E8A-4147-A177-3AD203B41FA5}">
                      <a16:colId xmlns:a16="http://schemas.microsoft.com/office/drawing/2014/main" xmlns="" val="1609366232"/>
                    </a:ext>
                  </a:extLst>
                </a:gridCol>
                <a:gridCol w="1069535">
                  <a:extLst>
                    <a:ext uri="{9D8B030D-6E8A-4147-A177-3AD203B41FA5}">
                      <a16:colId xmlns:a16="http://schemas.microsoft.com/office/drawing/2014/main" xmlns="" val="404832654"/>
                    </a:ext>
                  </a:extLst>
                </a:gridCol>
                <a:gridCol w="593103">
                  <a:extLst>
                    <a:ext uri="{9D8B030D-6E8A-4147-A177-3AD203B41FA5}">
                      <a16:colId xmlns:a16="http://schemas.microsoft.com/office/drawing/2014/main" xmlns="" val="995082410"/>
                    </a:ext>
                  </a:extLst>
                </a:gridCol>
                <a:gridCol w="546016">
                  <a:extLst>
                    <a:ext uri="{9D8B030D-6E8A-4147-A177-3AD203B41FA5}">
                      <a16:colId xmlns:a16="http://schemas.microsoft.com/office/drawing/2014/main" xmlns="" val="700000188"/>
                    </a:ext>
                  </a:extLst>
                </a:gridCol>
                <a:gridCol w="711772">
                  <a:extLst>
                    <a:ext uri="{9D8B030D-6E8A-4147-A177-3AD203B41FA5}">
                      <a16:colId xmlns:a16="http://schemas.microsoft.com/office/drawing/2014/main" xmlns="" val="2363816208"/>
                    </a:ext>
                  </a:extLst>
                </a:gridCol>
                <a:gridCol w="994531">
                  <a:extLst>
                    <a:ext uri="{9D8B030D-6E8A-4147-A177-3AD203B41FA5}">
                      <a16:colId xmlns:a16="http://schemas.microsoft.com/office/drawing/2014/main" xmlns="" val="1241402791"/>
                    </a:ext>
                  </a:extLst>
                </a:gridCol>
                <a:gridCol w="819025">
                  <a:extLst>
                    <a:ext uri="{9D8B030D-6E8A-4147-A177-3AD203B41FA5}">
                      <a16:colId xmlns:a16="http://schemas.microsoft.com/office/drawing/2014/main" xmlns="" val="670560219"/>
                    </a:ext>
                  </a:extLst>
                </a:gridCol>
                <a:gridCol w="750773">
                  <a:extLst>
                    <a:ext uri="{9D8B030D-6E8A-4147-A177-3AD203B41FA5}">
                      <a16:colId xmlns:a16="http://schemas.microsoft.com/office/drawing/2014/main" xmlns="" val="2746059101"/>
                    </a:ext>
                  </a:extLst>
                </a:gridCol>
                <a:gridCol w="994531">
                  <a:extLst>
                    <a:ext uri="{9D8B030D-6E8A-4147-A177-3AD203B41FA5}">
                      <a16:colId xmlns:a16="http://schemas.microsoft.com/office/drawing/2014/main" xmlns="" val="1644770182"/>
                    </a:ext>
                  </a:extLst>
                </a:gridCol>
                <a:gridCol w="928716">
                  <a:extLst>
                    <a:ext uri="{9D8B030D-6E8A-4147-A177-3AD203B41FA5}">
                      <a16:colId xmlns:a16="http://schemas.microsoft.com/office/drawing/2014/main" xmlns="" val="1737619973"/>
                    </a:ext>
                  </a:extLst>
                </a:gridCol>
                <a:gridCol w="928716">
                  <a:extLst>
                    <a:ext uri="{9D8B030D-6E8A-4147-A177-3AD203B41FA5}">
                      <a16:colId xmlns:a16="http://schemas.microsoft.com/office/drawing/2014/main" xmlns="" val="3056912428"/>
                    </a:ext>
                  </a:extLst>
                </a:gridCol>
                <a:gridCol w="702021">
                  <a:extLst>
                    <a:ext uri="{9D8B030D-6E8A-4147-A177-3AD203B41FA5}">
                      <a16:colId xmlns:a16="http://schemas.microsoft.com/office/drawing/2014/main" xmlns="" val="272981003"/>
                    </a:ext>
                  </a:extLst>
                </a:gridCol>
                <a:gridCol w="731271">
                  <a:extLst>
                    <a:ext uri="{9D8B030D-6E8A-4147-A177-3AD203B41FA5}">
                      <a16:colId xmlns:a16="http://schemas.microsoft.com/office/drawing/2014/main" xmlns="" val="2116470700"/>
                    </a:ext>
                  </a:extLst>
                </a:gridCol>
              </a:tblGrid>
              <a:tr h="887069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u="none" strike="noStrike" dirty="0">
                          <a:effectLst/>
                        </a:rPr>
                        <a:t>Назва об`єкта</a:t>
                      </a:r>
                      <a:endParaRPr lang="uk-UA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u="none" strike="noStrike" dirty="0">
                          <a:effectLst/>
                        </a:rPr>
                        <a:t>Адреса</a:t>
                      </a:r>
                      <a:endParaRPr lang="uk-UA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u="none" strike="noStrike">
                          <a:effectLst/>
                        </a:rPr>
                        <a:t>Площа </a:t>
                      </a:r>
                      <a:br>
                        <a:rPr lang="uk-UA" sz="800" u="none" strike="noStrike">
                          <a:effectLst/>
                        </a:rPr>
                      </a:br>
                      <a:r>
                        <a:rPr lang="uk-UA" sz="800" u="none" strike="noStrike">
                          <a:effectLst/>
                        </a:rPr>
                        <a:t>опалення,</a:t>
                      </a:r>
                      <a:br>
                        <a:rPr lang="uk-UA" sz="800" u="none" strike="noStrike">
                          <a:effectLst/>
                        </a:rPr>
                      </a:br>
                      <a:r>
                        <a:rPr lang="uk-UA" sz="800" u="none" strike="noStrike">
                          <a:effectLst/>
                        </a:rPr>
                        <a:t> м. кв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u="none" strike="noStrike" dirty="0">
                          <a:effectLst/>
                        </a:rPr>
                        <a:t>Доля економії, що підлягає сплаті ЕСКО</a:t>
                      </a:r>
                      <a:endParaRPr lang="uk-UA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err="1">
                          <a:effectLst/>
                        </a:rPr>
                        <a:t>Базовий</a:t>
                      </a:r>
                      <a:r>
                        <a:rPr lang="ru-RU" sz="800" u="none" strike="noStrike" dirty="0">
                          <a:effectLst/>
                        </a:rPr>
                        <a:t> </a:t>
                      </a:r>
                      <a:r>
                        <a:rPr lang="ru-RU" sz="800" u="none" strike="noStrike" dirty="0" err="1">
                          <a:effectLst/>
                        </a:rPr>
                        <a:t>рівень</a:t>
                      </a:r>
                      <a:r>
                        <a:rPr lang="ru-RU" sz="800" u="none" strike="noStrike" dirty="0">
                          <a:effectLst/>
                        </a:rPr>
                        <a:t> (</a:t>
                      </a:r>
                      <a:r>
                        <a:rPr lang="ru-RU" sz="800" u="none" strike="noStrike" dirty="0" err="1">
                          <a:effectLst/>
                        </a:rPr>
                        <a:t>середнє</a:t>
                      </a:r>
                      <a:r>
                        <a:rPr lang="ru-RU" sz="800" u="none" strike="noStrike" dirty="0">
                          <a:effectLst/>
                        </a:rPr>
                        <a:t> </a:t>
                      </a:r>
                      <a:r>
                        <a:rPr lang="ru-RU" sz="800" u="none" strike="noStrike" dirty="0" err="1">
                          <a:effectLst/>
                        </a:rPr>
                        <a:t>споживання</a:t>
                      </a:r>
                      <a:r>
                        <a:rPr lang="ru-RU" sz="800" u="none" strike="noStrike" dirty="0">
                          <a:effectLst/>
                        </a:rPr>
                        <a:t> </a:t>
                      </a:r>
                      <a:r>
                        <a:rPr lang="ru-RU" sz="800" u="none" strike="noStrike" dirty="0" err="1">
                          <a:effectLst/>
                        </a:rPr>
                        <a:t>теплової</a:t>
                      </a:r>
                      <a:r>
                        <a:rPr lang="ru-RU" sz="800" u="none" strike="noStrike" dirty="0">
                          <a:effectLst/>
                        </a:rPr>
                        <a:t> </a:t>
                      </a:r>
                      <a:r>
                        <a:rPr lang="ru-RU" sz="800" u="none" strike="noStrike" dirty="0" err="1">
                          <a:effectLst/>
                        </a:rPr>
                        <a:t>енергії</a:t>
                      </a:r>
                      <a:r>
                        <a:rPr lang="ru-RU" sz="800" u="none" strike="noStrike" dirty="0">
                          <a:effectLst/>
                        </a:rPr>
                        <a:t> за </a:t>
                      </a:r>
                      <a:r>
                        <a:rPr lang="ru-RU" sz="800" u="none" strike="noStrike" dirty="0" smtClean="0">
                          <a:effectLst/>
                        </a:rPr>
                        <a:t>2018-2020 </a:t>
                      </a:r>
                      <a:r>
                        <a:rPr lang="ru-RU" sz="800" u="none" strike="noStrike" dirty="0" err="1">
                          <a:effectLst/>
                        </a:rPr>
                        <a:t>р.р</a:t>
                      </a:r>
                      <a:r>
                        <a:rPr lang="ru-RU" sz="800" u="none" strike="noStrike" dirty="0">
                          <a:effectLst/>
                        </a:rPr>
                        <a:t>.)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Максимальна </a:t>
                      </a:r>
                      <a:r>
                        <a:rPr lang="ru-RU" sz="800" u="none" strike="noStrike" dirty="0" err="1">
                          <a:effectLst/>
                        </a:rPr>
                        <a:t>економія</a:t>
                      </a:r>
                      <a:r>
                        <a:rPr lang="ru-RU" sz="800" u="none" strike="noStrike" dirty="0">
                          <a:effectLst/>
                        </a:rPr>
                        <a:t> </a:t>
                      </a:r>
                      <a:r>
                        <a:rPr lang="ru-RU" sz="800" u="none" strike="noStrike" dirty="0" err="1">
                          <a:effectLst/>
                        </a:rPr>
                        <a:t>теплової</a:t>
                      </a:r>
                      <a:r>
                        <a:rPr lang="ru-RU" sz="800" u="none" strike="noStrike" dirty="0">
                          <a:effectLst/>
                        </a:rPr>
                        <a:t> </a:t>
                      </a:r>
                      <a:r>
                        <a:rPr lang="ru-RU" sz="800" u="none" strike="noStrike" dirty="0" err="1">
                          <a:effectLst/>
                        </a:rPr>
                        <a:t>енергії</a:t>
                      </a:r>
                      <a:r>
                        <a:rPr lang="ru-RU" sz="800" u="none" strike="noStrike" dirty="0">
                          <a:effectLst/>
                        </a:rPr>
                        <a:t> </a:t>
                      </a:r>
                      <a:r>
                        <a:rPr lang="ru-RU" sz="800" u="none" strike="noStrike" dirty="0" err="1">
                          <a:effectLst/>
                        </a:rPr>
                        <a:t>після</a:t>
                      </a:r>
                      <a:r>
                        <a:rPr lang="ru-RU" sz="800" u="none" strike="noStrike" dirty="0">
                          <a:effectLst/>
                        </a:rPr>
                        <a:t> </a:t>
                      </a:r>
                      <a:r>
                        <a:rPr lang="ru-RU" sz="800" u="none" strike="noStrike" dirty="0" err="1">
                          <a:effectLst/>
                        </a:rPr>
                        <a:t>впровадження</a:t>
                      </a:r>
                      <a:r>
                        <a:rPr lang="ru-RU" sz="800" u="none" strike="noStrike" dirty="0">
                          <a:effectLst/>
                        </a:rPr>
                        <a:t> ІТП,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Максимальна </a:t>
                      </a:r>
                      <a:r>
                        <a:rPr lang="ru-RU" sz="800" u="none" strike="noStrike" dirty="0" err="1">
                          <a:effectLst/>
                        </a:rPr>
                        <a:t>річна</a:t>
                      </a:r>
                      <a:r>
                        <a:rPr lang="ru-RU" sz="800" u="none" strike="noStrike" dirty="0">
                          <a:effectLst/>
                        </a:rPr>
                        <a:t> </a:t>
                      </a:r>
                      <a:r>
                        <a:rPr lang="ru-RU" sz="800" u="none" strike="noStrike" dirty="0" err="1">
                          <a:effectLst/>
                        </a:rPr>
                        <a:t>економія</a:t>
                      </a:r>
                      <a:r>
                        <a:rPr lang="ru-RU" sz="800" u="none" strike="noStrike" dirty="0">
                          <a:effectLst/>
                        </a:rPr>
                        <a:t> в </a:t>
                      </a:r>
                      <a:r>
                        <a:rPr lang="ru-RU" sz="800" u="none" strike="noStrike" dirty="0" err="1">
                          <a:effectLst/>
                        </a:rPr>
                        <a:t>натуральних</a:t>
                      </a:r>
                      <a:r>
                        <a:rPr lang="ru-RU" sz="800" u="none" strike="noStrike" dirty="0">
                          <a:effectLst/>
                        </a:rPr>
                        <a:t> </a:t>
                      </a:r>
                      <a:r>
                        <a:rPr lang="ru-RU" sz="800" u="none" strike="noStrike" dirty="0" err="1">
                          <a:effectLst/>
                        </a:rPr>
                        <a:t>показниках</a:t>
                      </a:r>
                      <a:r>
                        <a:rPr lang="ru-RU" sz="800" u="none" strike="noStrike" dirty="0">
                          <a:effectLst/>
                        </a:rPr>
                        <a:t>, Гкал/</a:t>
                      </a:r>
                      <a:r>
                        <a:rPr lang="ru-RU" sz="800" u="none" strike="noStrike" dirty="0" err="1">
                          <a:effectLst/>
                        </a:rPr>
                        <a:t>рік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Максимальна річна грошова економія з врахуванням затрат на експлуатацію, грн.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err="1">
                          <a:effectLst/>
                        </a:rPr>
                        <a:t>Вартість</a:t>
                      </a:r>
                      <a:r>
                        <a:rPr lang="ru-RU" sz="800" u="none" strike="noStrike" dirty="0">
                          <a:effectLst/>
                        </a:rPr>
                        <a:t> </a:t>
                      </a:r>
                      <a:r>
                        <a:rPr lang="ru-RU" sz="800" u="none" strike="noStrike" dirty="0" err="1">
                          <a:effectLst/>
                        </a:rPr>
                        <a:t>реалізації</a:t>
                      </a:r>
                      <a:r>
                        <a:rPr lang="ru-RU" sz="800" u="none" strike="noStrike" dirty="0">
                          <a:effectLst/>
                        </a:rPr>
                        <a:t> (</a:t>
                      </a:r>
                      <a:r>
                        <a:rPr lang="ru-RU" sz="800" u="none" strike="noStrike" dirty="0" err="1">
                          <a:effectLst/>
                        </a:rPr>
                        <a:t>капіталовкладення</a:t>
                      </a:r>
                      <a:r>
                        <a:rPr lang="ru-RU" sz="800" u="none" strike="noStrike" dirty="0">
                          <a:effectLst/>
                        </a:rPr>
                        <a:t> на  </a:t>
                      </a:r>
                      <a:r>
                        <a:rPr lang="ru-RU" sz="800" u="none" strike="noStrike" dirty="0" err="1">
                          <a:effectLst/>
                        </a:rPr>
                        <a:t>впровадження</a:t>
                      </a:r>
                      <a:r>
                        <a:rPr lang="ru-RU" sz="800" u="none" strike="noStrike" dirty="0">
                          <a:effectLst/>
                        </a:rPr>
                        <a:t> ІТП, Щита </a:t>
                      </a:r>
                      <a:r>
                        <a:rPr lang="ru-RU" sz="800" u="none" strike="noStrike" dirty="0" err="1">
                          <a:effectLst/>
                        </a:rPr>
                        <a:t>управління</a:t>
                      </a:r>
                      <a:r>
                        <a:rPr lang="ru-RU" sz="800" u="none" strike="noStrike" dirty="0">
                          <a:effectLst/>
                        </a:rPr>
                        <a:t> та </a:t>
                      </a:r>
                      <a:r>
                        <a:rPr lang="ru-RU" sz="800" u="none" strike="noStrike" dirty="0" err="1" smtClean="0">
                          <a:effectLst/>
                        </a:rPr>
                        <a:t>автоматизації</a:t>
                      </a:r>
                      <a:r>
                        <a:rPr lang="ru-RU" sz="800" u="none" strike="noStrike" dirty="0" smtClean="0">
                          <a:effectLst/>
                        </a:rPr>
                        <a:t>, теплолічильника), </a:t>
                      </a:r>
                      <a:r>
                        <a:rPr lang="ru-RU" sz="800" u="none" strike="noStrike" dirty="0">
                          <a:effectLst/>
                        </a:rPr>
                        <a:t>грн.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err="1">
                          <a:effectLst/>
                        </a:rPr>
                        <a:t>Обслуговування</a:t>
                      </a:r>
                      <a:r>
                        <a:rPr lang="ru-RU" sz="800" u="none" strike="noStrike" dirty="0">
                          <a:effectLst/>
                        </a:rPr>
                        <a:t>, ремонт, </a:t>
                      </a:r>
                      <a:r>
                        <a:rPr lang="ru-RU" sz="800" u="none" strike="noStrike" dirty="0" err="1" smtClean="0">
                          <a:effectLst/>
                        </a:rPr>
                        <a:t>диспетчеризація</a:t>
                      </a:r>
                      <a:r>
                        <a:rPr lang="ru-RU" sz="800" u="none" strike="noStrike" dirty="0" smtClean="0">
                          <a:effectLst/>
                        </a:rPr>
                        <a:t> </a:t>
                      </a:r>
                      <a:r>
                        <a:rPr lang="ru-RU" sz="800" u="none" strike="noStrike" dirty="0">
                          <a:effectLst/>
                        </a:rPr>
                        <a:t>та </a:t>
                      </a:r>
                      <a:r>
                        <a:rPr lang="ru-RU" sz="800" u="none" strike="noStrike" dirty="0" err="1">
                          <a:effectLst/>
                        </a:rPr>
                        <a:t>управління</a:t>
                      </a:r>
                      <a:r>
                        <a:rPr lang="ru-RU" sz="800" u="none" strike="noStrike" dirty="0">
                          <a:effectLst/>
                        </a:rPr>
                        <a:t> </a:t>
                      </a:r>
                      <a:r>
                        <a:rPr lang="ru-RU" sz="800" u="none" strike="noStrike" dirty="0" err="1">
                          <a:effectLst/>
                        </a:rPr>
                        <a:t>об'єкту</a:t>
                      </a:r>
                      <a:r>
                        <a:rPr lang="ru-RU" sz="800" u="none" strike="noStrike" dirty="0">
                          <a:effectLst/>
                        </a:rPr>
                        <a:t> </a:t>
                      </a:r>
                      <a:r>
                        <a:rPr lang="ru-RU" sz="800" u="none" strike="noStrike" dirty="0" err="1">
                          <a:effectLst/>
                        </a:rPr>
                        <a:t>протягом</a:t>
                      </a:r>
                      <a:r>
                        <a:rPr lang="ru-RU" sz="800" u="none" strike="noStrike" dirty="0">
                          <a:effectLst/>
                        </a:rPr>
                        <a:t> дії </a:t>
                      </a:r>
                      <a:r>
                        <a:rPr lang="ru-RU" sz="800" u="none" strike="noStrike" dirty="0" err="1">
                          <a:effectLst/>
                        </a:rPr>
                        <a:t>договороу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u="none" strike="noStrike" dirty="0">
                          <a:effectLst/>
                        </a:rPr>
                        <a:t>Всього вартість реалізації, грн</a:t>
                      </a:r>
                      <a:endParaRPr lang="uk-UA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Прийнятний термін енергосервісного договору, років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u="none" strike="noStrike" dirty="0">
                          <a:effectLst/>
                        </a:rPr>
                        <a:t>Ціна договору, грн</a:t>
                      </a:r>
                      <a:endParaRPr lang="uk-UA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865143314"/>
                  </a:ext>
                </a:extLst>
              </a:tr>
              <a:tr h="255503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Гімназія "</a:t>
                      </a:r>
                      <a:r>
                        <a:rPr lang="uk-UA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ГАРМОНІЯ</a:t>
                      </a:r>
                      <a:endParaRPr lang="uk-U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вул</a:t>
                      </a:r>
                      <a:r>
                        <a:rPr lang="uk-UA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Юності</a:t>
                      </a:r>
                      <a:r>
                        <a:rPr lang="uk-U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5567,6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610,8192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152,70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 </a:t>
                      </a:r>
                      <a:r>
                        <a:rPr lang="uk-U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661,22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400 000,00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 </a:t>
                      </a:r>
                      <a:r>
                        <a:rPr lang="uk-U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448,00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599 </a:t>
                      </a:r>
                      <a:r>
                        <a:rPr lang="uk-U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448,00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1 329 653,26  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284047204"/>
                  </a:ext>
                </a:extLst>
              </a:tr>
              <a:tr h="424234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Сєвєродонецький </a:t>
                      </a:r>
                      <a:r>
                        <a:rPr lang="uk-UA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НВК </a:t>
                      </a:r>
                      <a:r>
                        <a:rPr lang="uk-U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"Спеціалізована школа-колегіум Національного університету "Києво-Могилянська академія</a:t>
                      </a:r>
                      <a:r>
                        <a:rPr lang="uk-UA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</a:t>
                      </a:r>
                      <a:endParaRPr lang="uk-U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вул. Гоголя, 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6281,8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593,8134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122,68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 </a:t>
                      </a:r>
                      <a:r>
                        <a:rPr lang="uk-U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339,85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400 000,00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 </a:t>
                      </a:r>
                      <a:r>
                        <a:rPr lang="uk-U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230,00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560 </a:t>
                      </a:r>
                      <a:r>
                        <a:rPr lang="uk-U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230,00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1 068 202,70  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373529984"/>
                  </a:ext>
                </a:extLst>
              </a:tr>
              <a:tr h="258916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Середня загальноосвітня школа І-ІІІ ступенів №</a:t>
                      </a:r>
                      <a:r>
                        <a:rPr lang="uk-UA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uk-U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вул.Гагаріна, 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6113,5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862,5303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215,63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339 </a:t>
                      </a:r>
                      <a:r>
                        <a:rPr lang="uk-U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834,78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400 000,00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 </a:t>
                      </a:r>
                      <a:r>
                        <a:rPr lang="uk-U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071,00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665 </a:t>
                      </a:r>
                      <a:r>
                        <a:rPr lang="uk-U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071,00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1 767 140,85  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650356478"/>
                  </a:ext>
                </a:extLst>
              </a:tr>
              <a:tr h="258916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Середня загальноосвітня школа І-ІІІ ступенів №</a:t>
                      </a:r>
                      <a:r>
                        <a:rPr lang="uk-UA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  <a:endParaRPr lang="uk-UA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вул.Маяковського, 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391,2679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 </a:t>
                      </a:r>
                      <a:r>
                        <a:rPr lang="uk-U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158,56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350 000,00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 </a:t>
                      </a:r>
                      <a:r>
                        <a:rPr lang="uk-U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789,00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492 </a:t>
                      </a:r>
                      <a:r>
                        <a:rPr lang="uk-U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789,00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951 929,11  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165091772"/>
                  </a:ext>
                </a:extLst>
              </a:tr>
              <a:tr h="258916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Середня загальноосвітня школа І-ІІІ ступенів №</a:t>
                      </a:r>
                      <a:r>
                        <a:rPr lang="uk-UA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  <a:endParaRPr lang="uk-UA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пр-т Гвардійський, 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2454,9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376,1768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 </a:t>
                      </a:r>
                      <a:r>
                        <a:rPr lang="uk-U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212,71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350 000,00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 </a:t>
                      </a:r>
                      <a:r>
                        <a:rPr lang="uk-U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282,00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487 </a:t>
                      </a:r>
                      <a:r>
                        <a:rPr lang="uk-U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282,00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915 213,48  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978188955"/>
                  </a:ext>
                </a:extLst>
              </a:tr>
              <a:tr h="258916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Середня загальноосвітня школа І-ІІІ ступенів №</a:t>
                      </a:r>
                      <a:r>
                        <a:rPr lang="uk-UA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  <a:endParaRPr lang="uk-UA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вул.Гагаріна, 111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839,2537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209,81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 </a:t>
                      </a:r>
                      <a:r>
                        <a:rPr lang="uk-U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663,85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400 000,00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 </a:t>
                      </a:r>
                      <a:r>
                        <a:rPr lang="uk-U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918,00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657 </a:t>
                      </a:r>
                      <a:r>
                        <a:rPr lang="uk-U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918,00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1 719 452,04  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019883321"/>
                  </a:ext>
                </a:extLst>
              </a:tr>
              <a:tr h="258916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Середня загальноосвітня школа І-ІІІ ступенів №</a:t>
                      </a:r>
                      <a:r>
                        <a:rPr lang="uk-UA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  <a:endParaRPr lang="uk-UA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вул</a:t>
                      </a:r>
                      <a:r>
                        <a:rPr lang="uk-UA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Гагаріна</a:t>
                      </a:r>
                      <a:r>
                        <a:rPr lang="uk-U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775,0084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193,75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 </a:t>
                      </a:r>
                      <a:r>
                        <a:rPr lang="uk-U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351,39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400 000,00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 </a:t>
                      </a:r>
                      <a:r>
                        <a:rPr lang="uk-U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174,00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638 </a:t>
                      </a:r>
                      <a:r>
                        <a:rPr lang="uk-U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174,00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1 587 827,21  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252681419"/>
                  </a:ext>
                </a:extLst>
              </a:tr>
              <a:tr h="258916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Спеціалізована середня школа І-ІІІ ступенів №17 з </a:t>
                      </a:r>
                      <a:r>
                        <a:rPr lang="uk-UA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поглибленим </a:t>
                      </a:r>
                      <a:r>
                        <a:rPr lang="uk-U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вивченням </a:t>
                      </a:r>
                      <a:r>
                        <a:rPr lang="uk-UA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іноземних</a:t>
                      </a:r>
                      <a:endParaRPr lang="uk-UA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вул</a:t>
                      </a:r>
                      <a:r>
                        <a:rPr lang="uk-UA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Курчатова</a:t>
                      </a:r>
                      <a:r>
                        <a:rPr lang="uk-U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7087,8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731,7018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164,68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 </a:t>
                      </a:r>
                      <a:r>
                        <a:rPr lang="uk-U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530,62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400 000,00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 </a:t>
                      </a:r>
                      <a:r>
                        <a:rPr lang="uk-U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086,00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615 </a:t>
                      </a:r>
                      <a:r>
                        <a:rPr lang="uk-U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086,00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1 433 906,69  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545710212"/>
                  </a:ext>
                </a:extLst>
              </a:tr>
              <a:tr h="258916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Середня загальноосвітня школа І-ІІІ ступенів №</a:t>
                      </a:r>
                      <a:r>
                        <a:rPr lang="uk-UA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  <a:endParaRPr lang="uk-UA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вул</a:t>
                      </a:r>
                      <a:r>
                        <a:rPr lang="uk-UA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Курчатова</a:t>
                      </a:r>
                      <a:r>
                        <a:rPr lang="uk-U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27-б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7299,2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726,5327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142,60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 </a:t>
                      </a:r>
                      <a:r>
                        <a:rPr lang="uk-U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730,91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400 000,00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 </a:t>
                      </a:r>
                      <a:r>
                        <a:rPr lang="uk-U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246,00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586 </a:t>
                      </a:r>
                      <a:r>
                        <a:rPr lang="uk-U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246,00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1 241 638,26  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65716236"/>
                  </a:ext>
                </a:extLst>
              </a:tr>
              <a:tr h="258916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Ясла-садок №</a:t>
                      </a:r>
                      <a:r>
                        <a:rPr lang="uk-UA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</a:t>
                      </a:r>
                      <a:endParaRPr lang="uk-UA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вул. Гагаріна, 113-а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282,6177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 </a:t>
                      </a:r>
                      <a:r>
                        <a:rPr lang="uk-U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620,78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340 000,00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 </a:t>
                      </a:r>
                      <a:r>
                        <a:rPr lang="uk-U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310,00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484 </a:t>
                      </a:r>
                      <a:r>
                        <a:rPr lang="uk-U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310,00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962 069,62  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543675933"/>
                  </a:ext>
                </a:extLst>
              </a:tr>
              <a:tr h="258916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Ясла-садок №</a:t>
                      </a:r>
                      <a:r>
                        <a:rPr lang="uk-UA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  <a:endParaRPr lang="uk-UA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вул. Енергетиків, 28-а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2428,1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328,7816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 </a:t>
                      </a:r>
                      <a:r>
                        <a:rPr lang="uk-U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446,97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340 000,00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 </a:t>
                      </a:r>
                      <a:r>
                        <a:rPr lang="uk-U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883,00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507 </a:t>
                      </a:r>
                      <a:r>
                        <a:rPr lang="uk-U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883,00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1 119 218,18  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5241135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830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2111376" y="15875"/>
            <a:ext cx="84121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uk-UA" sz="3200" b="1" dirty="0">
                <a:solidFill>
                  <a:srgbClr val="2A767A"/>
                </a:solidFill>
                <a:cs typeface="Times New Roman" pitchFamily="18" charset="0"/>
              </a:rPr>
              <a:t>Очікувані результати інвестицій</a:t>
            </a:r>
            <a:r>
              <a:rPr lang="en-US" altLang="uk-UA" sz="3200" b="1" dirty="0">
                <a:solidFill>
                  <a:srgbClr val="2A767A"/>
                </a:solidFill>
                <a:cs typeface="Times New Roman" pitchFamily="18" charset="0"/>
              </a:rPr>
              <a:t> [1]</a:t>
            </a:r>
            <a:endParaRPr lang="uk-UA" altLang="uk-UA" sz="3200" b="1" dirty="0">
              <a:solidFill>
                <a:srgbClr val="2A767A"/>
              </a:solidFill>
              <a:cs typeface="Times New Roman" pitchFamily="18" charset="0"/>
            </a:endParaRPr>
          </a:p>
        </p:txBody>
      </p:sp>
      <p:sp>
        <p:nvSpPr>
          <p:cNvPr id="32772" name="TextBox 2"/>
          <p:cNvSpPr txBox="1">
            <a:spLocks noChangeArrowheads="1"/>
          </p:cNvSpPr>
          <p:nvPr/>
        </p:nvSpPr>
        <p:spPr bwMode="auto">
          <a:xfrm>
            <a:off x="3263900" y="4598988"/>
            <a:ext cx="270668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ru-RU" sz="2400" b="1" dirty="0">
                <a:solidFill>
                  <a:srgbClr val="1F585B"/>
                </a:solidFill>
                <a:latin typeface="Century Gothic" pitchFamily="34" charset="0"/>
              </a:rPr>
              <a:t>понад </a:t>
            </a:r>
            <a:r>
              <a:rPr lang="uk-UA" altLang="ru-RU" sz="2400" b="1" dirty="0" smtClean="0">
                <a:solidFill>
                  <a:srgbClr val="1F585B"/>
                </a:solidFill>
                <a:latin typeface="Century Gothic" pitchFamily="34" charset="0"/>
              </a:rPr>
              <a:t>,377 </a:t>
            </a:r>
            <a:r>
              <a:rPr lang="uk-UA" altLang="ru-RU" sz="2400" b="1" dirty="0">
                <a:solidFill>
                  <a:srgbClr val="1F585B"/>
                </a:solidFill>
                <a:latin typeface="Century Gothic" pitchFamily="34" charset="0"/>
              </a:rPr>
              <a:t>млн грн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ru-RU" sz="2000" dirty="0">
                <a:solidFill>
                  <a:srgbClr val="266068"/>
                </a:solidFill>
                <a:latin typeface="Century Gothic" pitchFamily="34" charset="0"/>
              </a:rPr>
              <a:t>щороку під час дії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ru-RU" sz="2000" dirty="0">
                <a:solidFill>
                  <a:srgbClr val="266068"/>
                </a:solidFill>
                <a:latin typeface="Century Gothic" pitchFamily="34" charset="0"/>
              </a:rPr>
              <a:t>ЕСКО-договорів </a:t>
            </a:r>
          </a:p>
        </p:txBody>
      </p:sp>
      <p:sp>
        <p:nvSpPr>
          <p:cNvPr id="32773" name="TextBox 4"/>
          <p:cNvSpPr txBox="1">
            <a:spLocks noChangeArrowheads="1"/>
          </p:cNvSpPr>
          <p:nvPr/>
        </p:nvSpPr>
        <p:spPr bwMode="auto">
          <a:xfrm>
            <a:off x="1895476" y="2000251"/>
            <a:ext cx="89328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ru-RU" b="1">
                <a:solidFill>
                  <a:srgbClr val="1F585B"/>
                </a:solidFill>
                <a:latin typeface="Century Gothic" pitchFamily="34" charset="0"/>
              </a:rPr>
              <a:t>Фінансово-економічні вигоди для бюджету:</a:t>
            </a:r>
            <a:endParaRPr lang="ru-RU" altLang="ru-RU" b="1">
              <a:solidFill>
                <a:srgbClr val="1F585B"/>
              </a:solidFill>
              <a:latin typeface="Century Gothic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93901" y="6172201"/>
            <a:ext cx="49434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sz="1400" i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! Розрахунки без врахування змін цін та тарифів</a:t>
            </a:r>
          </a:p>
        </p:txBody>
      </p:sp>
      <p:sp>
        <p:nvSpPr>
          <p:cNvPr id="32775" name="TextBox 13"/>
          <p:cNvSpPr txBox="1">
            <a:spLocks noChangeArrowheads="1"/>
          </p:cNvSpPr>
          <p:nvPr/>
        </p:nvSpPr>
        <p:spPr bwMode="auto">
          <a:xfrm>
            <a:off x="4295800" y="2605088"/>
            <a:ext cx="633670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ru-RU" sz="2400" b="1" dirty="0">
                <a:solidFill>
                  <a:srgbClr val="1F585B"/>
                </a:solidFill>
                <a:latin typeface="Century Gothic" pitchFamily="34" charset="0"/>
              </a:rPr>
              <a:t>Економія понад </a:t>
            </a:r>
            <a:r>
              <a:rPr lang="uk-UA" altLang="ru-RU" sz="2400" b="1" dirty="0" smtClean="0">
                <a:solidFill>
                  <a:srgbClr val="1F585B"/>
                </a:solidFill>
                <a:latin typeface="Century Gothic" pitchFamily="34" charset="0"/>
              </a:rPr>
              <a:t>1577 Гкал</a:t>
            </a:r>
            <a:endParaRPr lang="uk-UA" altLang="ru-RU" sz="2400" b="1" dirty="0">
              <a:solidFill>
                <a:srgbClr val="1F585B"/>
              </a:solidFill>
              <a:latin typeface="Century Gothic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ru-RU" sz="2400" dirty="0">
                <a:solidFill>
                  <a:srgbClr val="266068"/>
                </a:solidFill>
                <a:latin typeface="Century Gothic" pitchFamily="34" charset="0"/>
              </a:rPr>
              <a:t>енергії щороку</a:t>
            </a:r>
            <a:endParaRPr lang="ru-RU" altLang="ru-RU" sz="2400" b="1" dirty="0">
              <a:solidFill>
                <a:srgbClr val="266068"/>
              </a:solidFill>
              <a:latin typeface="Century Gothic" pitchFamily="34" charset="0"/>
            </a:endParaRPr>
          </a:p>
        </p:txBody>
      </p:sp>
      <p:sp>
        <p:nvSpPr>
          <p:cNvPr id="32776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5294313" y="6480176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fld id="{E411D9E2-78A4-4D84-B2F5-61DF56DFD9F3}" type="slidenum">
              <a:rPr lang="ru-RU" altLang="ru-RU" sz="1100">
                <a:solidFill>
                  <a:srgbClr val="898989"/>
                </a:solidFill>
                <a:latin typeface="Century Gothic" pitchFamily="34" charset="0"/>
              </a:rPr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15</a:t>
            </a:fld>
            <a:endParaRPr lang="ru-RU" altLang="ru-RU" sz="1100">
              <a:solidFill>
                <a:srgbClr val="898989"/>
              </a:solidFill>
              <a:latin typeface="Century Gothic" pitchFamily="34" charset="0"/>
            </a:endParaRPr>
          </a:p>
        </p:txBody>
      </p:sp>
      <p:sp>
        <p:nvSpPr>
          <p:cNvPr id="32777" name="TextBox 68"/>
          <p:cNvSpPr txBox="1">
            <a:spLocks noChangeArrowheads="1"/>
          </p:cNvSpPr>
          <p:nvPr/>
        </p:nvSpPr>
        <p:spPr bwMode="auto">
          <a:xfrm>
            <a:off x="3387725" y="884238"/>
            <a:ext cx="28956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ru-RU" sz="2200" b="1" dirty="0" smtClean="0">
                <a:solidFill>
                  <a:srgbClr val="7030A0"/>
                </a:solidFill>
                <a:latin typeface="Century Gothic" pitchFamily="34" charset="0"/>
              </a:rPr>
              <a:t>11 </a:t>
            </a:r>
            <a:r>
              <a:rPr lang="uk-UA" altLang="ru-RU" sz="2200" b="1" dirty="0">
                <a:solidFill>
                  <a:srgbClr val="7030A0"/>
                </a:solidFill>
                <a:latin typeface="Century Gothic" pitchFamily="34" charset="0"/>
              </a:rPr>
              <a:t>об</a:t>
            </a:r>
            <a:r>
              <a:rPr lang="en-US" altLang="ru-RU" sz="2200" b="1" dirty="0">
                <a:solidFill>
                  <a:srgbClr val="7030A0"/>
                </a:solidFill>
                <a:latin typeface="Century Gothic" pitchFamily="34" charset="0"/>
              </a:rPr>
              <a:t>’</a:t>
            </a:r>
            <a:r>
              <a:rPr lang="uk-UA" altLang="ru-RU" sz="2200" b="1" dirty="0" err="1" smtClean="0">
                <a:solidFill>
                  <a:srgbClr val="7030A0"/>
                </a:solidFill>
                <a:latin typeface="Century Gothic" pitchFamily="34" charset="0"/>
              </a:rPr>
              <a:t>єктів</a:t>
            </a:r>
            <a:r>
              <a:rPr lang="uk-UA" altLang="ru-RU" sz="2200" b="1" dirty="0" smtClean="0">
                <a:solidFill>
                  <a:srgbClr val="7030A0"/>
                </a:solidFill>
                <a:latin typeface="Century Gothic" pitchFamily="34" charset="0"/>
              </a:rPr>
              <a:t>     </a:t>
            </a:r>
            <a:r>
              <a:rPr lang="uk-UA" altLang="ru-RU" sz="2200" dirty="0">
                <a:solidFill>
                  <a:srgbClr val="7030A0"/>
                </a:solidFill>
                <a:latin typeface="Century Gothic" pitchFamily="34" charset="0"/>
              </a:rPr>
              <a:t>бюджетної сфери</a:t>
            </a:r>
          </a:p>
        </p:txBody>
      </p:sp>
      <p:sp>
        <p:nvSpPr>
          <p:cNvPr id="32778" name="TextBox 71"/>
          <p:cNvSpPr txBox="1">
            <a:spLocks noChangeArrowheads="1"/>
          </p:cNvSpPr>
          <p:nvPr/>
        </p:nvSpPr>
        <p:spPr bwMode="auto">
          <a:xfrm>
            <a:off x="7602539" y="885825"/>
            <a:ext cx="346233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ru-RU" sz="2200" b="1" dirty="0">
                <a:solidFill>
                  <a:srgbClr val="7030A0"/>
                </a:solidFill>
                <a:latin typeface="Century Gothic" pitchFamily="34" charset="0"/>
              </a:rPr>
              <a:t>≈ </a:t>
            </a:r>
            <a:r>
              <a:rPr lang="uk-UA" altLang="ru-RU" sz="2200" b="1" dirty="0" smtClean="0">
                <a:solidFill>
                  <a:srgbClr val="7030A0"/>
                </a:solidFill>
                <a:latin typeface="Century Gothic" pitchFamily="34" charset="0"/>
              </a:rPr>
              <a:t>6,8 </a:t>
            </a:r>
            <a:r>
              <a:rPr lang="uk-UA" altLang="ru-RU" sz="2200" b="1" dirty="0">
                <a:solidFill>
                  <a:srgbClr val="7030A0"/>
                </a:solidFill>
                <a:latin typeface="Century Gothic" pitchFamily="34" charset="0"/>
              </a:rPr>
              <a:t>років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ru-RU" sz="2200" dirty="0">
                <a:solidFill>
                  <a:srgbClr val="7030A0"/>
                </a:solidFill>
                <a:latin typeface="Century Gothic" pitchFamily="34" charset="0"/>
              </a:rPr>
              <a:t>строк договорів</a:t>
            </a:r>
          </a:p>
        </p:txBody>
      </p:sp>
      <p:sp>
        <p:nvSpPr>
          <p:cNvPr id="98" name="Овал 97"/>
          <p:cNvSpPr>
            <a:spLocks noChangeAspect="1"/>
          </p:cNvSpPr>
          <p:nvPr/>
        </p:nvSpPr>
        <p:spPr>
          <a:xfrm>
            <a:off x="2344738" y="781051"/>
            <a:ext cx="982662" cy="98266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pic>
        <p:nvPicPr>
          <p:cNvPr id="32780" name="Рисунок 9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150" y="841375"/>
            <a:ext cx="73183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81" name="Группа 113"/>
          <p:cNvGrpSpPr>
            <a:grpSpLocks/>
          </p:cNvGrpSpPr>
          <p:nvPr/>
        </p:nvGrpSpPr>
        <p:grpSpPr bwMode="auto">
          <a:xfrm>
            <a:off x="6588126" y="765176"/>
            <a:ext cx="1046163" cy="1044575"/>
            <a:chOff x="4759325" y="901699"/>
            <a:chExt cx="1045866" cy="1045760"/>
          </a:xfrm>
        </p:grpSpPr>
        <p:sp>
          <p:nvSpPr>
            <p:cNvPr id="99" name="Овал 98"/>
            <p:cNvSpPr>
              <a:spLocks noChangeAspect="1"/>
            </p:cNvSpPr>
            <p:nvPr/>
          </p:nvSpPr>
          <p:spPr>
            <a:xfrm>
              <a:off x="4759325" y="935075"/>
              <a:ext cx="980796" cy="982188"/>
            </a:xfrm>
            <a:prstGeom prst="ellipse">
              <a:avLst/>
            </a:prstGeom>
            <a:solidFill>
              <a:srgbClr val="FFED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uk-UA"/>
            </a:p>
          </p:txBody>
        </p:sp>
        <p:pic>
          <p:nvPicPr>
            <p:cNvPr id="32797" name="Рисунок 1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9433" y="901699"/>
              <a:ext cx="1045758" cy="104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98" name="Рисунок 1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5053" y="1445810"/>
              <a:ext cx="327683" cy="327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5" name="Прямоугольник 114"/>
          <p:cNvSpPr/>
          <p:nvPr/>
        </p:nvSpPr>
        <p:spPr>
          <a:xfrm rot="10800000">
            <a:off x="2843214" y="889001"/>
            <a:ext cx="128587" cy="98425"/>
          </a:xfrm>
          <a:prstGeom prst="rect">
            <a:avLst/>
          </a:prstGeom>
          <a:gradFill>
            <a:gsLst>
              <a:gs pos="50000">
                <a:schemeClr val="accent4"/>
              </a:gs>
              <a:gs pos="51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grpSp>
        <p:nvGrpSpPr>
          <p:cNvPr id="32783" name="Группа 119"/>
          <p:cNvGrpSpPr>
            <a:grpSpLocks noChangeAspect="1"/>
          </p:cNvGrpSpPr>
          <p:nvPr/>
        </p:nvGrpSpPr>
        <p:grpSpPr bwMode="auto">
          <a:xfrm>
            <a:off x="3071664" y="2608015"/>
            <a:ext cx="817563" cy="815975"/>
            <a:chOff x="732345" y="2951606"/>
            <a:chExt cx="983116" cy="981513"/>
          </a:xfrm>
        </p:grpSpPr>
        <p:sp>
          <p:nvSpPr>
            <p:cNvPr id="117" name="Овал 116"/>
            <p:cNvSpPr>
              <a:spLocks noChangeAspect="1"/>
            </p:cNvSpPr>
            <p:nvPr/>
          </p:nvSpPr>
          <p:spPr>
            <a:xfrm>
              <a:off x="732345" y="2951606"/>
              <a:ext cx="981206" cy="981513"/>
            </a:xfrm>
            <a:prstGeom prst="ellipse">
              <a:avLst/>
            </a:prstGeom>
            <a:solidFill>
              <a:srgbClr val="DFF1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uk-UA"/>
            </a:p>
          </p:txBody>
        </p:sp>
        <p:graphicFrame>
          <p:nvGraphicFramePr>
            <p:cNvPr id="32795" name="Диаграмма 56"/>
            <p:cNvGraphicFramePr>
              <a:graphicFrameLocks/>
            </p:cNvGraphicFramePr>
            <p:nvPr/>
          </p:nvGraphicFramePr>
          <p:xfrm>
            <a:off x="757962" y="2901088"/>
            <a:ext cx="1018687" cy="960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" name="Диаграмма" r:id="rId6" imgW="853514" imgH="804742" progId="Excel.Chart.8">
                    <p:embed/>
                  </p:oleObj>
                </mc:Choice>
                <mc:Fallback>
                  <p:oleObj name="Диаграмма" r:id="rId6" imgW="853514" imgH="804742" progId="Excel.Chart.8">
                    <p:embed/>
                    <p:pic>
                      <p:nvPicPr>
                        <p:cNvPr id="32795" name="Диаграмма 56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7962" y="2901088"/>
                          <a:ext cx="1018687" cy="9605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2784" name="Группа 127"/>
          <p:cNvGrpSpPr>
            <a:grpSpLocks/>
          </p:cNvGrpSpPr>
          <p:nvPr/>
        </p:nvGrpSpPr>
        <p:grpSpPr bwMode="auto">
          <a:xfrm>
            <a:off x="2425701" y="4598989"/>
            <a:ext cx="815975" cy="815975"/>
            <a:chOff x="1206712" y="4099652"/>
            <a:chExt cx="816214" cy="816214"/>
          </a:xfrm>
        </p:grpSpPr>
        <p:sp>
          <p:nvSpPr>
            <p:cNvPr id="121" name="Овал 120"/>
            <p:cNvSpPr>
              <a:spLocks noChangeAspect="1"/>
            </p:cNvSpPr>
            <p:nvPr/>
          </p:nvSpPr>
          <p:spPr>
            <a:xfrm>
              <a:off x="1206712" y="4099652"/>
              <a:ext cx="816214" cy="816214"/>
            </a:xfrm>
            <a:prstGeom prst="ellipse">
              <a:avLst/>
            </a:prstGeom>
            <a:solidFill>
              <a:srgbClr val="DFF1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uk-UA"/>
            </a:p>
          </p:txBody>
        </p:sp>
        <p:pic>
          <p:nvPicPr>
            <p:cNvPr id="32793" name="Рисунок 123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6515" y="4192052"/>
              <a:ext cx="589221" cy="589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785" name="TextBox 128"/>
          <p:cNvSpPr txBox="1">
            <a:spLocks noChangeArrowheads="1"/>
          </p:cNvSpPr>
          <p:nvPr/>
        </p:nvSpPr>
        <p:spPr bwMode="auto">
          <a:xfrm>
            <a:off x="1817689" y="3933826"/>
            <a:ext cx="8931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ru-RU" sz="2400" b="1">
                <a:solidFill>
                  <a:srgbClr val="1F585B"/>
                </a:solidFill>
                <a:latin typeface="Century Gothic" pitchFamily="34" charset="0"/>
              </a:rPr>
              <a:t>Економія бюджетних коштів щороку: </a:t>
            </a:r>
          </a:p>
        </p:txBody>
      </p:sp>
      <p:sp>
        <p:nvSpPr>
          <p:cNvPr id="32786" name="TextBox 129"/>
          <p:cNvSpPr txBox="1">
            <a:spLocks noChangeArrowheads="1"/>
          </p:cNvSpPr>
          <p:nvPr/>
        </p:nvSpPr>
        <p:spPr bwMode="auto">
          <a:xfrm>
            <a:off x="7478713" y="4598989"/>
            <a:ext cx="300977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uk-UA" altLang="ru-RU" sz="2400" b="1" dirty="0">
                <a:solidFill>
                  <a:srgbClr val="1F585B"/>
                </a:solidFill>
                <a:latin typeface="Century Gothic" pitchFamily="34" charset="0"/>
              </a:rPr>
              <a:t>понад </a:t>
            </a:r>
            <a:r>
              <a:rPr lang="uk-UA" altLang="ru-RU" sz="2400" b="1" dirty="0" smtClean="0">
                <a:solidFill>
                  <a:srgbClr val="1F585B"/>
                </a:solidFill>
                <a:latin typeface="Century Gothic" pitchFamily="34" charset="0"/>
              </a:rPr>
              <a:t>2,494 </a:t>
            </a:r>
            <a:r>
              <a:rPr lang="uk-UA" altLang="ru-RU" sz="2400" b="1" dirty="0">
                <a:solidFill>
                  <a:srgbClr val="1F585B"/>
                </a:solidFill>
                <a:latin typeface="Century Gothic" pitchFamily="34" charset="0"/>
              </a:rPr>
              <a:t>млн грн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ru-RU" sz="2000" dirty="0">
                <a:solidFill>
                  <a:srgbClr val="266068"/>
                </a:solidFill>
                <a:latin typeface="Century Gothic" pitchFamily="34" charset="0"/>
              </a:rPr>
              <a:t>щороку після завершення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ru-RU" sz="2000" dirty="0">
                <a:solidFill>
                  <a:srgbClr val="266068"/>
                </a:solidFill>
                <a:latin typeface="Century Gothic" pitchFamily="34" charset="0"/>
              </a:rPr>
              <a:t>ЕСКО-договорів</a:t>
            </a:r>
          </a:p>
        </p:txBody>
      </p:sp>
      <p:grpSp>
        <p:nvGrpSpPr>
          <p:cNvPr id="32787" name="Группа 130"/>
          <p:cNvGrpSpPr>
            <a:grpSpLocks/>
          </p:cNvGrpSpPr>
          <p:nvPr/>
        </p:nvGrpSpPr>
        <p:grpSpPr bwMode="auto">
          <a:xfrm>
            <a:off x="6529388" y="4592639"/>
            <a:ext cx="815975" cy="822325"/>
            <a:chOff x="1206712" y="4099652"/>
            <a:chExt cx="816214" cy="816214"/>
          </a:xfrm>
        </p:grpSpPr>
        <p:sp>
          <p:nvSpPr>
            <p:cNvPr id="132" name="Овал 131"/>
            <p:cNvSpPr>
              <a:spLocks noChangeAspect="1"/>
            </p:cNvSpPr>
            <p:nvPr/>
          </p:nvSpPr>
          <p:spPr>
            <a:xfrm>
              <a:off x="1206712" y="4099652"/>
              <a:ext cx="816214" cy="816214"/>
            </a:xfrm>
            <a:prstGeom prst="ellipse">
              <a:avLst/>
            </a:prstGeom>
            <a:solidFill>
              <a:srgbClr val="DFF1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uk-UA"/>
            </a:p>
          </p:txBody>
        </p:sp>
        <p:pic>
          <p:nvPicPr>
            <p:cNvPr id="32791" name="Рисунок 132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6515" y="4192052"/>
              <a:ext cx="589221" cy="589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8" name="Прямая соединительная линия 7"/>
          <p:cNvCxnSpPr/>
          <p:nvPr/>
        </p:nvCxnSpPr>
        <p:spPr>
          <a:xfrm flipH="1">
            <a:off x="6261100" y="4597401"/>
            <a:ext cx="0" cy="68262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трелка вниз 9"/>
          <p:cNvSpPr/>
          <p:nvPr/>
        </p:nvSpPr>
        <p:spPr>
          <a:xfrm>
            <a:off x="5937251" y="3509963"/>
            <a:ext cx="657225" cy="423862"/>
          </a:xfrm>
          <a:prstGeom prst="downArrow">
            <a:avLst/>
          </a:prstGeom>
          <a:solidFill>
            <a:srgbClr val="41A7B5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493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F858E9A-A748-4FDC-AAD9-97ABBBA27535}"/>
              </a:ext>
            </a:extLst>
          </p:cNvPr>
          <p:cNvSpPr txBox="1"/>
          <p:nvPr/>
        </p:nvSpPr>
        <p:spPr>
          <a:xfrm>
            <a:off x="5015880" y="2792907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293C4B"/>
                </a:solidFill>
                <a:latin typeface="Trebuchet MS" panose="020B0603020202020204" pitchFamily="34" charset="0"/>
              </a:rPr>
              <a:t>Дякую за увагу!</a:t>
            </a:r>
            <a:endParaRPr lang="ru-RU" sz="4000" b="1" dirty="0">
              <a:solidFill>
                <a:srgbClr val="293C4B"/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195073E-5B7E-4EC2-8C38-ABE9224797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3"/>
          <a:stretch/>
        </p:blipFill>
        <p:spPr>
          <a:xfrm>
            <a:off x="1597166" y="1697676"/>
            <a:ext cx="3426249" cy="289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265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0" y="204357"/>
            <a:ext cx="1201679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uk-UA" sz="3200" b="1" dirty="0">
                <a:solidFill>
                  <a:srgbClr val="2A767A"/>
                </a:solidFill>
                <a:cs typeface="Times New Roman" pitchFamily="18" charset="0"/>
              </a:rPr>
              <a:t>Впроваджені енергоефективні заходи* за </a:t>
            </a:r>
            <a:r>
              <a:rPr lang="uk-UA" altLang="uk-UA" sz="3200" b="1" dirty="0" err="1">
                <a:solidFill>
                  <a:srgbClr val="2A767A"/>
                </a:solidFill>
                <a:cs typeface="Times New Roman" pitchFamily="18" charset="0"/>
              </a:rPr>
              <a:t>енергосервісними</a:t>
            </a:r>
            <a:r>
              <a:rPr lang="uk-UA" altLang="uk-UA" sz="3200" b="1" dirty="0">
                <a:solidFill>
                  <a:srgbClr val="2A767A"/>
                </a:solidFill>
                <a:cs typeface="Times New Roman" pitchFamily="18" charset="0"/>
              </a:rPr>
              <a:t> договорами</a:t>
            </a:r>
          </a:p>
        </p:txBody>
      </p:sp>
      <p:sp>
        <p:nvSpPr>
          <p:cNvPr id="32776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5294313" y="6480176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fld id="{E411D9E2-78A4-4D84-B2F5-61DF56DFD9F3}" type="slidenum">
              <a:rPr lang="ru-RU" altLang="ru-RU" sz="1100">
                <a:solidFill>
                  <a:srgbClr val="898989"/>
                </a:solidFill>
                <a:latin typeface="Century Gothic" pitchFamily="34" charset="0"/>
              </a:rPr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ru-RU" altLang="ru-RU" sz="1100">
              <a:solidFill>
                <a:srgbClr val="898989"/>
              </a:solidFill>
              <a:latin typeface="Century Gothic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1012428"/>
            <a:ext cx="12192000" cy="425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ctr">
              <a:defRPr sz="4000" b="1"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r>
              <a:rPr lang="uk-UA" sz="1800" dirty="0">
                <a:solidFill>
                  <a:srgbClr val="002060"/>
                </a:solidFill>
                <a:latin typeface="Trebuchet MS" panose="020B0603020202020204" pitchFamily="34" charset="0"/>
              </a:rPr>
              <a:t>Загальноосвітні навчальні заклади Сєвєродонецької</a:t>
            </a:r>
            <a:r>
              <a:rPr lang="ru-RU" sz="1800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мі</a:t>
            </a:r>
            <a:r>
              <a:rPr lang="uk-UA" sz="18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ської</a:t>
            </a:r>
            <a:r>
              <a:rPr lang="uk-UA" sz="1800" dirty="0">
                <a:solidFill>
                  <a:srgbClr val="002060"/>
                </a:solidFill>
                <a:latin typeface="Trebuchet MS" panose="020B0603020202020204" pitchFamily="34" charset="0"/>
              </a:rPr>
              <a:t> ради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2887" y="6233121"/>
            <a:ext cx="4824536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ctr">
              <a:defRPr sz="4000" b="1"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r>
              <a:rPr lang="uk-UA" sz="1200" dirty="0">
                <a:solidFill>
                  <a:srgbClr val="002060"/>
                </a:solidFill>
                <a:latin typeface="Trebuchet MS" panose="020B0603020202020204" pitchFamily="34" charset="0"/>
              </a:rPr>
              <a:t>Замінено 9 вузлів обліку теплової енергії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2818" y="3975973"/>
            <a:ext cx="5364189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ctr">
              <a:defRPr sz="4000" b="1"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r>
              <a:rPr lang="uk-UA" sz="1200" dirty="0">
                <a:solidFill>
                  <a:srgbClr val="002060"/>
                </a:solidFill>
                <a:latin typeface="Trebuchet MS" panose="020B0603020202020204" pitchFamily="34" charset="0"/>
              </a:rPr>
              <a:t>Встановлено диспетчеризацію та онлайн </a:t>
            </a:r>
            <a:r>
              <a:rPr lang="uk-UA" sz="12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енергомоніторинг</a:t>
            </a:r>
            <a:r>
              <a:rPr lang="uk-UA" sz="1200" dirty="0">
                <a:solidFill>
                  <a:srgbClr val="002060"/>
                </a:solidFill>
                <a:latin typeface="Trebuchet MS" panose="020B0603020202020204" pitchFamily="34" charset="0"/>
              </a:rPr>
              <a:t> на 10 закладах </a:t>
            </a:r>
          </a:p>
        </p:txBody>
      </p:sp>
      <p:pic>
        <p:nvPicPr>
          <p:cNvPr id="3074" name="Рисунок 3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11" y="1598631"/>
            <a:ext cx="4825196" cy="2408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72" y="4581128"/>
            <a:ext cx="2808312" cy="148911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1B64C23-974C-42C7-85AD-E76F691DD0E0}"/>
              </a:ext>
            </a:extLst>
          </p:cNvPr>
          <p:cNvSpPr txBox="1"/>
          <p:nvPr/>
        </p:nvSpPr>
        <p:spPr>
          <a:xfrm>
            <a:off x="6096000" y="3975973"/>
            <a:ext cx="5364189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ctr">
              <a:defRPr sz="4000" b="1"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r>
              <a:rPr lang="uk-UA" sz="1200" dirty="0">
                <a:solidFill>
                  <a:srgbClr val="002060"/>
                </a:solidFill>
                <a:latin typeface="Trebuchet MS" panose="020B0603020202020204" pitchFamily="34" charset="0"/>
              </a:rPr>
              <a:t>Встановлено індивідуальні теплові пункти по 7 закладах управління освіти</a:t>
            </a:r>
          </a:p>
        </p:txBody>
      </p:sp>
      <p:pic>
        <p:nvPicPr>
          <p:cNvPr id="11" name="Picture 2" descr="Пов’язане зображення">
            <a:extLst>
              <a:ext uri="{FF2B5EF4-FFF2-40B4-BE49-F238E27FC236}">
                <a16:creationId xmlns:a16="http://schemas.microsoft.com/office/drawing/2014/main" xmlns="" id="{E8EC5D5B-3FB6-4BF5-AD9D-A29B1BF35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913" y="1714693"/>
            <a:ext cx="3084004" cy="196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A859314-A78C-4E1C-8682-A5E69DC65D5D}"/>
              </a:ext>
            </a:extLst>
          </p:cNvPr>
          <p:cNvSpPr txBox="1"/>
          <p:nvPr/>
        </p:nvSpPr>
        <p:spPr>
          <a:xfrm>
            <a:off x="6635653" y="6233121"/>
            <a:ext cx="4824536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ctr">
              <a:defRPr sz="4000" b="1"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r>
              <a:rPr lang="uk-UA" sz="1200" dirty="0">
                <a:solidFill>
                  <a:srgbClr val="002060"/>
                </a:solidFill>
                <a:latin typeface="Trebuchet MS" panose="020B0603020202020204" pitchFamily="34" charset="0"/>
              </a:rPr>
              <a:t>Управління об</a:t>
            </a:r>
            <a:r>
              <a:rPr lang="en-US" sz="1200" dirty="0">
                <a:solidFill>
                  <a:srgbClr val="002060"/>
                </a:solidFill>
                <a:latin typeface="Trebuchet MS" panose="020B0603020202020204" pitchFamily="34" charset="0"/>
              </a:rPr>
              <a:t>’</a:t>
            </a:r>
            <a:r>
              <a:rPr lang="uk-UA" sz="12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єктами</a:t>
            </a:r>
            <a:r>
              <a:rPr lang="uk-UA" sz="1200" dirty="0">
                <a:solidFill>
                  <a:srgbClr val="002060"/>
                </a:solidFill>
                <a:latin typeface="Trebuchet MS" panose="020B0603020202020204" pitchFamily="34" charset="0"/>
              </a:rPr>
              <a:t> (ЕСКО-моніторинг)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9E3D1B3-463E-49C3-881B-8A979646B9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483" y="4581128"/>
            <a:ext cx="3107433" cy="179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051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694697"/>
              </p:ext>
            </p:extLst>
          </p:nvPr>
        </p:nvGraphicFramePr>
        <p:xfrm>
          <a:off x="335360" y="204357"/>
          <a:ext cx="11593288" cy="6392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1">
            <a:extLst>
              <a:ext uri="{FF2B5EF4-FFF2-40B4-BE49-F238E27FC236}">
                <a16:creationId xmlns:a16="http://schemas.microsoft.com/office/drawing/2014/main" xmlns="" id="{39DF2606-CB50-4BE2-9327-2CA0BC47B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4357"/>
            <a:ext cx="12192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uk-UA" altLang="uk-UA" sz="3200" b="1" dirty="0">
                <a:solidFill>
                  <a:srgbClr val="2A767A"/>
                </a:solidFill>
                <a:cs typeface="Times New Roman" pitchFamily="18" charset="0"/>
              </a:rPr>
              <a:t>Середньозважена економія в сезоні 2019-2020 на 8% вища за планову 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95400" y="3779167"/>
            <a:ext cx="11089232" cy="0"/>
          </a:xfrm>
          <a:prstGeom prst="line">
            <a:avLst/>
          </a:prstGeom>
          <a:ln w="254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DDC7CA0-B967-48A2-B75A-787FCA0D893E}"/>
              </a:ext>
            </a:extLst>
          </p:cNvPr>
          <p:cNvSpPr txBox="1"/>
          <p:nvPr/>
        </p:nvSpPr>
        <p:spPr>
          <a:xfrm>
            <a:off x="9912424" y="3462264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/>
              <a:t>25%-планова економія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76A08435-C97B-4295-BAA5-A6E44D4EDC07}"/>
              </a:ext>
            </a:extLst>
          </p:cNvPr>
          <p:cNvCxnSpPr>
            <a:cxnSpLocks/>
          </p:cNvCxnSpPr>
          <p:nvPr/>
        </p:nvCxnSpPr>
        <p:spPr>
          <a:xfrm>
            <a:off x="695400" y="2996952"/>
            <a:ext cx="1137726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2">
            <a:extLst>
              <a:ext uri="{FF2B5EF4-FFF2-40B4-BE49-F238E27FC236}">
                <a16:creationId xmlns:a16="http://schemas.microsoft.com/office/drawing/2014/main" xmlns="" id="{DE008C93-F000-43EC-A444-372231E8599C}"/>
              </a:ext>
            </a:extLst>
          </p:cNvPr>
          <p:cNvSpPr txBox="1"/>
          <p:nvPr/>
        </p:nvSpPr>
        <p:spPr>
          <a:xfrm>
            <a:off x="10076056" y="2473732"/>
            <a:ext cx="2160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uk-UA" sz="1400" dirty="0"/>
              <a:t>33%-середньозважена фактична економія</a:t>
            </a:r>
          </a:p>
        </p:txBody>
      </p:sp>
    </p:spTree>
    <p:extLst>
      <p:ext uri="{BB962C8B-B14F-4D97-AF65-F5344CB8AC3E}">
        <p14:creationId xmlns:p14="http://schemas.microsoft.com/office/powerpoint/2010/main" val="2168311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DDC7CA0-B967-48A2-B75A-787FCA0D893E}"/>
              </a:ext>
            </a:extLst>
          </p:cNvPr>
          <p:cNvSpPr txBox="1"/>
          <p:nvPr/>
        </p:nvSpPr>
        <p:spPr>
          <a:xfrm>
            <a:off x="10168348" y="3255432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/>
              <a:t>25%-планова економія</a:t>
            </a: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xmlns="" id="{DE008C93-F000-43EC-A444-372231E8599C}"/>
              </a:ext>
            </a:extLst>
          </p:cNvPr>
          <p:cNvSpPr txBox="1"/>
          <p:nvPr/>
        </p:nvSpPr>
        <p:spPr>
          <a:xfrm>
            <a:off x="10024276" y="1765266"/>
            <a:ext cx="2160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uk-UA" sz="1400" dirty="0"/>
              <a:t>40%-середньозважена фактична економія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xmlns="" id="{1AC59E85-1881-4211-B3B3-AAE28CDC8F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6196983"/>
              </p:ext>
            </p:extLst>
          </p:nvPr>
        </p:nvGraphicFramePr>
        <p:xfrm>
          <a:off x="392153" y="318207"/>
          <a:ext cx="11426751" cy="6381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76A08435-C97B-4295-BAA5-A6E44D4EDC07}"/>
              </a:ext>
            </a:extLst>
          </p:cNvPr>
          <p:cNvCxnSpPr>
            <a:cxnSpLocks/>
          </p:cNvCxnSpPr>
          <p:nvPr/>
        </p:nvCxnSpPr>
        <p:spPr>
          <a:xfrm>
            <a:off x="729672" y="2348880"/>
            <a:ext cx="1108923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729672" y="3789040"/>
            <a:ext cx="11089232" cy="0"/>
          </a:xfrm>
          <a:prstGeom prst="line">
            <a:avLst/>
          </a:prstGeom>
          <a:ln w="254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" name="TextBox 1">
            <a:extLst>
              <a:ext uri="{FF2B5EF4-FFF2-40B4-BE49-F238E27FC236}">
                <a16:creationId xmlns:a16="http://schemas.microsoft.com/office/drawing/2014/main" xmlns="" id="{39DF2606-CB50-4BE2-9327-2CA0BC47B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00" y="162654"/>
            <a:ext cx="12192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uk-UA" altLang="uk-UA" sz="3200" b="1" dirty="0">
                <a:solidFill>
                  <a:srgbClr val="2A767A"/>
                </a:solidFill>
                <a:cs typeface="Times New Roman" pitchFamily="18" charset="0"/>
              </a:rPr>
              <a:t>Середньозважена економія в сезоні 2020-2021 на 15% вища за планову </a:t>
            </a:r>
          </a:p>
        </p:txBody>
      </p:sp>
    </p:spTree>
    <p:extLst>
      <p:ext uri="{BB962C8B-B14F-4D97-AF65-F5344CB8AC3E}">
        <p14:creationId xmlns:p14="http://schemas.microsoft.com/office/powerpoint/2010/main" val="1278254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3900187"/>
              </p:ext>
            </p:extLst>
          </p:nvPr>
        </p:nvGraphicFramePr>
        <p:xfrm>
          <a:off x="479376" y="764704"/>
          <a:ext cx="11593288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19336" y="290637"/>
            <a:ext cx="1201679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uk-UA" altLang="uk-UA" b="1" dirty="0">
                <a:solidFill>
                  <a:srgbClr val="2A767A"/>
                </a:solidFill>
                <a:cs typeface="Times New Roman" pitchFamily="18" charset="0"/>
              </a:rPr>
              <a:t>За опалювальний сезон 2019-2020 Бюджет зекономив 3,596 млн. грн на опалення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1CC9362-96EF-4FBC-8508-92EE30D19552}"/>
              </a:ext>
            </a:extLst>
          </p:cNvPr>
          <p:cNvSpPr txBox="1"/>
          <p:nvPr/>
        </p:nvSpPr>
        <p:spPr>
          <a:xfrm>
            <a:off x="-27947" y="6171505"/>
            <a:ext cx="4536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Всього зменшення витрат на оплату теплової енергії склало 3596,2 тис. грн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603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19336" y="290637"/>
            <a:ext cx="1201679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uk-UA" altLang="uk-UA" b="1" dirty="0">
                <a:solidFill>
                  <a:srgbClr val="2A767A"/>
                </a:solidFill>
                <a:cs typeface="Times New Roman" pitchFamily="18" charset="0"/>
              </a:rPr>
              <a:t>За опалювальний сезон 2020-2021 Бюджет зекономив 2,011 млн. грн на опалення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1CC9362-96EF-4FBC-8508-92EE30D19552}"/>
              </a:ext>
            </a:extLst>
          </p:cNvPr>
          <p:cNvSpPr txBox="1"/>
          <p:nvPr/>
        </p:nvSpPr>
        <p:spPr>
          <a:xfrm>
            <a:off x="-27947" y="6171505"/>
            <a:ext cx="4536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Всього зменшення витрат на оплату теплової енергії склало 2011,67 тис. грн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xmlns="" id="{D1938F25-AE6D-4FE6-A195-D115902D70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9023535"/>
              </p:ext>
            </p:extLst>
          </p:nvPr>
        </p:nvGraphicFramePr>
        <p:xfrm>
          <a:off x="119336" y="752839"/>
          <a:ext cx="11953328" cy="5418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78854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39F458C-71A9-45E7-972C-FA4C50A1CC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03" y="157546"/>
            <a:ext cx="1201679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uk-UA" altLang="uk-UA" sz="3200" b="1" dirty="0">
                <a:solidFill>
                  <a:srgbClr val="2A767A"/>
                </a:solidFill>
                <a:cs typeface="Times New Roman" pitchFamily="18" charset="0"/>
              </a:rPr>
              <a:t>Прямі вигоди бюджету в сезоні 2019-2020 склали 0,557 млн. грн</a:t>
            </a: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2367900"/>
              </p:ext>
            </p:extLst>
          </p:nvPr>
        </p:nvGraphicFramePr>
        <p:xfrm>
          <a:off x="767408" y="800522"/>
          <a:ext cx="11017224" cy="5316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E9C5875-768F-4652-9EE4-80631D7E67BF}"/>
              </a:ext>
            </a:extLst>
          </p:cNvPr>
          <p:cNvSpPr txBox="1"/>
          <p:nvPr/>
        </p:nvSpPr>
        <p:spPr>
          <a:xfrm>
            <a:off x="167680" y="6116793"/>
            <a:ext cx="4536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Всього фактична економія бюджетних коштів склала 557,4 тис. грн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5089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39F458C-71A9-45E7-972C-FA4C50A1CC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03" y="157546"/>
            <a:ext cx="1201679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uk-UA" altLang="uk-UA" sz="3200" b="1" dirty="0">
                <a:solidFill>
                  <a:srgbClr val="2A767A"/>
                </a:solidFill>
                <a:cs typeface="Times New Roman" pitchFamily="18" charset="0"/>
              </a:rPr>
              <a:t>Прямі вигоди бюджету в сезоні 2020-2021 склали 0,532 млн. грн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E9C5875-768F-4652-9EE4-80631D7E67BF}"/>
              </a:ext>
            </a:extLst>
          </p:cNvPr>
          <p:cNvSpPr txBox="1"/>
          <p:nvPr/>
        </p:nvSpPr>
        <p:spPr>
          <a:xfrm>
            <a:off x="167680" y="6116793"/>
            <a:ext cx="4536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Всього фактична економія бюджетних коштів склала 523,59 тис. грн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xmlns="" id="{0D461703-6B4D-4B21-A514-C71DB6C733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9670053"/>
              </p:ext>
            </p:extLst>
          </p:nvPr>
        </p:nvGraphicFramePr>
        <p:xfrm>
          <a:off x="839416" y="719666"/>
          <a:ext cx="11089232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05103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19336" y="290637"/>
            <a:ext cx="1201679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uk-UA" altLang="uk-UA" b="1" dirty="0">
                <a:solidFill>
                  <a:srgbClr val="2A767A"/>
                </a:solidFill>
                <a:cs typeface="Times New Roman" pitchFamily="18" charset="0"/>
              </a:rPr>
              <a:t>За опалювальні сезони 2019-2020, 2020-2021 Бюджет зекономив 5,608 млн. грн на опалення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1CC9362-96EF-4FBC-8508-92EE30D19552}"/>
              </a:ext>
            </a:extLst>
          </p:cNvPr>
          <p:cNvSpPr txBox="1"/>
          <p:nvPr/>
        </p:nvSpPr>
        <p:spPr>
          <a:xfrm>
            <a:off x="-27947" y="6171505"/>
            <a:ext cx="4536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Всього зменшення витрат на оплату теплової енергії склало 5607,88 тис. грн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xmlns="" id="{4212570B-A073-408E-9250-9CB36FCD9E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809416"/>
              </p:ext>
            </p:extLst>
          </p:nvPr>
        </p:nvGraphicFramePr>
        <p:xfrm>
          <a:off x="263352" y="912707"/>
          <a:ext cx="1152128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97627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reen_Frame">
  <a:themeElements>
    <a:clrScheme name="Custom 4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00552D"/>
      </a:accent2>
      <a:accent3>
        <a:srgbClr val="A7B789"/>
      </a:accent3>
      <a:accent4>
        <a:srgbClr val="343437"/>
      </a:accent4>
      <a:accent5>
        <a:srgbClr val="872D2D"/>
      </a:accent5>
      <a:accent6>
        <a:srgbClr val="C00000"/>
      </a:accent6>
      <a:hlink>
        <a:srgbClr val="67AABF"/>
      </a:hlink>
      <a:folHlink>
        <a:srgbClr val="ABAFA5"/>
      </a:folHlink>
    </a:clrScheme>
    <a:fontScheme name="KyivESCO">
      <a:majorFont>
        <a:latin typeface="Myriad Pro Cond"/>
        <a:ea typeface=""/>
        <a:cs typeface=""/>
      </a:majorFont>
      <a:minorFont>
        <a:latin typeface="Myriad Pro"/>
        <a:ea typeface=""/>
        <a:cs typeface="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>
    <a:spDef>
      <a:spPr>
        <a:grpFill/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Frame" id="{F226E7A2-7162-461C-9490-D27D9DC04E43}" vid="{629A0216-3BBD-45C0-B63F-2683BEA18F60}"/>
    </a:ext>
  </a:extLst>
</a:theme>
</file>

<file path=ppt/theme/theme3.xml><?xml version="1.0" encoding="utf-8"?>
<a:theme xmlns:a="http://schemas.openxmlformats.org/drawingml/2006/main" name="1_Green_Frame">
  <a:themeElements>
    <a:clrScheme name="Custom 4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00552D"/>
      </a:accent2>
      <a:accent3>
        <a:srgbClr val="A7B789"/>
      </a:accent3>
      <a:accent4>
        <a:srgbClr val="343437"/>
      </a:accent4>
      <a:accent5>
        <a:srgbClr val="872D2D"/>
      </a:accent5>
      <a:accent6>
        <a:srgbClr val="C00000"/>
      </a:accent6>
      <a:hlink>
        <a:srgbClr val="67AABF"/>
      </a:hlink>
      <a:folHlink>
        <a:srgbClr val="ABAFA5"/>
      </a:folHlink>
    </a:clrScheme>
    <a:fontScheme name="KyivESCO">
      <a:majorFont>
        <a:latin typeface="Myriad Pro Cond"/>
        <a:ea typeface=""/>
        <a:cs typeface=""/>
      </a:majorFont>
      <a:minorFont>
        <a:latin typeface="Myriad Pro"/>
        <a:ea typeface=""/>
        <a:cs typeface="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>
    <a:spDef>
      <a:spPr>
        <a:grpFill/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Frame" id="{F226E7A2-7162-461C-9490-D27D9DC04E43}" vid="{629A0216-3BBD-45C0-B63F-2683BEA18F60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3290</TotalTime>
  <Words>902</Words>
  <Application>Microsoft Office PowerPoint</Application>
  <PresentationFormat>Произвольный</PresentationFormat>
  <Paragraphs>251</Paragraphs>
  <Slides>16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Тема Office</vt:lpstr>
      <vt:lpstr>Green_Frame</vt:lpstr>
      <vt:lpstr>1_Green_Frame</vt:lpstr>
      <vt:lpstr>Диаграмма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Ігор Горових</dc:creator>
  <cp:lastModifiedBy>userGay1511</cp:lastModifiedBy>
  <cp:revision>357</cp:revision>
  <dcterms:created xsi:type="dcterms:W3CDTF">2017-03-29T07:23:32Z</dcterms:created>
  <dcterms:modified xsi:type="dcterms:W3CDTF">2021-07-27T11:51:27Z</dcterms:modified>
</cp:coreProperties>
</file>