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77" r:id="rId8"/>
    <p:sldId id="279" r:id="rId9"/>
    <p:sldId id="267" r:id="rId10"/>
    <p:sldId id="268" r:id="rId11"/>
    <p:sldId id="270" r:id="rId12"/>
    <p:sldId id="271" r:id="rId13"/>
    <p:sldId id="276" r:id="rId14"/>
    <p:sldId id="280" r:id="rId15"/>
    <p:sldId id="272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5" autoAdjust="0"/>
    <p:restoredTop sz="94660"/>
  </p:normalViewPr>
  <p:slideViewPr>
    <p:cSldViewPr>
      <p:cViewPr varScale="1">
        <p:scale>
          <a:sx n="73" d="100"/>
          <a:sy n="73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936625"/>
          </a:xfrm>
        </p:spPr>
        <p:txBody>
          <a:bodyPr/>
          <a:lstStyle/>
          <a:p>
            <a:pPr eaLnBrk="1" hangingPunct="1"/>
            <a:r>
              <a:rPr lang="uk-UA" sz="1600" b="1" smtClean="0"/>
              <a:t>НАЦІОНАЛЬНА АКАДЕМІЯ АГРАРНИХ НАУК УКРАЇНИ</a:t>
            </a:r>
            <a:br>
              <a:rPr lang="uk-UA" sz="1600" b="1" smtClean="0"/>
            </a:br>
            <a:r>
              <a:rPr lang="uk-UA" sz="1600" b="1" smtClean="0"/>
              <a:t>ННЦ «ІНСТИТУТ ГРУНТОЗНАВСТВА ТА АГРОХІМІЇ </a:t>
            </a:r>
            <a:br>
              <a:rPr lang="uk-UA" sz="1600" b="1" smtClean="0"/>
            </a:br>
            <a:r>
              <a:rPr lang="uk-UA" sz="1600" b="1" smtClean="0"/>
              <a:t>ІМЕНІ О.Н.СОКОЛОВСЬКОГО»</a:t>
            </a:r>
            <a:endParaRPr lang="ru-RU" sz="1600" b="1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628775"/>
            <a:ext cx="9144000" cy="3943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sz="3600" b="1" i="1" dirty="0" smtClean="0">
                <a:solidFill>
                  <a:schemeClr val="tx1"/>
                </a:solidFill>
              </a:rPr>
              <a:t>Особливості проведення весняно-польових робіт в 2021 році</a:t>
            </a:r>
            <a:endParaRPr lang="uk-UA" sz="1400" b="1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uk-UA" sz="1400" b="1" i="1" dirty="0" smtClean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</a:pPr>
            <a:endParaRPr lang="uk-UA" sz="1400" b="1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uk-UA" sz="1400" b="1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uk-UA" sz="1600" b="1" i="1" dirty="0" smtClean="0">
                <a:solidFill>
                  <a:schemeClr val="tx1"/>
                </a:solidFill>
              </a:rPr>
              <a:t> </a:t>
            </a:r>
            <a:r>
              <a:rPr lang="uk-UA" sz="2800" b="1" i="1" dirty="0" err="1" smtClean="0">
                <a:solidFill>
                  <a:schemeClr val="tx1"/>
                </a:solidFill>
              </a:rPr>
              <a:t>Хромяк</a:t>
            </a:r>
            <a:r>
              <a:rPr lang="uk-UA" sz="2800" b="1" i="1" dirty="0" smtClean="0">
                <a:solidFill>
                  <a:schemeClr val="tx1"/>
                </a:solidFill>
              </a:rPr>
              <a:t> В.М.</a:t>
            </a:r>
          </a:p>
          <a:p>
            <a:pPr eaLnBrk="1" hangingPunct="1">
              <a:lnSpc>
                <a:spcPct val="80000"/>
              </a:lnSpc>
            </a:pPr>
            <a:endParaRPr lang="uk-UA" sz="1600" b="1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uk-UA" sz="2000" b="1" i="1" dirty="0" err="1" smtClean="0">
                <a:solidFill>
                  <a:schemeClr val="tx1"/>
                </a:solidFill>
              </a:rPr>
              <a:t>Зав.лабораторією</a:t>
            </a:r>
            <a:r>
              <a:rPr lang="uk-UA" sz="2000" b="1" i="1" dirty="0" smtClean="0">
                <a:solidFill>
                  <a:schemeClr val="tx1"/>
                </a:solidFill>
              </a:rPr>
              <a:t> охорони та раціонального використання земель</a:t>
            </a:r>
          </a:p>
          <a:p>
            <a:pPr eaLnBrk="1" hangingPunct="1">
              <a:lnSpc>
                <a:spcPct val="80000"/>
              </a:lnSpc>
            </a:pPr>
            <a:endParaRPr lang="uk-UA" sz="2000" b="1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uk-UA" sz="2000" b="1" i="1" dirty="0" smtClean="0">
                <a:solidFill>
                  <a:schemeClr val="tx1"/>
                </a:solidFill>
              </a:rPr>
              <a:t>Сєверодонецьк, 2021</a:t>
            </a:r>
          </a:p>
          <a:p>
            <a:pPr eaLnBrk="1" hangingPunct="1">
              <a:lnSpc>
                <a:spcPct val="80000"/>
              </a:lnSpc>
            </a:pPr>
            <a:endParaRPr lang="uk-UA" sz="2000" b="1" i="1" dirty="0" smtClean="0"/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785794"/>
          <a:ext cx="8643997" cy="4885399"/>
        </p:xfrm>
        <a:graphic>
          <a:graphicData uri="http://schemas.openxmlformats.org/drawingml/2006/table">
            <a:tbl>
              <a:tblPr/>
              <a:tblGrid>
                <a:gridCol w="1714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67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57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Операція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Райони з нестачею вологи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Райони із середньою вологозабезпеченістю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Райони з доброю вологозабезпеченістю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16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Формування густоти, колосків шт./м.кв.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400-500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500-700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4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Підживлення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Дози на урожай до 35 ц/га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Дози на урожай до 50 ц/га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Дози на максимально запланований урожай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4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Боронування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По можливості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По можливості</a:t>
                      </a:r>
                      <a:endParaRPr lang="ru-R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По можливості</a:t>
                      </a:r>
                      <a:endParaRPr lang="ru-R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-140732"/>
            <a:ext cx="886319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Особливості догляду за озимими в умовах весни 2021 року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000125"/>
          <a:ext cx="9144000" cy="5502278"/>
        </p:xfrm>
        <a:graphic>
          <a:graphicData uri="http://schemas.openxmlformats.org/drawingml/2006/table">
            <a:tbl>
              <a:tblPr/>
              <a:tblGrid>
                <a:gridCol w="144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9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52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11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096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3863">
                <a:tc rowSpan="4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Фаза розвитку рослин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Густота рослин, шт./м</a:t>
                      </a:r>
                      <a:r>
                        <a:rPr kumimoji="0" lang="uk-UA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8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200-300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300-400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400-500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8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 підживлення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22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</a:t>
                      </a:r>
                      <a:r>
                        <a:rPr kumimoji="0" lang="uk-UA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мерзло-талому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грунту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кінці фази кущіння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</a:t>
                      </a:r>
                      <a:r>
                        <a:rPr kumimoji="0" lang="uk-UA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мерзло-талому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грунту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кінці фази кущіння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</a:t>
                      </a:r>
                      <a:r>
                        <a:rPr kumimoji="0" lang="uk-UA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мерзло-талому</a:t>
                      </a: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грунту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кінці фази кущіння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61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2-3 листка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61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2-4 пагони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35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65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65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65-80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&gt; 4 пагонів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65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65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65-80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597" marR="675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318" name="Rectangle 1"/>
          <p:cNvSpPr>
            <a:spLocks noChangeArrowheads="1"/>
          </p:cNvSpPr>
          <p:nvPr/>
        </p:nvSpPr>
        <p:spPr bwMode="auto">
          <a:xfrm>
            <a:off x="0" y="1746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ctr"/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Дози внесення азоту (кг/га </a:t>
            </a:r>
            <a:r>
              <a:rPr lang="uk-UA" sz="2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д.р</a:t>
            </a:r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.) під озиму пшеницю в залежності від густоти рослин, фази розвитку при 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середній </a:t>
            </a:r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весні</a:t>
            </a:r>
            <a:endParaRPr lang="uk-UA" sz="2400" dirty="0">
              <a:ea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671563"/>
            <a:ext cx="9144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uk-UA" sz="3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Прогноз розвитку шкідників та хвороб</a:t>
            </a:r>
          </a:p>
          <a:p>
            <a:pPr eaLnBrk="0" hangingPunct="0">
              <a:buFontTx/>
              <a:buChar char="•"/>
            </a:pPr>
            <a:r>
              <a:rPr lang="uk-UA" sz="3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зима була м</a:t>
            </a:r>
            <a:r>
              <a:rPr lang="uk-UA" sz="3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3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якою, тому перезимувало все що пішло в зимівлю;</a:t>
            </a:r>
            <a:endParaRPr lang="ru-RU" sz="3600" dirty="0"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uk-UA" sz="3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зв</a:t>
            </a:r>
            <a:r>
              <a:rPr lang="uk-UA" sz="3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3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язку з очікуванням </a:t>
            </a:r>
            <a:r>
              <a:rPr lang="uk-UA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середнього </a:t>
            </a:r>
            <a:r>
              <a:rPr lang="uk-UA" sz="3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періоду з низькими плюсовими температурами і </a:t>
            </a:r>
            <a:r>
              <a:rPr lang="uk-UA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рідкими посівами не слід </a:t>
            </a:r>
            <a:r>
              <a:rPr lang="uk-UA" sz="3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розраховувати на </a:t>
            </a:r>
            <a:r>
              <a:rPr lang="uk-UA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значне розповсюдження хвороб;</a:t>
            </a:r>
            <a:endParaRPr lang="uk-UA" sz="3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uk-UA" sz="3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клоп очікується </a:t>
            </a:r>
            <a:r>
              <a:rPr lang="uk-UA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вибірково</a:t>
            </a:r>
          </a:p>
          <a:p>
            <a:pPr eaLnBrk="0" hangingPunct="0">
              <a:buFontTx/>
              <a:buChar char="•"/>
            </a:pPr>
            <a:r>
              <a:rPr lang="uk-UA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розповсюдження мишей незначне.</a:t>
            </a:r>
            <a:endParaRPr lang="uk-UA" sz="3600" dirty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642916"/>
          <a:ext cx="8501122" cy="4503900"/>
        </p:xfrm>
        <a:graphic>
          <a:graphicData uri="http://schemas.openxmlformats.org/drawingml/2006/table">
            <a:tbl>
              <a:tblPr/>
              <a:tblGrid>
                <a:gridCol w="3157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3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11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Засоби захисту рослин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Ринок переповнений, ціни залишились на </a:t>
                      </a:r>
                      <a:r>
                        <a:rPr lang="uk-UA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минулорічному </a:t>
                      </a: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рівні. Можливі знижки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7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Азотні мінеральні добрива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Подорожчали. В наявності є, але черга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7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Паливо-мастильні матеріали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Є в достатній кількості. Подорожчали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11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Насіння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Ціни залишились на минулорічному рівні. В наявності.(пік продаж-листопад)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759196" y="-2232"/>
            <a:ext cx="36256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Матеріальні ресурси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0" y="928668"/>
          <a:ext cx="7858179" cy="5008468"/>
        </p:xfrm>
        <a:graphic>
          <a:graphicData uri="http://schemas.openxmlformats.org/drawingml/2006/table">
            <a:tbl>
              <a:tblPr/>
              <a:tblGrid>
                <a:gridCol w="2417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1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9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Продукція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/>
                          <a:ea typeface="Calibri"/>
                          <a:cs typeface="Times New Roman"/>
                        </a:rPr>
                        <a:t>Біржа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Ціна, дол./т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Пшениця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(CBOT)</a:t>
                      </a:r>
                      <a:r>
                        <a:rPr lang="uk-UA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Чикаго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236,99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(MАTIF)</a:t>
                      </a:r>
                      <a:r>
                        <a:rPr lang="uk-UA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Париж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266,49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Кукурудза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(CBOT)</a:t>
                      </a:r>
                      <a:r>
                        <a:rPr lang="uk-UA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Чикаго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216,34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4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(MАTIF)</a:t>
                      </a:r>
                      <a:r>
                        <a:rPr lang="uk-UA" sz="2400" b="1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Париж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257,82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Олія соняшникова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EXT NW Europe, Н</a:t>
                      </a:r>
                      <a:r>
                        <a:rPr lang="uk-UA" sz="2400" b="1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r>
                        <a:rPr lang="ru-RU" sz="2400" b="1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дерланд</a:t>
                      </a:r>
                      <a:r>
                        <a:rPr lang="uk-UA" sz="2400" b="1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r>
                        <a:rPr lang="uk-UA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ru-RU" sz="2400" b="1" dirty="0">
                          <a:solidFill>
                            <a:srgbClr val="252525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23936" y="43934"/>
            <a:ext cx="80961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Calibri" pitchFamily="34" charset="0"/>
                <a:cs typeface="Times New Roman" pitchFamily="18" charset="0"/>
              </a:rPr>
              <a:t>Ц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Calibri" pitchFamily="34" charset="0"/>
                <a:cs typeface="Times New Roman" pitchFamily="18" charset="0"/>
              </a:rPr>
              <a:t> на зерно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Calibri" pitchFamily="34" charset="0"/>
                <a:cs typeface="Times New Roman" pitchFamily="18" charset="0"/>
              </a:rPr>
              <a:t> та олію за ф’ючерсними контрактами на травень 2021 року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Franklin Gothic Medium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0" y="247650"/>
            <a:ext cx="9144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uk-UA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Кількість суб</a:t>
            </a:r>
            <a:r>
              <a:rPr lang="uk-UA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єктів насінництва в Державному реєстрі від Луганщини та охоплення ними обсягів виробництва насіння по основним культурам у </a:t>
            </a:r>
            <a:r>
              <a:rPr lang="uk-UA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</a:t>
            </a:r>
            <a:r>
              <a:rPr lang="uk-UA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році, тонн</a:t>
            </a:r>
            <a:endParaRPr lang="uk-UA" b="1" dirty="0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928688"/>
          <a:ext cx="9144000" cy="5660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429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Райони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Кількість суб’єктів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Загальне виробництво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у т.ч. еліта і с/е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2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оз. </a:t>
                      </a: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пшениця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соняшник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Біловодський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Times New Roman"/>
                          <a:ea typeface="Calibri"/>
                          <a:cs typeface="Times New Roman"/>
                        </a:rPr>
                        <a:t>Білокуракинський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70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70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Times New Roman"/>
                          <a:ea typeface="Calibri"/>
                          <a:cs typeface="Times New Roman"/>
                        </a:rPr>
                        <a:t>Кремінський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Times New Roman"/>
                          <a:ea typeface="Calibri"/>
                          <a:cs typeface="Times New Roman"/>
                        </a:rPr>
                        <a:t>Марківський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Times New Roman"/>
                          <a:ea typeface="Calibri"/>
                          <a:cs typeface="Times New Roman"/>
                        </a:rPr>
                        <a:t>Міловський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Times New Roman"/>
                          <a:ea typeface="Calibri"/>
                          <a:cs typeface="Times New Roman"/>
                        </a:rPr>
                        <a:t>Нов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оайдарський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420</a:t>
                      </a: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420 (2021 р)</a:t>
                      </a: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Новопсковський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Попаснянський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Сватівський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Ст.-Луганський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Старобільський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4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Троїцький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9833" y="3244334"/>
            <a:ext cx="3424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4000" dirty="0" smtClean="0"/>
              <a:t>Дякую за увагу</a:t>
            </a:r>
            <a:endParaRPr lang="ru-RU" sz="4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Характеристика стану посівів озимої пшениці  в залежності від погодних умов осінньо-зимового періоду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uk-UA" sz="2000" b="1" dirty="0" smtClean="0"/>
              <a:t>Нестача вологи на час оптимальних строків сівби (05.09-15.09).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uk-UA" sz="2000" b="1" dirty="0" smtClean="0"/>
              <a:t>Дощі не випадали протягом 50-60 діб, місцями 89 діб.</a:t>
            </a:r>
          </a:p>
          <a:p>
            <a:pPr>
              <a:buNone/>
            </a:pPr>
            <a:endParaRPr lang="ru-RU" sz="2000" b="1" dirty="0" smtClean="0"/>
          </a:p>
          <a:p>
            <a:pPr>
              <a:buFont typeface="Wingdings" pitchFamily="2" charset="2"/>
              <a:buChar char="§"/>
            </a:pPr>
            <a:r>
              <a:rPr lang="uk-UA" sz="2000" b="1" dirty="0" smtClean="0"/>
              <a:t> Переважна більшість господарств провела сівбу у сухий грунт у гранично допустимі строки з підвищеною нормою висіву на глибину 3-5 см.</a:t>
            </a:r>
          </a:p>
          <a:p>
            <a:pPr>
              <a:buNone/>
            </a:pPr>
            <a:endParaRPr lang="ru-RU" sz="2000" b="1" dirty="0" smtClean="0"/>
          </a:p>
          <a:p>
            <a:pPr>
              <a:buFont typeface="Wingdings" pitchFamily="2" charset="2"/>
              <a:buChar char="§"/>
            </a:pPr>
            <a:r>
              <a:rPr lang="uk-UA" sz="2000" b="1" dirty="0" smtClean="0"/>
              <a:t> Сходи отримані у грудні - січні. </a:t>
            </a:r>
            <a:r>
              <a:rPr lang="ru-RU" sz="2000" b="1" dirty="0" smtClean="0"/>
              <a:t>Т</a:t>
            </a:r>
            <a:r>
              <a:rPr lang="uk-UA" sz="2000" b="1" dirty="0" smtClean="0"/>
              <a:t>ому у зиму більшість посівів озимих зернових культур увійшли </a:t>
            </a:r>
            <a:r>
              <a:rPr lang="ru-RU" sz="2000" b="1" dirty="0" smtClean="0"/>
              <a:t>у фазах </a:t>
            </a:r>
            <a:r>
              <a:rPr lang="uk-UA" sz="2000" b="1" dirty="0" smtClean="0"/>
              <a:t>проростання-сходи</a:t>
            </a:r>
            <a:r>
              <a:rPr lang="ru-RU" sz="2000" b="1" dirty="0" smtClean="0"/>
              <a:t>.</a:t>
            </a:r>
          </a:p>
          <a:p>
            <a:pPr>
              <a:buNone/>
            </a:pPr>
            <a:endParaRPr lang="ru-RU" sz="2000" b="1" dirty="0" smtClean="0"/>
          </a:p>
          <a:p>
            <a:pPr>
              <a:buFont typeface="Wingdings" pitchFamily="2" charset="2"/>
              <a:buChar char="§"/>
            </a:pPr>
            <a:r>
              <a:rPr lang="uk-UA" sz="2000" b="1" dirty="0" smtClean="0"/>
              <a:t> Мінімальні температури повітря знижувались до мінус 21-32°С у більшості випадків при наявності снігового покриву.</a:t>
            </a:r>
            <a:endParaRPr lang="ru-RU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135912"/>
            <a:ext cx="9144000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Критична температура вимерзання озимої пшениці становила на глибині вузла кущіння для посівів, що знаходились у фазі кущіння мінус 16,4-19,2°С, у фазі сходів – мінус 13,4-16,2°С.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Загибелі озимих зернових культур від несприятливих погодних умов майже не було. Частина з посіяного не зійшла по різним причинам (неякісне насіння, брак при сівбі, тобто насіння попало у напіввологий грунт).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Посіви знаходяться переважно у фазі шильця, незначна кількість – у фазі другого листочка.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Посіви при умовах настання весни в середні строки частково розкущаться, але в основному сформують урожай по схемі: одна рослина – один (1,4-1,8) колос.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928672"/>
          <a:ext cx="9143999" cy="5500725"/>
        </p:xfrm>
        <a:graphic>
          <a:graphicData uri="http://schemas.openxmlformats.org/drawingml/2006/table">
            <a:tbl>
              <a:tblPr/>
              <a:tblGrid>
                <a:gridCol w="1913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1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7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7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15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5234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Назва культури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Посіяно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Отримано сходів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Стан посівів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51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добрий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задовільний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слабкі та зріджені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Озимі на зерно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 308,9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299,0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7,4 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17,2 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274,4 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51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з них: пшениця і тритикале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 295,7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286,9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5,9 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16,2 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264,8 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5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жито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 2,7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2,6 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-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0,5 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2,1 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5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ячмінь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 10,5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9,5 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1,5 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0,5 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7,5 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551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Крім того,                         озимий ріпак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 4,9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3,0 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Times New Roman"/>
                          <a:ea typeface="Calibri"/>
                          <a:cs typeface="Times New Roman"/>
                        </a:rPr>
                        <a:t>-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Calibri"/>
                          <a:cs typeface="Times New Roman"/>
                        </a:rPr>
                        <a:t>3,0  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32" marR="64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-127571"/>
            <a:ext cx="9144000" cy="969496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 посівів на початок весняної вегетації культур (перехід температури через 5°С), у тис. га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1500174"/>
          <a:ext cx="7429552" cy="4098249"/>
        </p:xfrm>
        <a:graphic>
          <a:graphicData uri="http://schemas.openxmlformats.org/drawingml/2006/table">
            <a:tbl>
              <a:tblPr/>
              <a:tblGrid>
                <a:gridCol w="4000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latin typeface="Times New Roman"/>
                          <a:ea typeface="Calibri"/>
                          <a:cs typeface="Times New Roman"/>
                        </a:rPr>
                        <a:t>Кількість </a:t>
                      </a:r>
                      <a:r>
                        <a:rPr lang="uk-UA" sz="3200" dirty="0" err="1" smtClean="0">
                          <a:latin typeface="Times New Roman"/>
                          <a:ea typeface="Calibri"/>
                          <a:cs typeface="Times New Roman"/>
                        </a:rPr>
                        <a:t>продуктив-ної</a:t>
                      </a:r>
                      <a:r>
                        <a:rPr lang="uk-UA" sz="3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3200" dirty="0">
                          <a:latin typeface="Times New Roman"/>
                          <a:ea typeface="Calibri"/>
                          <a:cs typeface="Times New Roman"/>
                        </a:rPr>
                        <a:t>вологи, мм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latin typeface="Times New Roman"/>
                          <a:ea typeface="Calibri"/>
                          <a:cs typeface="Times New Roman"/>
                        </a:rPr>
                        <a:t>Критерій оцінки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latin typeface="Times New Roman"/>
                          <a:ea typeface="Calibri"/>
                          <a:cs typeface="Times New Roman"/>
                        </a:rPr>
                        <a:t>Менше 80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latin typeface="Times New Roman"/>
                          <a:ea typeface="Calibri"/>
                          <a:cs typeface="Times New Roman"/>
                        </a:rPr>
                        <a:t>Погані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>
                          <a:latin typeface="Times New Roman"/>
                          <a:ea typeface="Calibri"/>
                          <a:cs typeface="Times New Roman"/>
                        </a:rPr>
                        <a:t>80-120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latin typeface="Times New Roman"/>
                          <a:ea typeface="Calibri"/>
                          <a:cs typeface="Times New Roman"/>
                        </a:rPr>
                        <a:t>Недостатні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>
                          <a:latin typeface="Times New Roman"/>
                          <a:ea typeface="Calibri"/>
                          <a:cs typeface="Times New Roman"/>
                        </a:rPr>
                        <a:t>120-140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latin typeface="Times New Roman"/>
                          <a:ea typeface="Calibri"/>
                          <a:cs typeface="Times New Roman"/>
                        </a:rPr>
                        <a:t>Задовільні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>
                          <a:latin typeface="Times New Roman"/>
                          <a:ea typeface="Calibri"/>
                          <a:cs typeface="Times New Roman"/>
                        </a:rPr>
                        <a:t>140-160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latin typeface="Times New Roman"/>
                          <a:ea typeface="Calibri"/>
                          <a:cs typeface="Times New Roman"/>
                        </a:rPr>
                        <a:t>Добрі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>
                          <a:latin typeface="Times New Roman"/>
                          <a:ea typeface="Calibri"/>
                          <a:cs typeface="Times New Roman"/>
                        </a:rPr>
                        <a:t>Більше 160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latin typeface="Times New Roman"/>
                          <a:ea typeface="Calibri"/>
                          <a:cs typeface="Times New Roman"/>
                        </a:rPr>
                        <a:t>Відмінні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-151218"/>
            <a:ext cx="9144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Критерії оцінки запасів продуктивної вологи на період сівби у метровому шарі ґрунту, мм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5143512"/>
            <a:ext cx="5486400" cy="928694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Забезпеченість вологою районів Луганської області  по зябу на весну 2021 року, мм</a:t>
            </a:r>
            <a:endParaRPr lang="ru-RU" dirty="0"/>
          </a:p>
        </p:txBody>
      </p:sp>
      <p:pic>
        <p:nvPicPr>
          <p:cNvPr id="5" name="Рисунок 4"/>
          <p:cNvPicPr>
            <a:picLocks noGrp="1"/>
          </p:cNvPicPr>
          <p:nvPr>
            <p:ph type="pic" idx="1"/>
          </p:nvPr>
        </p:nvPicPr>
        <p:blipFill>
          <a:blip r:embed="rId2" cstate="print"/>
          <a:srcRect t="4482" b="4482"/>
          <a:stretch>
            <a:fillRect/>
          </a:stretch>
        </p:blipFill>
        <p:spPr bwMode="auto">
          <a:xfrm>
            <a:off x="1428728" y="285728"/>
            <a:ext cx="614366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V="1">
            <a:off x="1792288" y="6357957"/>
            <a:ext cx="54864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1571612"/>
          <a:ext cx="8786871" cy="4357718"/>
        </p:xfrm>
        <a:graphic>
          <a:graphicData uri="http://schemas.openxmlformats.org/drawingml/2006/table">
            <a:tbl>
              <a:tblPr/>
              <a:tblGrid>
                <a:gridCol w="1357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50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5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5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59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2628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Показник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квітень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травень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червень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липень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серпень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вересень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2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Опади, мм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44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56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53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8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Випаро-вування, мм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49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69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" y="-117794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Відношення кількості опадів, що випадають, до випаровування у період вегетації  (багаторічні дані Луганської метеостанції), мм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440" y="285728"/>
            <a:ext cx="8875120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400" b="1" dirty="0" smtClean="0"/>
              <a:t>Вплив строків настання весни (переходу температури через 5°С) на її тривалість та розвиток рослин озимих зернових культур в умовах області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686675" cy="4525963"/>
          </a:xfrm>
        </p:spPr>
        <p:txBody>
          <a:bodyPr/>
          <a:lstStyle/>
          <a:p>
            <a:pPr>
              <a:buFontTx/>
              <a:buNone/>
            </a:pPr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625" y="1571625"/>
          <a:ext cx="8358248" cy="4929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9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9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9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23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Строк настання весни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Тривалість, днів до літа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Динаміка росту тепла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Розвиток озимих культур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23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ранній 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None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(до 20.03)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60-70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повільна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добре весняне кущіння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23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середній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None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(21.03-04.04)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46-59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середня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середнє весняне кущіння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23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пізній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None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(після 05.04)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35-45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швидка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весняне кущіння 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None/>
                      </a:pPr>
                      <a:r>
                        <a:rPr lang="uk-UA" sz="2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відсутнє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737</Words>
  <Application>Microsoft Office PowerPoint</Application>
  <PresentationFormat>Экран (4:3)</PresentationFormat>
  <Paragraphs>234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Franklin Gothic Medium</vt:lpstr>
      <vt:lpstr>Times New Roman</vt:lpstr>
      <vt:lpstr>Wingdings</vt:lpstr>
      <vt:lpstr>Тема Office</vt:lpstr>
      <vt:lpstr>НАЦІОНАЛЬНА АКАДЕМІЯ АГРАРНИХ НАУК УКРАЇНИ ННЦ «ІНСТИТУТ ГРУНТОЗНАВСТВА ТА АГРОХІМІЇ  ІМЕНІ О.Н.СОКОЛОВСЬКОГО»</vt:lpstr>
      <vt:lpstr>Характеристика стану посівів озимої пшениці  в залежності від погодних умов осінньо-зимового періоду</vt:lpstr>
      <vt:lpstr>Презентация PowerPoint</vt:lpstr>
      <vt:lpstr>Презентация PowerPoint</vt:lpstr>
      <vt:lpstr>Презентация PowerPoint</vt:lpstr>
      <vt:lpstr>Забезпеченість вологою районів Луганської області  по зябу на весну 2021 року, мм</vt:lpstr>
      <vt:lpstr>Презентация PowerPoint</vt:lpstr>
      <vt:lpstr>Презентация PowerPoint</vt:lpstr>
      <vt:lpstr>Вплив строків настання весни (переходу температури через 5°С) на її тривалість та розвиток рослин озимих зернових культур в умовах області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НАЦІОНАЛЬНА АКАДЕМІЯ АГРАРНИХ НАУК УКРАЇНИ ННЦ «ІНСТИТУТ ГРУНТОЗНАВСТВА ТА АГРОХІМІЇ  ІМЕНІ О.Н.СОКОЛОВСЬКОГО»</dc:title>
  <dc:creator>Тимирязева</dc:creator>
  <cp:lastModifiedBy>Пользователь Windows</cp:lastModifiedBy>
  <cp:revision>30</cp:revision>
  <dcterms:created xsi:type="dcterms:W3CDTF">2021-03-15T15:22:43Z</dcterms:created>
  <dcterms:modified xsi:type="dcterms:W3CDTF">2021-03-25T07:40:59Z</dcterms:modified>
</cp:coreProperties>
</file>