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3" r:id="rId3"/>
    <p:sldId id="264" r:id="rId4"/>
    <p:sldId id="259" r:id="rId5"/>
    <p:sldId id="260" r:id="rId6"/>
    <p:sldId id="261" r:id="rId7"/>
    <p:sldId id="262" r:id="rId8"/>
    <p:sldId id="265" r:id="rId9"/>
    <p:sldId id="266" r:id="rId10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9" d="100"/>
          <a:sy n="89" d="100"/>
        </p:scale>
        <p:origin x="466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AA97D8E-03BB-4151-B032-C41A9AB35C46}" type="doc">
      <dgm:prSet loTypeId="urn:microsoft.com/office/officeart/2005/8/layout/hList6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6EAB4816-3249-4215-97DB-A10C0679145C}">
      <dgm:prSet phldrT="[Текст]" custT="1"/>
      <dgm:spPr>
        <a:solidFill>
          <a:schemeClr val="accent2">
            <a:lumMod val="40000"/>
            <a:lumOff val="60000"/>
          </a:schemeClr>
        </a:solidFill>
      </dgm:spPr>
      <dgm:t>
        <a:bodyPr/>
        <a:lstStyle/>
        <a:p>
          <a:r>
            <a:rPr lang="uk-UA" sz="1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Внески становлять менш 5 гривень на 1 м</a:t>
          </a:r>
          <a:r>
            <a:rPr lang="uk-UA" sz="1800" baseline="30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2</a:t>
          </a:r>
          <a:r>
            <a:rPr lang="uk-UA" sz="1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: 60% - від загальної вартості робіт – кошти міського бюджету, 40% - кошти ОСББ, інші залучені кошти</a:t>
          </a:r>
          <a:endParaRPr lang="ru-RU" sz="18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472CDD3-CC21-46F3-911D-6673D087CC55}" type="parTrans" cxnId="{1C289E0D-FEDE-4D96-8A28-F45255BDBED8}">
      <dgm:prSet/>
      <dgm:spPr/>
      <dgm:t>
        <a:bodyPr/>
        <a:lstStyle/>
        <a:p>
          <a:endParaRPr lang="ru-RU" sz="18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BAD2963-6153-4B7E-A324-41A158917435}" type="sibTrans" cxnId="{1C289E0D-FEDE-4D96-8A28-F45255BDBED8}">
      <dgm:prSet/>
      <dgm:spPr/>
      <dgm:t>
        <a:bodyPr/>
        <a:lstStyle/>
        <a:p>
          <a:endParaRPr lang="ru-RU" sz="18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307C95E-9ECF-4E8E-B6F9-62756B308C0A}">
      <dgm:prSet phldrT="[Текст]" custT="1"/>
      <dgm:spPr>
        <a:solidFill>
          <a:schemeClr val="accent2">
            <a:lumMod val="40000"/>
            <a:lumOff val="60000"/>
          </a:schemeClr>
        </a:solidFill>
      </dgm:spPr>
      <dgm:t>
        <a:bodyPr/>
        <a:lstStyle/>
        <a:p>
          <a:r>
            <a:rPr lang="uk-UA" sz="1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Решта звернень: 80% - від загальної вартості робіт – кошти міського бюджету, 20% - кошти ОСББ, інші залучені кошти</a:t>
          </a:r>
          <a:endParaRPr lang="ru-RU" sz="18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3B89ADF-110C-496F-A14B-F72FA462F097}" type="parTrans" cxnId="{33BAF74C-F2EE-402B-B8C7-83CEB1D2C65F}">
      <dgm:prSet/>
      <dgm:spPr/>
      <dgm:t>
        <a:bodyPr/>
        <a:lstStyle/>
        <a:p>
          <a:endParaRPr lang="ru-RU" sz="18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4385F70-59D8-4A48-ADD9-5C40012D5719}" type="sibTrans" cxnId="{33BAF74C-F2EE-402B-B8C7-83CEB1D2C65F}">
      <dgm:prSet/>
      <dgm:spPr/>
      <dgm:t>
        <a:bodyPr/>
        <a:lstStyle/>
        <a:p>
          <a:endParaRPr lang="ru-RU" sz="18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AE51CC2-9C57-44CB-8A11-D4DED93339ED}">
      <dgm:prSet custT="1"/>
      <dgm:spPr>
        <a:solidFill>
          <a:schemeClr val="accent2">
            <a:lumMod val="40000"/>
            <a:lumOff val="60000"/>
          </a:schemeClr>
        </a:solidFill>
      </dgm:spPr>
      <dgm:t>
        <a:bodyPr/>
        <a:lstStyle/>
        <a:p>
          <a:r>
            <a:rPr lang="uk-UA" sz="1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Звертались до ВЦА з ПКД, з приводу капремонту системи опалення житлового будинку та не отримали співфінансування в</a:t>
          </a:r>
          <a:br>
            <a:rPr lang="uk-UA" sz="1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</a:br>
          <a:r>
            <a:rPr lang="uk-UA" sz="1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2020 році: 90% від загальної вартості робіт – кошти міського бюджету, 10% - кошти ОСББ, інші залучені кошти</a:t>
          </a:r>
        </a:p>
      </dgm:t>
    </dgm:pt>
    <dgm:pt modelId="{B08AF520-1773-4715-8B24-EB2631CCF170}" type="parTrans" cxnId="{D18FDAAB-623A-4BBF-B541-33AD9958A23C}">
      <dgm:prSet/>
      <dgm:spPr/>
      <dgm:t>
        <a:bodyPr/>
        <a:lstStyle/>
        <a:p>
          <a:endParaRPr lang="uk-UA" sz="18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A09B55B-BCEB-45B2-B8CC-9E5D7AD2EA64}" type="sibTrans" cxnId="{D18FDAAB-623A-4BBF-B541-33AD9958A23C}">
      <dgm:prSet/>
      <dgm:spPr/>
      <dgm:t>
        <a:bodyPr/>
        <a:lstStyle/>
        <a:p>
          <a:endParaRPr lang="uk-UA" sz="18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789E191-F410-48C1-805A-32932C2657E5}">
      <dgm:prSet phldrT="[Текст]" custT="1"/>
      <dgm:spPr>
        <a:solidFill>
          <a:schemeClr val="accent2">
            <a:lumMod val="40000"/>
            <a:lumOff val="60000"/>
          </a:schemeClr>
        </a:solidFill>
      </dgm:spPr>
      <dgm:t>
        <a:bodyPr/>
        <a:lstStyle/>
        <a:p>
          <a:r>
            <a:rPr lang="uk-UA" sz="1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Вперше зареєстровані у 2021 році та жодного разу не отримували фінансову підтримку з боку ВЦА або громади (на суму не більш 500 000,00 гривень):100% від загальної вартості робіт – кошти міського бюджету, 0% - кошти ОСББ, інші залучені кошти</a:t>
          </a:r>
          <a:endParaRPr lang="ru-RU" sz="18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3A387BD-6083-446E-A27F-6DCE14044F5E}" type="parTrans" cxnId="{0ED3F1F0-CFE7-44A4-B5B4-2C66FD345A90}">
      <dgm:prSet/>
      <dgm:spPr/>
      <dgm:t>
        <a:bodyPr/>
        <a:lstStyle/>
        <a:p>
          <a:endParaRPr lang="uk-UA" sz="18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1E8DE83-F00F-4518-BC70-FE9E3B614080}" type="sibTrans" cxnId="{0ED3F1F0-CFE7-44A4-B5B4-2C66FD345A90}">
      <dgm:prSet/>
      <dgm:spPr/>
      <dgm:t>
        <a:bodyPr/>
        <a:lstStyle/>
        <a:p>
          <a:endParaRPr lang="uk-UA" sz="18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E82FF58-2218-4106-A491-43ED491A1433}" type="pres">
      <dgm:prSet presAssocID="{5AA97D8E-03BB-4151-B032-C41A9AB35C46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69AF20EB-C391-496F-8FD9-50136F21A3FC}" type="pres">
      <dgm:prSet presAssocID="{F789E191-F410-48C1-805A-32932C2657E5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CF5CB52-EFAE-4605-93B0-435971CF0889}" type="pres">
      <dgm:prSet presAssocID="{01E8DE83-F00F-4518-BC70-FE9E3B614080}" presName="sibTrans" presStyleCnt="0"/>
      <dgm:spPr/>
    </dgm:pt>
    <dgm:pt modelId="{EB3364F2-9467-4D10-BC5C-3958BFDFE998}" type="pres">
      <dgm:prSet presAssocID="{BAE51CC2-9C57-44CB-8A11-D4DED93339ED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AA3EAEA-C1B8-4851-B905-9751045466F4}" type="pres">
      <dgm:prSet presAssocID="{DA09B55B-BCEB-45B2-B8CC-9E5D7AD2EA64}" presName="sibTrans" presStyleCnt="0"/>
      <dgm:spPr/>
    </dgm:pt>
    <dgm:pt modelId="{CC6D78E4-5D43-4049-A563-33A370DDB68E}" type="pres">
      <dgm:prSet presAssocID="{6EAB4816-3249-4215-97DB-A10C0679145C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DBBD33A-E34B-40BC-B826-A1E6E628D79E}" type="pres">
      <dgm:prSet presAssocID="{0BAD2963-6153-4B7E-A324-41A158917435}" presName="sibTrans" presStyleCnt="0"/>
      <dgm:spPr/>
    </dgm:pt>
    <dgm:pt modelId="{0A5F3D11-7D3C-464B-BDB7-C45DCFBEE4C3}" type="pres">
      <dgm:prSet presAssocID="{8307C95E-9ECF-4E8E-B6F9-62756B308C0A}" presName="node" presStyleLbl="node1" presStyleIdx="3" presStyleCnt="4" custLinFactNeighborX="687" custLinFactNeighborY="-133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1C289E0D-FEDE-4D96-8A28-F45255BDBED8}" srcId="{5AA97D8E-03BB-4151-B032-C41A9AB35C46}" destId="{6EAB4816-3249-4215-97DB-A10C0679145C}" srcOrd="2" destOrd="0" parTransId="{3472CDD3-CC21-46F3-911D-6673D087CC55}" sibTransId="{0BAD2963-6153-4B7E-A324-41A158917435}"/>
    <dgm:cxn modelId="{110760C6-47EB-44BE-AB29-A22E515A94F8}" type="presOf" srcId="{6EAB4816-3249-4215-97DB-A10C0679145C}" destId="{CC6D78E4-5D43-4049-A563-33A370DDB68E}" srcOrd="0" destOrd="0" presId="urn:microsoft.com/office/officeart/2005/8/layout/hList6"/>
    <dgm:cxn modelId="{69A0D33D-02B8-40E3-A240-468FBEBB71CB}" type="presOf" srcId="{BAE51CC2-9C57-44CB-8A11-D4DED93339ED}" destId="{EB3364F2-9467-4D10-BC5C-3958BFDFE998}" srcOrd="0" destOrd="0" presId="urn:microsoft.com/office/officeart/2005/8/layout/hList6"/>
    <dgm:cxn modelId="{288C2814-1E9F-4870-B008-D1299F4B7841}" type="presOf" srcId="{F789E191-F410-48C1-805A-32932C2657E5}" destId="{69AF20EB-C391-496F-8FD9-50136F21A3FC}" srcOrd="0" destOrd="0" presId="urn:microsoft.com/office/officeart/2005/8/layout/hList6"/>
    <dgm:cxn modelId="{0ED3F1F0-CFE7-44A4-B5B4-2C66FD345A90}" srcId="{5AA97D8E-03BB-4151-B032-C41A9AB35C46}" destId="{F789E191-F410-48C1-805A-32932C2657E5}" srcOrd="0" destOrd="0" parTransId="{A3A387BD-6083-446E-A27F-6DCE14044F5E}" sibTransId="{01E8DE83-F00F-4518-BC70-FE9E3B614080}"/>
    <dgm:cxn modelId="{931EDC21-8DCE-4E4A-B7B8-D3C4E99DCF55}" type="presOf" srcId="{5AA97D8E-03BB-4151-B032-C41A9AB35C46}" destId="{EE82FF58-2218-4106-A491-43ED491A1433}" srcOrd="0" destOrd="0" presId="urn:microsoft.com/office/officeart/2005/8/layout/hList6"/>
    <dgm:cxn modelId="{33BAF74C-F2EE-402B-B8C7-83CEB1D2C65F}" srcId="{5AA97D8E-03BB-4151-B032-C41A9AB35C46}" destId="{8307C95E-9ECF-4E8E-B6F9-62756B308C0A}" srcOrd="3" destOrd="0" parTransId="{D3B89ADF-110C-496F-A14B-F72FA462F097}" sibTransId="{C4385F70-59D8-4A48-ADD9-5C40012D5719}"/>
    <dgm:cxn modelId="{D18FDAAB-623A-4BBF-B541-33AD9958A23C}" srcId="{5AA97D8E-03BB-4151-B032-C41A9AB35C46}" destId="{BAE51CC2-9C57-44CB-8A11-D4DED93339ED}" srcOrd="1" destOrd="0" parTransId="{B08AF520-1773-4715-8B24-EB2631CCF170}" sibTransId="{DA09B55B-BCEB-45B2-B8CC-9E5D7AD2EA64}"/>
    <dgm:cxn modelId="{E8178867-8F83-4CBF-979B-5C0A338C75C4}" type="presOf" srcId="{8307C95E-9ECF-4E8E-B6F9-62756B308C0A}" destId="{0A5F3D11-7D3C-464B-BDB7-C45DCFBEE4C3}" srcOrd="0" destOrd="0" presId="urn:microsoft.com/office/officeart/2005/8/layout/hList6"/>
    <dgm:cxn modelId="{60412162-2D6E-4C69-94DC-94B2BEA58AC3}" type="presParOf" srcId="{EE82FF58-2218-4106-A491-43ED491A1433}" destId="{69AF20EB-C391-496F-8FD9-50136F21A3FC}" srcOrd="0" destOrd="0" presId="urn:microsoft.com/office/officeart/2005/8/layout/hList6"/>
    <dgm:cxn modelId="{D280C82B-A9A0-4879-A087-B0B4D6F4505C}" type="presParOf" srcId="{EE82FF58-2218-4106-A491-43ED491A1433}" destId="{CCF5CB52-EFAE-4605-93B0-435971CF0889}" srcOrd="1" destOrd="0" presId="urn:microsoft.com/office/officeart/2005/8/layout/hList6"/>
    <dgm:cxn modelId="{E6FF6C73-3F20-4C1F-B9B7-5CA943E4D5C0}" type="presParOf" srcId="{EE82FF58-2218-4106-A491-43ED491A1433}" destId="{EB3364F2-9467-4D10-BC5C-3958BFDFE998}" srcOrd="2" destOrd="0" presId="urn:microsoft.com/office/officeart/2005/8/layout/hList6"/>
    <dgm:cxn modelId="{6F3C96C2-AF8F-4CF4-9F52-0D99123C7B83}" type="presParOf" srcId="{EE82FF58-2218-4106-A491-43ED491A1433}" destId="{6AA3EAEA-C1B8-4851-B905-9751045466F4}" srcOrd="3" destOrd="0" presId="urn:microsoft.com/office/officeart/2005/8/layout/hList6"/>
    <dgm:cxn modelId="{897E7D0D-1DF1-4C44-A10A-AC55BF0CA275}" type="presParOf" srcId="{EE82FF58-2218-4106-A491-43ED491A1433}" destId="{CC6D78E4-5D43-4049-A563-33A370DDB68E}" srcOrd="4" destOrd="0" presId="urn:microsoft.com/office/officeart/2005/8/layout/hList6"/>
    <dgm:cxn modelId="{2C3634CA-EF22-4776-8A1F-0625B59C7359}" type="presParOf" srcId="{EE82FF58-2218-4106-A491-43ED491A1433}" destId="{0DBBD33A-E34B-40BC-B826-A1E6E628D79E}" srcOrd="5" destOrd="0" presId="urn:microsoft.com/office/officeart/2005/8/layout/hList6"/>
    <dgm:cxn modelId="{DB129146-CCB9-4E5D-ACE3-FBAB39B0E8A5}" type="presParOf" srcId="{EE82FF58-2218-4106-A491-43ED491A1433}" destId="{0A5F3D11-7D3C-464B-BDB7-C45DCFBEE4C3}" srcOrd="6" destOrd="0" presId="urn:microsoft.com/office/officeart/2005/8/layout/hList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7B3EBF5-F3B4-445F-A7AF-384B8B6F7376}" type="doc">
      <dgm:prSet loTypeId="urn:microsoft.com/office/officeart/2005/8/layout/vProcess5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uk-UA"/>
        </a:p>
      </dgm:t>
    </dgm:pt>
    <dgm:pt modelId="{2C7346E7-B7DF-4172-867E-3BE059C97E6B}">
      <dgm:prSet phldrT="[Текст]" custT="1"/>
      <dgm:spPr>
        <a:solidFill>
          <a:schemeClr val="accent2">
            <a:lumMod val="40000"/>
            <a:lumOff val="60000"/>
          </a:schemeClr>
        </a:solidFill>
      </dgm:spPr>
      <dgm:t>
        <a:bodyPr/>
        <a:lstStyle/>
        <a:p>
          <a:r>
            <a:rPr lang="uk-UA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ОСББ, звертаються з заявою до ГО «Центр розвитку Сєвєродонецької громади»</a:t>
          </a:r>
        </a:p>
      </dgm:t>
    </dgm:pt>
    <dgm:pt modelId="{0A8B220F-DBA9-4E70-8FA6-A243E129A2E7}" type="parTrans" cxnId="{E1ED07A6-E20C-4164-9D95-E21D3A245162}">
      <dgm:prSet/>
      <dgm:spPr/>
      <dgm:t>
        <a:bodyPr/>
        <a:lstStyle/>
        <a:p>
          <a:endParaRPr lang="uk-UA" sz="20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C0B6A17-6457-4EB5-8200-FE872605423B}" type="sibTrans" cxnId="{E1ED07A6-E20C-4164-9D95-E21D3A245162}">
      <dgm:prSet custT="1"/>
      <dgm:spPr>
        <a:solidFill>
          <a:schemeClr val="accent1">
            <a:lumMod val="75000"/>
            <a:alpha val="90000"/>
          </a:schemeClr>
        </a:solidFill>
      </dgm:spPr>
      <dgm:t>
        <a:bodyPr/>
        <a:lstStyle/>
        <a:p>
          <a:endParaRPr lang="uk-UA" sz="20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4CAC31F-A075-4112-83AD-E2902FD57BEA}">
      <dgm:prSet phldrT="[Текст]" custT="1"/>
      <dgm:spPr>
        <a:solidFill>
          <a:schemeClr val="accent2">
            <a:lumMod val="40000"/>
            <a:lumOff val="60000"/>
          </a:schemeClr>
        </a:solidFill>
      </dgm:spPr>
      <dgm:t>
        <a:bodyPr/>
        <a:lstStyle/>
        <a:p>
          <a:r>
            <a:rPr lang="uk-UA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ГО «Центр розвитку Сєвєродонецької громади» організовує та проводить оглядові візити з метою з’ясування необхідності проведення поданих ремонтних робіт</a:t>
          </a:r>
        </a:p>
      </dgm:t>
    </dgm:pt>
    <dgm:pt modelId="{F89F3829-F155-498F-BAF5-49174D59B7E8}" type="parTrans" cxnId="{08536D8D-711B-439D-AFFE-C6FC2316957F}">
      <dgm:prSet/>
      <dgm:spPr/>
      <dgm:t>
        <a:bodyPr/>
        <a:lstStyle/>
        <a:p>
          <a:endParaRPr lang="uk-UA" sz="20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517ACA9-90FE-4CDA-919B-E5D6415BC0E5}" type="sibTrans" cxnId="{08536D8D-711B-439D-AFFE-C6FC2316957F}">
      <dgm:prSet custT="1"/>
      <dgm:spPr>
        <a:solidFill>
          <a:schemeClr val="accent1">
            <a:lumMod val="75000"/>
            <a:alpha val="90000"/>
          </a:schemeClr>
        </a:solidFill>
      </dgm:spPr>
      <dgm:t>
        <a:bodyPr/>
        <a:lstStyle/>
        <a:p>
          <a:endParaRPr lang="uk-UA" sz="20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F274A20-890F-46BA-B396-3450333E7F18}">
      <dgm:prSet phldrT="[Текст]" custT="1"/>
      <dgm:spPr>
        <a:solidFill>
          <a:schemeClr val="accent2">
            <a:lumMod val="40000"/>
            <a:lumOff val="60000"/>
          </a:schemeClr>
        </a:solidFill>
      </dgm:spPr>
      <dgm:t>
        <a:bodyPr/>
        <a:lstStyle/>
        <a:p>
          <a:r>
            <a:rPr lang="uk-UA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Після подачі заявки, встановлюється жива черга</a:t>
          </a:r>
        </a:p>
      </dgm:t>
    </dgm:pt>
    <dgm:pt modelId="{844E0D27-A6C3-4284-A496-8A205D6C602D}" type="parTrans" cxnId="{88D65E99-1F20-4AD8-9B20-5238ACEF8E26}">
      <dgm:prSet/>
      <dgm:spPr/>
      <dgm:t>
        <a:bodyPr/>
        <a:lstStyle/>
        <a:p>
          <a:endParaRPr lang="uk-UA" sz="20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B623631-E31B-4A7A-A145-2C6657FAE3BE}" type="sibTrans" cxnId="{88D65E99-1F20-4AD8-9B20-5238ACEF8E26}">
      <dgm:prSet custT="1"/>
      <dgm:spPr>
        <a:solidFill>
          <a:schemeClr val="accent1">
            <a:lumMod val="75000"/>
            <a:alpha val="90000"/>
          </a:schemeClr>
        </a:solidFill>
      </dgm:spPr>
      <dgm:t>
        <a:bodyPr/>
        <a:lstStyle/>
        <a:p>
          <a:endParaRPr lang="uk-UA" sz="20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DB14ADB-71DA-44C5-B8D0-BFDAA109B942}">
      <dgm:prSet phldrT="[Текст]" custT="1"/>
      <dgm:spPr>
        <a:solidFill>
          <a:schemeClr val="accent2">
            <a:lumMod val="40000"/>
            <a:lumOff val="60000"/>
          </a:schemeClr>
        </a:solidFill>
      </dgm:spPr>
      <dgm:t>
        <a:bodyPr/>
        <a:lstStyle/>
        <a:p>
          <a:r>
            <a:rPr lang="uk-UA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Прийом заяв починається з 1 квітня та закінчується 1 травня 2021 року</a:t>
          </a:r>
        </a:p>
      </dgm:t>
    </dgm:pt>
    <dgm:pt modelId="{CC563E4F-EC74-48B4-8E69-000663E32BD1}" type="parTrans" cxnId="{DB691B6A-6CA8-48FB-A195-5355F85DC806}">
      <dgm:prSet/>
      <dgm:spPr/>
      <dgm:t>
        <a:bodyPr/>
        <a:lstStyle/>
        <a:p>
          <a:endParaRPr lang="uk-UA" sz="20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43BC8FC-4C60-46A6-9C5C-32AF8301405E}" type="sibTrans" cxnId="{DB691B6A-6CA8-48FB-A195-5355F85DC806}">
      <dgm:prSet custT="1"/>
      <dgm:spPr>
        <a:solidFill>
          <a:schemeClr val="accent1">
            <a:lumMod val="75000"/>
            <a:alpha val="90000"/>
          </a:schemeClr>
        </a:solidFill>
      </dgm:spPr>
      <dgm:t>
        <a:bodyPr/>
        <a:lstStyle/>
        <a:p>
          <a:endParaRPr lang="uk-UA" sz="20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02019E1-7CA5-42C1-9107-9779B570FC45}">
      <dgm:prSet phldrT="[Текст]" custT="1"/>
      <dgm:spPr>
        <a:solidFill>
          <a:schemeClr val="accent2">
            <a:lumMod val="40000"/>
            <a:lumOff val="60000"/>
          </a:schemeClr>
        </a:solidFill>
      </dgm:spPr>
      <dgm:t>
        <a:bodyPr/>
        <a:lstStyle/>
        <a:p>
          <a:r>
            <a:rPr lang="uk-UA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Після 1 травня 2021 року заяви обробляються та в якості пропозицій направляються до ВЦА на узгодження</a:t>
          </a:r>
        </a:p>
      </dgm:t>
    </dgm:pt>
    <dgm:pt modelId="{CE84958E-0E2A-4AA0-816F-32BD09A28B24}" type="parTrans" cxnId="{C3FE271A-AD2E-4353-A777-3FE18E2DF274}">
      <dgm:prSet/>
      <dgm:spPr/>
      <dgm:t>
        <a:bodyPr/>
        <a:lstStyle/>
        <a:p>
          <a:endParaRPr lang="uk-UA" sz="20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E594AB9-76E4-4B06-A496-D74468D37887}" type="sibTrans" cxnId="{C3FE271A-AD2E-4353-A777-3FE18E2DF274}">
      <dgm:prSet/>
      <dgm:spPr/>
      <dgm:t>
        <a:bodyPr/>
        <a:lstStyle/>
        <a:p>
          <a:endParaRPr lang="uk-UA" sz="20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3AD51F8-E45A-4B17-B4C0-DBC39A3BA5CC}" type="pres">
      <dgm:prSet presAssocID="{D7B3EBF5-F3B4-445F-A7AF-384B8B6F7376}" presName="outerComposite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2AC4D61D-C8EF-4076-A92A-414885002B3B}" type="pres">
      <dgm:prSet presAssocID="{D7B3EBF5-F3B4-445F-A7AF-384B8B6F7376}" presName="dummyMaxCanvas" presStyleCnt="0">
        <dgm:presLayoutVars/>
      </dgm:prSet>
      <dgm:spPr/>
    </dgm:pt>
    <dgm:pt modelId="{EE2FF543-C7A4-4D33-A5CE-7CC4DAAA6A90}" type="pres">
      <dgm:prSet presAssocID="{D7B3EBF5-F3B4-445F-A7AF-384B8B6F7376}" presName="FiveNodes_1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A436884-5D9D-47CD-B5E6-1E7FA7C9F58C}" type="pres">
      <dgm:prSet presAssocID="{D7B3EBF5-F3B4-445F-A7AF-384B8B6F7376}" presName="FiveNodes_2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12835C7-0946-4D36-9B01-5DAFB0A5050F}" type="pres">
      <dgm:prSet presAssocID="{D7B3EBF5-F3B4-445F-A7AF-384B8B6F7376}" presName="FiveNodes_3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9152E25-46C7-4B33-8951-631DFF17DA62}" type="pres">
      <dgm:prSet presAssocID="{D7B3EBF5-F3B4-445F-A7AF-384B8B6F7376}" presName="FiveNodes_4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1C2C50A-79AF-4F50-B54E-617F91012BDD}" type="pres">
      <dgm:prSet presAssocID="{D7B3EBF5-F3B4-445F-A7AF-384B8B6F7376}" presName="FiveNodes_5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7F1CD23-3367-49B6-AE31-A43E368C78BE}" type="pres">
      <dgm:prSet presAssocID="{D7B3EBF5-F3B4-445F-A7AF-384B8B6F7376}" presName="FiveConn_1-2" presStyleLbl="fgAccFollowNode1" presStyleIdx="0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5B24390-DCCF-477A-9AA6-E62E9C2D39CD}" type="pres">
      <dgm:prSet presAssocID="{D7B3EBF5-F3B4-445F-A7AF-384B8B6F7376}" presName="FiveConn_2-3" presStyleLbl="fgAccFollowNode1" presStyleIdx="1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0F4B568-426C-4086-BDFC-D40A4AC057A4}" type="pres">
      <dgm:prSet presAssocID="{D7B3EBF5-F3B4-445F-A7AF-384B8B6F7376}" presName="FiveConn_3-4" presStyleLbl="fgAccFollowNode1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490EB63-384A-4B3D-84F7-643D2CF1FC7D}" type="pres">
      <dgm:prSet presAssocID="{D7B3EBF5-F3B4-445F-A7AF-384B8B6F7376}" presName="FiveConn_4-5" presStyleLbl="fgAccFollowNode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91FC3C0-1640-4FA8-A837-ABFAC186FF2A}" type="pres">
      <dgm:prSet presAssocID="{D7B3EBF5-F3B4-445F-A7AF-384B8B6F7376}" presName="FiveNodes_1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1817BD3-45C5-4FAE-BF51-95069566CD38}" type="pres">
      <dgm:prSet presAssocID="{D7B3EBF5-F3B4-445F-A7AF-384B8B6F7376}" presName="FiveNodes_2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B4C8A24-16DC-4EFD-BF56-BDE7498AEEC7}" type="pres">
      <dgm:prSet presAssocID="{D7B3EBF5-F3B4-445F-A7AF-384B8B6F7376}" presName="FiveNodes_3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5C1AB3A-FB58-43A4-9A80-C35F229794CD}" type="pres">
      <dgm:prSet presAssocID="{D7B3EBF5-F3B4-445F-A7AF-384B8B6F7376}" presName="FiveNodes_4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712F881-8585-4E97-8795-AFA1D267ADFF}" type="pres">
      <dgm:prSet presAssocID="{D7B3EBF5-F3B4-445F-A7AF-384B8B6F7376}" presName="FiveNodes_5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7C7D45C8-4285-4C21-A02F-3B3C929DA06A}" type="presOf" srcId="{2C7346E7-B7DF-4172-867E-3BE059C97E6B}" destId="{F91FC3C0-1640-4FA8-A837-ABFAC186FF2A}" srcOrd="1" destOrd="0" presId="urn:microsoft.com/office/officeart/2005/8/layout/vProcess5"/>
    <dgm:cxn modelId="{23EF98E6-4EF9-489E-8113-4F790DDB7360}" type="presOf" srcId="{2517ACA9-90FE-4CDA-919B-E5D6415BC0E5}" destId="{95B24390-DCCF-477A-9AA6-E62E9C2D39CD}" srcOrd="0" destOrd="0" presId="urn:microsoft.com/office/officeart/2005/8/layout/vProcess5"/>
    <dgm:cxn modelId="{F9CD71C3-09B6-436E-847F-2BE5533862FB}" type="presOf" srcId="{BDB14ADB-71DA-44C5-B8D0-BFDAA109B942}" destId="{E5C1AB3A-FB58-43A4-9A80-C35F229794CD}" srcOrd="1" destOrd="0" presId="urn:microsoft.com/office/officeart/2005/8/layout/vProcess5"/>
    <dgm:cxn modelId="{11E29689-CD3B-46C9-8E44-BB0B5E02FBED}" type="presOf" srcId="{64CAC31F-A075-4112-83AD-E2902FD57BEA}" destId="{C1817BD3-45C5-4FAE-BF51-95069566CD38}" srcOrd="1" destOrd="0" presId="urn:microsoft.com/office/officeart/2005/8/layout/vProcess5"/>
    <dgm:cxn modelId="{2FC070B5-E6FD-464E-BE3C-1DD972D93AE0}" type="presOf" srcId="{64CAC31F-A075-4112-83AD-E2902FD57BEA}" destId="{7A436884-5D9D-47CD-B5E6-1E7FA7C9F58C}" srcOrd="0" destOrd="0" presId="urn:microsoft.com/office/officeart/2005/8/layout/vProcess5"/>
    <dgm:cxn modelId="{C3FE271A-AD2E-4353-A777-3FE18E2DF274}" srcId="{D7B3EBF5-F3B4-445F-A7AF-384B8B6F7376}" destId="{402019E1-7CA5-42C1-9107-9779B570FC45}" srcOrd="4" destOrd="0" parTransId="{CE84958E-0E2A-4AA0-816F-32BD09A28B24}" sibTransId="{1E594AB9-76E4-4B06-A496-D74468D37887}"/>
    <dgm:cxn modelId="{5E0FCE7A-5999-4DC8-B428-09C07E804FCD}" type="presOf" srcId="{1C0B6A17-6457-4EB5-8200-FE872605423B}" destId="{57F1CD23-3367-49B6-AE31-A43E368C78BE}" srcOrd="0" destOrd="0" presId="urn:microsoft.com/office/officeart/2005/8/layout/vProcess5"/>
    <dgm:cxn modelId="{DB691B6A-6CA8-48FB-A195-5355F85DC806}" srcId="{D7B3EBF5-F3B4-445F-A7AF-384B8B6F7376}" destId="{BDB14ADB-71DA-44C5-B8D0-BFDAA109B942}" srcOrd="3" destOrd="0" parTransId="{CC563E4F-EC74-48B4-8E69-000663E32BD1}" sibTransId="{D43BC8FC-4C60-46A6-9C5C-32AF8301405E}"/>
    <dgm:cxn modelId="{3889BF22-DCF2-4CC0-9A9B-7774724023C8}" type="presOf" srcId="{D43BC8FC-4C60-46A6-9C5C-32AF8301405E}" destId="{6490EB63-384A-4B3D-84F7-643D2CF1FC7D}" srcOrd="0" destOrd="0" presId="urn:microsoft.com/office/officeart/2005/8/layout/vProcess5"/>
    <dgm:cxn modelId="{9C1BA7F3-4864-4C7D-A66E-20BF9EDFAE3E}" type="presOf" srcId="{BDB14ADB-71DA-44C5-B8D0-BFDAA109B942}" destId="{89152E25-46C7-4B33-8951-631DFF17DA62}" srcOrd="0" destOrd="0" presId="urn:microsoft.com/office/officeart/2005/8/layout/vProcess5"/>
    <dgm:cxn modelId="{08536D8D-711B-439D-AFFE-C6FC2316957F}" srcId="{D7B3EBF5-F3B4-445F-A7AF-384B8B6F7376}" destId="{64CAC31F-A075-4112-83AD-E2902FD57BEA}" srcOrd="1" destOrd="0" parTransId="{F89F3829-F155-498F-BAF5-49174D59B7E8}" sibTransId="{2517ACA9-90FE-4CDA-919B-E5D6415BC0E5}"/>
    <dgm:cxn modelId="{3372E703-4105-4269-9975-E91BD3BFF96D}" type="presOf" srcId="{402019E1-7CA5-42C1-9107-9779B570FC45}" destId="{A712F881-8585-4E97-8795-AFA1D267ADFF}" srcOrd="1" destOrd="0" presId="urn:microsoft.com/office/officeart/2005/8/layout/vProcess5"/>
    <dgm:cxn modelId="{D907B9A2-2D5B-406F-9B9B-7CD22955D32C}" type="presOf" srcId="{FB623631-E31B-4A7A-A145-2C6657FAE3BE}" destId="{80F4B568-426C-4086-BDFC-D40A4AC057A4}" srcOrd="0" destOrd="0" presId="urn:microsoft.com/office/officeart/2005/8/layout/vProcess5"/>
    <dgm:cxn modelId="{1CAC60B3-3039-41F8-8F64-FBD89167D26D}" type="presOf" srcId="{0F274A20-890F-46BA-B396-3450333E7F18}" destId="{C12835C7-0946-4D36-9B01-5DAFB0A5050F}" srcOrd="0" destOrd="0" presId="urn:microsoft.com/office/officeart/2005/8/layout/vProcess5"/>
    <dgm:cxn modelId="{7282AF22-8538-48A7-8667-5D2344859559}" type="presOf" srcId="{0F274A20-890F-46BA-B396-3450333E7F18}" destId="{5B4C8A24-16DC-4EFD-BF56-BDE7498AEEC7}" srcOrd="1" destOrd="0" presId="urn:microsoft.com/office/officeart/2005/8/layout/vProcess5"/>
    <dgm:cxn modelId="{4C21327F-C303-4061-A022-A725AD3478AA}" type="presOf" srcId="{402019E1-7CA5-42C1-9107-9779B570FC45}" destId="{01C2C50A-79AF-4F50-B54E-617F91012BDD}" srcOrd="0" destOrd="0" presId="urn:microsoft.com/office/officeart/2005/8/layout/vProcess5"/>
    <dgm:cxn modelId="{DEE7DFD1-4CA0-41CB-8940-5619BD9C9899}" type="presOf" srcId="{2C7346E7-B7DF-4172-867E-3BE059C97E6B}" destId="{EE2FF543-C7A4-4D33-A5CE-7CC4DAAA6A90}" srcOrd="0" destOrd="0" presId="urn:microsoft.com/office/officeart/2005/8/layout/vProcess5"/>
    <dgm:cxn modelId="{E1ED07A6-E20C-4164-9D95-E21D3A245162}" srcId="{D7B3EBF5-F3B4-445F-A7AF-384B8B6F7376}" destId="{2C7346E7-B7DF-4172-867E-3BE059C97E6B}" srcOrd="0" destOrd="0" parTransId="{0A8B220F-DBA9-4E70-8FA6-A243E129A2E7}" sibTransId="{1C0B6A17-6457-4EB5-8200-FE872605423B}"/>
    <dgm:cxn modelId="{88D65E99-1F20-4AD8-9B20-5238ACEF8E26}" srcId="{D7B3EBF5-F3B4-445F-A7AF-384B8B6F7376}" destId="{0F274A20-890F-46BA-B396-3450333E7F18}" srcOrd="2" destOrd="0" parTransId="{844E0D27-A6C3-4284-A496-8A205D6C602D}" sibTransId="{FB623631-E31B-4A7A-A145-2C6657FAE3BE}"/>
    <dgm:cxn modelId="{CFE29C45-76CC-4C81-BE29-0DC81010767D}" type="presOf" srcId="{D7B3EBF5-F3B4-445F-A7AF-384B8B6F7376}" destId="{03AD51F8-E45A-4B17-B4C0-DBC39A3BA5CC}" srcOrd="0" destOrd="0" presId="urn:microsoft.com/office/officeart/2005/8/layout/vProcess5"/>
    <dgm:cxn modelId="{2CE827E4-8638-40F8-B91E-1CAEBAFF13B6}" type="presParOf" srcId="{03AD51F8-E45A-4B17-B4C0-DBC39A3BA5CC}" destId="{2AC4D61D-C8EF-4076-A92A-414885002B3B}" srcOrd="0" destOrd="0" presId="urn:microsoft.com/office/officeart/2005/8/layout/vProcess5"/>
    <dgm:cxn modelId="{C5014686-C2D5-432D-916E-5981EF68D8DE}" type="presParOf" srcId="{03AD51F8-E45A-4B17-B4C0-DBC39A3BA5CC}" destId="{EE2FF543-C7A4-4D33-A5CE-7CC4DAAA6A90}" srcOrd="1" destOrd="0" presId="urn:microsoft.com/office/officeart/2005/8/layout/vProcess5"/>
    <dgm:cxn modelId="{B04F8C7B-1E03-4833-B503-D25CACAE4683}" type="presParOf" srcId="{03AD51F8-E45A-4B17-B4C0-DBC39A3BA5CC}" destId="{7A436884-5D9D-47CD-B5E6-1E7FA7C9F58C}" srcOrd="2" destOrd="0" presId="urn:microsoft.com/office/officeart/2005/8/layout/vProcess5"/>
    <dgm:cxn modelId="{EA85CD40-65FB-4C7F-8BC7-C886C84D8693}" type="presParOf" srcId="{03AD51F8-E45A-4B17-B4C0-DBC39A3BA5CC}" destId="{C12835C7-0946-4D36-9B01-5DAFB0A5050F}" srcOrd="3" destOrd="0" presId="urn:microsoft.com/office/officeart/2005/8/layout/vProcess5"/>
    <dgm:cxn modelId="{0E6283B7-DCD3-4C8B-8157-0F2E65C9BD5D}" type="presParOf" srcId="{03AD51F8-E45A-4B17-B4C0-DBC39A3BA5CC}" destId="{89152E25-46C7-4B33-8951-631DFF17DA62}" srcOrd="4" destOrd="0" presId="urn:microsoft.com/office/officeart/2005/8/layout/vProcess5"/>
    <dgm:cxn modelId="{CE817156-98A0-4E66-9D91-28C28EE07CC0}" type="presParOf" srcId="{03AD51F8-E45A-4B17-B4C0-DBC39A3BA5CC}" destId="{01C2C50A-79AF-4F50-B54E-617F91012BDD}" srcOrd="5" destOrd="0" presId="urn:microsoft.com/office/officeart/2005/8/layout/vProcess5"/>
    <dgm:cxn modelId="{275F2646-4D16-412A-A409-0A34EAB51DE9}" type="presParOf" srcId="{03AD51F8-E45A-4B17-B4C0-DBC39A3BA5CC}" destId="{57F1CD23-3367-49B6-AE31-A43E368C78BE}" srcOrd="6" destOrd="0" presId="urn:microsoft.com/office/officeart/2005/8/layout/vProcess5"/>
    <dgm:cxn modelId="{9F8CF002-4931-4955-A221-C01A2452C072}" type="presParOf" srcId="{03AD51F8-E45A-4B17-B4C0-DBC39A3BA5CC}" destId="{95B24390-DCCF-477A-9AA6-E62E9C2D39CD}" srcOrd="7" destOrd="0" presId="urn:microsoft.com/office/officeart/2005/8/layout/vProcess5"/>
    <dgm:cxn modelId="{B8977E97-B241-4BBC-98C7-F599F0AB4DEE}" type="presParOf" srcId="{03AD51F8-E45A-4B17-B4C0-DBC39A3BA5CC}" destId="{80F4B568-426C-4086-BDFC-D40A4AC057A4}" srcOrd="8" destOrd="0" presId="urn:microsoft.com/office/officeart/2005/8/layout/vProcess5"/>
    <dgm:cxn modelId="{3EAC749F-3B17-4A45-805A-8113A3163084}" type="presParOf" srcId="{03AD51F8-E45A-4B17-B4C0-DBC39A3BA5CC}" destId="{6490EB63-384A-4B3D-84F7-643D2CF1FC7D}" srcOrd="9" destOrd="0" presId="urn:microsoft.com/office/officeart/2005/8/layout/vProcess5"/>
    <dgm:cxn modelId="{869A4943-DF87-4839-B7FF-4425120F312B}" type="presParOf" srcId="{03AD51F8-E45A-4B17-B4C0-DBC39A3BA5CC}" destId="{F91FC3C0-1640-4FA8-A837-ABFAC186FF2A}" srcOrd="10" destOrd="0" presId="urn:microsoft.com/office/officeart/2005/8/layout/vProcess5"/>
    <dgm:cxn modelId="{62E0E24E-A426-41FF-81F2-3AB3EBC6A142}" type="presParOf" srcId="{03AD51F8-E45A-4B17-B4C0-DBC39A3BA5CC}" destId="{C1817BD3-45C5-4FAE-BF51-95069566CD38}" srcOrd="11" destOrd="0" presId="urn:microsoft.com/office/officeart/2005/8/layout/vProcess5"/>
    <dgm:cxn modelId="{740541B2-469E-4ACC-86C7-43751EB409A0}" type="presParOf" srcId="{03AD51F8-E45A-4B17-B4C0-DBC39A3BA5CC}" destId="{5B4C8A24-16DC-4EFD-BF56-BDE7498AEEC7}" srcOrd="12" destOrd="0" presId="urn:microsoft.com/office/officeart/2005/8/layout/vProcess5"/>
    <dgm:cxn modelId="{862C7893-F2EB-4495-AC14-38B54DF76D16}" type="presParOf" srcId="{03AD51F8-E45A-4B17-B4C0-DBC39A3BA5CC}" destId="{E5C1AB3A-FB58-43A4-9A80-C35F229794CD}" srcOrd="13" destOrd="0" presId="urn:microsoft.com/office/officeart/2005/8/layout/vProcess5"/>
    <dgm:cxn modelId="{E0630D48-CD53-4B9D-869D-15EACA10B14B}" type="presParOf" srcId="{03AD51F8-E45A-4B17-B4C0-DBC39A3BA5CC}" destId="{A712F881-8585-4E97-8795-AFA1D267ADFF}" srcOrd="14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C5DABC29-5F02-47F4-B4A4-D561A6B7A136}" type="doc">
      <dgm:prSet loTypeId="urn:microsoft.com/office/officeart/2005/8/layout/process5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uk-UA"/>
        </a:p>
      </dgm:t>
    </dgm:pt>
    <dgm:pt modelId="{93C28825-6656-4CC1-AA63-A683FC6751BD}">
      <dgm:prSet phldrT="[Текст]" custT="1"/>
      <dgm:spPr>
        <a:solidFill>
          <a:schemeClr val="accent2">
            <a:lumMod val="40000"/>
            <a:lumOff val="60000"/>
          </a:schemeClr>
        </a:solidFill>
        <a:ln>
          <a:solidFill>
            <a:schemeClr val="tx1"/>
          </a:solidFill>
        </a:ln>
      </dgm:spPr>
      <dgm:t>
        <a:bodyPr/>
        <a:lstStyle/>
        <a:p>
          <a:r>
            <a:rPr lang="uk-UA" sz="1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Переможці затверджуються розпорядженням ВЦА</a:t>
          </a:r>
        </a:p>
      </dgm:t>
    </dgm:pt>
    <dgm:pt modelId="{8A77324F-829F-4A77-9BEC-2403C96E1EDC}" type="parTrans" cxnId="{DF64520C-6B93-43C3-AE49-4EED47B255F1}">
      <dgm:prSet/>
      <dgm:spPr/>
      <dgm:t>
        <a:bodyPr/>
        <a:lstStyle/>
        <a:p>
          <a:endParaRPr lang="uk-UA" sz="16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E694E8B-2B8C-40CB-98F2-17137ACBC912}" type="sibTrans" cxnId="{DF64520C-6B93-43C3-AE49-4EED47B255F1}">
      <dgm:prSet custT="1"/>
      <dgm:spPr>
        <a:solidFill>
          <a:schemeClr val="accent2">
            <a:lumMod val="50000"/>
          </a:schemeClr>
        </a:solidFill>
      </dgm:spPr>
      <dgm:t>
        <a:bodyPr/>
        <a:lstStyle/>
        <a:p>
          <a:endParaRPr lang="uk-UA" sz="16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F48C2C1-C6C9-482E-987C-2AD0564EED20}">
      <dgm:prSet phldrT="[Текст]" custT="1"/>
      <dgm:spPr>
        <a:solidFill>
          <a:schemeClr val="accent2">
            <a:lumMod val="40000"/>
            <a:lumOff val="60000"/>
          </a:schemeClr>
        </a:solidFill>
        <a:ln>
          <a:solidFill>
            <a:schemeClr val="tx1"/>
          </a:solidFill>
        </a:ln>
      </dgm:spPr>
      <dgm:t>
        <a:bodyPr/>
        <a:lstStyle/>
        <a:p>
          <a:r>
            <a:rPr lang="uk-UA" sz="1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ПКД готується з двох частин. Частина, яка </a:t>
          </a:r>
          <a:r>
            <a:rPr lang="uk-UA" sz="16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співфінансується</a:t>
          </a:r>
          <a:r>
            <a:rPr lang="uk-UA" sz="1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з міського бюджету та частина, яка </a:t>
          </a:r>
          <a:r>
            <a:rPr lang="uk-UA" sz="16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співфінансується</a:t>
          </a:r>
          <a:r>
            <a:rPr lang="uk-UA" sz="1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ОСББ</a:t>
          </a:r>
        </a:p>
      </dgm:t>
    </dgm:pt>
    <dgm:pt modelId="{39B7D752-4E15-4F91-A244-9CDC9FB28275}" type="parTrans" cxnId="{16827F14-0EE8-469E-83BC-40E3DC8A78F8}">
      <dgm:prSet/>
      <dgm:spPr/>
      <dgm:t>
        <a:bodyPr/>
        <a:lstStyle/>
        <a:p>
          <a:endParaRPr lang="uk-UA" sz="16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5AC393F-6B61-4115-8B1F-EA1696CD97E5}" type="sibTrans" cxnId="{16827F14-0EE8-469E-83BC-40E3DC8A78F8}">
      <dgm:prSet custT="1"/>
      <dgm:spPr>
        <a:solidFill>
          <a:schemeClr val="accent2">
            <a:lumMod val="50000"/>
          </a:schemeClr>
        </a:solidFill>
      </dgm:spPr>
      <dgm:t>
        <a:bodyPr/>
        <a:lstStyle/>
        <a:p>
          <a:endParaRPr lang="uk-UA" sz="16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670BD20-024E-425D-B348-2B147A258057}">
      <dgm:prSet phldrT="[Текст]" custT="1"/>
      <dgm:spPr>
        <a:solidFill>
          <a:schemeClr val="accent2">
            <a:lumMod val="40000"/>
            <a:lumOff val="60000"/>
          </a:schemeClr>
        </a:solidFill>
        <a:ln>
          <a:solidFill>
            <a:schemeClr val="tx1"/>
          </a:solidFill>
        </a:ln>
      </dgm:spPr>
      <dgm:t>
        <a:bodyPr/>
        <a:lstStyle/>
        <a:p>
          <a:r>
            <a:rPr lang="uk-UA" sz="1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Розпорядження направляється до УЖКГ для проведення фінансових та тендерних процедур на капітальні ремонти на Переможців згідно Програми підтримки ОСББ у м. Сєвєродонецьк «Формування відповідального власника житла» на 2021 рік</a:t>
          </a:r>
        </a:p>
      </dgm:t>
    </dgm:pt>
    <dgm:pt modelId="{8C0D941C-F2D7-420C-84E0-617D0C7BD98B}" type="sibTrans" cxnId="{4EA500C7-3F08-414F-ADAD-E87F21FC718F}">
      <dgm:prSet custT="1"/>
      <dgm:spPr>
        <a:solidFill>
          <a:schemeClr val="accent2">
            <a:lumMod val="50000"/>
          </a:schemeClr>
        </a:solidFill>
      </dgm:spPr>
      <dgm:t>
        <a:bodyPr/>
        <a:lstStyle/>
        <a:p>
          <a:endParaRPr lang="uk-UA" sz="16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DC8AE95-DD05-42B6-87DB-4CA5EFE9AECE}" type="parTrans" cxnId="{4EA500C7-3F08-414F-ADAD-E87F21FC718F}">
      <dgm:prSet/>
      <dgm:spPr/>
      <dgm:t>
        <a:bodyPr/>
        <a:lstStyle/>
        <a:p>
          <a:endParaRPr lang="uk-UA" sz="16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11EFAB0-FB24-4153-9C7E-B3926AE572A6}">
      <dgm:prSet custT="1"/>
      <dgm:spPr>
        <a:solidFill>
          <a:schemeClr val="accent2">
            <a:lumMod val="40000"/>
            <a:lumOff val="60000"/>
          </a:schemeClr>
        </a:solidFill>
        <a:ln>
          <a:solidFill>
            <a:schemeClr val="tx1"/>
          </a:solidFill>
        </a:ln>
      </dgm:spPr>
      <dgm:t>
        <a:bodyPr/>
        <a:lstStyle/>
        <a:p>
          <a:r>
            <a:rPr lang="uk-UA" sz="1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До ГО «Центр розвитку Сєвєродонецької громади» надається копія укладеного договору до початку проведення основних робіт, після затвердження їх, як Переможців</a:t>
          </a:r>
        </a:p>
      </dgm:t>
    </dgm:pt>
    <dgm:pt modelId="{9C35CA96-76E6-4E0F-80CC-DC17B7810266}" type="parTrans" cxnId="{6CA76AF4-6F7A-4E99-B2C7-6121E6F25F3C}">
      <dgm:prSet/>
      <dgm:spPr/>
      <dgm:t>
        <a:bodyPr/>
        <a:lstStyle/>
        <a:p>
          <a:endParaRPr lang="uk-UA" sz="16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F95EE2A-03D9-4ABC-A5BD-A218A6BCDCBE}" type="sibTrans" cxnId="{6CA76AF4-6F7A-4E99-B2C7-6121E6F25F3C}">
      <dgm:prSet custT="1"/>
      <dgm:spPr>
        <a:solidFill>
          <a:schemeClr val="accent2">
            <a:lumMod val="50000"/>
          </a:schemeClr>
        </a:solidFill>
      </dgm:spPr>
      <dgm:t>
        <a:bodyPr/>
        <a:lstStyle/>
        <a:p>
          <a:endParaRPr lang="uk-UA" sz="16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C191684-294D-4136-BD68-63AD9749C2BF}">
      <dgm:prSet custT="1"/>
      <dgm:spPr>
        <a:solidFill>
          <a:schemeClr val="accent2">
            <a:lumMod val="40000"/>
            <a:lumOff val="60000"/>
          </a:schemeClr>
        </a:solidFill>
        <a:ln>
          <a:solidFill>
            <a:schemeClr val="tx1"/>
          </a:solidFill>
        </a:ln>
      </dgm:spPr>
      <dgm:t>
        <a:bodyPr/>
        <a:lstStyle/>
        <a:p>
          <a:r>
            <a:rPr lang="uk-UA" sz="1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Після виконання цих робіт надає копію акту виконаних робіт та підтвердження сплати суми співфінансування поданого по цієї Програмі, але не пізніше чим до 01.12.2021 року</a:t>
          </a:r>
        </a:p>
      </dgm:t>
    </dgm:pt>
    <dgm:pt modelId="{2BB350F8-BC3F-40AA-9DD2-89A15B717F8E}" type="parTrans" cxnId="{9B11BB34-1BEC-45B9-B9B0-5FA6F821C750}">
      <dgm:prSet/>
      <dgm:spPr/>
      <dgm:t>
        <a:bodyPr/>
        <a:lstStyle/>
        <a:p>
          <a:endParaRPr lang="uk-UA" sz="16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EA4D16D-D6DD-43EC-96BA-4DF1EE001C88}" type="sibTrans" cxnId="{9B11BB34-1BEC-45B9-B9B0-5FA6F821C750}">
      <dgm:prSet/>
      <dgm:spPr/>
      <dgm:t>
        <a:bodyPr/>
        <a:lstStyle/>
        <a:p>
          <a:endParaRPr lang="uk-UA" sz="16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CD0C080-265F-4AF5-BFC0-E6A9ADFF0613}" type="pres">
      <dgm:prSet presAssocID="{C5DABC29-5F02-47F4-B4A4-D561A6B7A136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8F5F3019-BD43-4BFA-BE51-5ECDB27F9B75}" type="pres">
      <dgm:prSet presAssocID="{93C28825-6656-4CC1-AA63-A683FC6751BD}" presName="node" presStyleLbl="node1" presStyleIdx="0" presStyleCnt="5" custScaleY="24746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990613E-7F6F-45EB-B438-380648A79ECC}" type="pres">
      <dgm:prSet presAssocID="{9E694E8B-2B8C-40CB-98F2-17137ACBC912}" presName="sibTrans" presStyleLbl="sibTrans2D1" presStyleIdx="0" presStyleCnt="4" custScaleX="159013" custLinFactNeighborX="-7979"/>
      <dgm:spPr/>
      <dgm:t>
        <a:bodyPr/>
        <a:lstStyle/>
        <a:p>
          <a:endParaRPr lang="ru-RU"/>
        </a:p>
      </dgm:t>
    </dgm:pt>
    <dgm:pt modelId="{550B8101-086B-4DAF-A454-76418583F028}" type="pres">
      <dgm:prSet presAssocID="{9E694E8B-2B8C-40CB-98F2-17137ACBC912}" presName="connectorText" presStyleLbl="sibTrans2D1" presStyleIdx="0" presStyleCnt="4"/>
      <dgm:spPr/>
      <dgm:t>
        <a:bodyPr/>
        <a:lstStyle/>
        <a:p>
          <a:endParaRPr lang="ru-RU"/>
        </a:p>
      </dgm:t>
    </dgm:pt>
    <dgm:pt modelId="{54ADB217-A8FD-4E7A-9F69-89E3DF51940B}" type="pres">
      <dgm:prSet presAssocID="{C670BD20-024E-425D-B348-2B147A258057}" presName="node" presStyleLbl="node1" presStyleIdx="1" presStyleCnt="5" custScaleX="145503" custScaleY="25457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FD70518-1791-46AE-82B8-A11104743528}" type="pres">
      <dgm:prSet presAssocID="{8C0D941C-F2D7-420C-84E0-617D0C7BD98B}" presName="sibTrans" presStyleLbl="sibTrans2D1" presStyleIdx="1" presStyleCnt="4" custScaleX="144367"/>
      <dgm:spPr/>
      <dgm:t>
        <a:bodyPr/>
        <a:lstStyle/>
        <a:p>
          <a:endParaRPr lang="ru-RU"/>
        </a:p>
      </dgm:t>
    </dgm:pt>
    <dgm:pt modelId="{9434A1B8-B19C-4901-82BF-083217E8D3D5}" type="pres">
      <dgm:prSet presAssocID="{8C0D941C-F2D7-420C-84E0-617D0C7BD98B}" presName="connectorText" presStyleLbl="sibTrans2D1" presStyleIdx="1" presStyleCnt="4"/>
      <dgm:spPr/>
      <dgm:t>
        <a:bodyPr/>
        <a:lstStyle/>
        <a:p>
          <a:endParaRPr lang="ru-RU"/>
        </a:p>
      </dgm:t>
    </dgm:pt>
    <dgm:pt modelId="{F81C4AA4-1F73-43A3-82CD-55AD658539E2}" type="pres">
      <dgm:prSet presAssocID="{0F48C2C1-C6C9-482E-987C-2AD0564EED20}" presName="node" presStyleLbl="node1" presStyleIdx="2" presStyleCnt="5" custScaleX="95720" custScaleY="253964" custLinFactNeighborY="-281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3AABD58-9E04-4B05-AD56-24AD9342843B}" type="pres">
      <dgm:prSet presAssocID="{65AC393F-6B61-4115-8B1F-EA1696CD97E5}" presName="sibTrans" presStyleLbl="sibTrans2D1" presStyleIdx="2" presStyleCnt="4" custScaleX="160496"/>
      <dgm:spPr/>
      <dgm:t>
        <a:bodyPr/>
        <a:lstStyle/>
        <a:p>
          <a:endParaRPr lang="ru-RU"/>
        </a:p>
      </dgm:t>
    </dgm:pt>
    <dgm:pt modelId="{25212E33-F46E-4601-8A5A-1D703B6EF0DE}" type="pres">
      <dgm:prSet presAssocID="{65AC393F-6B61-4115-8B1F-EA1696CD97E5}" presName="connectorText" presStyleLbl="sibTrans2D1" presStyleIdx="2" presStyleCnt="4"/>
      <dgm:spPr/>
      <dgm:t>
        <a:bodyPr/>
        <a:lstStyle/>
        <a:p>
          <a:endParaRPr lang="ru-RU"/>
        </a:p>
      </dgm:t>
    </dgm:pt>
    <dgm:pt modelId="{B3821A68-F947-422D-9E5F-A84B5B86ED75}" type="pres">
      <dgm:prSet presAssocID="{611EFAB0-FB24-4153-9C7E-B3926AE572A6}" presName="node" presStyleLbl="node1" presStyleIdx="3" presStyleCnt="5" custScaleX="179865" custScaleY="181467" custLinFactNeighborY="-211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BCEF308-D985-4C29-9F82-B78E17AA8B80}" type="pres">
      <dgm:prSet presAssocID="{3F95EE2A-03D9-4ABC-A5BD-A218A6BCDCBE}" presName="sibTrans" presStyleLbl="sibTrans2D1" presStyleIdx="3" presStyleCnt="4" custScaleX="168776"/>
      <dgm:spPr/>
      <dgm:t>
        <a:bodyPr/>
        <a:lstStyle/>
        <a:p>
          <a:endParaRPr lang="ru-RU"/>
        </a:p>
      </dgm:t>
    </dgm:pt>
    <dgm:pt modelId="{0E3E5CB6-544D-4872-A8FB-371D3BC13461}" type="pres">
      <dgm:prSet presAssocID="{3F95EE2A-03D9-4ABC-A5BD-A218A6BCDCBE}" presName="connectorText" presStyleLbl="sibTrans2D1" presStyleIdx="3" presStyleCnt="4"/>
      <dgm:spPr/>
      <dgm:t>
        <a:bodyPr/>
        <a:lstStyle/>
        <a:p>
          <a:endParaRPr lang="ru-RU"/>
        </a:p>
      </dgm:t>
    </dgm:pt>
    <dgm:pt modelId="{27732240-D07B-45F1-B539-B76E0809D5C0}" type="pres">
      <dgm:prSet presAssocID="{FC191684-294D-4136-BD68-63AD9749C2BF}" presName="node" presStyleLbl="node1" presStyleIdx="4" presStyleCnt="5" custScaleX="174530" custScaleY="181466" custLinFactNeighborX="-78712" custLinFactNeighborY="-2186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F11F50F7-DE1D-4441-9111-F6104ED3A1F1}" type="presOf" srcId="{C670BD20-024E-425D-B348-2B147A258057}" destId="{54ADB217-A8FD-4E7A-9F69-89E3DF51940B}" srcOrd="0" destOrd="0" presId="urn:microsoft.com/office/officeart/2005/8/layout/process5"/>
    <dgm:cxn modelId="{84E9E3F1-A038-411F-B208-C03C8E9F4E04}" type="presOf" srcId="{93C28825-6656-4CC1-AA63-A683FC6751BD}" destId="{8F5F3019-BD43-4BFA-BE51-5ECDB27F9B75}" srcOrd="0" destOrd="0" presId="urn:microsoft.com/office/officeart/2005/8/layout/process5"/>
    <dgm:cxn modelId="{57B9486B-FFC9-4028-BA05-980B36BA8415}" type="presOf" srcId="{FC191684-294D-4136-BD68-63AD9749C2BF}" destId="{27732240-D07B-45F1-B539-B76E0809D5C0}" srcOrd="0" destOrd="0" presId="urn:microsoft.com/office/officeart/2005/8/layout/process5"/>
    <dgm:cxn modelId="{6CA76AF4-6F7A-4E99-B2C7-6121E6F25F3C}" srcId="{C5DABC29-5F02-47F4-B4A4-D561A6B7A136}" destId="{611EFAB0-FB24-4153-9C7E-B3926AE572A6}" srcOrd="3" destOrd="0" parTransId="{9C35CA96-76E6-4E0F-80CC-DC17B7810266}" sibTransId="{3F95EE2A-03D9-4ABC-A5BD-A218A6BCDCBE}"/>
    <dgm:cxn modelId="{9B11BB34-1BEC-45B9-B9B0-5FA6F821C750}" srcId="{C5DABC29-5F02-47F4-B4A4-D561A6B7A136}" destId="{FC191684-294D-4136-BD68-63AD9749C2BF}" srcOrd="4" destOrd="0" parTransId="{2BB350F8-BC3F-40AA-9DD2-89A15B717F8E}" sibTransId="{0EA4D16D-D6DD-43EC-96BA-4DF1EE001C88}"/>
    <dgm:cxn modelId="{CC25ED22-5F0D-4B66-BEEE-E756F8115D02}" type="presOf" srcId="{65AC393F-6B61-4115-8B1F-EA1696CD97E5}" destId="{53AABD58-9E04-4B05-AD56-24AD9342843B}" srcOrd="0" destOrd="0" presId="urn:microsoft.com/office/officeart/2005/8/layout/process5"/>
    <dgm:cxn modelId="{DF64520C-6B93-43C3-AE49-4EED47B255F1}" srcId="{C5DABC29-5F02-47F4-B4A4-D561A6B7A136}" destId="{93C28825-6656-4CC1-AA63-A683FC6751BD}" srcOrd="0" destOrd="0" parTransId="{8A77324F-829F-4A77-9BEC-2403C96E1EDC}" sibTransId="{9E694E8B-2B8C-40CB-98F2-17137ACBC912}"/>
    <dgm:cxn modelId="{D561EF31-42DA-4136-8761-7A817E490A03}" type="presOf" srcId="{3F95EE2A-03D9-4ABC-A5BD-A218A6BCDCBE}" destId="{9BCEF308-D985-4C29-9F82-B78E17AA8B80}" srcOrd="0" destOrd="0" presId="urn:microsoft.com/office/officeart/2005/8/layout/process5"/>
    <dgm:cxn modelId="{67B00844-60AD-43FC-B4CA-D3CA015C5F08}" type="presOf" srcId="{8C0D941C-F2D7-420C-84E0-617D0C7BD98B}" destId="{9434A1B8-B19C-4901-82BF-083217E8D3D5}" srcOrd="1" destOrd="0" presId="urn:microsoft.com/office/officeart/2005/8/layout/process5"/>
    <dgm:cxn modelId="{66D990FE-A44A-4BD3-968D-165FA67AEAF4}" type="presOf" srcId="{65AC393F-6B61-4115-8B1F-EA1696CD97E5}" destId="{25212E33-F46E-4601-8A5A-1D703B6EF0DE}" srcOrd="1" destOrd="0" presId="urn:microsoft.com/office/officeart/2005/8/layout/process5"/>
    <dgm:cxn modelId="{1B08A7ED-63FC-46F3-800B-AE8E90A69AFD}" type="presOf" srcId="{8C0D941C-F2D7-420C-84E0-617D0C7BD98B}" destId="{BFD70518-1791-46AE-82B8-A11104743528}" srcOrd="0" destOrd="0" presId="urn:microsoft.com/office/officeart/2005/8/layout/process5"/>
    <dgm:cxn modelId="{4EA500C7-3F08-414F-ADAD-E87F21FC718F}" srcId="{C5DABC29-5F02-47F4-B4A4-D561A6B7A136}" destId="{C670BD20-024E-425D-B348-2B147A258057}" srcOrd="1" destOrd="0" parTransId="{DDC8AE95-DD05-42B6-87DB-4CA5EFE9AECE}" sibTransId="{8C0D941C-F2D7-420C-84E0-617D0C7BD98B}"/>
    <dgm:cxn modelId="{06669BBB-D4AB-490A-8AC2-01D61EF34ABA}" type="presOf" srcId="{3F95EE2A-03D9-4ABC-A5BD-A218A6BCDCBE}" destId="{0E3E5CB6-544D-4872-A8FB-371D3BC13461}" srcOrd="1" destOrd="0" presId="urn:microsoft.com/office/officeart/2005/8/layout/process5"/>
    <dgm:cxn modelId="{563EA53E-368B-414B-B5DD-1C1565465A77}" type="presOf" srcId="{9E694E8B-2B8C-40CB-98F2-17137ACBC912}" destId="{550B8101-086B-4DAF-A454-76418583F028}" srcOrd="1" destOrd="0" presId="urn:microsoft.com/office/officeart/2005/8/layout/process5"/>
    <dgm:cxn modelId="{80296EC8-FE53-4493-A2EF-C2F4E26ACF97}" type="presOf" srcId="{C5DABC29-5F02-47F4-B4A4-D561A6B7A136}" destId="{0CD0C080-265F-4AF5-BFC0-E6A9ADFF0613}" srcOrd="0" destOrd="0" presId="urn:microsoft.com/office/officeart/2005/8/layout/process5"/>
    <dgm:cxn modelId="{16827F14-0EE8-469E-83BC-40E3DC8A78F8}" srcId="{C5DABC29-5F02-47F4-B4A4-D561A6B7A136}" destId="{0F48C2C1-C6C9-482E-987C-2AD0564EED20}" srcOrd="2" destOrd="0" parTransId="{39B7D752-4E15-4F91-A244-9CDC9FB28275}" sibTransId="{65AC393F-6B61-4115-8B1F-EA1696CD97E5}"/>
    <dgm:cxn modelId="{E1D35B0E-3EDA-49FA-8F31-53E82056841F}" type="presOf" srcId="{9E694E8B-2B8C-40CB-98F2-17137ACBC912}" destId="{9990613E-7F6F-45EB-B438-380648A79ECC}" srcOrd="0" destOrd="0" presId="urn:microsoft.com/office/officeart/2005/8/layout/process5"/>
    <dgm:cxn modelId="{2181527A-73AC-45A4-B544-3770D3ABB0C1}" type="presOf" srcId="{0F48C2C1-C6C9-482E-987C-2AD0564EED20}" destId="{F81C4AA4-1F73-43A3-82CD-55AD658539E2}" srcOrd="0" destOrd="0" presId="urn:microsoft.com/office/officeart/2005/8/layout/process5"/>
    <dgm:cxn modelId="{1FFFDB08-BE76-47ED-A8B8-6CDF0B303E14}" type="presOf" srcId="{611EFAB0-FB24-4153-9C7E-B3926AE572A6}" destId="{B3821A68-F947-422D-9E5F-A84B5B86ED75}" srcOrd="0" destOrd="0" presId="urn:microsoft.com/office/officeart/2005/8/layout/process5"/>
    <dgm:cxn modelId="{A1CF8B5A-DF9E-4923-8384-FBB7D293F6C6}" type="presParOf" srcId="{0CD0C080-265F-4AF5-BFC0-E6A9ADFF0613}" destId="{8F5F3019-BD43-4BFA-BE51-5ECDB27F9B75}" srcOrd="0" destOrd="0" presId="urn:microsoft.com/office/officeart/2005/8/layout/process5"/>
    <dgm:cxn modelId="{87EE658F-8540-4FC7-92CA-92A7207C07E3}" type="presParOf" srcId="{0CD0C080-265F-4AF5-BFC0-E6A9ADFF0613}" destId="{9990613E-7F6F-45EB-B438-380648A79ECC}" srcOrd="1" destOrd="0" presId="urn:microsoft.com/office/officeart/2005/8/layout/process5"/>
    <dgm:cxn modelId="{E25A432A-76C2-4C9F-A05F-35372F7C0573}" type="presParOf" srcId="{9990613E-7F6F-45EB-B438-380648A79ECC}" destId="{550B8101-086B-4DAF-A454-76418583F028}" srcOrd="0" destOrd="0" presId="urn:microsoft.com/office/officeart/2005/8/layout/process5"/>
    <dgm:cxn modelId="{DBF03158-BD4F-45D6-85C8-A5E4E4B1E6BD}" type="presParOf" srcId="{0CD0C080-265F-4AF5-BFC0-E6A9ADFF0613}" destId="{54ADB217-A8FD-4E7A-9F69-89E3DF51940B}" srcOrd="2" destOrd="0" presId="urn:microsoft.com/office/officeart/2005/8/layout/process5"/>
    <dgm:cxn modelId="{4F859855-59D3-4BCA-9C6F-F55D7F775C5C}" type="presParOf" srcId="{0CD0C080-265F-4AF5-BFC0-E6A9ADFF0613}" destId="{BFD70518-1791-46AE-82B8-A11104743528}" srcOrd="3" destOrd="0" presId="urn:microsoft.com/office/officeart/2005/8/layout/process5"/>
    <dgm:cxn modelId="{F0DEED07-30FF-4544-9B27-4D37C200E96D}" type="presParOf" srcId="{BFD70518-1791-46AE-82B8-A11104743528}" destId="{9434A1B8-B19C-4901-82BF-083217E8D3D5}" srcOrd="0" destOrd="0" presId="urn:microsoft.com/office/officeart/2005/8/layout/process5"/>
    <dgm:cxn modelId="{CAAFCECE-629C-4960-AF36-0FE313C87239}" type="presParOf" srcId="{0CD0C080-265F-4AF5-BFC0-E6A9ADFF0613}" destId="{F81C4AA4-1F73-43A3-82CD-55AD658539E2}" srcOrd="4" destOrd="0" presId="urn:microsoft.com/office/officeart/2005/8/layout/process5"/>
    <dgm:cxn modelId="{294503A2-E48D-45BC-B60C-98E06726BF9D}" type="presParOf" srcId="{0CD0C080-265F-4AF5-BFC0-E6A9ADFF0613}" destId="{53AABD58-9E04-4B05-AD56-24AD9342843B}" srcOrd="5" destOrd="0" presId="urn:microsoft.com/office/officeart/2005/8/layout/process5"/>
    <dgm:cxn modelId="{C5ADD636-B071-4A76-A443-5FD1F3D674C4}" type="presParOf" srcId="{53AABD58-9E04-4B05-AD56-24AD9342843B}" destId="{25212E33-F46E-4601-8A5A-1D703B6EF0DE}" srcOrd="0" destOrd="0" presId="urn:microsoft.com/office/officeart/2005/8/layout/process5"/>
    <dgm:cxn modelId="{758F3A73-F800-4B6C-8C14-5F3CA39CD352}" type="presParOf" srcId="{0CD0C080-265F-4AF5-BFC0-E6A9ADFF0613}" destId="{B3821A68-F947-422D-9E5F-A84B5B86ED75}" srcOrd="6" destOrd="0" presId="urn:microsoft.com/office/officeart/2005/8/layout/process5"/>
    <dgm:cxn modelId="{F99959A2-47D9-48E9-9C34-A77EB02F1343}" type="presParOf" srcId="{0CD0C080-265F-4AF5-BFC0-E6A9ADFF0613}" destId="{9BCEF308-D985-4C29-9F82-B78E17AA8B80}" srcOrd="7" destOrd="0" presId="urn:microsoft.com/office/officeart/2005/8/layout/process5"/>
    <dgm:cxn modelId="{39BAB147-1E0B-47EA-B528-AA1C08974A2A}" type="presParOf" srcId="{9BCEF308-D985-4C29-9F82-B78E17AA8B80}" destId="{0E3E5CB6-544D-4872-A8FB-371D3BC13461}" srcOrd="0" destOrd="0" presId="urn:microsoft.com/office/officeart/2005/8/layout/process5"/>
    <dgm:cxn modelId="{508B7477-B746-4CF0-BFA5-D0F1E9B33589}" type="presParOf" srcId="{0CD0C080-265F-4AF5-BFC0-E6A9ADFF0613}" destId="{27732240-D07B-45F1-B539-B76E0809D5C0}" srcOrd="8" destOrd="0" presId="urn:microsoft.com/office/officeart/2005/8/layout/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9AF20EB-C391-496F-8FD9-50136F21A3FC}">
      <dsp:nvSpPr>
        <dsp:cNvPr id="0" name=""/>
        <dsp:cNvSpPr/>
      </dsp:nvSpPr>
      <dsp:spPr>
        <a:xfrm rot="16200000">
          <a:off x="-1790525" y="1792740"/>
          <a:ext cx="5759115" cy="2173633"/>
        </a:xfrm>
        <a:prstGeom prst="flowChartManualOperation">
          <a:avLst/>
        </a:prstGeom>
        <a:solidFill>
          <a:schemeClr val="accent2">
            <a:lumMod val="40000"/>
            <a:lumOff val="6000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0" rIns="11430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80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Вперше зареєстровані у 2021 році та жодного разу не отримували фінансову підтримку з боку ВЦА або громади (на суму не більш 500 000,00 гривень):100% від загальної вартості робіт – кошти міського бюджету, 0% - кошти ОСББ, інші залучені кошти</a:t>
          </a:r>
          <a:endParaRPr lang="ru-RU" sz="1800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5400000">
        <a:off x="2216" y="1151822"/>
        <a:ext cx="2173633" cy="3455469"/>
      </dsp:txXfrm>
    </dsp:sp>
    <dsp:sp modelId="{EB3364F2-9467-4D10-BC5C-3958BFDFE998}">
      <dsp:nvSpPr>
        <dsp:cNvPr id="0" name=""/>
        <dsp:cNvSpPr/>
      </dsp:nvSpPr>
      <dsp:spPr>
        <a:xfrm rot="16200000">
          <a:off x="546130" y="1792740"/>
          <a:ext cx="5759115" cy="2173633"/>
        </a:xfrm>
        <a:prstGeom prst="flowChartManualOperation">
          <a:avLst/>
        </a:prstGeom>
        <a:solidFill>
          <a:schemeClr val="accent2">
            <a:lumMod val="40000"/>
            <a:lumOff val="6000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0" rIns="11430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80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Звертались до ВЦА з ПКД, з приводу капремонту системи опалення житлового будинку та не отримали співфінансування в</a:t>
          </a:r>
          <a:br>
            <a:rPr lang="uk-UA" sz="180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</a:br>
          <a:r>
            <a:rPr lang="uk-UA" sz="180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2020 році: 90% від загальної вартості робіт – кошти міського бюджету, 10% - кошти ОСББ, інші залучені кошти</a:t>
          </a:r>
        </a:p>
      </dsp:txBody>
      <dsp:txXfrm rot="5400000">
        <a:off x="2338871" y="1151822"/>
        <a:ext cx="2173633" cy="3455469"/>
      </dsp:txXfrm>
    </dsp:sp>
    <dsp:sp modelId="{CC6D78E4-5D43-4049-A563-33A370DDB68E}">
      <dsp:nvSpPr>
        <dsp:cNvPr id="0" name=""/>
        <dsp:cNvSpPr/>
      </dsp:nvSpPr>
      <dsp:spPr>
        <a:xfrm rot="16200000">
          <a:off x="2882786" y="1792740"/>
          <a:ext cx="5759115" cy="2173633"/>
        </a:xfrm>
        <a:prstGeom prst="flowChartManualOperation">
          <a:avLst/>
        </a:prstGeom>
        <a:solidFill>
          <a:schemeClr val="accent2">
            <a:lumMod val="40000"/>
            <a:lumOff val="6000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0" rIns="11430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80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Внески становлять менш 5 гривень на 1 м</a:t>
          </a:r>
          <a:r>
            <a:rPr lang="uk-UA" sz="1800" kern="1200" baseline="30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2</a:t>
          </a:r>
          <a:r>
            <a:rPr lang="uk-UA" sz="180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: 60% - від загальної вартості робіт – кошти міського бюджету, 40% - кошти ОСББ, інші залучені кошти</a:t>
          </a:r>
          <a:endParaRPr lang="ru-RU" sz="1800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5400000">
        <a:off x="4675527" y="1151822"/>
        <a:ext cx="2173633" cy="3455469"/>
      </dsp:txXfrm>
    </dsp:sp>
    <dsp:sp modelId="{0A5F3D11-7D3C-464B-BDB7-C45DCFBEE4C3}">
      <dsp:nvSpPr>
        <dsp:cNvPr id="0" name=""/>
        <dsp:cNvSpPr/>
      </dsp:nvSpPr>
      <dsp:spPr>
        <a:xfrm rot="16200000">
          <a:off x="5220562" y="1792740"/>
          <a:ext cx="5759115" cy="2173633"/>
        </a:xfrm>
        <a:prstGeom prst="flowChartManualOperation">
          <a:avLst/>
        </a:prstGeom>
        <a:solidFill>
          <a:schemeClr val="accent2">
            <a:lumMod val="40000"/>
            <a:lumOff val="6000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0" rIns="11430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80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Решта звернень: 80% - від загальної вартості робіт – кошти міського бюджету, 20% - кошти ОСББ, інші залучені кошти</a:t>
          </a:r>
          <a:endParaRPr lang="ru-RU" sz="1800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5400000">
        <a:off x="7013303" y="1151822"/>
        <a:ext cx="2173633" cy="345546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E2FF543-C7A4-4D33-A5CE-7CC4DAAA6A90}">
      <dsp:nvSpPr>
        <dsp:cNvPr id="0" name=""/>
        <dsp:cNvSpPr/>
      </dsp:nvSpPr>
      <dsp:spPr>
        <a:xfrm>
          <a:off x="0" y="0"/>
          <a:ext cx="7074784" cy="1143481"/>
        </a:xfrm>
        <a:prstGeom prst="roundRect">
          <a:avLst>
            <a:gd name="adj" fmla="val 10000"/>
          </a:avLst>
        </a:prstGeom>
        <a:solidFill>
          <a:schemeClr val="accent2">
            <a:lumMod val="40000"/>
            <a:lumOff val="6000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ОСББ, звертаються з заявою до ГО «Центр розвитку Сєвєродонецької громади»</a:t>
          </a:r>
        </a:p>
      </dsp:txBody>
      <dsp:txXfrm>
        <a:off x="33491" y="33491"/>
        <a:ext cx="5707092" cy="1076499"/>
      </dsp:txXfrm>
    </dsp:sp>
    <dsp:sp modelId="{7A436884-5D9D-47CD-B5E6-1E7FA7C9F58C}">
      <dsp:nvSpPr>
        <dsp:cNvPr id="0" name=""/>
        <dsp:cNvSpPr/>
      </dsp:nvSpPr>
      <dsp:spPr>
        <a:xfrm>
          <a:off x="528311" y="1302297"/>
          <a:ext cx="7074784" cy="1143481"/>
        </a:xfrm>
        <a:prstGeom prst="roundRect">
          <a:avLst>
            <a:gd name="adj" fmla="val 10000"/>
          </a:avLst>
        </a:prstGeom>
        <a:solidFill>
          <a:schemeClr val="accent2">
            <a:lumMod val="40000"/>
            <a:lumOff val="6000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ГО «Центр розвитку Сєвєродонецької громади» організовує та проводить оглядові візити з метою з’ясування необхідності проведення поданих ремонтних робіт</a:t>
          </a:r>
        </a:p>
      </dsp:txBody>
      <dsp:txXfrm>
        <a:off x="561802" y="1335788"/>
        <a:ext cx="5736228" cy="1076499"/>
      </dsp:txXfrm>
    </dsp:sp>
    <dsp:sp modelId="{C12835C7-0946-4D36-9B01-5DAFB0A5050F}">
      <dsp:nvSpPr>
        <dsp:cNvPr id="0" name=""/>
        <dsp:cNvSpPr/>
      </dsp:nvSpPr>
      <dsp:spPr>
        <a:xfrm>
          <a:off x="1056623" y="2604595"/>
          <a:ext cx="7074784" cy="1143481"/>
        </a:xfrm>
        <a:prstGeom prst="roundRect">
          <a:avLst>
            <a:gd name="adj" fmla="val 10000"/>
          </a:avLst>
        </a:prstGeom>
        <a:solidFill>
          <a:schemeClr val="accent2">
            <a:lumMod val="40000"/>
            <a:lumOff val="6000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Після подачі заявки, встановлюється жива черга</a:t>
          </a:r>
        </a:p>
      </dsp:txBody>
      <dsp:txXfrm>
        <a:off x="1090114" y="2638086"/>
        <a:ext cx="5736228" cy="1076499"/>
      </dsp:txXfrm>
    </dsp:sp>
    <dsp:sp modelId="{89152E25-46C7-4B33-8951-631DFF17DA62}">
      <dsp:nvSpPr>
        <dsp:cNvPr id="0" name=""/>
        <dsp:cNvSpPr/>
      </dsp:nvSpPr>
      <dsp:spPr>
        <a:xfrm>
          <a:off x="1584935" y="3906893"/>
          <a:ext cx="7074784" cy="1143481"/>
        </a:xfrm>
        <a:prstGeom prst="roundRect">
          <a:avLst>
            <a:gd name="adj" fmla="val 10000"/>
          </a:avLst>
        </a:prstGeom>
        <a:solidFill>
          <a:schemeClr val="accent2">
            <a:lumMod val="40000"/>
            <a:lumOff val="6000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Прийом заяв починається з 1 квітня та закінчується 1 травня 2021 року</a:t>
          </a:r>
        </a:p>
      </dsp:txBody>
      <dsp:txXfrm>
        <a:off x="1618426" y="3940384"/>
        <a:ext cx="5736228" cy="1076499"/>
      </dsp:txXfrm>
    </dsp:sp>
    <dsp:sp modelId="{01C2C50A-79AF-4F50-B54E-617F91012BDD}">
      <dsp:nvSpPr>
        <dsp:cNvPr id="0" name=""/>
        <dsp:cNvSpPr/>
      </dsp:nvSpPr>
      <dsp:spPr>
        <a:xfrm>
          <a:off x="2113247" y="5209191"/>
          <a:ext cx="7074784" cy="1143481"/>
        </a:xfrm>
        <a:prstGeom prst="roundRect">
          <a:avLst>
            <a:gd name="adj" fmla="val 10000"/>
          </a:avLst>
        </a:prstGeom>
        <a:solidFill>
          <a:schemeClr val="accent2">
            <a:lumMod val="40000"/>
            <a:lumOff val="6000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Після 1 травня 2021 року заяви обробляються та в якості пропозицій направляються до ВЦА на узгодження</a:t>
          </a:r>
        </a:p>
      </dsp:txBody>
      <dsp:txXfrm>
        <a:off x="2146738" y="5242682"/>
        <a:ext cx="5736228" cy="1076499"/>
      </dsp:txXfrm>
    </dsp:sp>
    <dsp:sp modelId="{57F1CD23-3367-49B6-AE31-A43E368C78BE}">
      <dsp:nvSpPr>
        <dsp:cNvPr id="0" name=""/>
        <dsp:cNvSpPr/>
      </dsp:nvSpPr>
      <dsp:spPr>
        <a:xfrm>
          <a:off x="6331521" y="835376"/>
          <a:ext cx="743262" cy="743262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lumMod val="75000"/>
            <a:alpha val="90000"/>
          </a:schemeClr>
        </a:solidFill>
        <a:ln w="19050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uk-UA" sz="2000" kern="12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6498755" y="835376"/>
        <a:ext cx="408794" cy="559305"/>
      </dsp:txXfrm>
    </dsp:sp>
    <dsp:sp modelId="{95B24390-DCCF-477A-9AA6-E62E9C2D39CD}">
      <dsp:nvSpPr>
        <dsp:cNvPr id="0" name=""/>
        <dsp:cNvSpPr/>
      </dsp:nvSpPr>
      <dsp:spPr>
        <a:xfrm>
          <a:off x="6859833" y="2137674"/>
          <a:ext cx="743262" cy="743262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lumMod val="75000"/>
            <a:alpha val="90000"/>
          </a:schemeClr>
        </a:solidFill>
        <a:ln w="19050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uk-UA" sz="2000" kern="12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7027067" y="2137674"/>
        <a:ext cx="408794" cy="559305"/>
      </dsp:txXfrm>
    </dsp:sp>
    <dsp:sp modelId="{80F4B568-426C-4086-BDFC-D40A4AC057A4}">
      <dsp:nvSpPr>
        <dsp:cNvPr id="0" name=""/>
        <dsp:cNvSpPr/>
      </dsp:nvSpPr>
      <dsp:spPr>
        <a:xfrm>
          <a:off x="7388145" y="3420914"/>
          <a:ext cx="743262" cy="743262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lumMod val="75000"/>
            <a:alpha val="90000"/>
          </a:schemeClr>
        </a:solidFill>
        <a:ln w="19050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uk-UA" sz="2000" kern="12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7555379" y="3420914"/>
        <a:ext cx="408794" cy="559305"/>
      </dsp:txXfrm>
    </dsp:sp>
    <dsp:sp modelId="{6490EB63-384A-4B3D-84F7-643D2CF1FC7D}">
      <dsp:nvSpPr>
        <dsp:cNvPr id="0" name=""/>
        <dsp:cNvSpPr/>
      </dsp:nvSpPr>
      <dsp:spPr>
        <a:xfrm>
          <a:off x="7916457" y="4735917"/>
          <a:ext cx="743262" cy="743262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lumMod val="75000"/>
            <a:alpha val="90000"/>
          </a:schemeClr>
        </a:solidFill>
        <a:ln w="19050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uk-UA" sz="2000" kern="12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8083691" y="4735917"/>
        <a:ext cx="408794" cy="559305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F5F3019-BD43-4BFA-BE51-5ECDB27F9B75}">
      <dsp:nvSpPr>
        <dsp:cNvPr id="0" name=""/>
        <dsp:cNvSpPr/>
      </dsp:nvSpPr>
      <dsp:spPr>
        <a:xfrm>
          <a:off x="1796" y="79216"/>
          <a:ext cx="2039945" cy="3028828"/>
        </a:xfrm>
        <a:prstGeom prst="roundRect">
          <a:avLst>
            <a:gd name="adj" fmla="val 10000"/>
          </a:avLst>
        </a:prstGeom>
        <a:solidFill>
          <a:schemeClr val="accent2">
            <a:lumMod val="40000"/>
            <a:lumOff val="60000"/>
          </a:schemeClr>
        </a:solidFill>
        <a:ln w="19050" cap="rnd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60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Переможці затверджуються розпорядженням ВЦА</a:t>
          </a:r>
        </a:p>
      </dsp:txBody>
      <dsp:txXfrm>
        <a:off x="61544" y="138964"/>
        <a:ext cx="1920449" cy="2909332"/>
      </dsp:txXfrm>
    </dsp:sp>
    <dsp:sp modelId="{9990613E-7F6F-45EB-B438-380648A79ECC}">
      <dsp:nvSpPr>
        <dsp:cNvPr id="0" name=""/>
        <dsp:cNvSpPr/>
      </dsp:nvSpPr>
      <dsp:spPr>
        <a:xfrm>
          <a:off x="2059144" y="1340677"/>
          <a:ext cx="687680" cy="505906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lumMod val="50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uk-UA" sz="1600" kern="12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059144" y="1441858"/>
        <a:ext cx="535908" cy="303544"/>
      </dsp:txXfrm>
    </dsp:sp>
    <dsp:sp modelId="{54ADB217-A8FD-4E7A-9F69-89E3DF51940B}">
      <dsp:nvSpPr>
        <dsp:cNvPr id="0" name=""/>
        <dsp:cNvSpPr/>
      </dsp:nvSpPr>
      <dsp:spPr>
        <a:xfrm>
          <a:off x="2857720" y="35692"/>
          <a:ext cx="2968181" cy="3115877"/>
        </a:xfrm>
        <a:prstGeom prst="roundRect">
          <a:avLst>
            <a:gd name="adj" fmla="val 10000"/>
          </a:avLst>
        </a:prstGeom>
        <a:solidFill>
          <a:schemeClr val="accent2">
            <a:lumMod val="40000"/>
            <a:lumOff val="60000"/>
          </a:schemeClr>
        </a:solidFill>
        <a:ln w="19050" cap="rnd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60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Розпорядження направляється до УЖКГ для проведення фінансових та тендерних процедур на капітальні ремонти на Переможців згідно Програми підтримки ОСББ у м. Сєвєродонецьк «Формування відповідального власника житла» на 2021 рік</a:t>
          </a:r>
        </a:p>
      </dsp:txBody>
      <dsp:txXfrm>
        <a:off x="2944655" y="122627"/>
        <a:ext cx="2794311" cy="2942007"/>
      </dsp:txXfrm>
    </dsp:sp>
    <dsp:sp modelId="{BFD70518-1791-46AE-82B8-A11104743528}">
      <dsp:nvSpPr>
        <dsp:cNvPr id="0" name=""/>
        <dsp:cNvSpPr/>
      </dsp:nvSpPr>
      <dsp:spPr>
        <a:xfrm rot="21563798">
          <a:off x="5909462" y="1320881"/>
          <a:ext cx="624376" cy="505906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lumMod val="50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uk-UA" sz="1600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909466" y="1422861"/>
        <a:ext cx="472604" cy="303544"/>
      </dsp:txXfrm>
    </dsp:sp>
    <dsp:sp modelId="{F81C4AA4-1F73-43A3-82CD-55AD658539E2}">
      <dsp:nvSpPr>
        <dsp:cNvPr id="0" name=""/>
        <dsp:cNvSpPr/>
      </dsp:nvSpPr>
      <dsp:spPr>
        <a:xfrm>
          <a:off x="6641879" y="4909"/>
          <a:ext cx="1952635" cy="3108435"/>
        </a:xfrm>
        <a:prstGeom prst="roundRect">
          <a:avLst>
            <a:gd name="adj" fmla="val 10000"/>
          </a:avLst>
        </a:prstGeom>
        <a:solidFill>
          <a:schemeClr val="accent2">
            <a:lumMod val="40000"/>
            <a:lumOff val="60000"/>
          </a:schemeClr>
        </a:solidFill>
        <a:ln w="19050" cap="rnd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60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ПКД готується з двох частин. Частина, яка </a:t>
          </a:r>
          <a:r>
            <a:rPr lang="uk-UA" sz="1600" kern="12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співфінансується</a:t>
          </a:r>
          <a:r>
            <a:rPr lang="uk-UA" sz="160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з міського бюджету та частина, яка </a:t>
          </a:r>
          <a:r>
            <a:rPr lang="uk-UA" sz="1600" kern="12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співфінансується</a:t>
          </a:r>
          <a:r>
            <a:rPr lang="uk-UA" sz="160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ОСББ</a:t>
          </a:r>
        </a:p>
      </dsp:txBody>
      <dsp:txXfrm>
        <a:off x="6699070" y="62100"/>
        <a:ext cx="1838253" cy="2994053"/>
      </dsp:txXfrm>
    </dsp:sp>
    <dsp:sp modelId="{53AABD58-9E04-4B05-AD56-24AD9342843B}">
      <dsp:nvSpPr>
        <dsp:cNvPr id="0" name=""/>
        <dsp:cNvSpPr/>
      </dsp:nvSpPr>
      <dsp:spPr>
        <a:xfrm rot="6228250">
          <a:off x="6774839" y="3262130"/>
          <a:ext cx="725555" cy="505906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lumMod val="50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uk-UA" sz="1600" kern="12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-5400000">
        <a:off x="7003951" y="3154498"/>
        <a:ext cx="303544" cy="573783"/>
      </dsp:txXfrm>
    </dsp:sp>
    <dsp:sp modelId="{B3821A68-F947-422D-9E5F-A84B5B86ED75}">
      <dsp:nvSpPr>
        <dsp:cNvPr id="0" name=""/>
        <dsp:cNvSpPr/>
      </dsp:nvSpPr>
      <dsp:spPr>
        <a:xfrm>
          <a:off x="4925367" y="3941672"/>
          <a:ext cx="3669147" cy="2221096"/>
        </a:xfrm>
        <a:prstGeom prst="roundRect">
          <a:avLst>
            <a:gd name="adj" fmla="val 10000"/>
          </a:avLst>
        </a:prstGeom>
        <a:solidFill>
          <a:schemeClr val="accent2">
            <a:lumMod val="40000"/>
            <a:lumOff val="60000"/>
          </a:schemeClr>
        </a:solidFill>
        <a:ln w="19050" cap="rnd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60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До ГО «Центр розвитку Сєвєродонецької громади» надається копія укладеного договору до початку проведення основних робіт, після затвердження їх, як Переможців</a:t>
          </a:r>
        </a:p>
      </dsp:txBody>
      <dsp:txXfrm>
        <a:off x="4990421" y="4006726"/>
        <a:ext cx="3539039" cy="2090988"/>
      </dsp:txXfrm>
    </dsp:sp>
    <dsp:sp modelId="{9BCEF308-D985-4C29-9F82-B78E17AA8B80}">
      <dsp:nvSpPr>
        <dsp:cNvPr id="0" name=""/>
        <dsp:cNvSpPr/>
      </dsp:nvSpPr>
      <dsp:spPr>
        <a:xfrm rot="10966748">
          <a:off x="3652070" y="4678074"/>
          <a:ext cx="1222493" cy="505906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lumMod val="50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uk-UA" sz="1600" kern="12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10800000">
        <a:off x="3803753" y="4782934"/>
        <a:ext cx="1070721" cy="303544"/>
      </dsp:txXfrm>
    </dsp:sp>
    <dsp:sp modelId="{27732240-D07B-45F1-B539-B76E0809D5C0}">
      <dsp:nvSpPr>
        <dsp:cNvPr id="0" name=""/>
        <dsp:cNvSpPr/>
      </dsp:nvSpPr>
      <dsp:spPr>
        <a:xfrm>
          <a:off x="0" y="3699945"/>
          <a:ext cx="3560316" cy="2221084"/>
        </a:xfrm>
        <a:prstGeom prst="roundRect">
          <a:avLst>
            <a:gd name="adj" fmla="val 10000"/>
          </a:avLst>
        </a:prstGeom>
        <a:solidFill>
          <a:schemeClr val="accent2">
            <a:lumMod val="40000"/>
            <a:lumOff val="60000"/>
          </a:schemeClr>
        </a:solidFill>
        <a:ln w="19050" cap="rnd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60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Після виконання цих робіт надає копію акту виконаних робіт та підтвердження сплати суми співфінансування поданого по цієї Програмі, але не пізніше чим до 01.12.2021 року</a:t>
          </a:r>
        </a:p>
      </dsp:txBody>
      <dsp:txXfrm>
        <a:off x="65053" y="3764998"/>
        <a:ext cx="3430210" cy="209097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6">
  <dgm:title val=""/>
  <dgm:desc val=""/>
  <dgm:catLst>
    <dgm:cat type="list" pri="1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ptType="node" refType="h"/>
      <dgm:constr type="w" for="ch" ptType="node" refType="w"/>
      <dgm:constr type="primFontSz" for="ch" ptType="node" op="equ"/>
      <dgm:constr type="w" for="ch" forName="sibTrans" refType="w" fact="0.075"/>
    </dgm:constrLst>
    <dgm:ruleLst/>
    <dgm:forEach name="nodesForEach" axis="ch" ptType="node">
      <dgm:layoutNode name="node">
        <dgm:varLst>
          <dgm:bulletEnabled val="1"/>
        </dgm:varLst>
        <dgm:alg type="tx"/>
        <dgm:choose name="Name4">
          <dgm:if name="Name5" func="var" arg="dir" op="equ" val="norm">
            <dgm:shape xmlns:r="http://schemas.openxmlformats.org/officeDocument/2006/relationships" rot="-90" type="flowChartManualOperation" r:blip="">
              <dgm:adjLst/>
            </dgm:shape>
          </dgm:if>
          <dgm:else name="Name6">
            <dgm:shape xmlns:r="http://schemas.openxmlformats.org/officeDocument/2006/relationships" rot="90" type="flowChartManualOperation" r:blip="">
              <dgm:adjLst/>
            </dgm:shape>
          </dgm:else>
        </dgm:choose>
        <dgm:presOf axis="desOrSelf" ptType="node"/>
        <dgm:constrLst>
          <dgm:constr type="primFontSz" val="65"/>
          <dgm:constr type="tMarg"/>
          <dgm:constr type="bMarg"/>
          <dgm:constr type="lMarg" refType="primFontSz" fact="0.5"/>
          <dgm:constr type="rMarg" refType="lMarg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process5">
  <dgm:title val=""/>
  <dgm:desc val=""/>
  <dgm:catLst>
    <dgm:cat type="process" pri="1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revDir"/>
          <dgm:param type="bkpt" val="endCnv"/>
        </dgm:alg>
      </dgm:if>
      <dgm:else name="Name2">
        <dgm:alg type="snake">
          <dgm:param type="grDir" val="tR"/>
          <dgm:param type="flowDir" val="row"/>
          <dgm:param type="contDir" val="rev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4"/>
      <dgm:constr type="sp" refType="w" refFor="ch" refForName="sibTrans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4B099-F96B-4D20-AE0E-F7328F3F95CC}" type="datetimeFigureOut">
              <a:rPr lang="ru-RU" smtClean="0"/>
              <a:t>19.03.2021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925B3-CA7C-483C-9B8A-DEBA89F7C7F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241106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4B099-F96B-4D20-AE0E-F7328F3F95CC}" type="datetimeFigureOut">
              <a:rPr lang="ru-RU" smtClean="0"/>
              <a:t>19.03.2021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925B3-CA7C-483C-9B8A-DEBA89F7C7F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623662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4B099-F96B-4D20-AE0E-F7328F3F95CC}" type="datetimeFigureOut">
              <a:rPr lang="ru-RU" smtClean="0"/>
              <a:t>19.03.2021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925B3-CA7C-483C-9B8A-DEBA89F7C7F3}" type="slidenum">
              <a:rPr lang="ru-RU" smtClean="0"/>
              <a:t>‹#›</a:t>
            </a:fld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86391322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4B099-F96B-4D20-AE0E-F7328F3F95CC}" type="datetimeFigureOut">
              <a:rPr lang="ru-RU" smtClean="0"/>
              <a:t>19.03.2021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925B3-CA7C-483C-9B8A-DEBA89F7C7F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5201429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4B099-F96B-4D20-AE0E-F7328F3F95CC}" type="datetimeFigureOut">
              <a:rPr lang="ru-RU" smtClean="0"/>
              <a:t>19.03.2021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925B3-CA7C-483C-9B8A-DEBA89F7C7F3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3536555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4B099-F96B-4D20-AE0E-F7328F3F95CC}" type="datetimeFigureOut">
              <a:rPr lang="ru-RU" smtClean="0"/>
              <a:t>19.03.2021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925B3-CA7C-483C-9B8A-DEBA89F7C7F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1800205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4B099-F96B-4D20-AE0E-F7328F3F95CC}" type="datetimeFigureOut">
              <a:rPr lang="ru-RU" smtClean="0"/>
              <a:t>19.03.2021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925B3-CA7C-483C-9B8A-DEBA89F7C7F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9381226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4B099-F96B-4D20-AE0E-F7328F3F95CC}" type="datetimeFigureOut">
              <a:rPr lang="ru-RU" smtClean="0"/>
              <a:t>19.03.2021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925B3-CA7C-483C-9B8A-DEBA89F7C7F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612599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4B099-F96B-4D20-AE0E-F7328F3F95CC}" type="datetimeFigureOut">
              <a:rPr lang="ru-RU" smtClean="0"/>
              <a:t>19.03.2021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925B3-CA7C-483C-9B8A-DEBA89F7C7F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642974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4B099-F96B-4D20-AE0E-F7328F3F95CC}" type="datetimeFigureOut">
              <a:rPr lang="ru-RU" smtClean="0"/>
              <a:t>19.03.2021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925B3-CA7C-483C-9B8A-DEBA89F7C7F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446936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4B099-F96B-4D20-AE0E-F7328F3F95CC}" type="datetimeFigureOut">
              <a:rPr lang="ru-RU" smtClean="0"/>
              <a:t>19.03.2021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925B3-CA7C-483C-9B8A-DEBA89F7C7F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153562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4B099-F96B-4D20-AE0E-F7328F3F95CC}" type="datetimeFigureOut">
              <a:rPr lang="ru-RU" smtClean="0"/>
              <a:t>19.03.2021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925B3-CA7C-483C-9B8A-DEBA89F7C7F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316498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4B099-F96B-4D20-AE0E-F7328F3F95CC}" type="datetimeFigureOut">
              <a:rPr lang="ru-RU" smtClean="0"/>
              <a:t>19.03.2021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925B3-CA7C-483C-9B8A-DEBA89F7C7F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697461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4B099-F96B-4D20-AE0E-F7328F3F95CC}" type="datetimeFigureOut">
              <a:rPr lang="ru-RU" smtClean="0"/>
              <a:t>19.03.2021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925B3-CA7C-483C-9B8A-DEBA89F7C7F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16652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4B099-F96B-4D20-AE0E-F7328F3F95CC}" type="datetimeFigureOut">
              <a:rPr lang="ru-RU" smtClean="0"/>
              <a:t>19.03.2021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925B3-CA7C-483C-9B8A-DEBA89F7C7F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031639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4B099-F96B-4D20-AE0E-F7328F3F95CC}" type="datetimeFigureOut">
              <a:rPr lang="ru-RU" smtClean="0"/>
              <a:t>19.03.2021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925B3-CA7C-483C-9B8A-DEBA89F7C7F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985917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54B099-F96B-4D20-AE0E-F7328F3F95CC}" type="datetimeFigureOut">
              <a:rPr lang="ru-RU" smtClean="0"/>
              <a:t>19.03.2021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76A925B3-CA7C-483C-9B8A-DEBA89F7C7F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293793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7" Type="http://schemas.openxmlformats.org/officeDocument/2006/relationships/image" Target="../media/image5.jpeg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50166" y="0"/>
            <a:ext cx="10239555" cy="2717321"/>
          </a:xfrm>
        </p:spPr>
        <p:txBody>
          <a:bodyPr>
            <a:normAutofit/>
          </a:bodyPr>
          <a:lstStyle/>
          <a:p>
            <a:pPr algn="ctr"/>
            <a:r>
              <a:rPr lang="uk-UA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Програма підтримки об’єднань співвласників багатоквартирних будинків (ОСББ)</a:t>
            </a:r>
            <a:br>
              <a:rPr lang="uk-UA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 м. Сєвєродонецьк</a:t>
            </a:r>
            <a:br>
              <a:rPr lang="uk-UA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«Формування відповідального власника житла» на 2021 рік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618891" y="5943600"/>
            <a:ext cx="6748732" cy="733245"/>
          </a:xfrm>
        </p:spPr>
        <p:txBody>
          <a:bodyPr>
            <a:normAutofit fontScale="92500" lnSpcReduction="10000"/>
          </a:bodyPr>
          <a:lstStyle/>
          <a:p>
            <a:pPr algn="ctr"/>
            <a:r>
              <a:rPr lang="uk-UA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М.СЄВЄРОДОНЕЦЬК</a:t>
            </a:r>
          </a:p>
          <a:p>
            <a:pPr algn="ctr"/>
            <a:r>
              <a:rPr lang="uk-UA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2021</a:t>
            </a:r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03253" y="2717321"/>
            <a:ext cx="6156072" cy="32088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00037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44843" y="241540"/>
            <a:ext cx="5963655" cy="1017916"/>
          </a:xfrm>
        </p:spPr>
        <p:txBody>
          <a:bodyPr>
            <a:normAutofit fontScale="90000"/>
          </a:bodyPr>
          <a:lstStyle/>
          <a:p>
            <a:pPr algn="ctr"/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Паспорт програми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55276" y="1285336"/>
            <a:ext cx="10886536" cy="4822166"/>
          </a:xfrm>
        </p:spPr>
        <p:txBody>
          <a:bodyPr>
            <a:normAutofit/>
          </a:bodyPr>
          <a:lstStyle/>
          <a:p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Ініціатор розроблення Програми - Громадська організація «Центр розвитку </a:t>
            </a:r>
            <a:r>
              <a:rPr lang="uk-UA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Сєвєродонецької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громади».</a:t>
            </a:r>
          </a:p>
          <a:p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Розробник Програми та Головний розпорядник коштів - УЖКГ військово-цивільної адміністрації міста Сєвєродонецьк Луганської області.</a:t>
            </a:r>
          </a:p>
          <a:p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Мета Програми - забезпечення умов створення і сталого, ефективного функціонування ОСББ, а також підвищення ефективності управління житловим фондом шляхом формування конкурентного середовища на ринку комунальних послуг.</a:t>
            </a:r>
          </a:p>
          <a:p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Термін реалізації Програми - 2021рік.</a:t>
            </a:r>
          </a:p>
          <a:p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Загальний обсяг фінансованих ресурсів - 6 000,00 тис. грн.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175021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7803" y="163902"/>
            <a:ext cx="9406237" cy="1679275"/>
          </a:xfrm>
        </p:spPr>
        <p:txBody>
          <a:bodyPr>
            <a:noAutofit/>
          </a:bodyPr>
          <a:lstStyle/>
          <a:p>
            <a:pPr algn="ctr"/>
            <a:r>
              <a:rPr lang="uk-UA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Мета програми - з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абезпечення умов створення і сталого, ефективного функціонування ОСББ, а також підвищення ефективності управління житловим фондом шляхом формування конкурентного середовища на ринку комунальних послуг.</a:t>
            </a:r>
            <a:b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Объект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5124" y="1938067"/>
            <a:ext cx="5080959" cy="4859548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3074" name="Picture 2" descr="Затверджено нові правила фонду фінансування будівництва | Бухгалтерський  сервіс «Iнтерактивна бухгалтерія»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8958" y="3043577"/>
            <a:ext cx="2329432" cy="1552956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/>
        </p:spPr>
      </p:pic>
    </p:spTree>
    <p:extLst>
      <p:ext uri="{BB962C8B-B14F-4D97-AF65-F5344CB8AC3E}">
        <p14:creationId xmlns:p14="http://schemas.microsoft.com/office/powerpoint/2010/main" val="18651406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863" y="74762"/>
            <a:ext cx="8596668" cy="684363"/>
          </a:xfrm>
        </p:spPr>
        <p:txBody>
          <a:bodyPr>
            <a:normAutofit fontScale="90000"/>
          </a:bodyPr>
          <a:lstStyle/>
          <a:p>
            <a:pPr algn="ctr"/>
            <a:r>
              <a:rPr lang="uk-UA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Напрями діяльності, завдання та заходи програми</a:t>
            </a:r>
            <a:br>
              <a:rPr lang="uk-UA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58572045"/>
              </p:ext>
            </p:extLst>
          </p:nvPr>
        </p:nvGraphicFramePr>
        <p:xfrm>
          <a:off x="677863" y="834189"/>
          <a:ext cx="9188032" cy="575911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2799415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AsOne/>
      </p:bldGraphic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184443"/>
            <a:ext cx="8596668" cy="962526"/>
          </a:xfrm>
        </p:spPr>
        <p:txBody>
          <a:bodyPr>
            <a:normAutofit/>
          </a:bodyPr>
          <a:lstStyle/>
          <a:p>
            <a:pPr algn="ctr"/>
            <a:r>
              <a:rPr lang="uk-UA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Критерії оцінки поданої заявки за наявності яких ОСББ, можуть приймати участь в Програмі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бъект 3">
            <a:extLst>
              <a:ext uri="{FF2B5EF4-FFF2-40B4-BE49-F238E27FC236}">
                <a16:creationId xmlns="" xmlns:a16="http://schemas.microsoft.com/office/drawing/2014/main" id="{8324A919-DBDB-493A-B82D-4DB1F21D5D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540043"/>
            <a:ext cx="8596668" cy="5133514"/>
          </a:xfrm>
        </p:spPr>
        <p:txBody>
          <a:bodyPr>
            <a:normAutofit/>
          </a:bodyPr>
          <a:lstStyle/>
          <a:p>
            <a:pPr lvl="0"/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Встановлені внески на дату подачі заяви складають не менш 5 гривень з</a:t>
            </a:r>
            <a:b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 м</a:t>
            </a:r>
            <a:r>
              <a:rPr lang="uk-UA" sz="20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(надаються підтверджувальним документом). У разі внесків менш 5 гривень на 1 м</a:t>
            </a:r>
            <a:r>
              <a:rPr lang="uk-UA" sz="20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сума співфінансування становить 40% на 60% згідно Програми.</a:t>
            </a:r>
          </a:p>
          <a:p>
            <a:pPr lvl="0"/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Вид ремонту, який подається, має капітальний характер проведення робіт.</a:t>
            </a:r>
          </a:p>
          <a:p>
            <a:pPr lvl="0"/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Подається 1 капітальний ремонт, на 1 житловий багатоквартирний будинок, з 1 ОСББ.</a:t>
            </a:r>
          </a:p>
          <a:p>
            <a:pPr lvl="0"/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Дотримання Головою правління та членам правління ОСББ правил етики та моралі поведінки ділової людини, відсутність на ОСББ конфліктної ситуації (наявність кримінальних справ в відношенні керівників та членів правління ОСББ).</a:t>
            </a:r>
          </a:p>
          <a:p>
            <a:pPr lvl="0"/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Наявність проектно-кошторисної документації та, у разі необхідності, згідно чинного законодавства експертизи її кошторисної частини.</a:t>
            </a:r>
          </a:p>
          <a:p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Гарантія з боку ОСББ щодо співфінансування згідно поданої заявки.</a:t>
            </a:r>
          </a:p>
        </p:txBody>
      </p:sp>
      <p:pic>
        <p:nvPicPr>
          <p:cNvPr id="6" name="Picture 2" descr="ОСББ АВАНГАРД 95 – Офіційний сайт Об'єднання співвласників  багатоквартирного будинку АВАНГАРД 95">
            <a:extLst>
              <a:ext uri="{FF2B5EF4-FFF2-40B4-BE49-F238E27FC236}">
                <a16:creationId xmlns="" xmlns:a16="http://schemas.microsoft.com/office/drawing/2014/main" id="{813C885E-6EF3-4B86-A59A-D346C8DEDCD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31585" y="5189580"/>
            <a:ext cx="3060415" cy="1668420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675614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Объект 4">
            <a:extLst>
              <a:ext uri="{FF2B5EF4-FFF2-40B4-BE49-F238E27FC236}">
                <a16:creationId xmlns="" xmlns:a16="http://schemas.microsoft.com/office/drawing/2014/main" id="{576A37C6-D143-4C31-92F9-D207E9AF9CD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50645615"/>
              </p:ext>
            </p:extLst>
          </p:nvPr>
        </p:nvGraphicFramePr>
        <p:xfrm>
          <a:off x="677863" y="272716"/>
          <a:ext cx="9188032" cy="635267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5038193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AsOne/>
      </p:bldGraphic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>
            <a:extLst>
              <a:ext uri="{FF2B5EF4-FFF2-40B4-BE49-F238E27FC236}">
                <a16:creationId xmlns="" xmlns:a16="http://schemas.microsoft.com/office/drawing/2014/main" id="{EAB70AE0-58CD-4FBB-9C0A-52EDC6D1741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96571629"/>
              </p:ext>
            </p:extLst>
          </p:nvPr>
        </p:nvGraphicFramePr>
        <p:xfrm>
          <a:off x="677863" y="417096"/>
          <a:ext cx="8596312" cy="62243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1026" name="Picture 2" descr="Телекомунікаційні послуги: приклад договору ОСББ про встановлення сервітуту  — Municipal Energy Reform Project in Ukraine (MERP)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11231" y="3059313"/>
            <a:ext cx="2648078" cy="1830957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EAEAEA"/>
            </a:solidFill>
            <a:miter lim="800000"/>
          </a:ln>
          <a:effectLst>
            <a:reflection blurRad="12700" stA="33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  <a:extLst/>
        </p:spPr>
      </p:pic>
    </p:spTree>
    <p:extLst>
      <p:ext uri="{BB962C8B-B14F-4D97-AF65-F5344CB8AC3E}">
        <p14:creationId xmlns:p14="http://schemas.microsoft.com/office/powerpoint/2010/main" val="35485087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19D653A5-5007-489C-9C9D-BB072D0B8E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609600"/>
            <a:ext cx="9274002" cy="689811"/>
          </a:xfrm>
        </p:spPr>
        <p:txBody>
          <a:bodyPr/>
          <a:lstStyle/>
          <a:p>
            <a:pPr algn="ctr"/>
            <a:r>
              <a:rPr lang="uk-UA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Очікувані результати виконання Програми</a:t>
            </a:r>
            <a:endParaRPr lang="uk-UA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C8998E44-3EFD-4A0B-9A99-B5637F94A8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299411"/>
            <a:ext cx="8596668" cy="4741951"/>
          </a:xfrm>
        </p:spPr>
        <p:txBody>
          <a:bodyPr>
            <a:noAutofit/>
          </a:bodyPr>
          <a:lstStyle/>
          <a:p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Завдяки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реалізації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заходів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планується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досягти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наступних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uk-UA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uk-UA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Енергомодернізація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багатоквартирних житлових будинків громади, в яких створено ОСББ.</a:t>
            </a:r>
          </a:p>
          <a:p>
            <a:pPr lvl="0"/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Покращення фізичного стану багатоквартирних житлових будинків, в яких створено ОСББ.</a:t>
            </a:r>
          </a:p>
          <a:p>
            <a:pPr lvl="0"/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Підвищення комфортних санітарних норм перебування в приміщеннях житлового будинку.</a:t>
            </a:r>
          </a:p>
          <a:p>
            <a:pPr lvl="0"/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Скорочення споживання енергетичних ресурсів у </a:t>
            </a:r>
            <a:r>
              <a:rPr lang="uk-UA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енергомодернізованих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багатоквартирних житлових будинках.</a:t>
            </a:r>
          </a:p>
          <a:p>
            <a:pPr lvl="0"/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Зменшення викидів СО</a:t>
            </a:r>
            <a:r>
              <a:rPr lang="uk-UA" sz="20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секторі багатоквартирного житлового фонду громади.</a:t>
            </a:r>
          </a:p>
          <a:p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Підвищення 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комфортних умов мешкання в багатоквартирних будинках.</a:t>
            </a:r>
          </a:p>
        </p:txBody>
      </p:sp>
      <p:pic>
        <p:nvPicPr>
          <p:cNvPr id="2050" name="Picture 2" descr="Ряди олександрійських ОСББ поповнилися ще на одне об`єднання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79767" y="2860177"/>
            <a:ext cx="3112233" cy="1620419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/>
        </p:spPr>
      </p:pic>
    </p:spTree>
    <p:extLst>
      <p:ext uri="{BB962C8B-B14F-4D97-AF65-F5344CB8AC3E}">
        <p14:creationId xmlns:p14="http://schemas.microsoft.com/office/powerpoint/2010/main" val="463405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Амброзія презентація - презентація з біології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5085" y="537682"/>
            <a:ext cx="7334250" cy="54959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193940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Грань">
  <a:themeElements>
    <a:clrScheme name="Грань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Грань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рань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1023</TotalTime>
  <Words>490</Words>
  <Application>Microsoft Office PowerPoint</Application>
  <PresentationFormat>Широкоэкранный</PresentationFormat>
  <Paragraphs>40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4" baseType="lpstr">
      <vt:lpstr>Arial</vt:lpstr>
      <vt:lpstr>Times New Roman</vt:lpstr>
      <vt:lpstr>Trebuchet MS</vt:lpstr>
      <vt:lpstr>Wingdings 3</vt:lpstr>
      <vt:lpstr>Грань</vt:lpstr>
      <vt:lpstr>Програма підтримки об’єднань співвласників багатоквартирних будинків (ОСББ) у м. Сєвєродонецьк «Формування відповідального власника житла» на 2021 рік </vt:lpstr>
      <vt:lpstr>Паспорт програми </vt:lpstr>
      <vt:lpstr>Мета програми - забезпечення умов створення і сталого, ефективного функціонування ОСББ, а також підвищення ефективності управління житловим фондом шляхом формування конкурентного середовища на ринку комунальних послуг.  </vt:lpstr>
      <vt:lpstr>Напрями діяльності, завдання та заходи програми </vt:lpstr>
      <vt:lpstr>Критерії оцінки поданої заявки за наявності яких ОСББ, можуть приймати участь в Програмі</vt:lpstr>
      <vt:lpstr>Презентация PowerPoint</vt:lpstr>
      <vt:lpstr>Презентация PowerPoint</vt:lpstr>
      <vt:lpstr>Очікувані результати виконання Програми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Програма підтримки об’єднань співвласників багатоквартирних будинків (ОСББ) у м. Сєвєродонецьк «Формування відповідального власника житла» на 2021 рік </dc:title>
  <dc:creator>Пользователь Windows</dc:creator>
  <cp:lastModifiedBy>Пользователь Windows</cp:lastModifiedBy>
  <cp:revision>26</cp:revision>
  <cp:lastPrinted>2021-03-19T06:28:20Z</cp:lastPrinted>
  <dcterms:created xsi:type="dcterms:W3CDTF">2021-03-12T17:53:35Z</dcterms:created>
  <dcterms:modified xsi:type="dcterms:W3CDTF">2021-03-19T10:33:31Z</dcterms:modified>
</cp:coreProperties>
</file>